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8" r:id="rId4"/>
    <p:sldMasterId id="2147483711" r:id="rId5"/>
    <p:sldMasterId id="2147483724" r:id="rId6"/>
  </p:sldMasterIdLst>
  <p:notesMasterIdLst>
    <p:notesMasterId r:id="rId40"/>
  </p:notesMasterIdLst>
  <p:sldIdLst>
    <p:sldId id="257" r:id="rId7"/>
    <p:sldId id="305" r:id="rId8"/>
    <p:sldId id="306" r:id="rId9"/>
    <p:sldId id="307" r:id="rId10"/>
    <p:sldId id="308" r:id="rId11"/>
    <p:sldId id="258" r:id="rId12"/>
    <p:sldId id="259" r:id="rId13"/>
    <p:sldId id="263" r:id="rId14"/>
    <p:sldId id="260" r:id="rId15"/>
    <p:sldId id="261" r:id="rId16"/>
    <p:sldId id="299" r:id="rId17"/>
    <p:sldId id="300" r:id="rId18"/>
    <p:sldId id="297" r:id="rId19"/>
    <p:sldId id="298" r:id="rId20"/>
    <p:sldId id="302" r:id="rId21"/>
    <p:sldId id="304" r:id="rId22"/>
    <p:sldId id="296" r:id="rId23"/>
    <p:sldId id="266" r:id="rId24"/>
    <p:sldId id="267" r:id="rId25"/>
    <p:sldId id="268" r:id="rId26"/>
    <p:sldId id="281" r:id="rId27"/>
    <p:sldId id="282" r:id="rId28"/>
    <p:sldId id="283" r:id="rId29"/>
    <p:sldId id="284" r:id="rId30"/>
    <p:sldId id="287" r:id="rId31"/>
    <p:sldId id="288" r:id="rId32"/>
    <p:sldId id="289" r:id="rId33"/>
    <p:sldId id="290" r:id="rId34"/>
    <p:sldId id="291" r:id="rId35"/>
    <p:sldId id="293" r:id="rId36"/>
    <p:sldId id="294" r:id="rId37"/>
    <p:sldId id="295" r:id="rId38"/>
    <p:sldId id="30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9"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6B42BC-1CE0-4FAA-AADB-A540317E2654}" type="datetimeFigureOut">
              <a:rPr lang="en-US" smtClean="0"/>
              <a:t>3/27/2017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929474-3713-4CCD-969D-581B26FD2A10}" type="slidenum">
              <a:rPr lang="en-US" smtClean="0"/>
              <a:t>‹#›</a:t>
            </a:fld>
            <a:endParaRPr lang="en-US"/>
          </a:p>
        </p:txBody>
      </p:sp>
    </p:spTree>
    <p:extLst>
      <p:ext uri="{BB962C8B-B14F-4D97-AF65-F5344CB8AC3E}">
        <p14:creationId xmlns:p14="http://schemas.microsoft.com/office/powerpoint/2010/main" val="2162497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0C6A267A-26B9-4148-B788-18837722F6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0600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800" kern="1200" dirty="0" smtClean="0">
                <a:solidFill>
                  <a:schemeClr val="bg1"/>
                </a:solidFill>
                <a:latin typeface="+mn-lt"/>
                <a:ea typeface="+mn-ea"/>
                <a:cs typeface="+mn-cs"/>
              </a:rPr>
              <a:t>Significantly expand the capabilities of </a:t>
            </a:r>
            <a:r>
              <a:rPr lang="en-US" sz="1800" kern="1200" dirty="0" err="1" smtClean="0">
                <a:solidFill>
                  <a:schemeClr val="bg1"/>
                </a:solidFill>
                <a:latin typeface="+mn-lt"/>
                <a:ea typeface="+mn-ea"/>
                <a:cs typeface="+mn-cs"/>
              </a:rPr>
              <a:t>SpearMart</a:t>
            </a:r>
            <a:r>
              <a:rPr lang="en-US" sz="1800" kern="1200" dirty="0" smtClean="0">
                <a:solidFill>
                  <a:schemeClr val="bg1"/>
                </a:solidFill>
                <a:latin typeface="+mn-lt"/>
                <a:ea typeface="+mn-ea"/>
                <a:cs typeface="+mn-cs"/>
              </a:rPr>
              <a:t>, FSU’s online electronic procurement system.</a:t>
            </a:r>
          </a:p>
          <a:p>
            <a:pPr lvl="1"/>
            <a:r>
              <a:rPr lang="en-US" sz="1800" b="1" kern="1200" dirty="0" smtClean="0">
                <a:solidFill>
                  <a:schemeClr val="bg1"/>
                </a:solidFill>
                <a:latin typeface="+mn-lt"/>
                <a:ea typeface="+mn-ea"/>
                <a:cs typeface="+mn-cs"/>
              </a:rPr>
              <a:t>Project Goals:</a:t>
            </a:r>
          </a:p>
          <a:p>
            <a:pPr marL="642366" lvl="2" indent="-285750"/>
            <a:r>
              <a:rPr lang="en-US" sz="1400" kern="1200" dirty="0" smtClean="0">
                <a:solidFill>
                  <a:schemeClr val="bg1"/>
                </a:solidFill>
                <a:latin typeface="+mn-lt"/>
                <a:ea typeface="+mn-ea"/>
                <a:cs typeface="+mn-cs"/>
              </a:rPr>
              <a:t>Create a “One Stop Shop” for all procurement activity</a:t>
            </a:r>
          </a:p>
          <a:p>
            <a:pPr marL="642366" lvl="2" indent="-285750"/>
            <a:r>
              <a:rPr lang="en-US" sz="1400" kern="1200" dirty="0" smtClean="0">
                <a:solidFill>
                  <a:schemeClr val="bg1"/>
                </a:solidFill>
                <a:latin typeface="+mn-lt"/>
                <a:ea typeface="+mn-ea"/>
                <a:cs typeface="+mn-cs"/>
              </a:rPr>
              <a:t>Streamline the Source to Purchase Order process</a:t>
            </a:r>
          </a:p>
          <a:p>
            <a:pPr marL="642366" lvl="2" indent="-285750"/>
            <a:r>
              <a:rPr lang="en-US" sz="1400" kern="1200" dirty="0" smtClean="0">
                <a:solidFill>
                  <a:schemeClr val="bg1"/>
                </a:solidFill>
                <a:latin typeface="+mn-lt"/>
                <a:ea typeface="+mn-ea"/>
                <a:cs typeface="+mn-cs"/>
              </a:rPr>
              <a:t>Standardize requisition/form workflow and approvals</a:t>
            </a:r>
          </a:p>
          <a:p>
            <a:pPr marL="642366" lvl="2" indent="-285750"/>
            <a:r>
              <a:rPr lang="en-US" sz="1400" kern="1200" dirty="0" smtClean="0">
                <a:solidFill>
                  <a:schemeClr val="bg1"/>
                </a:solidFill>
                <a:latin typeface="+mn-lt"/>
                <a:ea typeface="+mn-ea"/>
                <a:cs typeface="+mn-cs"/>
              </a:rPr>
              <a:t>Facilitate paperless transaction processing</a:t>
            </a:r>
          </a:p>
          <a:p>
            <a:pPr marL="642366" lvl="2" indent="-285750"/>
            <a:r>
              <a:rPr lang="en-US" sz="1400" kern="1200" dirty="0" smtClean="0">
                <a:solidFill>
                  <a:schemeClr val="bg1"/>
                </a:solidFill>
                <a:latin typeface="+mn-lt"/>
                <a:ea typeface="+mn-ea"/>
                <a:cs typeface="+mn-cs"/>
              </a:rPr>
              <a:t>Enhance process efficiency and increasing responsiveness</a:t>
            </a:r>
          </a:p>
          <a:p>
            <a:pPr marL="642366" lvl="2" indent="-285750"/>
            <a:r>
              <a:rPr lang="en-US" sz="1400" kern="1200" dirty="0" smtClean="0">
                <a:solidFill>
                  <a:schemeClr val="bg1"/>
                </a:solidFill>
                <a:latin typeface="+mn-lt"/>
                <a:ea typeface="+mn-ea"/>
                <a:cs typeface="+mn-cs"/>
              </a:rPr>
              <a:t>Deliver outstanding customer service</a:t>
            </a:r>
          </a:p>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p:txBody>
      </p:sp>
      <p:sp>
        <p:nvSpPr>
          <p:cNvPr id="4" name="Slide Number Placeholder 3"/>
          <p:cNvSpPr>
            <a:spLocks noGrp="1"/>
          </p:cNvSpPr>
          <p:nvPr>
            <p:ph type="sldNum" sz="quarter" idx="10"/>
          </p:nvPr>
        </p:nvSpPr>
        <p:spPr/>
        <p:txBody>
          <a:bodyPr/>
          <a:lstStyle/>
          <a:p>
            <a:fld id="{3F20509B-042A-4CD4-A5C1-6DE1BEE5B716}" type="slidenum">
              <a:rPr lang="en-US">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032796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800" kern="1200" dirty="0" smtClean="0">
                <a:solidFill>
                  <a:schemeClr val="bg1"/>
                </a:solidFill>
                <a:latin typeface="+mn-lt"/>
                <a:ea typeface="+mn-ea"/>
                <a:cs typeface="+mn-cs"/>
              </a:rPr>
              <a:t>Significantly expand the capabilities of </a:t>
            </a:r>
            <a:r>
              <a:rPr lang="en-US" sz="1800" kern="1200" dirty="0" err="1" smtClean="0">
                <a:solidFill>
                  <a:schemeClr val="bg1"/>
                </a:solidFill>
                <a:latin typeface="+mn-lt"/>
                <a:ea typeface="+mn-ea"/>
                <a:cs typeface="+mn-cs"/>
              </a:rPr>
              <a:t>SpearMart</a:t>
            </a:r>
            <a:r>
              <a:rPr lang="en-US" sz="1800" kern="1200" dirty="0" smtClean="0">
                <a:solidFill>
                  <a:schemeClr val="bg1"/>
                </a:solidFill>
                <a:latin typeface="+mn-lt"/>
                <a:ea typeface="+mn-ea"/>
                <a:cs typeface="+mn-cs"/>
              </a:rPr>
              <a:t>, FSU’s online electronic procurement system.</a:t>
            </a:r>
          </a:p>
          <a:p>
            <a:pPr lvl="1"/>
            <a:r>
              <a:rPr lang="en-US" sz="1800" b="1" kern="1200" dirty="0" smtClean="0">
                <a:solidFill>
                  <a:schemeClr val="bg1"/>
                </a:solidFill>
                <a:latin typeface="+mn-lt"/>
                <a:ea typeface="+mn-ea"/>
                <a:cs typeface="+mn-cs"/>
              </a:rPr>
              <a:t>Project Goals:</a:t>
            </a:r>
          </a:p>
          <a:p>
            <a:pPr marL="642366" lvl="2" indent="-285750"/>
            <a:r>
              <a:rPr lang="en-US" sz="1400" kern="1200" dirty="0" smtClean="0">
                <a:solidFill>
                  <a:schemeClr val="bg1"/>
                </a:solidFill>
                <a:latin typeface="+mn-lt"/>
                <a:ea typeface="+mn-ea"/>
                <a:cs typeface="+mn-cs"/>
              </a:rPr>
              <a:t>Create a “One Stop Shop” for all procurement activity</a:t>
            </a:r>
          </a:p>
          <a:p>
            <a:pPr marL="642366" lvl="2" indent="-285750"/>
            <a:r>
              <a:rPr lang="en-US" sz="1400" kern="1200" dirty="0" smtClean="0">
                <a:solidFill>
                  <a:schemeClr val="bg1"/>
                </a:solidFill>
                <a:latin typeface="+mn-lt"/>
                <a:ea typeface="+mn-ea"/>
                <a:cs typeface="+mn-cs"/>
              </a:rPr>
              <a:t>Streamline the Source to Purchase Order process</a:t>
            </a:r>
          </a:p>
          <a:p>
            <a:pPr marL="642366" lvl="2" indent="-285750"/>
            <a:r>
              <a:rPr lang="en-US" sz="1400" kern="1200" dirty="0" smtClean="0">
                <a:solidFill>
                  <a:schemeClr val="bg1"/>
                </a:solidFill>
                <a:latin typeface="+mn-lt"/>
                <a:ea typeface="+mn-ea"/>
                <a:cs typeface="+mn-cs"/>
              </a:rPr>
              <a:t>Standardize requisition/form workflow and approvals</a:t>
            </a:r>
          </a:p>
          <a:p>
            <a:pPr marL="642366" lvl="2" indent="-285750"/>
            <a:r>
              <a:rPr lang="en-US" sz="1400" kern="1200" dirty="0" smtClean="0">
                <a:solidFill>
                  <a:schemeClr val="bg1"/>
                </a:solidFill>
                <a:latin typeface="+mn-lt"/>
                <a:ea typeface="+mn-ea"/>
                <a:cs typeface="+mn-cs"/>
              </a:rPr>
              <a:t>Facilitate paperless transaction processing</a:t>
            </a:r>
          </a:p>
          <a:p>
            <a:pPr marL="642366" lvl="2" indent="-285750"/>
            <a:r>
              <a:rPr lang="en-US" sz="1400" kern="1200" dirty="0" smtClean="0">
                <a:solidFill>
                  <a:schemeClr val="bg1"/>
                </a:solidFill>
                <a:latin typeface="+mn-lt"/>
                <a:ea typeface="+mn-ea"/>
                <a:cs typeface="+mn-cs"/>
              </a:rPr>
              <a:t>Enhance process efficiency and increasing responsiveness</a:t>
            </a:r>
          </a:p>
          <a:p>
            <a:pPr marL="642366" lvl="2" indent="-285750"/>
            <a:r>
              <a:rPr lang="en-US" sz="1400" kern="1200" dirty="0" smtClean="0">
                <a:solidFill>
                  <a:schemeClr val="bg1"/>
                </a:solidFill>
                <a:latin typeface="+mn-lt"/>
                <a:ea typeface="+mn-ea"/>
                <a:cs typeface="+mn-cs"/>
              </a:rPr>
              <a:t>Deliver outstanding customer service</a:t>
            </a:r>
          </a:p>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p:txBody>
      </p:sp>
      <p:sp>
        <p:nvSpPr>
          <p:cNvPr id="4" name="Slide Number Placeholder 3"/>
          <p:cNvSpPr>
            <a:spLocks noGrp="1"/>
          </p:cNvSpPr>
          <p:nvPr>
            <p:ph type="sldNum" sz="quarter" idx="10"/>
          </p:nvPr>
        </p:nvSpPr>
        <p:spPr/>
        <p:txBody>
          <a:bodyPr/>
          <a:lstStyle/>
          <a:p>
            <a:fld id="{3F20509B-042A-4CD4-A5C1-6DE1BEE5B716}" type="slidenum">
              <a:rPr lang="en-US">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208119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0C6A267A-26B9-4148-B788-18837722F6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579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0C6A267A-26B9-4148-B788-18837722F6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938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0C6A267A-26B9-4148-B788-18837722F6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3030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0C6A267A-26B9-4148-B788-18837722F6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7258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p:txBody>
      </p:sp>
      <p:sp>
        <p:nvSpPr>
          <p:cNvPr id="4" name="Slide Number Placeholder 3"/>
          <p:cNvSpPr>
            <a:spLocks noGrp="1"/>
          </p:cNvSpPr>
          <p:nvPr>
            <p:ph type="sldNum" sz="quarter" idx="10"/>
          </p:nvPr>
        </p:nvSpPr>
        <p:spPr/>
        <p:txBody>
          <a:bodyPr/>
          <a:lstStyle/>
          <a:p>
            <a:fld id="{3F20509B-042A-4CD4-A5C1-6DE1BEE5B716}"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396315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p:txBody>
      </p:sp>
      <p:sp>
        <p:nvSpPr>
          <p:cNvPr id="4" name="Slide Number Placeholder 3"/>
          <p:cNvSpPr>
            <a:spLocks noGrp="1"/>
          </p:cNvSpPr>
          <p:nvPr>
            <p:ph type="sldNum" sz="quarter" idx="10"/>
          </p:nvPr>
        </p:nvSpPr>
        <p:spPr/>
        <p:txBody>
          <a:bodyPr/>
          <a:lstStyle/>
          <a:p>
            <a:fld id="{3F20509B-042A-4CD4-A5C1-6DE1BEE5B716}"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564138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800" kern="1200" dirty="0" smtClean="0">
                <a:solidFill>
                  <a:schemeClr val="bg1"/>
                </a:solidFill>
                <a:latin typeface="+mn-lt"/>
                <a:ea typeface="+mn-ea"/>
                <a:cs typeface="+mn-cs"/>
              </a:rPr>
              <a:t>Significantly expand the capabilities of </a:t>
            </a:r>
            <a:r>
              <a:rPr lang="en-US" sz="1800" kern="1200" dirty="0" err="1" smtClean="0">
                <a:solidFill>
                  <a:schemeClr val="bg1"/>
                </a:solidFill>
                <a:latin typeface="+mn-lt"/>
                <a:ea typeface="+mn-ea"/>
                <a:cs typeface="+mn-cs"/>
              </a:rPr>
              <a:t>SpearMart</a:t>
            </a:r>
            <a:r>
              <a:rPr lang="en-US" sz="1800" kern="1200" dirty="0" smtClean="0">
                <a:solidFill>
                  <a:schemeClr val="bg1"/>
                </a:solidFill>
                <a:latin typeface="+mn-lt"/>
                <a:ea typeface="+mn-ea"/>
                <a:cs typeface="+mn-cs"/>
              </a:rPr>
              <a:t>, FSU’s online electronic procurement system.</a:t>
            </a:r>
          </a:p>
          <a:p>
            <a:pPr lvl="1"/>
            <a:r>
              <a:rPr lang="en-US" sz="1800" b="1" kern="1200" dirty="0" smtClean="0">
                <a:solidFill>
                  <a:schemeClr val="bg1"/>
                </a:solidFill>
                <a:latin typeface="+mn-lt"/>
                <a:ea typeface="+mn-ea"/>
                <a:cs typeface="+mn-cs"/>
              </a:rPr>
              <a:t>Project Goals:</a:t>
            </a:r>
          </a:p>
          <a:p>
            <a:pPr marL="642366" lvl="2" indent="-285750"/>
            <a:r>
              <a:rPr lang="en-US" sz="1400" kern="1200" dirty="0" smtClean="0">
                <a:solidFill>
                  <a:schemeClr val="bg1"/>
                </a:solidFill>
                <a:latin typeface="+mn-lt"/>
                <a:ea typeface="+mn-ea"/>
                <a:cs typeface="+mn-cs"/>
              </a:rPr>
              <a:t>Create a “One Stop Shop” for all procurement activity</a:t>
            </a:r>
          </a:p>
          <a:p>
            <a:pPr marL="642366" lvl="2" indent="-285750"/>
            <a:r>
              <a:rPr lang="en-US" sz="1400" kern="1200" dirty="0" smtClean="0">
                <a:solidFill>
                  <a:schemeClr val="bg1"/>
                </a:solidFill>
                <a:latin typeface="+mn-lt"/>
                <a:ea typeface="+mn-ea"/>
                <a:cs typeface="+mn-cs"/>
              </a:rPr>
              <a:t>Streamline the Source to Purchase Order process</a:t>
            </a:r>
          </a:p>
          <a:p>
            <a:pPr marL="642366" lvl="2" indent="-285750"/>
            <a:r>
              <a:rPr lang="en-US" sz="1400" kern="1200" dirty="0" smtClean="0">
                <a:solidFill>
                  <a:schemeClr val="bg1"/>
                </a:solidFill>
                <a:latin typeface="+mn-lt"/>
                <a:ea typeface="+mn-ea"/>
                <a:cs typeface="+mn-cs"/>
              </a:rPr>
              <a:t>Standardize requisition/form workflow and approvals</a:t>
            </a:r>
          </a:p>
          <a:p>
            <a:pPr marL="642366" lvl="2" indent="-285750"/>
            <a:r>
              <a:rPr lang="en-US" sz="1400" kern="1200" dirty="0" smtClean="0">
                <a:solidFill>
                  <a:schemeClr val="bg1"/>
                </a:solidFill>
                <a:latin typeface="+mn-lt"/>
                <a:ea typeface="+mn-ea"/>
                <a:cs typeface="+mn-cs"/>
              </a:rPr>
              <a:t>Facilitate paperless transaction processing</a:t>
            </a:r>
          </a:p>
          <a:p>
            <a:pPr marL="642366" lvl="2" indent="-285750"/>
            <a:r>
              <a:rPr lang="en-US" sz="1400" kern="1200" dirty="0" smtClean="0">
                <a:solidFill>
                  <a:schemeClr val="bg1"/>
                </a:solidFill>
                <a:latin typeface="+mn-lt"/>
                <a:ea typeface="+mn-ea"/>
                <a:cs typeface="+mn-cs"/>
              </a:rPr>
              <a:t>Enhance process efficiency and increasing responsiveness</a:t>
            </a:r>
          </a:p>
          <a:p>
            <a:pPr marL="642366" lvl="2" indent="-285750"/>
            <a:r>
              <a:rPr lang="en-US" sz="1400" kern="1200" dirty="0" smtClean="0">
                <a:solidFill>
                  <a:schemeClr val="bg1"/>
                </a:solidFill>
                <a:latin typeface="+mn-lt"/>
                <a:ea typeface="+mn-ea"/>
                <a:cs typeface="+mn-cs"/>
              </a:rPr>
              <a:t>Deliver outstanding customer service</a:t>
            </a:r>
          </a:p>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p:txBody>
      </p:sp>
      <p:sp>
        <p:nvSpPr>
          <p:cNvPr id="4" name="Slide Number Placeholder 3"/>
          <p:cNvSpPr>
            <a:spLocks noGrp="1"/>
          </p:cNvSpPr>
          <p:nvPr>
            <p:ph type="sldNum" sz="quarter" idx="10"/>
          </p:nvPr>
        </p:nvSpPr>
        <p:spPr/>
        <p:txBody>
          <a:bodyPr/>
          <a:lstStyle/>
          <a:p>
            <a:fld id="{3F20509B-042A-4CD4-A5C1-6DE1BEE5B716}" type="slidenum">
              <a:rPr lang="en-US">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933057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800" kern="1200" dirty="0" smtClean="0">
                <a:solidFill>
                  <a:schemeClr val="bg1"/>
                </a:solidFill>
                <a:latin typeface="+mn-lt"/>
                <a:ea typeface="+mn-ea"/>
                <a:cs typeface="+mn-cs"/>
              </a:rPr>
              <a:t>Significantly expand the capabilities of </a:t>
            </a:r>
            <a:r>
              <a:rPr lang="en-US" sz="1800" kern="1200" dirty="0" err="1" smtClean="0">
                <a:solidFill>
                  <a:schemeClr val="bg1"/>
                </a:solidFill>
                <a:latin typeface="+mn-lt"/>
                <a:ea typeface="+mn-ea"/>
                <a:cs typeface="+mn-cs"/>
              </a:rPr>
              <a:t>SpearMart</a:t>
            </a:r>
            <a:r>
              <a:rPr lang="en-US" sz="1800" kern="1200" dirty="0" smtClean="0">
                <a:solidFill>
                  <a:schemeClr val="bg1"/>
                </a:solidFill>
                <a:latin typeface="+mn-lt"/>
                <a:ea typeface="+mn-ea"/>
                <a:cs typeface="+mn-cs"/>
              </a:rPr>
              <a:t>, FSU’s online electronic procurement system.</a:t>
            </a:r>
          </a:p>
          <a:p>
            <a:pPr lvl="1"/>
            <a:r>
              <a:rPr lang="en-US" sz="1800" b="1" kern="1200" dirty="0" smtClean="0">
                <a:solidFill>
                  <a:schemeClr val="bg1"/>
                </a:solidFill>
                <a:latin typeface="+mn-lt"/>
                <a:ea typeface="+mn-ea"/>
                <a:cs typeface="+mn-cs"/>
              </a:rPr>
              <a:t>Project Goals:</a:t>
            </a:r>
          </a:p>
          <a:p>
            <a:pPr marL="642366" lvl="2" indent="-285750"/>
            <a:r>
              <a:rPr lang="en-US" sz="1400" kern="1200" dirty="0" smtClean="0">
                <a:solidFill>
                  <a:schemeClr val="bg1"/>
                </a:solidFill>
                <a:latin typeface="+mn-lt"/>
                <a:ea typeface="+mn-ea"/>
                <a:cs typeface="+mn-cs"/>
              </a:rPr>
              <a:t>Create a “One Stop Shop” for all procurement activity</a:t>
            </a:r>
          </a:p>
          <a:p>
            <a:pPr marL="642366" lvl="2" indent="-285750"/>
            <a:r>
              <a:rPr lang="en-US" sz="1400" kern="1200" dirty="0" smtClean="0">
                <a:solidFill>
                  <a:schemeClr val="bg1"/>
                </a:solidFill>
                <a:latin typeface="+mn-lt"/>
                <a:ea typeface="+mn-ea"/>
                <a:cs typeface="+mn-cs"/>
              </a:rPr>
              <a:t>Streamline the Source to Purchase Order process</a:t>
            </a:r>
          </a:p>
          <a:p>
            <a:pPr marL="642366" lvl="2" indent="-285750"/>
            <a:r>
              <a:rPr lang="en-US" sz="1400" kern="1200" dirty="0" smtClean="0">
                <a:solidFill>
                  <a:schemeClr val="bg1"/>
                </a:solidFill>
                <a:latin typeface="+mn-lt"/>
                <a:ea typeface="+mn-ea"/>
                <a:cs typeface="+mn-cs"/>
              </a:rPr>
              <a:t>Standardize requisition/form workflow and approvals</a:t>
            </a:r>
          </a:p>
          <a:p>
            <a:pPr marL="642366" lvl="2" indent="-285750"/>
            <a:r>
              <a:rPr lang="en-US" sz="1400" kern="1200" dirty="0" smtClean="0">
                <a:solidFill>
                  <a:schemeClr val="bg1"/>
                </a:solidFill>
                <a:latin typeface="+mn-lt"/>
                <a:ea typeface="+mn-ea"/>
                <a:cs typeface="+mn-cs"/>
              </a:rPr>
              <a:t>Facilitate paperless transaction processing</a:t>
            </a:r>
          </a:p>
          <a:p>
            <a:pPr marL="642366" lvl="2" indent="-285750"/>
            <a:r>
              <a:rPr lang="en-US" sz="1400" kern="1200" dirty="0" smtClean="0">
                <a:solidFill>
                  <a:schemeClr val="bg1"/>
                </a:solidFill>
                <a:latin typeface="+mn-lt"/>
                <a:ea typeface="+mn-ea"/>
                <a:cs typeface="+mn-cs"/>
              </a:rPr>
              <a:t>Enhance process efficiency and increasing responsiveness</a:t>
            </a:r>
          </a:p>
          <a:p>
            <a:pPr marL="642366" lvl="2" indent="-285750"/>
            <a:r>
              <a:rPr lang="en-US" sz="1400" kern="1200" dirty="0" smtClean="0">
                <a:solidFill>
                  <a:schemeClr val="bg1"/>
                </a:solidFill>
                <a:latin typeface="+mn-lt"/>
                <a:ea typeface="+mn-ea"/>
                <a:cs typeface="+mn-cs"/>
              </a:rPr>
              <a:t>Deliver outstanding customer service</a:t>
            </a:r>
          </a:p>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p:txBody>
      </p:sp>
      <p:sp>
        <p:nvSpPr>
          <p:cNvPr id="4" name="Slide Number Placeholder 3"/>
          <p:cNvSpPr>
            <a:spLocks noGrp="1"/>
          </p:cNvSpPr>
          <p:nvPr>
            <p:ph type="sldNum" sz="quarter" idx="10"/>
          </p:nvPr>
        </p:nvSpPr>
        <p:spPr/>
        <p:txBody>
          <a:bodyPr/>
          <a:lstStyle/>
          <a:p>
            <a:fld id="{3F20509B-042A-4CD4-A5C1-6DE1BEE5B716}"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32390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Savings</a:t>
            </a:r>
            <a:r>
              <a:rPr lang="en-US" baseline="0" dirty="0" smtClean="0"/>
              <a:t> of m</a:t>
            </a:r>
            <a:r>
              <a:rPr lang="en-US" dirty="0" smtClean="0"/>
              <a:t>ore than $19 million</a:t>
            </a:r>
            <a:r>
              <a:rPr lang="en-US" baseline="0" dirty="0" smtClean="0"/>
              <a:t> in FY16</a:t>
            </a:r>
          </a:p>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err="1" smtClean="0"/>
              <a:t>bpf</a:t>
            </a:r>
            <a:r>
              <a:rPr lang="en-US" b="1" baseline="0" dirty="0" smtClean="0"/>
              <a:t> note:</a:t>
            </a:r>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Discrepancy with Slide 5 - SUS procurement savings of $7.8 + $6.2 = $15 million</a:t>
            </a:r>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SUS savings slide does not include Q4.</a:t>
            </a:r>
            <a:endParaRPr lang="en-US" dirty="0" smtClean="0"/>
          </a:p>
        </p:txBody>
      </p:sp>
      <p:sp>
        <p:nvSpPr>
          <p:cNvPr id="4" name="Slide Number Placeholder 3"/>
          <p:cNvSpPr>
            <a:spLocks noGrp="1"/>
          </p:cNvSpPr>
          <p:nvPr>
            <p:ph type="sldNum" sz="quarter" idx="10"/>
          </p:nvPr>
        </p:nvSpPr>
        <p:spPr/>
        <p:txBody>
          <a:bodyPr/>
          <a:lstStyle/>
          <a:p>
            <a:fld id="{3F20509B-042A-4CD4-A5C1-6DE1BEE5B716}"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314376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800" kern="1200" dirty="0" smtClean="0">
                <a:solidFill>
                  <a:schemeClr val="bg1"/>
                </a:solidFill>
                <a:latin typeface="+mn-lt"/>
                <a:ea typeface="+mn-ea"/>
                <a:cs typeface="+mn-cs"/>
              </a:rPr>
              <a:t>Significantly expand the capabilities of </a:t>
            </a:r>
            <a:r>
              <a:rPr lang="en-US" sz="1800" kern="1200" dirty="0" err="1" smtClean="0">
                <a:solidFill>
                  <a:schemeClr val="bg1"/>
                </a:solidFill>
                <a:latin typeface="+mn-lt"/>
                <a:ea typeface="+mn-ea"/>
                <a:cs typeface="+mn-cs"/>
              </a:rPr>
              <a:t>SpearMart</a:t>
            </a:r>
            <a:r>
              <a:rPr lang="en-US" sz="1800" kern="1200" dirty="0" smtClean="0">
                <a:solidFill>
                  <a:schemeClr val="bg1"/>
                </a:solidFill>
                <a:latin typeface="+mn-lt"/>
                <a:ea typeface="+mn-ea"/>
                <a:cs typeface="+mn-cs"/>
              </a:rPr>
              <a:t>, FSU’s online electronic procurement system.</a:t>
            </a:r>
          </a:p>
          <a:p>
            <a:pPr lvl="1"/>
            <a:r>
              <a:rPr lang="en-US" sz="1800" b="1" kern="1200" dirty="0" smtClean="0">
                <a:solidFill>
                  <a:schemeClr val="bg1"/>
                </a:solidFill>
                <a:latin typeface="+mn-lt"/>
                <a:ea typeface="+mn-ea"/>
                <a:cs typeface="+mn-cs"/>
              </a:rPr>
              <a:t>Project Goals:</a:t>
            </a:r>
          </a:p>
          <a:p>
            <a:pPr marL="642366" lvl="2" indent="-285750"/>
            <a:r>
              <a:rPr lang="en-US" sz="1400" kern="1200" dirty="0" smtClean="0">
                <a:solidFill>
                  <a:schemeClr val="bg1"/>
                </a:solidFill>
                <a:latin typeface="+mn-lt"/>
                <a:ea typeface="+mn-ea"/>
                <a:cs typeface="+mn-cs"/>
              </a:rPr>
              <a:t>Create a “One Stop Shop” for all procurement activity</a:t>
            </a:r>
          </a:p>
          <a:p>
            <a:pPr marL="642366" lvl="2" indent="-285750"/>
            <a:r>
              <a:rPr lang="en-US" sz="1400" kern="1200" dirty="0" smtClean="0">
                <a:solidFill>
                  <a:schemeClr val="bg1"/>
                </a:solidFill>
                <a:latin typeface="+mn-lt"/>
                <a:ea typeface="+mn-ea"/>
                <a:cs typeface="+mn-cs"/>
              </a:rPr>
              <a:t>Streamline the Source to Purchase Order process</a:t>
            </a:r>
          </a:p>
          <a:p>
            <a:pPr marL="642366" lvl="2" indent="-285750"/>
            <a:r>
              <a:rPr lang="en-US" sz="1400" kern="1200" dirty="0" smtClean="0">
                <a:solidFill>
                  <a:schemeClr val="bg1"/>
                </a:solidFill>
                <a:latin typeface="+mn-lt"/>
                <a:ea typeface="+mn-ea"/>
                <a:cs typeface="+mn-cs"/>
              </a:rPr>
              <a:t>Standardize requisition/form workflow and approvals</a:t>
            </a:r>
          </a:p>
          <a:p>
            <a:pPr marL="642366" lvl="2" indent="-285750"/>
            <a:r>
              <a:rPr lang="en-US" sz="1400" kern="1200" dirty="0" smtClean="0">
                <a:solidFill>
                  <a:schemeClr val="bg1"/>
                </a:solidFill>
                <a:latin typeface="+mn-lt"/>
                <a:ea typeface="+mn-ea"/>
                <a:cs typeface="+mn-cs"/>
              </a:rPr>
              <a:t>Facilitate paperless transaction processing</a:t>
            </a:r>
          </a:p>
          <a:p>
            <a:pPr marL="642366" lvl="2" indent="-285750"/>
            <a:r>
              <a:rPr lang="en-US" sz="1400" kern="1200" dirty="0" smtClean="0">
                <a:solidFill>
                  <a:schemeClr val="bg1"/>
                </a:solidFill>
                <a:latin typeface="+mn-lt"/>
                <a:ea typeface="+mn-ea"/>
                <a:cs typeface="+mn-cs"/>
              </a:rPr>
              <a:t>Enhance process efficiency and increasing responsiveness</a:t>
            </a:r>
          </a:p>
          <a:p>
            <a:pPr marL="642366" lvl="2" indent="-285750"/>
            <a:r>
              <a:rPr lang="en-US" sz="1400" kern="1200" dirty="0" smtClean="0">
                <a:solidFill>
                  <a:schemeClr val="bg1"/>
                </a:solidFill>
                <a:latin typeface="+mn-lt"/>
                <a:ea typeface="+mn-ea"/>
                <a:cs typeface="+mn-cs"/>
              </a:rPr>
              <a:t>Deliver outstanding customer service</a:t>
            </a:r>
          </a:p>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p:txBody>
      </p:sp>
      <p:sp>
        <p:nvSpPr>
          <p:cNvPr id="4" name="Slide Number Placeholder 3"/>
          <p:cNvSpPr>
            <a:spLocks noGrp="1"/>
          </p:cNvSpPr>
          <p:nvPr>
            <p:ph type="sldNum" sz="quarter" idx="10"/>
          </p:nvPr>
        </p:nvSpPr>
        <p:spPr/>
        <p:txBody>
          <a:bodyPr/>
          <a:lstStyle/>
          <a:p>
            <a:fld id="{3F20509B-042A-4CD4-A5C1-6DE1BEE5B716}" type="slidenum">
              <a:rPr lang="en-US">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484262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800" kern="1200" dirty="0" smtClean="0">
                <a:solidFill>
                  <a:schemeClr val="bg1"/>
                </a:solidFill>
                <a:latin typeface="+mn-lt"/>
                <a:ea typeface="+mn-ea"/>
                <a:cs typeface="+mn-cs"/>
              </a:rPr>
              <a:t>Significantly expand the capabilities of </a:t>
            </a:r>
            <a:r>
              <a:rPr lang="en-US" sz="1800" kern="1200" dirty="0" err="1" smtClean="0">
                <a:solidFill>
                  <a:schemeClr val="bg1"/>
                </a:solidFill>
                <a:latin typeface="+mn-lt"/>
                <a:ea typeface="+mn-ea"/>
                <a:cs typeface="+mn-cs"/>
              </a:rPr>
              <a:t>SpearMart</a:t>
            </a:r>
            <a:r>
              <a:rPr lang="en-US" sz="1800" kern="1200" dirty="0" smtClean="0">
                <a:solidFill>
                  <a:schemeClr val="bg1"/>
                </a:solidFill>
                <a:latin typeface="+mn-lt"/>
                <a:ea typeface="+mn-ea"/>
                <a:cs typeface="+mn-cs"/>
              </a:rPr>
              <a:t>, FSU’s online electronic procurement system.</a:t>
            </a:r>
          </a:p>
          <a:p>
            <a:pPr lvl="1"/>
            <a:r>
              <a:rPr lang="en-US" sz="1800" b="1" kern="1200" dirty="0" smtClean="0">
                <a:solidFill>
                  <a:schemeClr val="bg1"/>
                </a:solidFill>
                <a:latin typeface="+mn-lt"/>
                <a:ea typeface="+mn-ea"/>
                <a:cs typeface="+mn-cs"/>
              </a:rPr>
              <a:t>Project Goals:</a:t>
            </a:r>
          </a:p>
          <a:p>
            <a:pPr marL="642366" lvl="2" indent="-285750"/>
            <a:r>
              <a:rPr lang="en-US" sz="1400" kern="1200" dirty="0" smtClean="0">
                <a:solidFill>
                  <a:schemeClr val="bg1"/>
                </a:solidFill>
                <a:latin typeface="+mn-lt"/>
                <a:ea typeface="+mn-ea"/>
                <a:cs typeface="+mn-cs"/>
              </a:rPr>
              <a:t>Create a “One Stop Shop” for all procurement activity</a:t>
            </a:r>
          </a:p>
          <a:p>
            <a:pPr marL="642366" lvl="2" indent="-285750"/>
            <a:r>
              <a:rPr lang="en-US" sz="1400" kern="1200" dirty="0" smtClean="0">
                <a:solidFill>
                  <a:schemeClr val="bg1"/>
                </a:solidFill>
                <a:latin typeface="+mn-lt"/>
                <a:ea typeface="+mn-ea"/>
                <a:cs typeface="+mn-cs"/>
              </a:rPr>
              <a:t>Streamline the Source to Purchase Order process</a:t>
            </a:r>
          </a:p>
          <a:p>
            <a:pPr marL="642366" lvl="2" indent="-285750"/>
            <a:r>
              <a:rPr lang="en-US" sz="1400" kern="1200" dirty="0" smtClean="0">
                <a:solidFill>
                  <a:schemeClr val="bg1"/>
                </a:solidFill>
                <a:latin typeface="+mn-lt"/>
                <a:ea typeface="+mn-ea"/>
                <a:cs typeface="+mn-cs"/>
              </a:rPr>
              <a:t>Standardize requisition/form workflow and approvals</a:t>
            </a:r>
          </a:p>
          <a:p>
            <a:pPr marL="642366" lvl="2" indent="-285750"/>
            <a:r>
              <a:rPr lang="en-US" sz="1400" kern="1200" dirty="0" smtClean="0">
                <a:solidFill>
                  <a:schemeClr val="bg1"/>
                </a:solidFill>
                <a:latin typeface="+mn-lt"/>
                <a:ea typeface="+mn-ea"/>
                <a:cs typeface="+mn-cs"/>
              </a:rPr>
              <a:t>Facilitate paperless transaction processing</a:t>
            </a:r>
          </a:p>
          <a:p>
            <a:pPr marL="642366" lvl="2" indent="-285750"/>
            <a:r>
              <a:rPr lang="en-US" sz="1400" kern="1200" dirty="0" smtClean="0">
                <a:solidFill>
                  <a:schemeClr val="bg1"/>
                </a:solidFill>
                <a:latin typeface="+mn-lt"/>
                <a:ea typeface="+mn-ea"/>
                <a:cs typeface="+mn-cs"/>
              </a:rPr>
              <a:t>Enhance process efficiency and increasing responsiveness</a:t>
            </a:r>
          </a:p>
          <a:p>
            <a:pPr marL="642366" lvl="2" indent="-285750"/>
            <a:r>
              <a:rPr lang="en-US" sz="1400" kern="1200" dirty="0" smtClean="0">
                <a:solidFill>
                  <a:schemeClr val="bg1"/>
                </a:solidFill>
                <a:latin typeface="+mn-lt"/>
                <a:ea typeface="+mn-ea"/>
                <a:cs typeface="+mn-cs"/>
              </a:rPr>
              <a:t>Deliver outstanding customer service</a:t>
            </a:r>
          </a:p>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p:txBody>
      </p:sp>
      <p:sp>
        <p:nvSpPr>
          <p:cNvPr id="4" name="Slide Number Placeholder 3"/>
          <p:cNvSpPr>
            <a:spLocks noGrp="1"/>
          </p:cNvSpPr>
          <p:nvPr>
            <p:ph type="sldNum" sz="quarter" idx="10"/>
          </p:nvPr>
        </p:nvSpPr>
        <p:spPr/>
        <p:txBody>
          <a:bodyPr/>
          <a:lstStyle/>
          <a:p>
            <a:fld id="{3F20509B-042A-4CD4-A5C1-6DE1BEE5B716}" type="slidenum">
              <a:rPr lang="en-US">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523347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1"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68580" rIns="68580">
            <a:normAutofit/>
          </a:bodyPr>
          <a:lstStyle>
            <a:lvl1pPr marL="0" indent="0" algn="l">
              <a:buNone/>
              <a:defRPr sz="2400" cap="all" spc="200" baseline="0">
                <a:solidFill>
                  <a:schemeClr val="tx2"/>
                </a:solidFill>
                <a:latin typeface="+mj-lt"/>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B18F7E-9042-4884-B8E0-FF8FA8D99B55}" type="datetime1">
              <a:rPr lang="en-US" smtClean="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292152"/>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34290" tIns="0" rIns="3429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8FB956-E151-4B1E-8199-F8576DFD4922}" type="datetime1">
              <a:rPr lang="en-US" smtClean="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516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4780"/>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3" y="414779"/>
            <a:ext cx="7734300" cy="5757423"/>
          </a:xfrm>
        </p:spPr>
        <p:txBody>
          <a:bodyPr vert="eaVert" lIns="34290" tIns="0" rIns="3429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FB19B0-7BF5-42D2-AA51-3E91E90207C9}" type="datetime1">
              <a:rPr lang="en-US" smtClean="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5474225"/>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1"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68580" rIns="68580">
            <a:normAutofit/>
          </a:bodyPr>
          <a:lstStyle>
            <a:lvl1pPr marL="0" indent="0" algn="l">
              <a:buNone/>
              <a:defRPr sz="2400" cap="all" spc="200" baseline="0">
                <a:solidFill>
                  <a:schemeClr val="tx2"/>
                </a:solidFill>
                <a:latin typeface="+mj-lt"/>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B18F7E-9042-4884-B8E0-FF8FA8D99B55}" type="datetime1">
              <a:rPr lang="en-US" smtClean="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76461"/>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0A0D67-5FAD-4C84-A3A7-832DBAB20F6A}" type="datetime1">
              <a:rPr lang="en-US" smtClean="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3243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68580" rIns="68580" anchor="t" anchorCtr="0">
            <a:normAutofit/>
          </a:bodyPr>
          <a:lstStyle>
            <a:lvl1pPr marL="0" indent="0">
              <a:buNone/>
              <a:defRPr sz="2400" cap="all" spc="200" baseline="0">
                <a:solidFill>
                  <a:schemeClr val="tx2"/>
                </a:solidFill>
                <a:latin typeface="+mj-lt"/>
              </a:defRPr>
            </a:lvl1pPr>
            <a:lvl2pPr marL="457189" indent="0">
              <a:buNone/>
              <a:defRPr sz="1867">
                <a:solidFill>
                  <a:schemeClr val="tx1">
                    <a:tint val="75000"/>
                  </a:schemeClr>
                </a:solidFill>
              </a:defRPr>
            </a:lvl2pPr>
            <a:lvl3pPr marL="914377" indent="0">
              <a:buNone/>
              <a:defRPr sz="1600">
                <a:solidFill>
                  <a:schemeClr val="tx1">
                    <a:tint val="75000"/>
                  </a:schemeClr>
                </a:solidFill>
              </a:defRPr>
            </a:lvl3pPr>
            <a:lvl4pPr marL="1371566" indent="0">
              <a:buNone/>
              <a:defRPr sz="1467">
                <a:solidFill>
                  <a:schemeClr val="tx1">
                    <a:tint val="75000"/>
                  </a:schemeClr>
                </a:solidFill>
              </a:defRPr>
            </a:lvl4pPr>
            <a:lvl5pPr marL="1828754" indent="0">
              <a:buNone/>
              <a:defRPr sz="1467">
                <a:solidFill>
                  <a:schemeClr val="tx1">
                    <a:tint val="75000"/>
                  </a:schemeClr>
                </a:solidFill>
              </a:defRPr>
            </a:lvl5pPr>
            <a:lvl6pPr marL="2285943" indent="0">
              <a:buNone/>
              <a:defRPr sz="1467">
                <a:solidFill>
                  <a:schemeClr val="tx1">
                    <a:tint val="75000"/>
                  </a:schemeClr>
                </a:solidFill>
              </a:defRPr>
            </a:lvl6pPr>
            <a:lvl7pPr marL="2743131" indent="0">
              <a:buNone/>
              <a:defRPr sz="1467">
                <a:solidFill>
                  <a:schemeClr val="tx1">
                    <a:tint val="75000"/>
                  </a:schemeClr>
                </a:solidFill>
              </a:defRPr>
            </a:lvl7pPr>
            <a:lvl8pPr marL="3200320" indent="0">
              <a:buNone/>
              <a:defRPr sz="1467">
                <a:solidFill>
                  <a:schemeClr val="tx1">
                    <a:tint val="75000"/>
                  </a:schemeClr>
                </a:solidFill>
              </a:defRPr>
            </a:lvl8pPr>
            <a:lvl9pPr marL="3657509" indent="0">
              <a:buNone/>
              <a:defRPr sz="14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7575BC-B0E5-4EBE-8CBE-3D09C0E4194F}" type="datetime1">
              <a:rPr lang="en-US" smtClean="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689308"/>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CDC44A-6952-45D2-A36F-6B14C2BEF15D}" type="datetime1">
              <a:rPr lang="en-US" smtClean="0"/>
              <a:pPr/>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1908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3"/>
            <a:ext cx="4937760" cy="736283"/>
          </a:xfrm>
        </p:spPr>
        <p:txBody>
          <a:bodyPr lIns="68580" rIns="68580" anchor="ctr">
            <a:normAutofit/>
          </a:bodyPr>
          <a:lstStyle>
            <a:lvl1pPr marL="0" indent="0">
              <a:buNone/>
              <a:defRPr sz="2000" b="0" cap="all" baseline="0">
                <a:solidFill>
                  <a:schemeClr val="tx2"/>
                </a:solidFill>
              </a:defRPr>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3"/>
            <a:ext cx="4937760" cy="736283"/>
          </a:xfrm>
        </p:spPr>
        <p:txBody>
          <a:bodyPr lIns="68580" rIns="68580" anchor="ctr">
            <a:normAutofit/>
          </a:bodyPr>
          <a:lstStyle>
            <a:lvl1pPr marL="0" indent="0">
              <a:buNone/>
              <a:defRPr sz="2000" b="0" cap="all" baseline="0">
                <a:solidFill>
                  <a:schemeClr val="tx2"/>
                </a:solidFill>
              </a:defRPr>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5"/>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7CAFBE-1A4B-4DB0-B38C-BB2DB052CF43}" type="datetime1">
              <a:rPr lang="en-US" smtClean="0"/>
              <a:pPr/>
              <a:t>3/27/2017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7990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D9C66EB-7064-49C9-9685-AB843B668E18}" type="datetime1">
              <a:rPr lang="en-US" smtClean="0"/>
              <a:pPr/>
              <a:t>3/27/2017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0188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6D71C6C-BEDA-4985-8DE5-BBB0003C487A}" type="datetime1">
              <a:rPr lang="en-US" smtClean="0"/>
              <a:pPr/>
              <a:t>3/27/2017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3287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2"/>
            <a:ext cx="3200400" cy="3379124"/>
          </a:xfrm>
        </p:spPr>
        <p:txBody>
          <a:bodyPr lIns="68580" rIns="68580">
            <a:normAutofit/>
          </a:bodyPr>
          <a:lstStyle>
            <a:lvl1pPr marL="0" indent="0">
              <a:buNone/>
              <a:defRPr sz="1467">
                <a:solidFill>
                  <a:srgbClr val="FFFFFF"/>
                </a:solidFill>
              </a:defRPr>
            </a:lvl1pPr>
            <a:lvl2pPr marL="457189" indent="0">
              <a:buNone/>
              <a:defRPr sz="1200"/>
            </a:lvl2pPr>
            <a:lvl3pPr marL="914377" indent="0">
              <a:buNone/>
              <a:defRPr sz="1067"/>
            </a:lvl3pPr>
            <a:lvl4pPr marL="1371566" indent="0">
              <a:buNone/>
              <a:defRPr sz="933"/>
            </a:lvl4pPr>
            <a:lvl5pPr marL="1828754" indent="0">
              <a:buNone/>
              <a:defRPr sz="933"/>
            </a:lvl5pPr>
            <a:lvl6pPr marL="2285943" indent="0">
              <a:buNone/>
              <a:defRPr sz="933"/>
            </a:lvl6pPr>
            <a:lvl7pPr marL="2743131" indent="0">
              <a:buNone/>
              <a:defRPr sz="933"/>
            </a:lvl7pPr>
            <a:lvl8pPr marL="3200320" indent="0">
              <a:buNone/>
              <a:defRPr sz="933"/>
            </a:lvl8pPr>
            <a:lvl9pPr marL="3657509" indent="0">
              <a:buNone/>
              <a:defRPr sz="933"/>
            </a:lvl9pPr>
          </a:lstStyle>
          <a:p>
            <a:pPr lvl="0"/>
            <a:r>
              <a:rPr lang="en-US" smtClean="0"/>
              <a:t>Click to edit Master text styles</a:t>
            </a:r>
          </a:p>
        </p:txBody>
      </p:sp>
      <p:sp>
        <p:nvSpPr>
          <p:cNvPr id="5" name="Date Placeholder 4"/>
          <p:cNvSpPr>
            <a:spLocks noGrp="1"/>
          </p:cNvSpPr>
          <p:nvPr>
            <p:ph type="dt" sz="half" idx="10"/>
          </p:nvPr>
        </p:nvSpPr>
        <p:spPr>
          <a:xfrm>
            <a:off x="465515" y="6459787"/>
            <a:ext cx="2618511" cy="365125"/>
          </a:xfrm>
        </p:spPr>
        <p:txBody>
          <a:bodyPr/>
          <a:lstStyle>
            <a:lvl1pPr algn="l">
              <a:defRPr/>
            </a:lvl1pPr>
          </a:lstStyle>
          <a:p>
            <a:fld id="{B9DB38EA-5466-4B46-980C-5D7090FE467F}" type="datetime1">
              <a:rPr lang="en-US" smtClean="0"/>
              <a:pPr/>
              <a:t>3/27/2017</a:t>
            </a:fld>
            <a:endParaRPr lang="en-US" dirty="0"/>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US" dirty="0">
              <a:solidFill>
                <a:srgbClr val="D9D9DB"/>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solidFill>
                  <a:srgbClr val="D9D9DB"/>
                </a:solidFill>
              </a:rPr>
              <a:pPr/>
              <a:t>‹#›</a:t>
            </a:fld>
            <a:endParaRPr lang="en-US" dirty="0">
              <a:solidFill>
                <a:srgbClr val="D9D9DB"/>
              </a:solidFill>
            </a:endParaRPr>
          </a:p>
        </p:txBody>
      </p:sp>
    </p:spTree>
    <p:extLst>
      <p:ext uri="{BB962C8B-B14F-4D97-AF65-F5344CB8AC3E}">
        <p14:creationId xmlns:p14="http://schemas.microsoft.com/office/powerpoint/2010/main" val="351695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0A0D67-5FAD-4C84-A3A7-832DBAB20F6A}" type="datetime1">
              <a:rPr lang="en-US" smtClean="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32258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68580" tIns="0" rIns="6858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 y="2"/>
            <a:ext cx="12191985" cy="4915076"/>
          </a:xfrm>
          <a:blipFill>
            <a:blip r:embed="rId2"/>
            <a:stretch>
              <a:fillRect/>
            </a:stretch>
          </a:blipFill>
        </p:spPr>
        <p:txBody>
          <a:bodyPr lIns="342900" tIns="342900" anchor="t"/>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68580" tIns="0" rIns="68580" bIns="0">
            <a:normAutofit/>
          </a:bodyPr>
          <a:lstStyle>
            <a:lvl1pPr marL="0" indent="0">
              <a:spcBef>
                <a:spcPts val="0"/>
              </a:spcBef>
              <a:spcAft>
                <a:spcPts val="600"/>
              </a:spcAft>
              <a:buNone/>
              <a:defRPr sz="1467">
                <a:solidFill>
                  <a:srgbClr val="FFFFFF"/>
                </a:solidFill>
              </a:defRPr>
            </a:lvl1pPr>
            <a:lvl2pPr marL="457189" indent="0">
              <a:buNone/>
              <a:defRPr sz="1200"/>
            </a:lvl2pPr>
            <a:lvl3pPr marL="914377" indent="0">
              <a:buNone/>
              <a:defRPr sz="1067"/>
            </a:lvl3pPr>
            <a:lvl4pPr marL="1371566" indent="0">
              <a:buNone/>
              <a:defRPr sz="933"/>
            </a:lvl4pPr>
            <a:lvl5pPr marL="1828754" indent="0">
              <a:buNone/>
              <a:defRPr sz="933"/>
            </a:lvl5pPr>
            <a:lvl6pPr marL="2285943" indent="0">
              <a:buNone/>
              <a:defRPr sz="933"/>
            </a:lvl6pPr>
            <a:lvl7pPr marL="2743131" indent="0">
              <a:buNone/>
              <a:defRPr sz="933"/>
            </a:lvl7pPr>
            <a:lvl8pPr marL="3200320" indent="0">
              <a:buNone/>
              <a:defRPr sz="933"/>
            </a:lvl8pPr>
            <a:lvl9pPr marL="3657509" indent="0">
              <a:buNone/>
              <a:defRPr sz="9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61957-676D-42A0-9B35-710A6ECB64E8}" type="datetime1">
              <a:rPr lang="en-US" smtClean="0"/>
              <a:pPr/>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8224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34290" tIns="0" rIns="3429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8FB956-E151-4B1E-8199-F8576DFD4922}" type="datetime1">
              <a:rPr lang="en-US" smtClean="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9523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4780"/>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3" y="414779"/>
            <a:ext cx="7734300" cy="5757423"/>
          </a:xfrm>
        </p:spPr>
        <p:txBody>
          <a:bodyPr vert="eaVert" lIns="34290" tIns="0" rIns="3429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FB19B0-7BF5-42D2-AA51-3E91E90207C9}" type="datetime1">
              <a:rPr lang="en-US" smtClean="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2774685"/>
      </p:ext>
    </p:extLst>
  </p:cSld>
  <p:clrMapOvr>
    <a:masterClrMapping/>
  </p:clrMapOvr>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43903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1"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68580" rIns="68580">
            <a:normAutofit/>
          </a:bodyPr>
          <a:lstStyle>
            <a:lvl1pPr marL="0" indent="0" algn="l">
              <a:buNone/>
              <a:defRPr sz="2400" cap="all" spc="200" baseline="0">
                <a:solidFill>
                  <a:schemeClr val="tx2"/>
                </a:solidFill>
                <a:latin typeface="+mj-lt"/>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B18F7E-9042-4884-B8E0-FF8FA8D99B55}" type="datetime1">
              <a:rPr lang="en-US" smtClean="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681009"/>
      </p:ext>
    </p:extLst>
  </p:cSld>
  <p:clrMapOvr>
    <a:masterClrMapping/>
  </p:clrMapOvr>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0A0D67-5FAD-4C84-A3A7-832DBAB20F6A}" type="datetime1">
              <a:rPr lang="en-US" smtClean="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2158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68580" rIns="68580" anchor="t" anchorCtr="0">
            <a:normAutofit/>
          </a:bodyPr>
          <a:lstStyle>
            <a:lvl1pPr marL="0" indent="0">
              <a:buNone/>
              <a:defRPr sz="2400" cap="all" spc="200" baseline="0">
                <a:solidFill>
                  <a:schemeClr val="tx2"/>
                </a:solidFill>
                <a:latin typeface="+mj-lt"/>
              </a:defRPr>
            </a:lvl1pPr>
            <a:lvl2pPr marL="457189" indent="0">
              <a:buNone/>
              <a:defRPr sz="1867">
                <a:solidFill>
                  <a:schemeClr val="tx1">
                    <a:tint val="75000"/>
                  </a:schemeClr>
                </a:solidFill>
              </a:defRPr>
            </a:lvl2pPr>
            <a:lvl3pPr marL="914377" indent="0">
              <a:buNone/>
              <a:defRPr sz="1600">
                <a:solidFill>
                  <a:schemeClr val="tx1">
                    <a:tint val="75000"/>
                  </a:schemeClr>
                </a:solidFill>
              </a:defRPr>
            </a:lvl3pPr>
            <a:lvl4pPr marL="1371566" indent="0">
              <a:buNone/>
              <a:defRPr sz="1467">
                <a:solidFill>
                  <a:schemeClr val="tx1">
                    <a:tint val="75000"/>
                  </a:schemeClr>
                </a:solidFill>
              </a:defRPr>
            </a:lvl4pPr>
            <a:lvl5pPr marL="1828754" indent="0">
              <a:buNone/>
              <a:defRPr sz="1467">
                <a:solidFill>
                  <a:schemeClr val="tx1">
                    <a:tint val="75000"/>
                  </a:schemeClr>
                </a:solidFill>
              </a:defRPr>
            </a:lvl5pPr>
            <a:lvl6pPr marL="2285943" indent="0">
              <a:buNone/>
              <a:defRPr sz="1467">
                <a:solidFill>
                  <a:schemeClr val="tx1">
                    <a:tint val="75000"/>
                  </a:schemeClr>
                </a:solidFill>
              </a:defRPr>
            </a:lvl6pPr>
            <a:lvl7pPr marL="2743131" indent="0">
              <a:buNone/>
              <a:defRPr sz="1467">
                <a:solidFill>
                  <a:schemeClr val="tx1">
                    <a:tint val="75000"/>
                  </a:schemeClr>
                </a:solidFill>
              </a:defRPr>
            </a:lvl7pPr>
            <a:lvl8pPr marL="3200320" indent="0">
              <a:buNone/>
              <a:defRPr sz="1467">
                <a:solidFill>
                  <a:schemeClr val="tx1">
                    <a:tint val="75000"/>
                  </a:schemeClr>
                </a:solidFill>
              </a:defRPr>
            </a:lvl8pPr>
            <a:lvl9pPr marL="3657509" indent="0">
              <a:buNone/>
              <a:defRPr sz="14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7575BC-B0E5-4EBE-8CBE-3D09C0E4194F}" type="datetime1">
              <a:rPr lang="en-US" smtClean="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113296"/>
      </p:ext>
    </p:extLst>
  </p:cSld>
  <p:clrMapOvr>
    <a:masterClrMapping/>
  </p:clrMapOvr>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CDC44A-6952-45D2-A36F-6B14C2BEF15D}" type="datetime1">
              <a:rPr lang="en-US" smtClean="0"/>
              <a:pPr/>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10635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3"/>
            <a:ext cx="4937760" cy="736283"/>
          </a:xfrm>
        </p:spPr>
        <p:txBody>
          <a:bodyPr lIns="68580" rIns="68580" anchor="ctr">
            <a:normAutofit/>
          </a:bodyPr>
          <a:lstStyle>
            <a:lvl1pPr marL="0" indent="0">
              <a:buNone/>
              <a:defRPr sz="2000" b="0" cap="all" baseline="0">
                <a:solidFill>
                  <a:schemeClr val="tx2"/>
                </a:solidFill>
              </a:defRPr>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3"/>
            <a:ext cx="4937760" cy="736283"/>
          </a:xfrm>
        </p:spPr>
        <p:txBody>
          <a:bodyPr lIns="68580" rIns="68580" anchor="ctr">
            <a:normAutofit/>
          </a:bodyPr>
          <a:lstStyle>
            <a:lvl1pPr marL="0" indent="0">
              <a:buNone/>
              <a:defRPr sz="2000" b="0" cap="all" baseline="0">
                <a:solidFill>
                  <a:schemeClr val="tx2"/>
                </a:solidFill>
              </a:defRPr>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5"/>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7CAFBE-1A4B-4DB0-B38C-BB2DB052CF43}" type="datetime1">
              <a:rPr lang="en-US" smtClean="0"/>
              <a:pPr/>
              <a:t>3/27/2017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6961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D9C66EB-7064-49C9-9685-AB843B668E18}" type="datetime1">
              <a:rPr lang="en-US" smtClean="0"/>
              <a:pPr/>
              <a:t>3/27/2017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5373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68580" rIns="68580" anchor="t" anchorCtr="0">
            <a:normAutofit/>
          </a:bodyPr>
          <a:lstStyle>
            <a:lvl1pPr marL="0" indent="0">
              <a:buNone/>
              <a:defRPr sz="2400" cap="all" spc="200" baseline="0">
                <a:solidFill>
                  <a:schemeClr val="tx2"/>
                </a:solidFill>
                <a:latin typeface="+mj-lt"/>
              </a:defRPr>
            </a:lvl1pPr>
            <a:lvl2pPr marL="457189" indent="0">
              <a:buNone/>
              <a:defRPr sz="1867">
                <a:solidFill>
                  <a:schemeClr val="tx1">
                    <a:tint val="75000"/>
                  </a:schemeClr>
                </a:solidFill>
              </a:defRPr>
            </a:lvl2pPr>
            <a:lvl3pPr marL="914377" indent="0">
              <a:buNone/>
              <a:defRPr sz="1600">
                <a:solidFill>
                  <a:schemeClr val="tx1">
                    <a:tint val="75000"/>
                  </a:schemeClr>
                </a:solidFill>
              </a:defRPr>
            </a:lvl3pPr>
            <a:lvl4pPr marL="1371566" indent="0">
              <a:buNone/>
              <a:defRPr sz="1467">
                <a:solidFill>
                  <a:schemeClr val="tx1">
                    <a:tint val="75000"/>
                  </a:schemeClr>
                </a:solidFill>
              </a:defRPr>
            </a:lvl4pPr>
            <a:lvl5pPr marL="1828754" indent="0">
              <a:buNone/>
              <a:defRPr sz="1467">
                <a:solidFill>
                  <a:schemeClr val="tx1">
                    <a:tint val="75000"/>
                  </a:schemeClr>
                </a:solidFill>
              </a:defRPr>
            </a:lvl5pPr>
            <a:lvl6pPr marL="2285943" indent="0">
              <a:buNone/>
              <a:defRPr sz="1467">
                <a:solidFill>
                  <a:schemeClr val="tx1">
                    <a:tint val="75000"/>
                  </a:schemeClr>
                </a:solidFill>
              </a:defRPr>
            </a:lvl6pPr>
            <a:lvl7pPr marL="2743131" indent="0">
              <a:buNone/>
              <a:defRPr sz="1467">
                <a:solidFill>
                  <a:schemeClr val="tx1">
                    <a:tint val="75000"/>
                  </a:schemeClr>
                </a:solidFill>
              </a:defRPr>
            </a:lvl7pPr>
            <a:lvl8pPr marL="3200320" indent="0">
              <a:buNone/>
              <a:defRPr sz="1467">
                <a:solidFill>
                  <a:schemeClr val="tx1">
                    <a:tint val="75000"/>
                  </a:schemeClr>
                </a:solidFill>
              </a:defRPr>
            </a:lvl8pPr>
            <a:lvl9pPr marL="3657509" indent="0">
              <a:buNone/>
              <a:defRPr sz="14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7575BC-B0E5-4EBE-8CBE-3D09C0E4194F}" type="datetime1">
              <a:rPr lang="en-US" smtClean="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485011"/>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6D71C6C-BEDA-4985-8DE5-BBB0003C487A}" type="datetime1">
              <a:rPr lang="en-US" smtClean="0"/>
              <a:pPr/>
              <a:t>3/27/2017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2467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2"/>
            <a:ext cx="3200400" cy="3379124"/>
          </a:xfrm>
        </p:spPr>
        <p:txBody>
          <a:bodyPr lIns="68580" rIns="68580">
            <a:normAutofit/>
          </a:bodyPr>
          <a:lstStyle>
            <a:lvl1pPr marL="0" indent="0">
              <a:buNone/>
              <a:defRPr sz="1467">
                <a:solidFill>
                  <a:srgbClr val="FFFFFF"/>
                </a:solidFill>
              </a:defRPr>
            </a:lvl1pPr>
            <a:lvl2pPr marL="457189" indent="0">
              <a:buNone/>
              <a:defRPr sz="1200"/>
            </a:lvl2pPr>
            <a:lvl3pPr marL="914377" indent="0">
              <a:buNone/>
              <a:defRPr sz="1067"/>
            </a:lvl3pPr>
            <a:lvl4pPr marL="1371566" indent="0">
              <a:buNone/>
              <a:defRPr sz="933"/>
            </a:lvl4pPr>
            <a:lvl5pPr marL="1828754" indent="0">
              <a:buNone/>
              <a:defRPr sz="933"/>
            </a:lvl5pPr>
            <a:lvl6pPr marL="2285943" indent="0">
              <a:buNone/>
              <a:defRPr sz="933"/>
            </a:lvl6pPr>
            <a:lvl7pPr marL="2743131" indent="0">
              <a:buNone/>
              <a:defRPr sz="933"/>
            </a:lvl7pPr>
            <a:lvl8pPr marL="3200320" indent="0">
              <a:buNone/>
              <a:defRPr sz="933"/>
            </a:lvl8pPr>
            <a:lvl9pPr marL="3657509" indent="0">
              <a:buNone/>
              <a:defRPr sz="933"/>
            </a:lvl9pPr>
          </a:lstStyle>
          <a:p>
            <a:pPr lvl="0"/>
            <a:r>
              <a:rPr lang="en-US" smtClean="0"/>
              <a:t>Click to edit Master text styles</a:t>
            </a:r>
          </a:p>
        </p:txBody>
      </p:sp>
      <p:sp>
        <p:nvSpPr>
          <p:cNvPr id="5" name="Date Placeholder 4"/>
          <p:cNvSpPr>
            <a:spLocks noGrp="1"/>
          </p:cNvSpPr>
          <p:nvPr>
            <p:ph type="dt" sz="half" idx="10"/>
          </p:nvPr>
        </p:nvSpPr>
        <p:spPr>
          <a:xfrm>
            <a:off x="465515" y="6459787"/>
            <a:ext cx="2618511" cy="365125"/>
          </a:xfrm>
        </p:spPr>
        <p:txBody>
          <a:bodyPr/>
          <a:lstStyle>
            <a:lvl1pPr algn="l">
              <a:defRPr/>
            </a:lvl1pPr>
          </a:lstStyle>
          <a:p>
            <a:fld id="{B9DB38EA-5466-4B46-980C-5D7090FE467F}" type="datetime1">
              <a:rPr lang="en-US" smtClean="0"/>
              <a:pPr/>
              <a:t>3/27/2017</a:t>
            </a:fld>
            <a:endParaRPr lang="en-US" dirty="0"/>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US" dirty="0">
              <a:solidFill>
                <a:srgbClr val="D9D9DB"/>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solidFill>
                  <a:srgbClr val="D9D9DB"/>
                </a:solidFill>
              </a:rPr>
              <a:pPr/>
              <a:t>‹#›</a:t>
            </a:fld>
            <a:endParaRPr lang="en-US" dirty="0">
              <a:solidFill>
                <a:srgbClr val="D9D9DB"/>
              </a:solidFill>
            </a:endParaRPr>
          </a:p>
        </p:txBody>
      </p:sp>
    </p:spTree>
    <p:extLst>
      <p:ext uri="{BB962C8B-B14F-4D97-AF65-F5344CB8AC3E}">
        <p14:creationId xmlns:p14="http://schemas.microsoft.com/office/powerpoint/2010/main" val="22494662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68580" tIns="0" rIns="6858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 y="2"/>
            <a:ext cx="12191985" cy="4915076"/>
          </a:xfrm>
          <a:blipFill>
            <a:blip r:embed="rId2"/>
            <a:stretch>
              <a:fillRect/>
            </a:stretch>
          </a:blipFill>
        </p:spPr>
        <p:txBody>
          <a:bodyPr lIns="342900" tIns="342900" anchor="t"/>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68580" tIns="0" rIns="68580" bIns="0">
            <a:normAutofit/>
          </a:bodyPr>
          <a:lstStyle>
            <a:lvl1pPr marL="0" indent="0">
              <a:spcBef>
                <a:spcPts val="0"/>
              </a:spcBef>
              <a:spcAft>
                <a:spcPts val="600"/>
              </a:spcAft>
              <a:buNone/>
              <a:defRPr sz="1467">
                <a:solidFill>
                  <a:srgbClr val="FFFFFF"/>
                </a:solidFill>
              </a:defRPr>
            </a:lvl1pPr>
            <a:lvl2pPr marL="457189" indent="0">
              <a:buNone/>
              <a:defRPr sz="1200"/>
            </a:lvl2pPr>
            <a:lvl3pPr marL="914377" indent="0">
              <a:buNone/>
              <a:defRPr sz="1067"/>
            </a:lvl3pPr>
            <a:lvl4pPr marL="1371566" indent="0">
              <a:buNone/>
              <a:defRPr sz="933"/>
            </a:lvl4pPr>
            <a:lvl5pPr marL="1828754" indent="0">
              <a:buNone/>
              <a:defRPr sz="933"/>
            </a:lvl5pPr>
            <a:lvl6pPr marL="2285943" indent="0">
              <a:buNone/>
              <a:defRPr sz="933"/>
            </a:lvl6pPr>
            <a:lvl7pPr marL="2743131" indent="0">
              <a:buNone/>
              <a:defRPr sz="933"/>
            </a:lvl7pPr>
            <a:lvl8pPr marL="3200320" indent="0">
              <a:buNone/>
              <a:defRPr sz="933"/>
            </a:lvl8pPr>
            <a:lvl9pPr marL="3657509" indent="0">
              <a:buNone/>
              <a:defRPr sz="9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61957-676D-42A0-9B35-710A6ECB64E8}" type="datetime1">
              <a:rPr lang="en-US" smtClean="0"/>
              <a:pPr/>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67154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34290" tIns="0" rIns="3429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8FB956-E151-4B1E-8199-F8576DFD4922}" type="datetime1">
              <a:rPr lang="en-US" smtClean="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04582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4780"/>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3" y="414779"/>
            <a:ext cx="7734300" cy="5757423"/>
          </a:xfrm>
        </p:spPr>
        <p:txBody>
          <a:bodyPr vert="eaVert" lIns="34290" tIns="0" rIns="3429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FB19B0-7BF5-42D2-AA51-3E91E90207C9}" type="datetime1">
              <a:rPr lang="en-US" smtClean="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2375247"/>
      </p:ext>
    </p:extLst>
  </p:cSld>
  <p:clrMapOvr>
    <a:masterClrMapping/>
  </p:clrMapOvr>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02473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1"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68580" rIns="68580">
            <a:normAutofit/>
          </a:bodyPr>
          <a:lstStyle>
            <a:lvl1pPr marL="0" indent="0" algn="l">
              <a:buNone/>
              <a:defRPr sz="2400" cap="all" spc="200" baseline="0">
                <a:solidFill>
                  <a:schemeClr val="tx2"/>
                </a:solidFill>
                <a:latin typeface="+mj-lt"/>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B18F7E-9042-4884-B8E0-FF8FA8D99B55}" type="datetime1">
              <a:rPr lang="en-US" smtClean="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529601"/>
      </p:ext>
    </p:extLst>
  </p:cSld>
  <p:clrMapOvr>
    <a:masterClrMapping/>
  </p:clrMapOvr>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0A0D67-5FAD-4C84-A3A7-832DBAB20F6A}" type="datetime1">
              <a:rPr lang="en-US" smtClean="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56727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68580" rIns="68580" anchor="t" anchorCtr="0">
            <a:normAutofit/>
          </a:bodyPr>
          <a:lstStyle>
            <a:lvl1pPr marL="0" indent="0">
              <a:buNone/>
              <a:defRPr sz="2400" cap="all" spc="200" baseline="0">
                <a:solidFill>
                  <a:schemeClr val="tx2"/>
                </a:solidFill>
                <a:latin typeface="+mj-lt"/>
              </a:defRPr>
            </a:lvl1pPr>
            <a:lvl2pPr marL="457189" indent="0">
              <a:buNone/>
              <a:defRPr sz="1867">
                <a:solidFill>
                  <a:schemeClr val="tx1">
                    <a:tint val="75000"/>
                  </a:schemeClr>
                </a:solidFill>
              </a:defRPr>
            </a:lvl2pPr>
            <a:lvl3pPr marL="914377" indent="0">
              <a:buNone/>
              <a:defRPr sz="1600">
                <a:solidFill>
                  <a:schemeClr val="tx1">
                    <a:tint val="75000"/>
                  </a:schemeClr>
                </a:solidFill>
              </a:defRPr>
            </a:lvl3pPr>
            <a:lvl4pPr marL="1371566" indent="0">
              <a:buNone/>
              <a:defRPr sz="1467">
                <a:solidFill>
                  <a:schemeClr val="tx1">
                    <a:tint val="75000"/>
                  </a:schemeClr>
                </a:solidFill>
              </a:defRPr>
            </a:lvl4pPr>
            <a:lvl5pPr marL="1828754" indent="0">
              <a:buNone/>
              <a:defRPr sz="1467">
                <a:solidFill>
                  <a:schemeClr val="tx1">
                    <a:tint val="75000"/>
                  </a:schemeClr>
                </a:solidFill>
              </a:defRPr>
            </a:lvl5pPr>
            <a:lvl6pPr marL="2285943" indent="0">
              <a:buNone/>
              <a:defRPr sz="1467">
                <a:solidFill>
                  <a:schemeClr val="tx1">
                    <a:tint val="75000"/>
                  </a:schemeClr>
                </a:solidFill>
              </a:defRPr>
            </a:lvl6pPr>
            <a:lvl7pPr marL="2743131" indent="0">
              <a:buNone/>
              <a:defRPr sz="1467">
                <a:solidFill>
                  <a:schemeClr val="tx1">
                    <a:tint val="75000"/>
                  </a:schemeClr>
                </a:solidFill>
              </a:defRPr>
            </a:lvl7pPr>
            <a:lvl8pPr marL="3200320" indent="0">
              <a:buNone/>
              <a:defRPr sz="1467">
                <a:solidFill>
                  <a:schemeClr val="tx1">
                    <a:tint val="75000"/>
                  </a:schemeClr>
                </a:solidFill>
              </a:defRPr>
            </a:lvl8pPr>
            <a:lvl9pPr marL="3657509" indent="0">
              <a:buNone/>
              <a:defRPr sz="14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7575BC-B0E5-4EBE-8CBE-3D09C0E4194F}" type="datetime1">
              <a:rPr lang="en-US" smtClean="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249133"/>
      </p:ext>
    </p:extLst>
  </p:cSld>
  <p:clrMapOvr>
    <a:masterClrMapping/>
  </p:clrMapOvr>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CDC44A-6952-45D2-A36F-6B14C2BEF15D}" type="datetime1">
              <a:rPr lang="en-US" smtClean="0"/>
              <a:pPr/>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1377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CDC44A-6952-45D2-A36F-6B14C2BEF15D}" type="datetime1">
              <a:rPr lang="en-US" smtClean="0"/>
              <a:pPr/>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73217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3"/>
            <a:ext cx="4937760" cy="736283"/>
          </a:xfrm>
        </p:spPr>
        <p:txBody>
          <a:bodyPr lIns="68580" rIns="68580" anchor="ctr">
            <a:normAutofit/>
          </a:bodyPr>
          <a:lstStyle>
            <a:lvl1pPr marL="0" indent="0">
              <a:buNone/>
              <a:defRPr sz="2000" b="0" cap="all" baseline="0">
                <a:solidFill>
                  <a:schemeClr val="tx2"/>
                </a:solidFill>
              </a:defRPr>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3"/>
            <a:ext cx="4937760" cy="736283"/>
          </a:xfrm>
        </p:spPr>
        <p:txBody>
          <a:bodyPr lIns="68580" rIns="68580" anchor="ctr">
            <a:normAutofit/>
          </a:bodyPr>
          <a:lstStyle>
            <a:lvl1pPr marL="0" indent="0">
              <a:buNone/>
              <a:defRPr sz="2000" b="0" cap="all" baseline="0">
                <a:solidFill>
                  <a:schemeClr val="tx2"/>
                </a:solidFill>
              </a:defRPr>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5"/>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7CAFBE-1A4B-4DB0-B38C-BB2DB052CF43}" type="datetime1">
              <a:rPr lang="en-US" smtClean="0"/>
              <a:pPr/>
              <a:t>3/27/2017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58779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D9C66EB-7064-49C9-9685-AB843B668E18}" type="datetime1">
              <a:rPr lang="en-US" smtClean="0"/>
              <a:pPr/>
              <a:t>3/27/2017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01421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6D71C6C-BEDA-4985-8DE5-BBB0003C487A}" type="datetime1">
              <a:rPr lang="en-US" smtClean="0"/>
              <a:pPr/>
              <a:t>3/27/2017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79317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2"/>
            <a:ext cx="3200400" cy="3379124"/>
          </a:xfrm>
        </p:spPr>
        <p:txBody>
          <a:bodyPr lIns="68580" rIns="68580">
            <a:normAutofit/>
          </a:bodyPr>
          <a:lstStyle>
            <a:lvl1pPr marL="0" indent="0">
              <a:buNone/>
              <a:defRPr sz="1467">
                <a:solidFill>
                  <a:srgbClr val="FFFFFF"/>
                </a:solidFill>
              </a:defRPr>
            </a:lvl1pPr>
            <a:lvl2pPr marL="457189" indent="0">
              <a:buNone/>
              <a:defRPr sz="1200"/>
            </a:lvl2pPr>
            <a:lvl3pPr marL="914377" indent="0">
              <a:buNone/>
              <a:defRPr sz="1067"/>
            </a:lvl3pPr>
            <a:lvl4pPr marL="1371566" indent="0">
              <a:buNone/>
              <a:defRPr sz="933"/>
            </a:lvl4pPr>
            <a:lvl5pPr marL="1828754" indent="0">
              <a:buNone/>
              <a:defRPr sz="933"/>
            </a:lvl5pPr>
            <a:lvl6pPr marL="2285943" indent="0">
              <a:buNone/>
              <a:defRPr sz="933"/>
            </a:lvl6pPr>
            <a:lvl7pPr marL="2743131" indent="0">
              <a:buNone/>
              <a:defRPr sz="933"/>
            </a:lvl7pPr>
            <a:lvl8pPr marL="3200320" indent="0">
              <a:buNone/>
              <a:defRPr sz="933"/>
            </a:lvl8pPr>
            <a:lvl9pPr marL="3657509" indent="0">
              <a:buNone/>
              <a:defRPr sz="933"/>
            </a:lvl9pPr>
          </a:lstStyle>
          <a:p>
            <a:pPr lvl="0"/>
            <a:r>
              <a:rPr lang="en-US" smtClean="0"/>
              <a:t>Click to edit Master text styles</a:t>
            </a:r>
          </a:p>
        </p:txBody>
      </p:sp>
      <p:sp>
        <p:nvSpPr>
          <p:cNvPr id="5" name="Date Placeholder 4"/>
          <p:cNvSpPr>
            <a:spLocks noGrp="1"/>
          </p:cNvSpPr>
          <p:nvPr>
            <p:ph type="dt" sz="half" idx="10"/>
          </p:nvPr>
        </p:nvSpPr>
        <p:spPr>
          <a:xfrm>
            <a:off x="465515" y="6459787"/>
            <a:ext cx="2618511" cy="365125"/>
          </a:xfrm>
        </p:spPr>
        <p:txBody>
          <a:bodyPr/>
          <a:lstStyle>
            <a:lvl1pPr algn="l">
              <a:defRPr/>
            </a:lvl1pPr>
          </a:lstStyle>
          <a:p>
            <a:fld id="{B9DB38EA-5466-4B46-980C-5D7090FE467F}" type="datetime1">
              <a:rPr lang="en-US" smtClean="0"/>
              <a:pPr/>
              <a:t>3/27/2017</a:t>
            </a:fld>
            <a:endParaRPr lang="en-US" dirty="0"/>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US" dirty="0">
              <a:solidFill>
                <a:srgbClr val="D9D9DB"/>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solidFill>
                  <a:srgbClr val="D9D9DB"/>
                </a:solidFill>
              </a:rPr>
              <a:pPr/>
              <a:t>‹#›</a:t>
            </a:fld>
            <a:endParaRPr lang="en-US" dirty="0">
              <a:solidFill>
                <a:srgbClr val="D9D9DB"/>
              </a:solidFill>
            </a:endParaRPr>
          </a:p>
        </p:txBody>
      </p:sp>
    </p:spTree>
    <p:extLst>
      <p:ext uri="{BB962C8B-B14F-4D97-AF65-F5344CB8AC3E}">
        <p14:creationId xmlns:p14="http://schemas.microsoft.com/office/powerpoint/2010/main" val="26969731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68580" tIns="0" rIns="6858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 y="2"/>
            <a:ext cx="12191985" cy="4915076"/>
          </a:xfrm>
          <a:blipFill>
            <a:blip r:embed="rId2"/>
            <a:stretch>
              <a:fillRect/>
            </a:stretch>
          </a:blipFill>
        </p:spPr>
        <p:txBody>
          <a:bodyPr lIns="342900" tIns="342900" anchor="t"/>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68580" tIns="0" rIns="68580" bIns="0">
            <a:normAutofit/>
          </a:bodyPr>
          <a:lstStyle>
            <a:lvl1pPr marL="0" indent="0">
              <a:spcBef>
                <a:spcPts val="0"/>
              </a:spcBef>
              <a:spcAft>
                <a:spcPts val="600"/>
              </a:spcAft>
              <a:buNone/>
              <a:defRPr sz="1467">
                <a:solidFill>
                  <a:srgbClr val="FFFFFF"/>
                </a:solidFill>
              </a:defRPr>
            </a:lvl1pPr>
            <a:lvl2pPr marL="457189" indent="0">
              <a:buNone/>
              <a:defRPr sz="1200"/>
            </a:lvl2pPr>
            <a:lvl3pPr marL="914377" indent="0">
              <a:buNone/>
              <a:defRPr sz="1067"/>
            </a:lvl3pPr>
            <a:lvl4pPr marL="1371566" indent="0">
              <a:buNone/>
              <a:defRPr sz="933"/>
            </a:lvl4pPr>
            <a:lvl5pPr marL="1828754" indent="0">
              <a:buNone/>
              <a:defRPr sz="933"/>
            </a:lvl5pPr>
            <a:lvl6pPr marL="2285943" indent="0">
              <a:buNone/>
              <a:defRPr sz="933"/>
            </a:lvl6pPr>
            <a:lvl7pPr marL="2743131" indent="0">
              <a:buNone/>
              <a:defRPr sz="933"/>
            </a:lvl7pPr>
            <a:lvl8pPr marL="3200320" indent="0">
              <a:buNone/>
              <a:defRPr sz="933"/>
            </a:lvl8pPr>
            <a:lvl9pPr marL="3657509" indent="0">
              <a:buNone/>
              <a:defRPr sz="9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61957-676D-42A0-9B35-710A6ECB64E8}" type="datetime1">
              <a:rPr lang="en-US" smtClean="0"/>
              <a:pPr/>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49756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34290" tIns="0" rIns="3429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8FB956-E151-4B1E-8199-F8576DFD4922}" type="datetime1">
              <a:rPr lang="en-US" smtClean="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34989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4780"/>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3" y="414779"/>
            <a:ext cx="7734300" cy="5757423"/>
          </a:xfrm>
        </p:spPr>
        <p:txBody>
          <a:bodyPr vert="eaVert" lIns="34290" tIns="0" rIns="3429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FB19B0-7BF5-42D2-AA51-3E91E90207C9}" type="datetime1">
              <a:rPr lang="en-US" smtClean="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3438215"/>
      </p:ext>
    </p:extLst>
  </p:cSld>
  <p:clrMapOvr>
    <a:masterClrMapping/>
  </p:clrMapOvr>
  <p:extLst mod="1">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42878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1"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68580" rIns="68580">
            <a:normAutofit/>
          </a:bodyPr>
          <a:lstStyle>
            <a:lvl1pPr marL="0" indent="0" algn="l">
              <a:buNone/>
              <a:defRPr sz="2400" cap="all" spc="200" baseline="0">
                <a:solidFill>
                  <a:schemeClr val="tx2"/>
                </a:solidFill>
                <a:latin typeface="+mj-lt"/>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B18F7E-9042-4884-B8E0-FF8FA8D99B55}" type="datetime1">
              <a:rPr lang="en-US" smtClean="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809783"/>
      </p:ext>
    </p:extLst>
  </p:cSld>
  <p:clrMapOvr>
    <a:masterClrMapping/>
  </p:clrMapOvr>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0A0D67-5FAD-4C84-A3A7-832DBAB20F6A}" type="datetime1">
              <a:rPr lang="en-US" smtClean="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529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3"/>
            <a:ext cx="4937760" cy="736283"/>
          </a:xfrm>
        </p:spPr>
        <p:txBody>
          <a:bodyPr lIns="68580" rIns="68580" anchor="ctr">
            <a:normAutofit/>
          </a:bodyPr>
          <a:lstStyle>
            <a:lvl1pPr marL="0" indent="0">
              <a:buNone/>
              <a:defRPr sz="2000" b="0" cap="all" baseline="0">
                <a:solidFill>
                  <a:schemeClr val="tx2"/>
                </a:solidFill>
              </a:defRPr>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3"/>
            <a:ext cx="4937760" cy="736283"/>
          </a:xfrm>
        </p:spPr>
        <p:txBody>
          <a:bodyPr lIns="68580" rIns="68580" anchor="ctr">
            <a:normAutofit/>
          </a:bodyPr>
          <a:lstStyle>
            <a:lvl1pPr marL="0" indent="0">
              <a:buNone/>
              <a:defRPr sz="2000" b="0" cap="all" baseline="0">
                <a:solidFill>
                  <a:schemeClr val="tx2"/>
                </a:solidFill>
              </a:defRPr>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5"/>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7CAFBE-1A4B-4DB0-B38C-BB2DB052CF43}" type="datetime1">
              <a:rPr lang="en-US" smtClean="0"/>
              <a:pPr/>
              <a:t>3/27/2017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45894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68580" rIns="68580" anchor="t" anchorCtr="0">
            <a:normAutofit/>
          </a:bodyPr>
          <a:lstStyle>
            <a:lvl1pPr marL="0" indent="0">
              <a:buNone/>
              <a:defRPr sz="2400" cap="all" spc="200" baseline="0">
                <a:solidFill>
                  <a:schemeClr val="tx2"/>
                </a:solidFill>
                <a:latin typeface="+mj-lt"/>
              </a:defRPr>
            </a:lvl1pPr>
            <a:lvl2pPr marL="457189" indent="0">
              <a:buNone/>
              <a:defRPr sz="1867">
                <a:solidFill>
                  <a:schemeClr val="tx1">
                    <a:tint val="75000"/>
                  </a:schemeClr>
                </a:solidFill>
              </a:defRPr>
            </a:lvl2pPr>
            <a:lvl3pPr marL="914377" indent="0">
              <a:buNone/>
              <a:defRPr sz="1600">
                <a:solidFill>
                  <a:schemeClr val="tx1">
                    <a:tint val="75000"/>
                  </a:schemeClr>
                </a:solidFill>
              </a:defRPr>
            </a:lvl3pPr>
            <a:lvl4pPr marL="1371566" indent="0">
              <a:buNone/>
              <a:defRPr sz="1467">
                <a:solidFill>
                  <a:schemeClr val="tx1">
                    <a:tint val="75000"/>
                  </a:schemeClr>
                </a:solidFill>
              </a:defRPr>
            </a:lvl4pPr>
            <a:lvl5pPr marL="1828754" indent="0">
              <a:buNone/>
              <a:defRPr sz="1467">
                <a:solidFill>
                  <a:schemeClr val="tx1">
                    <a:tint val="75000"/>
                  </a:schemeClr>
                </a:solidFill>
              </a:defRPr>
            </a:lvl5pPr>
            <a:lvl6pPr marL="2285943" indent="0">
              <a:buNone/>
              <a:defRPr sz="1467">
                <a:solidFill>
                  <a:schemeClr val="tx1">
                    <a:tint val="75000"/>
                  </a:schemeClr>
                </a:solidFill>
              </a:defRPr>
            </a:lvl6pPr>
            <a:lvl7pPr marL="2743131" indent="0">
              <a:buNone/>
              <a:defRPr sz="1467">
                <a:solidFill>
                  <a:schemeClr val="tx1">
                    <a:tint val="75000"/>
                  </a:schemeClr>
                </a:solidFill>
              </a:defRPr>
            </a:lvl7pPr>
            <a:lvl8pPr marL="3200320" indent="0">
              <a:buNone/>
              <a:defRPr sz="1467">
                <a:solidFill>
                  <a:schemeClr val="tx1">
                    <a:tint val="75000"/>
                  </a:schemeClr>
                </a:solidFill>
              </a:defRPr>
            </a:lvl8pPr>
            <a:lvl9pPr marL="3657509" indent="0">
              <a:buNone/>
              <a:defRPr sz="14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7575BC-B0E5-4EBE-8CBE-3D09C0E4194F}" type="datetime1">
              <a:rPr lang="en-US" smtClean="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427697"/>
      </p:ext>
    </p:extLst>
  </p:cSld>
  <p:clrMapOvr>
    <a:masterClrMapping/>
  </p:clrMapOvr>
  <p:extLst mod="1">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CDC44A-6952-45D2-A36F-6B14C2BEF15D}" type="datetime1">
              <a:rPr lang="en-US" smtClean="0"/>
              <a:pPr/>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89007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3"/>
            <a:ext cx="4937760" cy="736283"/>
          </a:xfrm>
        </p:spPr>
        <p:txBody>
          <a:bodyPr lIns="68580" rIns="68580" anchor="ctr">
            <a:normAutofit/>
          </a:bodyPr>
          <a:lstStyle>
            <a:lvl1pPr marL="0" indent="0">
              <a:buNone/>
              <a:defRPr sz="2000" b="0" cap="all" baseline="0">
                <a:solidFill>
                  <a:schemeClr val="tx2"/>
                </a:solidFill>
              </a:defRPr>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3"/>
            <a:ext cx="4937760" cy="736283"/>
          </a:xfrm>
        </p:spPr>
        <p:txBody>
          <a:bodyPr lIns="68580" rIns="68580" anchor="ctr">
            <a:normAutofit/>
          </a:bodyPr>
          <a:lstStyle>
            <a:lvl1pPr marL="0" indent="0">
              <a:buNone/>
              <a:defRPr sz="2000" b="0" cap="all" baseline="0">
                <a:solidFill>
                  <a:schemeClr val="tx2"/>
                </a:solidFill>
              </a:defRPr>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5"/>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7CAFBE-1A4B-4DB0-B38C-BB2DB052CF43}" type="datetime1">
              <a:rPr lang="en-US" smtClean="0"/>
              <a:pPr/>
              <a:t>3/27/2017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92295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D9C66EB-7064-49C9-9685-AB843B668E18}" type="datetime1">
              <a:rPr lang="en-US" smtClean="0"/>
              <a:pPr/>
              <a:t>3/27/2017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80762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6D71C6C-BEDA-4985-8DE5-BBB0003C487A}" type="datetime1">
              <a:rPr lang="en-US" smtClean="0"/>
              <a:pPr/>
              <a:t>3/27/2017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44735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2"/>
            <a:ext cx="3200400" cy="3379124"/>
          </a:xfrm>
        </p:spPr>
        <p:txBody>
          <a:bodyPr lIns="68580" rIns="68580">
            <a:normAutofit/>
          </a:bodyPr>
          <a:lstStyle>
            <a:lvl1pPr marL="0" indent="0">
              <a:buNone/>
              <a:defRPr sz="1467">
                <a:solidFill>
                  <a:srgbClr val="FFFFFF"/>
                </a:solidFill>
              </a:defRPr>
            </a:lvl1pPr>
            <a:lvl2pPr marL="457189" indent="0">
              <a:buNone/>
              <a:defRPr sz="1200"/>
            </a:lvl2pPr>
            <a:lvl3pPr marL="914377" indent="0">
              <a:buNone/>
              <a:defRPr sz="1067"/>
            </a:lvl3pPr>
            <a:lvl4pPr marL="1371566" indent="0">
              <a:buNone/>
              <a:defRPr sz="933"/>
            </a:lvl4pPr>
            <a:lvl5pPr marL="1828754" indent="0">
              <a:buNone/>
              <a:defRPr sz="933"/>
            </a:lvl5pPr>
            <a:lvl6pPr marL="2285943" indent="0">
              <a:buNone/>
              <a:defRPr sz="933"/>
            </a:lvl6pPr>
            <a:lvl7pPr marL="2743131" indent="0">
              <a:buNone/>
              <a:defRPr sz="933"/>
            </a:lvl7pPr>
            <a:lvl8pPr marL="3200320" indent="0">
              <a:buNone/>
              <a:defRPr sz="933"/>
            </a:lvl8pPr>
            <a:lvl9pPr marL="3657509" indent="0">
              <a:buNone/>
              <a:defRPr sz="933"/>
            </a:lvl9pPr>
          </a:lstStyle>
          <a:p>
            <a:pPr lvl="0"/>
            <a:r>
              <a:rPr lang="en-US" smtClean="0"/>
              <a:t>Click to edit Master text styles</a:t>
            </a:r>
          </a:p>
        </p:txBody>
      </p:sp>
      <p:sp>
        <p:nvSpPr>
          <p:cNvPr id="5" name="Date Placeholder 4"/>
          <p:cNvSpPr>
            <a:spLocks noGrp="1"/>
          </p:cNvSpPr>
          <p:nvPr>
            <p:ph type="dt" sz="half" idx="10"/>
          </p:nvPr>
        </p:nvSpPr>
        <p:spPr>
          <a:xfrm>
            <a:off x="465515" y="6459787"/>
            <a:ext cx="2618511" cy="365125"/>
          </a:xfrm>
        </p:spPr>
        <p:txBody>
          <a:bodyPr/>
          <a:lstStyle>
            <a:lvl1pPr algn="l">
              <a:defRPr/>
            </a:lvl1pPr>
          </a:lstStyle>
          <a:p>
            <a:fld id="{B9DB38EA-5466-4B46-980C-5D7090FE467F}" type="datetime1">
              <a:rPr lang="en-US" smtClean="0"/>
              <a:pPr/>
              <a:t>3/27/2017</a:t>
            </a:fld>
            <a:endParaRPr lang="en-US" dirty="0"/>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US" dirty="0">
              <a:solidFill>
                <a:srgbClr val="D9D9DB"/>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solidFill>
                  <a:srgbClr val="D9D9DB"/>
                </a:solidFill>
              </a:rPr>
              <a:pPr/>
              <a:t>‹#›</a:t>
            </a:fld>
            <a:endParaRPr lang="en-US" dirty="0">
              <a:solidFill>
                <a:srgbClr val="D9D9DB"/>
              </a:solidFill>
            </a:endParaRPr>
          </a:p>
        </p:txBody>
      </p:sp>
    </p:spTree>
    <p:extLst>
      <p:ext uri="{BB962C8B-B14F-4D97-AF65-F5344CB8AC3E}">
        <p14:creationId xmlns:p14="http://schemas.microsoft.com/office/powerpoint/2010/main" val="26307222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68580" tIns="0" rIns="6858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 y="2"/>
            <a:ext cx="12191985" cy="4915076"/>
          </a:xfrm>
          <a:blipFill>
            <a:blip r:embed="rId2"/>
            <a:stretch>
              <a:fillRect/>
            </a:stretch>
          </a:blipFill>
        </p:spPr>
        <p:txBody>
          <a:bodyPr lIns="342900" tIns="342900" anchor="t"/>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68580" tIns="0" rIns="68580" bIns="0">
            <a:normAutofit/>
          </a:bodyPr>
          <a:lstStyle>
            <a:lvl1pPr marL="0" indent="0">
              <a:spcBef>
                <a:spcPts val="0"/>
              </a:spcBef>
              <a:spcAft>
                <a:spcPts val="600"/>
              </a:spcAft>
              <a:buNone/>
              <a:defRPr sz="1467">
                <a:solidFill>
                  <a:srgbClr val="FFFFFF"/>
                </a:solidFill>
              </a:defRPr>
            </a:lvl1pPr>
            <a:lvl2pPr marL="457189" indent="0">
              <a:buNone/>
              <a:defRPr sz="1200"/>
            </a:lvl2pPr>
            <a:lvl3pPr marL="914377" indent="0">
              <a:buNone/>
              <a:defRPr sz="1067"/>
            </a:lvl3pPr>
            <a:lvl4pPr marL="1371566" indent="0">
              <a:buNone/>
              <a:defRPr sz="933"/>
            </a:lvl4pPr>
            <a:lvl5pPr marL="1828754" indent="0">
              <a:buNone/>
              <a:defRPr sz="933"/>
            </a:lvl5pPr>
            <a:lvl6pPr marL="2285943" indent="0">
              <a:buNone/>
              <a:defRPr sz="933"/>
            </a:lvl6pPr>
            <a:lvl7pPr marL="2743131" indent="0">
              <a:buNone/>
              <a:defRPr sz="933"/>
            </a:lvl7pPr>
            <a:lvl8pPr marL="3200320" indent="0">
              <a:buNone/>
              <a:defRPr sz="933"/>
            </a:lvl8pPr>
            <a:lvl9pPr marL="3657509" indent="0">
              <a:buNone/>
              <a:defRPr sz="9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61957-676D-42A0-9B35-710A6ECB64E8}" type="datetime1">
              <a:rPr lang="en-US" smtClean="0"/>
              <a:pPr/>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01467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34290" tIns="0" rIns="3429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8FB956-E151-4B1E-8199-F8576DFD4922}" type="datetime1">
              <a:rPr lang="en-US" smtClean="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90122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4780"/>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3" y="414779"/>
            <a:ext cx="7734300" cy="5757423"/>
          </a:xfrm>
        </p:spPr>
        <p:txBody>
          <a:bodyPr vert="eaVert" lIns="34290" tIns="0" rIns="3429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FB19B0-7BF5-42D2-AA51-3E91E90207C9}" type="datetime1">
              <a:rPr lang="en-US" smtClean="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9682366"/>
      </p:ext>
    </p:extLst>
  </p:cSld>
  <p:clrMapOvr>
    <a:masterClrMapping/>
  </p:clrMapOvr>
  <p:extLst mod="1">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498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D9C66EB-7064-49C9-9685-AB843B668E18}" type="datetime1">
              <a:rPr lang="en-US" smtClean="0"/>
              <a:pPr/>
              <a:t>3/27/2017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42359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1"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68580" rIns="68580">
            <a:normAutofit/>
          </a:bodyPr>
          <a:lstStyle>
            <a:lvl1pPr marL="0" indent="0" algn="l">
              <a:buNone/>
              <a:defRPr sz="2400" cap="all" spc="200" baseline="0">
                <a:solidFill>
                  <a:schemeClr val="tx2"/>
                </a:solidFill>
                <a:latin typeface="+mj-lt"/>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B18F7E-9042-4884-B8E0-FF8FA8D99B55}" type="datetime1">
              <a:rPr lang="en-US" smtClean="0"/>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5239143"/>
      </p:ext>
    </p:extLst>
  </p:cSld>
  <p:clrMapOvr>
    <a:masterClrMapping/>
  </p:clrMapOvr>
  <p:extLst mod="1">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0A0D67-5FAD-4C84-A3A7-832DBAB20F6A}" type="datetime1">
              <a:rPr lang="en-US" smtClean="0"/>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39274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68580" rIns="68580" anchor="t" anchorCtr="0">
            <a:normAutofit/>
          </a:bodyPr>
          <a:lstStyle>
            <a:lvl1pPr marL="0" indent="0">
              <a:buNone/>
              <a:defRPr sz="2400" cap="all" spc="200" baseline="0">
                <a:solidFill>
                  <a:schemeClr val="tx2"/>
                </a:solidFill>
                <a:latin typeface="+mj-lt"/>
              </a:defRPr>
            </a:lvl1pPr>
            <a:lvl2pPr marL="457189" indent="0">
              <a:buNone/>
              <a:defRPr sz="1867">
                <a:solidFill>
                  <a:schemeClr val="tx1">
                    <a:tint val="75000"/>
                  </a:schemeClr>
                </a:solidFill>
              </a:defRPr>
            </a:lvl2pPr>
            <a:lvl3pPr marL="914377" indent="0">
              <a:buNone/>
              <a:defRPr sz="1600">
                <a:solidFill>
                  <a:schemeClr val="tx1">
                    <a:tint val="75000"/>
                  </a:schemeClr>
                </a:solidFill>
              </a:defRPr>
            </a:lvl3pPr>
            <a:lvl4pPr marL="1371566" indent="0">
              <a:buNone/>
              <a:defRPr sz="1467">
                <a:solidFill>
                  <a:schemeClr val="tx1">
                    <a:tint val="75000"/>
                  </a:schemeClr>
                </a:solidFill>
              </a:defRPr>
            </a:lvl4pPr>
            <a:lvl5pPr marL="1828754" indent="0">
              <a:buNone/>
              <a:defRPr sz="1467">
                <a:solidFill>
                  <a:schemeClr val="tx1">
                    <a:tint val="75000"/>
                  </a:schemeClr>
                </a:solidFill>
              </a:defRPr>
            </a:lvl5pPr>
            <a:lvl6pPr marL="2285943" indent="0">
              <a:buNone/>
              <a:defRPr sz="1467">
                <a:solidFill>
                  <a:schemeClr val="tx1">
                    <a:tint val="75000"/>
                  </a:schemeClr>
                </a:solidFill>
              </a:defRPr>
            </a:lvl6pPr>
            <a:lvl7pPr marL="2743131" indent="0">
              <a:buNone/>
              <a:defRPr sz="1467">
                <a:solidFill>
                  <a:schemeClr val="tx1">
                    <a:tint val="75000"/>
                  </a:schemeClr>
                </a:solidFill>
              </a:defRPr>
            </a:lvl7pPr>
            <a:lvl8pPr marL="3200320" indent="0">
              <a:buNone/>
              <a:defRPr sz="1467">
                <a:solidFill>
                  <a:schemeClr val="tx1">
                    <a:tint val="75000"/>
                  </a:schemeClr>
                </a:solidFill>
              </a:defRPr>
            </a:lvl8pPr>
            <a:lvl9pPr marL="3657509" indent="0">
              <a:buNone/>
              <a:defRPr sz="14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7575BC-B0E5-4EBE-8CBE-3D09C0E4194F}" type="datetime1">
              <a:rPr lang="en-US" smtClean="0"/>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751730"/>
      </p:ext>
    </p:extLst>
  </p:cSld>
  <p:clrMapOvr>
    <a:masterClrMapping/>
  </p:clrMapOvr>
  <p:extLst mod="1">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CDC44A-6952-45D2-A36F-6B14C2BEF15D}" type="datetime1">
              <a:rPr lang="en-US" smtClean="0"/>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86173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3"/>
            <a:ext cx="4937760" cy="736283"/>
          </a:xfrm>
        </p:spPr>
        <p:txBody>
          <a:bodyPr lIns="68580" rIns="68580" anchor="ctr">
            <a:normAutofit/>
          </a:bodyPr>
          <a:lstStyle>
            <a:lvl1pPr marL="0" indent="0">
              <a:buNone/>
              <a:defRPr sz="2000" b="0" cap="all" baseline="0">
                <a:solidFill>
                  <a:schemeClr val="tx2"/>
                </a:solidFill>
              </a:defRPr>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3"/>
            <a:ext cx="4937760" cy="736283"/>
          </a:xfrm>
        </p:spPr>
        <p:txBody>
          <a:bodyPr lIns="68580" rIns="68580" anchor="ctr">
            <a:normAutofit/>
          </a:bodyPr>
          <a:lstStyle>
            <a:lvl1pPr marL="0" indent="0">
              <a:buNone/>
              <a:defRPr sz="2000" b="0" cap="all" baseline="0">
                <a:solidFill>
                  <a:schemeClr val="tx2"/>
                </a:solidFill>
              </a:defRPr>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5"/>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7CAFBE-1A4B-4DB0-B38C-BB2DB052CF43}" type="datetime1">
              <a:rPr lang="en-US" smtClean="0"/>
              <a:t>3/27/2017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33499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D9C66EB-7064-49C9-9685-AB843B668E18}" type="datetime1">
              <a:rPr lang="en-US" smtClean="0"/>
              <a:t>3/27/2017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43251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6D71C6C-BEDA-4985-8DE5-BBB0003C487A}" type="datetime1">
              <a:rPr lang="en-US" smtClean="0"/>
              <a:t>3/27/2017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89274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2"/>
            <a:ext cx="3200400" cy="3379124"/>
          </a:xfrm>
        </p:spPr>
        <p:txBody>
          <a:bodyPr lIns="68580" rIns="68580">
            <a:normAutofit/>
          </a:bodyPr>
          <a:lstStyle>
            <a:lvl1pPr marL="0" indent="0">
              <a:buNone/>
              <a:defRPr sz="1467">
                <a:solidFill>
                  <a:srgbClr val="FFFFFF"/>
                </a:solidFill>
              </a:defRPr>
            </a:lvl1pPr>
            <a:lvl2pPr marL="457189" indent="0">
              <a:buNone/>
              <a:defRPr sz="1200"/>
            </a:lvl2pPr>
            <a:lvl3pPr marL="914377" indent="0">
              <a:buNone/>
              <a:defRPr sz="1067"/>
            </a:lvl3pPr>
            <a:lvl4pPr marL="1371566" indent="0">
              <a:buNone/>
              <a:defRPr sz="933"/>
            </a:lvl4pPr>
            <a:lvl5pPr marL="1828754" indent="0">
              <a:buNone/>
              <a:defRPr sz="933"/>
            </a:lvl5pPr>
            <a:lvl6pPr marL="2285943" indent="0">
              <a:buNone/>
              <a:defRPr sz="933"/>
            </a:lvl6pPr>
            <a:lvl7pPr marL="2743131" indent="0">
              <a:buNone/>
              <a:defRPr sz="933"/>
            </a:lvl7pPr>
            <a:lvl8pPr marL="3200320" indent="0">
              <a:buNone/>
              <a:defRPr sz="933"/>
            </a:lvl8pPr>
            <a:lvl9pPr marL="3657509" indent="0">
              <a:buNone/>
              <a:defRPr sz="933"/>
            </a:lvl9pPr>
          </a:lstStyle>
          <a:p>
            <a:pPr lvl="0"/>
            <a:r>
              <a:rPr lang="en-US" smtClean="0"/>
              <a:t>Click to edit Master text styles</a:t>
            </a:r>
          </a:p>
        </p:txBody>
      </p:sp>
      <p:sp>
        <p:nvSpPr>
          <p:cNvPr id="5" name="Date Placeholder 4"/>
          <p:cNvSpPr>
            <a:spLocks noGrp="1"/>
          </p:cNvSpPr>
          <p:nvPr>
            <p:ph type="dt" sz="half" idx="10"/>
          </p:nvPr>
        </p:nvSpPr>
        <p:spPr>
          <a:xfrm>
            <a:off x="465515" y="6459787"/>
            <a:ext cx="2618511" cy="365125"/>
          </a:xfrm>
        </p:spPr>
        <p:txBody>
          <a:bodyPr/>
          <a:lstStyle>
            <a:lvl1pPr algn="l">
              <a:defRPr/>
            </a:lvl1pPr>
          </a:lstStyle>
          <a:p>
            <a:fld id="{B9DB38EA-5466-4B46-980C-5D7090FE467F}" type="datetime1">
              <a:rPr lang="en-US" smtClean="0"/>
              <a:t>3/27/2017</a:t>
            </a:fld>
            <a:endParaRPr lang="en-US" dirty="0"/>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79467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68580" tIns="0" rIns="6858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 y="2"/>
            <a:ext cx="12191985" cy="4915076"/>
          </a:xfrm>
          <a:blipFill>
            <a:blip r:embed="rId2"/>
            <a:stretch>
              <a:fillRect/>
            </a:stretch>
          </a:blipFill>
        </p:spPr>
        <p:txBody>
          <a:bodyPr lIns="342900" tIns="342900" anchor="t"/>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68580" tIns="0" rIns="68580" bIns="0">
            <a:normAutofit/>
          </a:bodyPr>
          <a:lstStyle>
            <a:lvl1pPr marL="0" indent="0">
              <a:spcBef>
                <a:spcPts val="0"/>
              </a:spcBef>
              <a:spcAft>
                <a:spcPts val="600"/>
              </a:spcAft>
              <a:buNone/>
              <a:defRPr sz="1467">
                <a:solidFill>
                  <a:srgbClr val="FFFFFF"/>
                </a:solidFill>
              </a:defRPr>
            </a:lvl1pPr>
            <a:lvl2pPr marL="457189" indent="0">
              <a:buNone/>
              <a:defRPr sz="1200"/>
            </a:lvl2pPr>
            <a:lvl3pPr marL="914377" indent="0">
              <a:buNone/>
              <a:defRPr sz="1067"/>
            </a:lvl3pPr>
            <a:lvl4pPr marL="1371566" indent="0">
              <a:buNone/>
              <a:defRPr sz="933"/>
            </a:lvl4pPr>
            <a:lvl5pPr marL="1828754" indent="0">
              <a:buNone/>
              <a:defRPr sz="933"/>
            </a:lvl5pPr>
            <a:lvl6pPr marL="2285943" indent="0">
              <a:buNone/>
              <a:defRPr sz="933"/>
            </a:lvl6pPr>
            <a:lvl7pPr marL="2743131" indent="0">
              <a:buNone/>
              <a:defRPr sz="933"/>
            </a:lvl7pPr>
            <a:lvl8pPr marL="3200320" indent="0">
              <a:buNone/>
              <a:defRPr sz="933"/>
            </a:lvl8pPr>
            <a:lvl9pPr marL="3657509" indent="0">
              <a:buNone/>
              <a:defRPr sz="9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61957-676D-42A0-9B35-710A6ECB64E8}" type="datetime1">
              <a:rPr lang="en-US" smtClean="0"/>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03297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34290" tIns="0" rIns="3429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8FB956-E151-4B1E-8199-F8576DFD4922}" type="datetime1">
              <a:rPr lang="en-US" smtClean="0"/>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6457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6D71C6C-BEDA-4985-8DE5-BBB0003C487A}" type="datetime1">
              <a:rPr lang="en-US" smtClean="0"/>
              <a:pPr/>
              <a:t>3/27/2017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44610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4780"/>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3" y="414779"/>
            <a:ext cx="7734300" cy="5757423"/>
          </a:xfrm>
        </p:spPr>
        <p:txBody>
          <a:bodyPr vert="eaVert" lIns="34290" tIns="0" rIns="3429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FB19B0-7BF5-42D2-AA51-3E91E90207C9}" type="datetime1">
              <a:rPr lang="en-US" smtClean="0"/>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1845903"/>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2"/>
            <a:ext cx="3200400" cy="3379124"/>
          </a:xfrm>
        </p:spPr>
        <p:txBody>
          <a:bodyPr lIns="68580" rIns="68580">
            <a:normAutofit/>
          </a:bodyPr>
          <a:lstStyle>
            <a:lvl1pPr marL="0" indent="0">
              <a:buNone/>
              <a:defRPr sz="1467">
                <a:solidFill>
                  <a:srgbClr val="FFFFFF"/>
                </a:solidFill>
              </a:defRPr>
            </a:lvl1pPr>
            <a:lvl2pPr marL="457189" indent="0">
              <a:buNone/>
              <a:defRPr sz="1200"/>
            </a:lvl2pPr>
            <a:lvl3pPr marL="914377" indent="0">
              <a:buNone/>
              <a:defRPr sz="1067"/>
            </a:lvl3pPr>
            <a:lvl4pPr marL="1371566" indent="0">
              <a:buNone/>
              <a:defRPr sz="933"/>
            </a:lvl4pPr>
            <a:lvl5pPr marL="1828754" indent="0">
              <a:buNone/>
              <a:defRPr sz="933"/>
            </a:lvl5pPr>
            <a:lvl6pPr marL="2285943" indent="0">
              <a:buNone/>
              <a:defRPr sz="933"/>
            </a:lvl6pPr>
            <a:lvl7pPr marL="2743131" indent="0">
              <a:buNone/>
              <a:defRPr sz="933"/>
            </a:lvl7pPr>
            <a:lvl8pPr marL="3200320" indent="0">
              <a:buNone/>
              <a:defRPr sz="933"/>
            </a:lvl8pPr>
            <a:lvl9pPr marL="3657509" indent="0">
              <a:buNone/>
              <a:defRPr sz="933"/>
            </a:lvl9pPr>
          </a:lstStyle>
          <a:p>
            <a:pPr lvl="0"/>
            <a:r>
              <a:rPr lang="en-US" smtClean="0"/>
              <a:t>Click to edit Master text styles</a:t>
            </a:r>
          </a:p>
        </p:txBody>
      </p:sp>
      <p:sp>
        <p:nvSpPr>
          <p:cNvPr id="5" name="Date Placeholder 4"/>
          <p:cNvSpPr>
            <a:spLocks noGrp="1"/>
          </p:cNvSpPr>
          <p:nvPr>
            <p:ph type="dt" sz="half" idx="10"/>
          </p:nvPr>
        </p:nvSpPr>
        <p:spPr>
          <a:xfrm>
            <a:off x="465515" y="6459787"/>
            <a:ext cx="2618511" cy="365125"/>
          </a:xfrm>
        </p:spPr>
        <p:txBody>
          <a:bodyPr/>
          <a:lstStyle>
            <a:lvl1pPr algn="l">
              <a:defRPr/>
            </a:lvl1pPr>
          </a:lstStyle>
          <a:p>
            <a:fld id="{B9DB38EA-5466-4B46-980C-5D7090FE467F}" type="datetime1">
              <a:rPr lang="en-US" smtClean="0"/>
              <a:pPr/>
              <a:t>3/27/2017</a:t>
            </a:fld>
            <a:endParaRPr lang="en-US" dirty="0"/>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US" dirty="0">
              <a:solidFill>
                <a:srgbClr val="D9D9DB"/>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solidFill>
                  <a:srgbClr val="D9D9DB"/>
                </a:solidFill>
              </a:rPr>
              <a:pPr/>
              <a:t>‹#›</a:t>
            </a:fld>
            <a:endParaRPr lang="en-US" dirty="0">
              <a:solidFill>
                <a:srgbClr val="D9D9DB"/>
              </a:solidFill>
            </a:endParaRPr>
          </a:p>
        </p:txBody>
      </p:sp>
    </p:spTree>
    <p:extLst>
      <p:ext uri="{BB962C8B-B14F-4D97-AF65-F5344CB8AC3E}">
        <p14:creationId xmlns:p14="http://schemas.microsoft.com/office/powerpoint/2010/main" val="1152244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68580" tIns="0" rIns="6858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 y="2"/>
            <a:ext cx="12191985" cy="4915076"/>
          </a:xfrm>
          <a:blipFill>
            <a:blip r:embed="rId2"/>
            <a:stretch>
              <a:fillRect/>
            </a:stretch>
          </a:blipFill>
        </p:spPr>
        <p:txBody>
          <a:bodyPr lIns="342900" tIns="342900" anchor="t"/>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68580" tIns="0" rIns="68580" bIns="0">
            <a:normAutofit/>
          </a:bodyPr>
          <a:lstStyle>
            <a:lvl1pPr marL="0" indent="0">
              <a:spcBef>
                <a:spcPts val="0"/>
              </a:spcBef>
              <a:spcAft>
                <a:spcPts val="600"/>
              </a:spcAft>
              <a:buNone/>
              <a:defRPr sz="1467">
                <a:solidFill>
                  <a:srgbClr val="FFFFFF"/>
                </a:solidFill>
              </a:defRPr>
            </a:lvl1pPr>
            <a:lvl2pPr marL="457189" indent="0">
              <a:buNone/>
              <a:defRPr sz="1200"/>
            </a:lvl2pPr>
            <a:lvl3pPr marL="914377" indent="0">
              <a:buNone/>
              <a:defRPr sz="1067"/>
            </a:lvl3pPr>
            <a:lvl4pPr marL="1371566" indent="0">
              <a:buNone/>
              <a:defRPr sz="933"/>
            </a:lvl4pPr>
            <a:lvl5pPr marL="1828754" indent="0">
              <a:buNone/>
              <a:defRPr sz="933"/>
            </a:lvl5pPr>
            <a:lvl6pPr marL="2285943" indent="0">
              <a:buNone/>
              <a:defRPr sz="933"/>
            </a:lvl6pPr>
            <a:lvl7pPr marL="2743131" indent="0">
              <a:buNone/>
              <a:defRPr sz="933"/>
            </a:lvl7pPr>
            <a:lvl8pPr marL="3200320" indent="0">
              <a:buNone/>
              <a:defRPr sz="933"/>
            </a:lvl8pPr>
            <a:lvl9pPr marL="3657509" indent="0">
              <a:buNone/>
              <a:defRPr sz="9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61957-676D-42A0-9B35-710A6ECB64E8}" type="datetime1">
              <a:rPr lang="en-US" smtClean="0"/>
              <a:pPr/>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294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6334318"/>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1450757"/>
          </a:xfrm>
          <a:prstGeom prst="rect">
            <a:avLst/>
          </a:prstGeom>
        </p:spPr>
        <p:txBody>
          <a:bodyPr vert="horz" lIns="68580" tIns="34290" rIns="68580" bIns="3429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5"/>
            <a:ext cx="10058400" cy="4023360"/>
          </a:xfrm>
          <a:prstGeom prst="rect">
            <a:avLst/>
          </a:prstGeom>
        </p:spPr>
        <p:txBody>
          <a:bodyPr vert="horz" lIns="0" tIns="34290" rIns="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3" y="6459787"/>
            <a:ext cx="2472271" cy="365125"/>
          </a:xfrm>
          <a:prstGeom prst="rect">
            <a:avLst/>
          </a:prstGeom>
        </p:spPr>
        <p:txBody>
          <a:bodyPr vert="horz" lIns="68580" tIns="34290" rIns="68580" bIns="34290" rtlCol="0" anchor="ctr"/>
          <a:lstStyle>
            <a:lvl1pPr algn="l">
              <a:defRPr sz="933">
                <a:solidFill>
                  <a:srgbClr val="FFFFFF"/>
                </a:solidFill>
              </a:defRPr>
            </a:lvl1pPr>
          </a:lstStyle>
          <a:p>
            <a:pPr defTabSz="457189"/>
            <a:fld id="{F8900227-7D99-4358-8CB2-2285C5B0D492}" type="datetime1">
              <a:rPr lang="en-US" smtClean="0"/>
              <a:pPr defTabSz="457189"/>
              <a:t>3/27/2017</a:t>
            </a:fld>
            <a:endParaRPr lang="en-US" dirty="0"/>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68580" tIns="34290" rIns="68580" bIns="34290" rtlCol="0" anchor="ctr"/>
          <a:lstStyle>
            <a:lvl1pPr algn="ctr">
              <a:defRPr sz="933" cap="all" baseline="0">
                <a:solidFill>
                  <a:srgbClr val="FFFFFF"/>
                </a:solidFill>
              </a:defRPr>
            </a:lvl1pPr>
          </a:lstStyle>
          <a:p>
            <a:pPr defTabSz="457189"/>
            <a:endParaRPr lang="en-US" dirty="0"/>
          </a:p>
        </p:txBody>
      </p:sp>
      <p:sp>
        <p:nvSpPr>
          <p:cNvPr id="6" name="Slide Number Placeholder 5"/>
          <p:cNvSpPr>
            <a:spLocks noGrp="1"/>
          </p:cNvSpPr>
          <p:nvPr>
            <p:ph type="sldNum" sz="quarter" idx="4"/>
          </p:nvPr>
        </p:nvSpPr>
        <p:spPr>
          <a:xfrm>
            <a:off x="9900462" y="6459787"/>
            <a:ext cx="1312025" cy="365125"/>
          </a:xfrm>
          <a:prstGeom prst="rect">
            <a:avLst/>
          </a:prstGeom>
        </p:spPr>
        <p:txBody>
          <a:bodyPr vert="horz" lIns="68580" tIns="34290" rIns="68580" bIns="34290" rtlCol="0" anchor="ctr"/>
          <a:lstStyle>
            <a:lvl1pPr algn="r">
              <a:defRPr sz="1067">
                <a:solidFill>
                  <a:srgbClr val="FFFFFF"/>
                </a:solidFill>
              </a:defRPr>
            </a:lvl1pPr>
          </a:lstStyle>
          <a:p>
            <a:pPr defTabSz="457189"/>
            <a:fld id="{D57F1E4F-1CFF-5643-939E-217C01CDF565}" type="slidenum">
              <a:rPr lang="en-US" smtClean="0"/>
              <a:pPr defTabSz="457189"/>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67770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377"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67"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6334318"/>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1450757"/>
          </a:xfrm>
          <a:prstGeom prst="rect">
            <a:avLst/>
          </a:prstGeom>
        </p:spPr>
        <p:txBody>
          <a:bodyPr vert="horz" lIns="68580" tIns="34290" rIns="68580" bIns="3429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5"/>
            <a:ext cx="10058400" cy="4023360"/>
          </a:xfrm>
          <a:prstGeom prst="rect">
            <a:avLst/>
          </a:prstGeom>
        </p:spPr>
        <p:txBody>
          <a:bodyPr vert="horz" lIns="0" tIns="34290" rIns="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3" y="6459787"/>
            <a:ext cx="2472271" cy="365125"/>
          </a:xfrm>
          <a:prstGeom prst="rect">
            <a:avLst/>
          </a:prstGeom>
        </p:spPr>
        <p:txBody>
          <a:bodyPr vert="horz" lIns="68580" tIns="34290" rIns="68580" bIns="34290" rtlCol="0" anchor="ctr"/>
          <a:lstStyle>
            <a:lvl1pPr algn="l">
              <a:defRPr sz="933">
                <a:solidFill>
                  <a:srgbClr val="FFFFFF"/>
                </a:solidFill>
              </a:defRPr>
            </a:lvl1pPr>
          </a:lstStyle>
          <a:p>
            <a:pPr defTabSz="457189"/>
            <a:fld id="{F8900227-7D99-4358-8CB2-2285C5B0D492}" type="datetime1">
              <a:rPr lang="en-US" smtClean="0"/>
              <a:pPr defTabSz="457189"/>
              <a:t>3/27/2017</a:t>
            </a:fld>
            <a:endParaRPr lang="en-US" dirty="0"/>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68580" tIns="34290" rIns="68580" bIns="34290" rtlCol="0" anchor="ctr"/>
          <a:lstStyle>
            <a:lvl1pPr algn="ctr">
              <a:defRPr sz="933" cap="all" baseline="0">
                <a:solidFill>
                  <a:srgbClr val="FFFFFF"/>
                </a:solidFill>
              </a:defRPr>
            </a:lvl1pPr>
          </a:lstStyle>
          <a:p>
            <a:pPr defTabSz="457189"/>
            <a:endParaRPr lang="en-US" dirty="0"/>
          </a:p>
        </p:txBody>
      </p:sp>
      <p:sp>
        <p:nvSpPr>
          <p:cNvPr id="6" name="Slide Number Placeholder 5"/>
          <p:cNvSpPr>
            <a:spLocks noGrp="1"/>
          </p:cNvSpPr>
          <p:nvPr>
            <p:ph type="sldNum" sz="quarter" idx="4"/>
          </p:nvPr>
        </p:nvSpPr>
        <p:spPr>
          <a:xfrm>
            <a:off x="9900462" y="6459787"/>
            <a:ext cx="1312025" cy="365125"/>
          </a:xfrm>
          <a:prstGeom prst="rect">
            <a:avLst/>
          </a:prstGeom>
        </p:spPr>
        <p:txBody>
          <a:bodyPr vert="horz" lIns="68580" tIns="34290" rIns="68580" bIns="34290" rtlCol="0" anchor="ctr"/>
          <a:lstStyle>
            <a:lvl1pPr algn="r">
              <a:defRPr sz="1067">
                <a:solidFill>
                  <a:srgbClr val="FFFFFF"/>
                </a:solidFill>
              </a:defRPr>
            </a:lvl1pPr>
          </a:lstStyle>
          <a:p>
            <a:pPr defTabSz="457189"/>
            <a:fld id="{D57F1E4F-1CFF-5643-939E-217C01CDF565}" type="slidenum">
              <a:rPr lang="en-US" smtClean="0"/>
              <a:pPr defTabSz="457189"/>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6452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377"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67"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6334318"/>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1450757"/>
          </a:xfrm>
          <a:prstGeom prst="rect">
            <a:avLst/>
          </a:prstGeom>
        </p:spPr>
        <p:txBody>
          <a:bodyPr vert="horz" lIns="68580" tIns="34290" rIns="68580" bIns="3429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5"/>
            <a:ext cx="10058400" cy="4023360"/>
          </a:xfrm>
          <a:prstGeom prst="rect">
            <a:avLst/>
          </a:prstGeom>
        </p:spPr>
        <p:txBody>
          <a:bodyPr vert="horz" lIns="0" tIns="34290" rIns="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3" y="6459787"/>
            <a:ext cx="2472271" cy="365125"/>
          </a:xfrm>
          <a:prstGeom prst="rect">
            <a:avLst/>
          </a:prstGeom>
        </p:spPr>
        <p:txBody>
          <a:bodyPr vert="horz" lIns="68580" tIns="34290" rIns="68580" bIns="34290" rtlCol="0" anchor="ctr"/>
          <a:lstStyle>
            <a:lvl1pPr algn="l">
              <a:defRPr sz="933">
                <a:solidFill>
                  <a:srgbClr val="FFFFFF"/>
                </a:solidFill>
              </a:defRPr>
            </a:lvl1pPr>
          </a:lstStyle>
          <a:p>
            <a:pPr defTabSz="457189"/>
            <a:fld id="{F8900227-7D99-4358-8CB2-2285C5B0D492}" type="datetime1">
              <a:rPr lang="en-US" smtClean="0"/>
              <a:pPr defTabSz="457189"/>
              <a:t>3/27/2017</a:t>
            </a:fld>
            <a:endParaRPr lang="en-US" dirty="0"/>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68580" tIns="34290" rIns="68580" bIns="34290" rtlCol="0" anchor="ctr"/>
          <a:lstStyle>
            <a:lvl1pPr algn="ctr">
              <a:defRPr sz="933" cap="all" baseline="0">
                <a:solidFill>
                  <a:srgbClr val="FFFFFF"/>
                </a:solidFill>
              </a:defRPr>
            </a:lvl1pPr>
          </a:lstStyle>
          <a:p>
            <a:pPr defTabSz="457189"/>
            <a:endParaRPr lang="en-US" dirty="0"/>
          </a:p>
        </p:txBody>
      </p:sp>
      <p:sp>
        <p:nvSpPr>
          <p:cNvPr id="6" name="Slide Number Placeholder 5"/>
          <p:cNvSpPr>
            <a:spLocks noGrp="1"/>
          </p:cNvSpPr>
          <p:nvPr>
            <p:ph type="sldNum" sz="quarter" idx="4"/>
          </p:nvPr>
        </p:nvSpPr>
        <p:spPr>
          <a:xfrm>
            <a:off x="9900462" y="6459787"/>
            <a:ext cx="1312025" cy="365125"/>
          </a:xfrm>
          <a:prstGeom prst="rect">
            <a:avLst/>
          </a:prstGeom>
        </p:spPr>
        <p:txBody>
          <a:bodyPr vert="horz" lIns="68580" tIns="34290" rIns="68580" bIns="34290" rtlCol="0" anchor="ctr"/>
          <a:lstStyle>
            <a:lvl1pPr algn="r">
              <a:defRPr sz="1067">
                <a:solidFill>
                  <a:srgbClr val="FFFFFF"/>
                </a:solidFill>
              </a:defRPr>
            </a:lvl1pPr>
          </a:lstStyle>
          <a:p>
            <a:pPr defTabSz="457189"/>
            <a:fld id="{D57F1E4F-1CFF-5643-939E-217C01CDF565}" type="slidenum">
              <a:rPr lang="en-US" smtClean="0"/>
              <a:pPr defTabSz="457189"/>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19923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l" defTabSz="914377"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67"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6334318"/>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1450757"/>
          </a:xfrm>
          <a:prstGeom prst="rect">
            <a:avLst/>
          </a:prstGeom>
        </p:spPr>
        <p:txBody>
          <a:bodyPr vert="horz" lIns="68580" tIns="34290" rIns="68580" bIns="3429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5"/>
            <a:ext cx="10058400" cy="4023360"/>
          </a:xfrm>
          <a:prstGeom prst="rect">
            <a:avLst/>
          </a:prstGeom>
        </p:spPr>
        <p:txBody>
          <a:bodyPr vert="horz" lIns="0" tIns="34290" rIns="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3" y="6459787"/>
            <a:ext cx="2472271" cy="365125"/>
          </a:xfrm>
          <a:prstGeom prst="rect">
            <a:avLst/>
          </a:prstGeom>
        </p:spPr>
        <p:txBody>
          <a:bodyPr vert="horz" lIns="68580" tIns="34290" rIns="68580" bIns="34290" rtlCol="0" anchor="ctr"/>
          <a:lstStyle>
            <a:lvl1pPr algn="l">
              <a:defRPr sz="933">
                <a:solidFill>
                  <a:srgbClr val="FFFFFF"/>
                </a:solidFill>
              </a:defRPr>
            </a:lvl1pPr>
          </a:lstStyle>
          <a:p>
            <a:pPr defTabSz="457189"/>
            <a:fld id="{F8900227-7D99-4358-8CB2-2285C5B0D492}" type="datetime1">
              <a:rPr lang="en-US" smtClean="0"/>
              <a:pPr defTabSz="457189"/>
              <a:t>3/27/2017</a:t>
            </a:fld>
            <a:endParaRPr lang="en-US" dirty="0"/>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68580" tIns="34290" rIns="68580" bIns="34290" rtlCol="0" anchor="ctr"/>
          <a:lstStyle>
            <a:lvl1pPr algn="ctr">
              <a:defRPr sz="933" cap="all" baseline="0">
                <a:solidFill>
                  <a:srgbClr val="FFFFFF"/>
                </a:solidFill>
              </a:defRPr>
            </a:lvl1pPr>
          </a:lstStyle>
          <a:p>
            <a:pPr defTabSz="457189"/>
            <a:endParaRPr lang="en-US" dirty="0"/>
          </a:p>
        </p:txBody>
      </p:sp>
      <p:sp>
        <p:nvSpPr>
          <p:cNvPr id="6" name="Slide Number Placeholder 5"/>
          <p:cNvSpPr>
            <a:spLocks noGrp="1"/>
          </p:cNvSpPr>
          <p:nvPr>
            <p:ph type="sldNum" sz="quarter" idx="4"/>
          </p:nvPr>
        </p:nvSpPr>
        <p:spPr>
          <a:xfrm>
            <a:off x="9900462" y="6459787"/>
            <a:ext cx="1312025" cy="365125"/>
          </a:xfrm>
          <a:prstGeom prst="rect">
            <a:avLst/>
          </a:prstGeom>
        </p:spPr>
        <p:txBody>
          <a:bodyPr vert="horz" lIns="68580" tIns="34290" rIns="68580" bIns="34290" rtlCol="0" anchor="ctr"/>
          <a:lstStyle>
            <a:lvl1pPr algn="r">
              <a:defRPr sz="1067">
                <a:solidFill>
                  <a:srgbClr val="FFFFFF"/>
                </a:solidFill>
              </a:defRPr>
            </a:lvl1pPr>
          </a:lstStyle>
          <a:p>
            <a:pPr defTabSz="457189"/>
            <a:fld id="{D57F1E4F-1CFF-5643-939E-217C01CDF565}" type="slidenum">
              <a:rPr lang="en-US" smtClean="0"/>
              <a:pPr defTabSz="457189"/>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502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hdr="0" ftr="0" dt="0"/>
  <p:txStyles>
    <p:titleStyle>
      <a:lvl1pPr algn="l" defTabSz="914377"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67"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6334318"/>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1450757"/>
          </a:xfrm>
          <a:prstGeom prst="rect">
            <a:avLst/>
          </a:prstGeom>
        </p:spPr>
        <p:txBody>
          <a:bodyPr vert="horz" lIns="68580" tIns="34290" rIns="68580" bIns="3429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5"/>
            <a:ext cx="10058400" cy="4023360"/>
          </a:xfrm>
          <a:prstGeom prst="rect">
            <a:avLst/>
          </a:prstGeom>
        </p:spPr>
        <p:txBody>
          <a:bodyPr vert="horz" lIns="0" tIns="34290" rIns="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3" y="6459787"/>
            <a:ext cx="2472271" cy="365125"/>
          </a:xfrm>
          <a:prstGeom prst="rect">
            <a:avLst/>
          </a:prstGeom>
        </p:spPr>
        <p:txBody>
          <a:bodyPr vert="horz" lIns="68580" tIns="34290" rIns="68580" bIns="34290" rtlCol="0" anchor="ctr"/>
          <a:lstStyle>
            <a:lvl1pPr algn="l">
              <a:defRPr sz="933">
                <a:solidFill>
                  <a:srgbClr val="FFFFFF"/>
                </a:solidFill>
              </a:defRPr>
            </a:lvl1pPr>
          </a:lstStyle>
          <a:p>
            <a:pPr defTabSz="457189"/>
            <a:fld id="{F8900227-7D99-4358-8CB2-2285C5B0D492}" type="datetime1">
              <a:rPr lang="en-US" smtClean="0"/>
              <a:pPr defTabSz="457189"/>
              <a:t>3/27/2017</a:t>
            </a:fld>
            <a:endParaRPr lang="en-US" dirty="0"/>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68580" tIns="34290" rIns="68580" bIns="34290" rtlCol="0" anchor="ctr"/>
          <a:lstStyle>
            <a:lvl1pPr algn="ctr">
              <a:defRPr sz="933" cap="all" baseline="0">
                <a:solidFill>
                  <a:srgbClr val="FFFFFF"/>
                </a:solidFill>
              </a:defRPr>
            </a:lvl1pPr>
          </a:lstStyle>
          <a:p>
            <a:pPr defTabSz="457189"/>
            <a:endParaRPr lang="en-US" dirty="0"/>
          </a:p>
        </p:txBody>
      </p:sp>
      <p:sp>
        <p:nvSpPr>
          <p:cNvPr id="6" name="Slide Number Placeholder 5"/>
          <p:cNvSpPr>
            <a:spLocks noGrp="1"/>
          </p:cNvSpPr>
          <p:nvPr>
            <p:ph type="sldNum" sz="quarter" idx="4"/>
          </p:nvPr>
        </p:nvSpPr>
        <p:spPr>
          <a:xfrm>
            <a:off x="9900462" y="6459787"/>
            <a:ext cx="1312025" cy="365125"/>
          </a:xfrm>
          <a:prstGeom prst="rect">
            <a:avLst/>
          </a:prstGeom>
        </p:spPr>
        <p:txBody>
          <a:bodyPr vert="horz" lIns="68580" tIns="34290" rIns="68580" bIns="34290" rtlCol="0" anchor="ctr"/>
          <a:lstStyle>
            <a:lvl1pPr algn="r">
              <a:defRPr sz="1067">
                <a:solidFill>
                  <a:srgbClr val="FFFFFF"/>
                </a:solidFill>
              </a:defRPr>
            </a:lvl1pPr>
          </a:lstStyle>
          <a:p>
            <a:pPr defTabSz="457189"/>
            <a:fld id="{D57F1E4F-1CFF-5643-939E-217C01CDF565}" type="slidenum">
              <a:rPr lang="en-US" smtClean="0"/>
              <a:pPr defTabSz="457189"/>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96080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ftr="0" dt="0"/>
  <p:txStyles>
    <p:titleStyle>
      <a:lvl1pPr algn="l" defTabSz="914377"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67"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6334318"/>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1450757"/>
          </a:xfrm>
          <a:prstGeom prst="rect">
            <a:avLst/>
          </a:prstGeom>
        </p:spPr>
        <p:txBody>
          <a:bodyPr vert="horz" lIns="68580" tIns="34290" rIns="68580" bIns="3429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5"/>
            <a:ext cx="10058400" cy="4023360"/>
          </a:xfrm>
          <a:prstGeom prst="rect">
            <a:avLst/>
          </a:prstGeom>
        </p:spPr>
        <p:txBody>
          <a:bodyPr vert="horz" lIns="0" tIns="34290" rIns="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3" y="6459787"/>
            <a:ext cx="2472271" cy="365125"/>
          </a:xfrm>
          <a:prstGeom prst="rect">
            <a:avLst/>
          </a:prstGeom>
        </p:spPr>
        <p:txBody>
          <a:bodyPr vert="horz" lIns="68580" tIns="34290" rIns="68580" bIns="34290" rtlCol="0" anchor="ctr"/>
          <a:lstStyle>
            <a:lvl1pPr algn="l">
              <a:defRPr sz="933">
                <a:solidFill>
                  <a:srgbClr val="FFFFFF"/>
                </a:solidFill>
              </a:defRPr>
            </a:lvl1pPr>
          </a:lstStyle>
          <a:p>
            <a:fld id="{F8900227-7D99-4358-8CB2-2285C5B0D492}" type="datetime1">
              <a:rPr lang="en-US" smtClean="0"/>
              <a:t>3/27/2017</a:t>
            </a:fld>
            <a:endParaRPr lang="en-US" dirty="0"/>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68580" tIns="34290" rIns="68580" bIns="34290" rtlCol="0" anchor="ctr"/>
          <a:lstStyle>
            <a:lvl1pPr algn="ctr">
              <a:defRPr sz="933"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62" y="6459787"/>
            <a:ext cx="1312025" cy="365125"/>
          </a:xfrm>
          <a:prstGeom prst="rect">
            <a:avLst/>
          </a:prstGeom>
        </p:spPr>
        <p:txBody>
          <a:bodyPr vert="horz" lIns="68580" tIns="34290" rIns="68580" bIns="34290" rtlCol="0" anchor="ctr"/>
          <a:lstStyle>
            <a:lvl1pPr algn="r">
              <a:defRPr sz="1067">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07184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ftr="0" dt="0"/>
  <p:txStyles>
    <p:titleStyle>
      <a:lvl1pPr algn="l" defTabSz="914377"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67"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5.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7.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61.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7.xml"/><Relationship Id="rId5" Type="http://schemas.openxmlformats.org/officeDocument/2006/relationships/image" Target="../media/image24.jpeg"/><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7.xml"/><Relationship Id="rId5" Type="http://schemas.openxmlformats.org/officeDocument/2006/relationships/image" Target="../media/image28.jpeg"/><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82F4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solidFill>
                  <a:schemeClr val="bg1"/>
                </a:solidFill>
                <a:effectLst>
                  <a:outerShdw blurRad="38100" dist="38100" dir="2700000" algn="tl">
                    <a:srgbClr val="000000">
                      <a:alpha val="43137"/>
                    </a:srgbClr>
                  </a:outerShdw>
                </a:effectLst>
              </a:rPr>
              <a:t>Spring Deans and Chairs Meeting</a:t>
            </a:r>
            <a:endParaRPr lang="en-US" sz="5067" dirty="0">
              <a:solidFill>
                <a:schemeClr val="bg1"/>
              </a:solidFill>
            </a:endParaRPr>
          </a:p>
        </p:txBody>
      </p:sp>
      <p:sp>
        <p:nvSpPr>
          <p:cNvPr id="3" name="Subtitle 2"/>
          <p:cNvSpPr>
            <a:spLocks noGrp="1"/>
          </p:cNvSpPr>
          <p:nvPr>
            <p:ph type="subTitle" idx="1"/>
          </p:nvPr>
        </p:nvSpPr>
        <p:spPr>
          <a:xfrm>
            <a:off x="1100051" y="4455622"/>
            <a:ext cx="10058400" cy="1386380"/>
          </a:xfrm>
        </p:spPr>
        <p:txBody>
          <a:bodyPr>
            <a:normAutofit/>
          </a:bodyPr>
          <a:lstStyle/>
          <a:p>
            <a:r>
              <a:rPr lang="en-US" dirty="0" smtClean="0">
                <a:solidFill>
                  <a:srgbClr val="CEB888"/>
                </a:solidFill>
                <a:effectLst>
                  <a:outerShdw blurRad="38100" dist="38100" dir="2700000" algn="tl">
                    <a:srgbClr val="000000">
                      <a:alpha val="43137"/>
                    </a:srgbClr>
                  </a:outerShdw>
                </a:effectLst>
              </a:rPr>
              <a:t>Kyle Clark </a:t>
            </a:r>
            <a:r>
              <a:rPr lang="en-US" dirty="0" smtClean="0">
                <a:solidFill>
                  <a:srgbClr val="CEB888"/>
                </a:solidFill>
                <a:effectLst>
                  <a:outerShdw blurRad="38100" dist="38100" dir="2700000" algn="tl">
                    <a:srgbClr val="000000">
                      <a:alpha val="43137"/>
                    </a:srgbClr>
                  </a:outerShdw>
                </a:effectLst>
                <a:latin typeface="Agency FB" panose="020B0503020202020204" pitchFamily="34" charset="0"/>
              </a:rPr>
              <a:t>•</a:t>
            </a:r>
            <a:r>
              <a:rPr lang="en-US" dirty="0" smtClean="0">
                <a:solidFill>
                  <a:srgbClr val="CEB888"/>
                </a:solidFill>
                <a:effectLst>
                  <a:outerShdw blurRad="38100" dist="38100" dir="2700000" algn="tl">
                    <a:srgbClr val="000000">
                      <a:alpha val="43137"/>
                    </a:srgbClr>
                  </a:outerShdw>
                </a:effectLst>
              </a:rPr>
              <a:t>  Vice President for finance &amp; administration</a:t>
            </a:r>
          </a:p>
          <a:p>
            <a:r>
              <a:rPr lang="en-US" smtClean="0">
                <a:solidFill>
                  <a:srgbClr val="CEB888"/>
                </a:solidFill>
              </a:rPr>
              <a:t>March 23, 2017</a:t>
            </a:r>
            <a:endParaRPr lang="en-US" dirty="0">
              <a:solidFill>
                <a:srgbClr val="CEB888"/>
              </a:solidFill>
            </a:endParaRPr>
          </a:p>
          <a:p>
            <a:endParaRPr lang="en-US" dirty="0">
              <a:solidFill>
                <a:srgbClr val="CEB888"/>
              </a:solidFill>
            </a:endParaRPr>
          </a:p>
        </p:txBody>
      </p:sp>
    </p:spTree>
    <p:extLst>
      <p:ext uri="{BB962C8B-B14F-4D97-AF65-F5344CB8AC3E}">
        <p14:creationId xmlns:p14="http://schemas.microsoft.com/office/powerpoint/2010/main" val="2859121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82F4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594359"/>
            <a:ext cx="3340181" cy="2286000"/>
          </a:xfrm>
        </p:spPr>
        <p:txBody>
          <a:bodyPr>
            <a:normAutofit/>
          </a:bodyPr>
          <a:lstStyle/>
          <a:p>
            <a:r>
              <a:rPr lang="en-US" sz="4267" dirty="0">
                <a:effectLst>
                  <a:outerShdw blurRad="38100" dist="38100" dir="2700000" algn="tl">
                    <a:srgbClr val="000000">
                      <a:alpha val="43137"/>
                    </a:srgbClr>
                  </a:outerShdw>
                </a:effectLst>
              </a:rPr>
              <a:t>Procurement Total Benefit</a:t>
            </a:r>
          </a:p>
        </p:txBody>
      </p:sp>
      <p:sp>
        <p:nvSpPr>
          <p:cNvPr id="8" name="Slide Number Placeholder 3"/>
          <p:cNvSpPr>
            <a:spLocks noGrp="1"/>
          </p:cNvSpPr>
          <p:nvPr>
            <p:ph type="sldNum" sz="quarter" idx="12"/>
          </p:nvPr>
        </p:nvSpPr>
        <p:spPr>
          <a:xfrm>
            <a:off x="9900462" y="6459787"/>
            <a:ext cx="1312025" cy="365125"/>
          </a:xfrm>
        </p:spPr>
        <p:txBody>
          <a:bodyPr/>
          <a:lstStyle/>
          <a:p>
            <a:fld id="{D57F1E4F-1CFF-5643-939E-217C01CDF565}" type="slidenum">
              <a:rPr lang="en-US" smtClean="0">
                <a:solidFill>
                  <a:srgbClr val="D9D9DB"/>
                </a:solidFill>
              </a:rPr>
              <a:pPr/>
              <a:t>10</a:t>
            </a:fld>
            <a:endParaRPr lang="en-US" dirty="0">
              <a:solidFill>
                <a:srgbClr val="D9D9DB"/>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0062" y="465549"/>
            <a:ext cx="7710605" cy="2519667"/>
          </a:xfrm>
          <a:prstGeom prst="rect">
            <a:avLst/>
          </a:prstGeom>
        </p:spPr>
      </p:pic>
      <p:pic>
        <p:nvPicPr>
          <p:cNvPr id="10" name="Picture 9"/>
          <p:cNvPicPr>
            <a:picLocks noChangeAspect="1"/>
          </p:cNvPicPr>
          <p:nvPr/>
        </p:nvPicPr>
        <p:blipFill>
          <a:blip r:embed="rId4"/>
          <a:stretch>
            <a:fillRect/>
          </a:stretch>
        </p:blipFill>
        <p:spPr>
          <a:xfrm>
            <a:off x="4270063" y="3146962"/>
            <a:ext cx="7710605" cy="1482273"/>
          </a:xfrm>
          <a:prstGeom prst="rect">
            <a:avLst/>
          </a:prstGeom>
        </p:spPr>
      </p:pic>
      <p:pic>
        <p:nvPicPr>
          <p:cNvPr id="11" name="Picture 10"/>
          <p:cNvPicPr>
            <a:picLocks noChangeAspect="1"/>
          </p:cNvPicPr>
          <p:nvPr/>
        </p:nvPicPr>
        <p:blipFill>
          <a:blip r:embed="rId5"/>
          <a:stretch>
            <a:fillRect/>
          </a:stretch>
        </p:blipFill>
        <p:spPr>
          <a:xfrm>
            <a:off x="4270062" y="4919939"/>
            <a:ext cx="5172700" cy="1523200"/>
          </a:xfrm>
          <a:prstGeom prst="rect">
            <a:avLst/>
          </a:prstGeom>
        </p:spPr>
      </p:pic>
      <p:pic>
        <p:nvPicPr>
          <p:cNvPr id="12" name="Picture 11"/>
          <p:cNvPicPr>
            <a:picLocks noChangeAspect="1"/>
          </p:cNvPicPr>
          <p:nvPr/>
        </p:nvPicPr>
        <p:blipFill>
          <a:blip r:embed="rId6"/>
          <a:stretch>
            <a:fillRect/>
          </a:stretch>
        </p:blipFill>
        <p:spPr>
          <a:xfrm>
            <a:off x="299356" y="3888350"/>
            <a:ext cx="3324944" cy="2063180"/>
          </a:xfrm>
          <a:prstGeom prst="rect">
            <a:avLst/>
          </a:prstGeom>
        </p:spPr>
      </p:pic>
    </p:spTree>
    <p:extLst>
      <p:ext uri="{BB962C8B-B14F-4D97-AF65-F5344CB8AC3E}">
        <p14:creationId xmlns:p14="http://schemas.microsoft.com/office/powerpoint/2010/main" val="1685672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82F4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594359"/>
            <a:ext cx="3340181" cy="2286000"/>
          </a:xfrm>
        </p:spPr>
        <p:txBody>
          <a:bodyPr>
            <a:normAutofit/>
          </a:bodyPr>
          <a:lstStyle/>
          <a:p>
            <a:r>
              <a:rPr lang="en-US" sz="4267" dirty="0">
                <a:effectLst>
                  <a:outerShdw blurRad="38100" dist="38100" dir="2700000" algn="tl">
                    <a:srgbClr val="000000">
                      <a:alpha val="43137"/>
                    </a:srgbClr>
                  </a:outerShdw>
                </a:effectLst>
              </a:rPr>
              <a:t>Finance &amp; Administration</a:t>
            </a:r>
          </a:p>
        </p:txBody>
      </p:sp>
      <p:sp>
        <p:nvSpPr>
          <p:cNvPr id="7" name="Text Placeholder 6"/>
          <p:cNvSpPr>
            <a:spLocks noGrp="1"/>
          </p:cNvSpPr>
          <p:nvPr>
            <p:ph type="body" sz="half" idx="2"/>
          </p:nvPr>
        </p:nvSpPr>
        <p:spPr/>
        <p:txBody>
          <a:bodyPr>
            <a:normAutofit/>
          </a:bodyPr>
          <a:lstStyle/>
          <a:p>
            <a:r>
              <a:rPr lang="en-US" sz="1867" dirty="0" smtClean="0">
                <a:effectLst>
                  <a:outerShdw blurRad="38100" dist="38100" dir="2700000" algn="tl">
                    <a:srgbClr val="000000">
                      <a:alpha val="43137"/>
                    </a:srgbClr>
                  </a:outerShdw>
                </a:effectLst>
              </a:rPr>
              <a:t>Current Projects</a:t>
            </a:r>
            <a:endParaRPr lang="en-US" sz="1867" dirty="0">
              <a:effectLst>
                <a:outerShdw blurRad="38100" dist="38100" dir="2700000" algn="tl">
                  <a:srgbClr val="000000">
                    <a:alpha val="43137"/>
                  </a:srgbClr>
                </a:outerShdw>
              </a:effectLst>
            </a:endParaRPr>
          </a:p>
        </p:txBody>
      </p:sp>
      <p:sp>
        <p:nvSpPr>
          <p:cNvPr id="8" name="Slide Number Placeholder 3"/>
          <p:cNvSpPr>
            <a:spLocks noGrp="1"/>
          </p:cNvSpPr>
          <p:nvPr>
            <p:ph type="sldNum" sz="quarter" idx="12"/>
          </p:nvPr>
        </p:nvSpPr>
        <p:spPr>
          <a:xfrm>
            <a:off x="9900462" y="6459787"/>
            <a:ext cx="1312025" cy="365125"/>
          </a:xfrm>
        </p:spPr>
        <p:txBody>
          <a:bodyPr/>
          <a:lstStyle/>
          <a:p>
            <a:fld id="{D57F1E4F-1CFF-5643-939E-217C01CDF565}" type="slidenum">
              <a:rPr lang="en-US" smtClean="0">
                <a:solidFill>
                  <a:srgbClr val="D9D9DB"/>
                </a:solidFill>
              </a:rPr>
              <a:pPr/>
              <a:t>11</a:t>
            </a:fld>
            <a:endParaRPr lang="en-US" dirty="0">
              <a:solidFill>
                <a:srgbClr val="D9D9DB"/>
              </a:solidFill>
            </a:endParaRPr>
          </a:p>
        </p:txBody>
      </p:sp>
      <p:sp>
        <p:nvSpPr>
          <p:cNvPr id="2" name="TextBox 1"/>
          <p:cNvSpPr txBox="1"/>
          <p:nvPr/>
        </p:nvSpPr>
        <p:spPr>
          <a:xfrm>
            <a:off x="4457457" y="896981"/>
            <a:ext cx="7602528" cy="4689489"/>
          </a:xfrm>
          <a:prstGeom prst="rect">
            <a:avLst/>
          </a:prstGeom>
          <a:noFill/>
        </p:spPr>
        <p:txBody>
          <a:bodyPr wrap="square" rtlCol="0">
            <a:spAutoFit/>
          </a:bodyPr>
          <a:lstStyle/>
          <a:p>
            <a:pPr marL="380990" indent="-380990">
              <a:buFont typeface="Arial" panose="020B0604020202020204" pitchFamily="34" charset="0"/>
              <a:buChar char="•"/>
            </a:pPr>
            <a:r>
              <a:rPr lang="en-US" sz="1867" dirty="0">
                <a:solidFill>
                  <a:srgbClr val="FFFFFF"/>
                </a:solidFill>
                <a:latin typeface="Calibri Light" panose="020F0302020204030204"/>
              </a:rPr>
              <a:t>Florida State University and Florida State University Athletics currently </a:t>
            </a:r>
            <a:r>
              <a:rPr lang="en-US" sz="1867" dirty="0" smtClean="0">
                <a:solidFill>
                  <a:srgbClr val="FFFFFF"/>
                </a:solidFill>
                <a:latin typeface="Calibri Light" panose="020F0302020204030204"/>
              </a:rPr>
              <a:t>have </a:t>
            </a:r>
            <a:r>
              <a:rPr lang="en-US" sz="1867" dirty="0">
                <a:solidFill>
                  <a:srgbClr val="FFFFFF"/>
                </a:solidFill>
                <a:latin typeface="Calibri Light" panose="020F0302020204030204"/>
              </a:rPr>
              <a:t>an exclusive agreement for pouring rights for all of the Tallahassee campus.  </a:t>
            </a:r>
          </a:p>
          <a:p>
            <a:pPr marL="380990" indent="-380990">
              <a:buFont typeface="Arial" panose="020B0604020202020204" pitchFamily="34" charset="0"/>
              <a:buChar char="•"/>
            </a:pPr>
            <a:endParaRPr lang="en-US" sz="1867" dirty="0" smtClean="0">
              <a:solidFill>
                <a:srgbClr val="FFFFFF"/>
              </a:solidFill>
              <a:latin typeface="Calibri Light" panose="020F0302020204030204"/>
            </a:endParaRPr>
          </a:p>
          <a:p>
            <a:pPr marL="380990" indent="-380990">
              <a:buFont typeface="Arial" panose="020B0604020202020204" pitchFamily="34" charset="0"/>
              <a:buChar char="•"/>
            </a:pPr>
            <a:r>
              <a:rPr lang="en-US" sz="1867" dirty="0" smtClean="0">
                <a:solidFill>
                  <a:srgbClr val="FFFFFF"/>
                </a:solidFill>
                <a:latin typeface="Calibri Light" panose="020F0302020204030204"/>
              </a:rPr>
              <a:t>During May 2016, Florida State University began extension conversations with Coke.</a:t>
            </a:r>
          </a:p>
          <a:p>
            <a:endParaRPr lang="en-US" sz="1867" dirty="0" smtClean="0">
              <a:solidFill>
                <a:srgbClr val="FFFFFF"/>
              </a:solidFill>
              <a:latin typeface="Calibri Light" panose="020F0302020204030204"/>
            </a:endParaRPr>
          </a:p>
          <a:p>
            <a:pPr marL="380990" indent="-380990">
              <a:buFont typeface="Arial" panose="020B0604020202020204" pitchFamily="34" charset="0"/>
              <a:buChar char="•"/>
            </a:pPr>
            <a:r>
              <a:rPr lang="en-US" sz="1867" dirty="0" smtClean="0">
                <a:solidFill>
                  <a:srgbClr val="FFFFFF"/>
                </a:solidFill>
                <a:latin typeface="Calibri Light" panose="020F0302020204030204"/>
              </a:rPr>
              <a:t>Over the course of the summer, we met with Coke many times expressing our desire to have a preeminent, world class relationship.</a:t>
            </a:r>
          </a:p>
          <a:p>
            <a:endParaRPr lang="en-US" sz="1867" dirty="0" smtClean="0">
              <a:solidFill>
                <a:srgbClr val="FFFFFF"/>
              </a:solidFill>
              <a:latin typeface="Calibri Light" panose="020F0302020204030204"/>
            </a:endParaRPr>
          </a:p>
          <a:p>
            <a:pPr marL="380990" indent="-380990">
              <a:buFont typeface="Arial" panose="020B0604020202020204" pitchFamily="34" charset="0"/>
              <a:buChar char="•"/>
            </a:pPr>
            <a:r>
              <a:rPr lang="en-US" sz="1867" dirty="0">
                <a:solidFill>
                  <a:srgbClr val="FFFFFF"/>
                </a:solidFill>
                <a:latin typeface="Calibri Light" panose="020F0302020204030204"/>
              </a:rPr>
              <a:t>Unlike previous contracts, we wanted to try and leverage </a:t>
            </a:r>
            <a:r>
              <a:rPr lang="en-US" sz="1867" dirty="0" smtClean="0">
                <a:solidFill>
                  <a:srgbClr val="FFFFFF"/>
                </a:solidFill>
                <a:latin typeface="Calibri Light" panose="020F0302020204030204"/>
              </a:rPr>
              <a:t>the entire  University’s scope and mission.  </a:t>
            </a:r>
          </a:p>
          <a:p>
            <a:endParaRPr lang="en-US" sz="1867" dirty="0" smtClean="0">
              <a:solidFill>
                <a:srgbClr val="FFFFFF"/>
              </a:solidFill>
              <a:latin typeface="Calibri Light" panose="020F0302020204030204"/>
            </a:endParaRPr>
          </a:p>
          <a:p>
            <a:pPr marL="380990" indent="-380990">
              <a:buFont typeface="Arial" panose="020B0604020202020204" pitchFamily="34" charset="0"/>
              <a:buChar char="•"/>
            </a:pPr>
            <a:r>
              <a:rPr lang="en-US" sz="1867" dirty="0" smtClean="0">
                <a:solidFill>
                  <a:srgbClr val="FFFFFF"/>
                </a:solidFill>
                <a:latin typeface="Calibri Light" panose="020F0302020204030204"/>
              </a:rPr>
              <a:t>After robust conversations, Florida State University and Coke were able to finalize an agreement in December 2016.  </a:t>
            </a:r>
          </a:p>
          <a:p>
            <a:endParaRPr lang="en-US" sz="1867" dirty="0">
              <a:solidFill>
                <a:srgbClr val="FFFFFF"/>
              </a:solidFill>
              <a:latin typeface="Calibri Light" panose="020F0302020204030204"/>
            </a:endParaRPr>
          </a:p>
        </p:txBody>
      </p:sp>
      <p:sp>
        <p:nvSpPr>
          <p:cNvPr id="4" name="TextBox 3"/>
          <p:cNvSpPr txBox="1"/>
          <p:nvPr/>
        </p:nvSpPr>
        <p:spPr>
          <a:xfrm>
            <a:off x="4541068" y="189388"/>
            <a:ext cx="7348073" cy="584775"/>
          </a:xfrm>
          <a:prstGeom prst="rect">
            <a:avLst/>
          </a:prstGeom>
          <a:noFill/>
        </p:spPr>
        <p:txBody>
          <a:bodyPr wrap="square" rtlCol="0">
            <a:spAutoFit/>
          </a:bodyPr>
          <a:lstStyle/>
          <a:p>
            <a:pPr algn="ctr" defTabSz="457189"/>
            <a:r>
              <a:rPr lang="en-US" sz="3200" dirty="0" smtClean="0">
                <a:solidFill>
                  <a:srgbClr val="FFFFFF"/>
                </a:solidFill>
                <a:effectLst>
                  <a:outerShdw blurRad="38100" dist="38100" dir="2700000" algn="tl">
                    <a:srgbClr val="000000">
                      <a:alpha val="43137"/>
                    </a:srgbClr>
                  </a:outerShdw>
                </a:effectLst>
              </a:rPr>
              <a:t>Pouring Rights</a:t>
            </a:r>
            <a:endParaRPr lang="en-US"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871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82F4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594359"/>
            <a:ext cx="3340181" cy="2286000"/>
          </a:xfrm>
        </p:spPr>
        <p:txBody>
          <a:bodyPr>
            <a:normAutofit/>
          </a:bodyPr>
          <a:lstStyle/>
          <a:p>
            <a:r>
              <a:rPr lang="en-US" sz="4267" dirty="0">
                <a:effectLst>
                  <a:outerShdw blurRad="38100" dist="38100" dir="2700000" algn="tl">
                    <a:srgbClr val="000000">
                      <a:alpha val="43137"/>
                    </a:srgbClr>
                  </a:outerShdw>
                </a:effectLst>
              </a:rPr>
              <a:t>Finance &amp; Administration</a:t>
            </a:r>
          </a:p>
        </p:txBody>
      </p:sp>
      <p:sp>
        <p:nvSpPr>
          <p:cNvPr id="7" name="Text Placeholder 6"/>
          <p:cNvSpPr>
            <a:spLocks noGrp="1"/>
          </p:cNvSpPr>
          <p:nvPr>
            <p:ph type="body" sz="half" idx="2"/>
          </p:nvPr>
        </p:nvSpPr>
        <p:spPr/>
        <p:txBody>
          <a:bodyPr>
            <a:normAutofit/>
          </a:bodyPr>
          <a:lstStyle/>
          <a:p>
            <a:r>
              <a:rPr lang="en-US" sz="1867" dirty="0" smtClean="0">
                <a:effectLst>
                  <a:outerShdw blurRad="38100" dist="38100" dir="2700000" algn="tl">
                    <a:srgbClr val="000000">
                      <a:alpha val="43137"/>
                    </a:srgbClr>
                  </a:outerShdw>
                </a:effectLst>
              </a:rPr>
              <a:t>Current Projects</a:t>
            </a:r>
            <a:endParaRPr lang="en-US" sz="1867" dirty="0">
              <a:effectLst>
                <a:outerShdw blurRad="38100" dist="38100" dir="2700000" algn="tl">
                  <a:srgbClr val="000000">
                    <a:alpha val="43137"/>
                  </a:srgbClr>
                </a:outerShdw>
              </a:effectLst>
            </a:endParaRPr>
          </a:p>
        </p:txBody>
      </p:sp>
      <p:sp>
        <p:nvSpPr>
          <p:cNvPr id="8" name="Slide Number Placeholder 3"/>
          <p:cNvSpPr>
            <a:spLocks noGrp="1"/>
          </p:cNvSpPr>
          <p:nvPr>
            <p:ph type="sldNum" sz="quarter" idx="12"/>
          </p:nvPr>
        </p:nvSpPr>
        <p:spPr>
          <a:xfrm>
            <a:off x="9900462" y="6459787"/>
            <a:ext cx="1312025" cy="365125"/>
          </a:xfrm>
        </p:spPr>
        <p:txBody>
          <a:bodyPr/>
          <a:lstStyle/>
          <a:p>
            <a:fld id="{D57F1E4F-1CFF-5643-939E-217C01CDF565}" type="slidenum">
              <a:rPr lang="en-US" smtClean="0">
                <a:solidFill>
                  <a:srgbClr val="D9D9DB"/>
                </a:solidFill>
              </a:rPr>
              <a:pPr/>
              <a:t>12</a:t>
            </a:fld>
            <a:endParaRPr lang="en-US" dirty="0">
              <a:solidFill>
                <a:srgbClr val="D9D9DB"/>
              </a:solidFill>
            </a:endParaRPr>
          </a:p>
        </p:txBody>
      </p:sp>
      <p:sp>
        <p:nvSpPr>
          <p:cNvPr id="2" name="TextBox 1"/>
          <p:cNvSpPr txBox="1"/>
          <p:nvPr/>
        </p:nvSpPr>
        <p:spPr>
          <a:xfrm>
            <a:off x="4457457" y="896981"/>
            <a:ext cx="7602528" cy="4402167"/>
          </a:xfrm>
          <a:prstGeom prst="rect">
            <a:avLst/>
          </a:prstGeom>
          <a:noFill/>
        </p:spPr>
        <p:txBody>
          <a:bodyPr wrap="square" rtlCol="0">
            <a:spAutoFit/>
          </a:bodyPr>
          <a:lstStyle/>
          <a:p>
            <a:pPr marL="380990" indent="-380990">
              <a:buFont typeface="Arial" panose="020B0604020202020204" pitchFamily="34" charset="0"/>
              <a:buChar char="•"/>
            </a:pPr>
            <a:r>
              <a:rPr lang="en-US" sz="1867" dirty="0" smtClean="0">
                <a:solidFill>
                  <a:srgbClr val="FFFFFF"/>
                </a:solidFill>
                <a:latin typeface="Calibri Light" panose="020F0302020204030204"/>
              </a:rPr>
              <a:t>10 year contract.  </a:t>
            </a:r>
          </a:p>
          <a:p>
            <a:endParaRPr lang="en-US" sz="1867" dirty="0" smtClean="0">
              <a:solidFill>
                <a:srgbClr val="FFFF00"/>
              </a:solidFill>
              <a:latin typeface="Calibri Light" panose="020F0302020204030204"/>
            </a:endParaRPr>
          </a:p>
          <a:p>
            <a:pPr marL="380990" indent="-380990">
              <a:buFont typeface="Arial" panose="020B0604020202020204" pitchFamily="34" charset="0"/>
              <a:buChar char="•"/>
            </a:pPr>
            <a:r>
              <a:rPr lang="en-US" sz="1867" dirty="0" smtClean="0">
                <a:solidFill>
                  <a:srgbClr val="FFFFFF"/>
                </a:solidFill>
                <a:latin typeface="Calibri Light" panose="020F0302020204030204"/>
              </a:rPr>
              <a:t>Contract value is over $31 million ($3.1 million a year)</a:t>
            </a:r>
          </a:p>
          <a:p>
            <a:endParaRPr lang="en-US" sz="1867" dirty="0" smtClean="0">
              <a:solidFill>
                <a:srgbClr val="FFFFFF"/>
              </a:solidFill>
              <a:latin typeface="Calibri Light" panose="020F0302020204030204"/>
            </a:endParaRPr>
          </a:p>
          <a:p>
            <a:pPr marL="380990" indent="-380990">
              <a:buFont typeface="Arial" panose="020B0604020202020204" pitchFamily="34" charset="0"/>
              <a:buChar char="•"/>
            </a:pPr>
            <a:r>
              <a:rPr lang="en-US" sz="1867" dirty="0" smtClean="0">
                <a:solidFill>
                  <a:srgbClr val="FFFFFF"/>
                </a:solidFill>
                <a:latin typeface="Calibri Light" panose="020F0302020204030204"/>
              </a:rPr>
              <a:t>Previous contract value was over $22 million ($2.2 million a year)</a:t>
            </a:r>
          </a:p>
          <a:p>
            <a:pPr marL="380990" indent="-380990">
              <a:buFont typeface="Arial" panose="020B0604020202020204" pitchFamily="34" charset="0"/>
              <a:buChar char="•"/>
            </a:pPr>
            <a:endParaRPr lang="en-US" sz="1867" dirty="0">
              <a:solidFill>
                <a:srgbClr val="FFFFFF"/>
              </a:solidFill>
              <a:latin typeface="Calibri Light" panose="020F0302020204030204"/>
            </a:endParaRPr>
          </a:p>
          <a:p>
            <a:pPr marL="380990" indent="-380990">
              <a:buFont typeface="Arial" panose="020B0604020202020204" pitchFamily="34" charset="0"/>
              <a:buChar char="•"/>
            </a:pPr>
            <a:r>
              <a:rPr lang="en-US" sz="1867" dirty="0" smtClean="0">
                <a:solidFill>
                  <a:srgbClr val="FFFFFF"/>
                </a:solidFill>
                <a:latin typeface="Calibri Light" panose="020F0302020204030204"/>
              </a:rPr>
              <a:t>38% increase in new contract from old.</a:t>
            </a:r>
          </a:p>
          <a:p>
            <a:pPr marL="380990" indent="-380990">
              <a:buFont typeface="Arial" panose="020B0604020202020204" pitchFamily="34" charset="0"/>
              <a:buChar char="•"/>
            </a:pPr>
            <a:endParaRPr lang="en-US" sz="1867" dirty="0" smtClean="0">
              <a:solidFill>
                <a:srgbClr val="FFFFFF"/>
              </a:solidFill>
              <a:latin typeface="Calibri Light" panose="020F0302020204030204"/>
            </a:endParaRPr>
          </a:p>
          <a:p>
            <a:pPr marL="380990" indent="-380990">
              <a:buFont typeface="Arial" panose="020B0604020202020204" pitchFamily="34" charset="0"/>
              <a:buChar char="•"/>
            </a:pPr>
            <a:r>
              <a:rPr lang="en-US" sz="1867" dirty="0" smtClean="0">
                <a:solidFill>
                  <a:srgbClr val="FFFFFF"/>
                </a:solidFill>
                <a:latin typeface="Calibri Light" panose="020F0302020204030204"/>
              </a:rPr>
              <a:t>Funding for marketing, facilities, internships,  events, guest speakers, technology, and strategy sessions.  </a:t>
            </a:r>
          </a:p>
          <a:p>
            <a:pPr marL="380990" indent="-380990">
              <a:buFont typeface="Arial" panose="020B0604020202020204" pitchFamily="34" charset="0"/>
              <a:buChar char="•"/>
            </a:pPr>
            <a:endParaRPr lang="en-US" sz="1867" dirty="0" smtClean="0">
              <a:solidFill>
                <a:srgbClr val="FFFFFF"/>
              </a:solidFill>
              <a:latin typeface="Calibri Light" panose="020F0302020204030204"/>
            </a:endParaRPr>
          </a:p>
          <a:p>
            <a:pPr marL="380990" indent="-380990">
              <a:buFont typeface="Arial" panose="020B0604020202020204" pitchFamily="34" charset="0"/>
              <a:buChar char="•"/>
            </a:pPr>
            <a:r>
              <a:rPr lang="en-US" sz="1867" dirty="0" smtClean="0">
                <a:solidFill>
                  <a:srgbClr val="FFFFFF"/>
                </a:solidFill>
                <a:latin typeface="Calibri Light" panose="020F0302020204030204"/>
              </a:rPr>
              <a:t>Based on our analysis of the contracts, our new contract will be the </a:t>
            </a:r>
            <a:r>
              <a:rPr lang="en-US" sz="1867" dirty="0">
                <a:solidFill>
                  <a:srgbClr val="FFFFFF"/>
                </a:solidFill>
                <a:latin typeface="Calibri Light" panose="020F0302020204030204"/>
              </a:rPr>
              <a:t>l</a:t>
            </a:r>
            <a:r>
              <a:rPr lang="en-US" sz="1867" dirty="0" smtClean="0">
                <a:solidFill>
                  <a:srgbClr val="FFFFFF"/>
                </a:solidFill>
                <a:latin typeface="Calibri Light" panose="020F0302020204030204"/>
              </a:rPr>
              <a:t>argest pouring rights agreement in the State of Florida.</a:t>
            </a:r>
          </a:p>
          <a:p>
            <a:pPr marL="380990" indent="-380990">
              <a:buFont typeface="Arial" panose="020B0604020202020204" pitchFamily="34" charset="0"/>
              <a:buChar char="•"/>
            </a:pPr>
            <a:endParaRPr lang="en-US" sz="1867" dirty="0">
              <a:solidFill>
                <a:srgbClr val="FFFFFF"/>
              </a:solidFill>
              <a:latin typeface="Calibri Light" panose="020F0302020204030204"/>
            </a:endParaRPr>
          </a:p>
          <a:p>
            <a:endParaRPr lang="en-US" sz="1867" dirty="0">
              <a:solidFill>
                <a:srgbClr val="FFFFFF"/>
              </a:solidFill>
              <a:latin typeface="Calibri Light" panose="020F0302020204030204"/>
            </a:endParaRPr>
          </a:p>
        </p:txBody>
      </p:sp>
      <p:sp>
        <p:nvSpPr>
          <p:cNvPr id="4" name="TextBox 3"/>
          <p:cNvSpPr txBox="1"/>
          <p:nvPr/>
        </p:nvSpPr>
        <p:spPr>
          <a:xfrm>
            <a:off x="4541068" y="189388"/>
            <a:ext cx="7348073" cy="584775"/>
          </a:xfrm>
          <a:prstGeom prst="rect">
            <a:avLst/>
          </a:prstGeom>
          <a:noFill/>
        </p:spPr>
        <p:txBody>
          <a:bodyPr wrap="square" rtlCol="0">
            <a:spAutoFit/>
          </a:bodyPr>
          <a:lstStyle/>
          <a:p>
            <a:pPr algn="ctr" defTabSz="457189"/>
            <a:r>
              <a:rPr lang="en-US" sz="3200" dirty="0" smtClean="0">
                <a:solidFill>
                  <a:srgbClr val="FFFFFF"/>
                </a:solidFill>
                <a:effectLst>
                  <a:outerShdw blurRad="38100" dist="38100" dir="2700000" algn="tl">
                    <a:srgbClr val="000000">
                      <a:alpha val="43137"/>
                    </a:srgbClr>
                  </a:outerShdw>
                </a:effectLst>
              </a:rPr>
              <a:t>Pouring Rights</a:t>
            </a:r>
            <a:endParaRPr lang="en-US" sz="3200" b="1" dirty="0">
              <a:solidFill>
                <a:srgbClr val="FF0000"/>
              </a:solidFill>
              <a:effectLst>
                <a:outerShdw blurRad="38100" dist="38100" dir="2700000" algn="tl">
                  <a:srgbClr val="000000">
                    <a:alpha val="43137"/>
                  </a:srgbClr>
                </a:outerShdw>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2906184394"/>
              </p:ext>
            </p:extLst>
          </p:nvPr>
        </p:nvGraphicFramePr>
        <p:xfrm>
          <a:off x="5518524" y="4762429"/>
          <a:ext cx="5037951" cy="1879920"/>
        </p:xfrm>
        <a:graphic>
          <a:graphicData uri="http://schemas.openxmlformats.org/drawingml/2006/table">
            <a:tbl>
              <a:tblPr firstRow="1" bandRow="1">
                <a:tableStyleId>{5C22544A-7EE6-4342-B048-85BDC9FD1C3A}</a:tableStyleId>
              </a:tblPr>
              <a:tblGrid>
                <a:gridCol w="2768226">
                  <a:extLst>
                    <a:ext uri="{9D8B030D-6E8A-4147-A177-3AD203B41FA5}">
                      <a16:colId xmlns:a16="http://schemas.microsoft.com/office/drawing/2014/main" val="20000"/>
                    </a:ext>
                  </a:extLst>
                </a:gridCol>
                <a:gridCol w="2269725">
                  <a:extLst>
                    <a:ext uri="{9D8B030D-6E8A-4147-A177-3AD203B41FA5}">
                      <a16:colId xmlns:a16="http://schemas.microsoft.com/office/drawing/2014/main" val="20001"/>
                    </a:ext>
                  </a:extLst>
                </a:gridCol>
              </a:tblGrid>
              <a:tr h="352277">
                <a:tc>
                  <a:txBody>
                    <a:bodyPr/>
                    <a:lstStyle/>
                    <a:p>
                      <a:r>
                        <a:rPr lang="en-US" dirty="0" smtClean="0">
                          <a:solidFill>
                            <a:schemeClr val="bg1"/>
                          </a:solidFill>
                        </a:rPr>
                        <a:t>Institution</a:t>
                      </a:r>
                      <a:endParaRPr lang="en-US" dirty="0">
                        <a:solidFill>
                          <a:schemeClr val="bg1"/>
                        </a:solidFill>
                      </a:endParaRPr>
                    </a:p>
                  </a:txBody>
                  <a:tcPr/>
                </a:tc>
                <a:tc>
                  <a:txBody>
                    <a:bodyPr/>
                    <a:lstStyle/>
                    <a:p>
                      <a:r>
                        <a:rPr lang="en-US" dirty="0" smtClean="0">
                          <a:solidFill>
                            <a:schemeClr val="bg1"/>
                          </a:solidFill>
                        </a:rPr>
                        <a:t>Annual</a:t>
                      </a:r>
                      <a:r>
                        <a:rPr lang="en-US" baseline="0" dirty="0" smtClean="0">
                          <a:solidFill>
                            <a:schemeClr val="bg1"/>
                          </a:solidFill>
                        </a:rPr>
                        <a:t> Value</a:t>
                      </a:r>
                      <a:endParaRPr lang="en-US" dirty="0">
                        <a:solidFill>
                          <a:schemeClr val="bg1"/>
                        </a:solidFill>
                      </a:endParaRPr>
                    </a:p>
                  </a:txBody>
                  <a:tcPr/>
                </a:tc>
                <a:extLst>
                  <a:ext uri="{0D108BD9-81ED-4DB2-BD59-A6C34878D82A}">
                    <a16:rowId xmlns:a16="http://schemas.microsoft.com/office/drawing/2014/main" val="10000"/>
                  </a:ext>
                </a:extLst>
              </a:tr>
              <a:tr h="352277">
                <a:tc>
                  <a:txBody>
                    <a:bodyPr/>
                    <a:lstStyle/>
                    <a:p>
                      <a:r>
                        <a:rPr lang="en-US" dirty="0" smtClean="0">
                          <a:solidFill>
                            <a:schemeClr val="tx1"/>
                          </a:solidFill>
                        </a:rPr>
                        <a:t>Virginia </a:t>
                      </a:r>
                      <a:endParaRPr lang="en-US" dirty="0">
                        <a:solidFill>
                          <a:schemeClr val="tx1"/>
                        </a:solidFill>
                      </a:endParaRPr>
                    </a:p>
                  </a:txBody>
                  <a:tcPr/>
                </a:tc>
                <a:tc>
                  <a:txBody>
                    <a:bodyPr/>
                    <a:lstStyle/>
                    <a:p>
                      <a:r>
                        <a:rPr lang="en-US" dirty="0" smtClean="0">
                          <a:solidFill>
                            <a:schemeClr val="tx1"/>
                          </a:solidFill>
                        </a:rPr>
                        <a:t>$ 1.5 million</a:t>
                      </a:r>
                      <a:endParaRPr lang="en-US" dirty="0">
                        <a:solidFill>
                          <a:schemeClr val="tx1"/>
                        </a:solidFill>
                      </a:endParaRPr>
                    </a:p>
                  </a:txBody>
                  <a:tcPr/>
                </a:tc>
                <a:extLst>
                  <a:ext uri="{0D108BD9-81ED-4DB2-BD59-A6C34878D82A}">
                    <a16:rowId xmlns:a16="http://schemas.microsoft.com/office/drawing/2014/main" val="10001"/>
                  </a:ext>
                </a:extLst>
              </a:tr>
              <a:tr h="352277">
                <a:tc>
                  <a:txBody>
                    <a:bodyPr/>
                    <a:lstStyle/>
                    <a:p>
                      <a:r>
                        <a:rPr lang="en-US" dirty="0" smtClean="0">
                          <a:solidFill>
                            <a:schemeClr val="tx1"/>
                          </a:solidFill>
                        </a:rPr>
                        <a:t>Auburn</a:t>
                      </a:r>
                      <a:endParaRPr lang="en-US" dirty="0">
                        <a:solidFill>
                          <a:schemeClr val="tx1"/>
                        </a:solidFill>
                      </a:endParaRPr>
                    </a:p>
                  </a:txBody>
                  <a:tcPr/>
                </a:tc>
                <a:tc>
                  <a:txBody>
                    <a:bodyPr/>
                    <a:lstStyle/>
                    <a:p>
                      <a:r>
                        <a:rPr lang="en-US" dirty="0" smtClean="0">
                          <a:solidFill>
                            <a:schemeClr val="tx1"/>
                          </a:solidFill>
                        </a:rPr>
                        <a:t>$2.4 million</a:t>
                      </a:r>
                      <a:endParaRPr lang="en-US" dirty="0">
                        <a:solidFill>
                          <a:schemeClr val="tx1"/>
                        </a:solidFill>
                      </a:endParaRPr>
                    </a:p>
                  </a:txBody>
                  <a:tcPr/>
                </a:tc>
                <a:extLst>
                  <a:ext uri="{0D108BD9-81ED-4DB2-BD59-A6C34878D82A}">
                    <a16:rowId xmlns:a16="http://schemas.microsoft.com/office/drawing/2014/main" val="10002"/>
                  </a:ext>
                </a:extLst>
              </a:tr>
              <a:tr h="352277">
                <a:tc>
                  <a:txBody>
                    <a:bodyPr/>
                    <a:lstStyle/>
                    <a:p>
                      <a:r>
                        <a:rPr lang="en-US" dirty="0" smtClean="0">
                          <a:solidFill>
                            <a:schemeClr val="tx1"/>
                          </a:solidFill>
                        </a:rPr>
                        <a:t>Washington</a:t>
                      </a:r>
                      <a:endParaRPr lang="en-US" dirty="0">
                        <a:solidFill>
                          <a:schemeClr val="tx1"/>
                        </a:solidFill>
                      </a:endParaRPr>
                    </a:p>
                  </a:txBody>
                  <a:tcPr/>
                </a:tc>
                <a:tc>
                  <a:txBody>
                    <a:bodyPr/>
                    <a:lstStyle/>
                    <a:p>
                      <a:r>
                        <a:rPr lang="en-US" dirty="0" smtClean="0">
                          <a:solidFill>
                            <a:schemeClr val="tx1"/>
                          </a:solidFill>
                        </a:rPr>
                        <a:t>$2.5</a:t>
                      </a:r>
                      <a:r>
                        <a:rPr lang="en-US" baseline="0" dirty="0" smtClean="0">
                          <a:solidFill>
                            <a:schemeClr val="tx1"/>
                          </a:solidFill>
                        </a:rPr>
                        <a:t> million</a:t>
                      </a:r>
                      <a:endParaRPr lang="en-US" dirty="0">
                        <a:solidFill>
                          <a:schemeClr val="tx1"/>
                        </a:solidFill>
                      </a:endParaRPr>
                    </a:p>
                  </a:txBody>
                  <a:tcPr/>
                </a:tc>
                <a:extLst>
                  <a:ext uri="{0D108BD9-81ED-4DB2-BD59-A6C34878D82A}">
                    <a16:rowId xmlns:a16="http://schemas.microsoft.com/office/drawing/2014/main" val="10003"/>
                  </a:ext>
                </a:extLst>
              </a:tr>
              <a:tr h="352277">
                <a:tc>
                  <a:txBody>
                    <a:bodyPr/>
                    <a:lstStyle/>
                    <a:p>
                      <a:r>
                        <a:rPr lang="en-US" dirty="0" smtClean="0">
                          <a:solidFill>
                            <a:schemeClr val="tx1"/>
                          </a:solidFill>
                        </a:rPr>
                        <a:t>Indiana</a:t>
                      </a:r>
                      <a:r>
                        <a:rPr lang="en-US" baseline="0" dirty="0" smtClean="0">
                          <a:solidFill>
                            <a:schemeClr val="tx1"/>
                          </a:solidFill>
                        </a:rPr>
                        <a:t> University System</a:t>
                      </a:r>
                      <a:endParaRPr lang="en-US" dirty="0">
                        <a:solidFill>
                          <a:schemeClr val="tx1"/>
                        </a:solidFill>
                      </a:endParaRPr>
                    </a:p>
                  </a:txBody>
                  <a:tcPr/>
                </a:tc>
                <a:tc>
                  <a:txBody>
                    <a:bodyPr/>
                    <a:lstStyle/>
                    <a:p>
                      <a:r>
                        <a:rPr lang="en-US" dirty="0" smtClean="0">
                          <a:solidFill>
                            <a:schemeClr val="tx1"/>
                          </a:solidFill>
                        </a:rPr>
                        <a:t>$2.6 million</a:t>
                      </a:r>
                      <a:endParaRPr lang="en-US" dirty="0">
                        <a:solidFill>
                          <a:schemeClr val="tx1"/>
                        </a:solidFill>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15298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82F4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594359"/>
            <a:ext cx="3340181" cy="2286000"/>
          </a:xfrm>
        </p:spPr>
        <p:txBody>
          <a:bodyPr>
            <a:normAutofit/>
          </a:bodyPr>
          <a:lstStyle/>
          <a:p>
            <a:r>
              <a:rPr lang="en-US" sz="4267" dirty="0">
                <a:effectLst>
                  <a:outerShdw blurRad="38100" dist="38100" dir="2700000" algn="tl">
                    <a:srgbClr val="000000">
                      <a:alpha val="43137"/>
                    </a:srgbClr>
                  </a:outerShdw>
                </a:effectLst>
              </a:rPr>
              <a:t>Finance &amp; Administration</a:t>
            </a:r>
          </a:p>
        </p:txBody>
      </p:sp>
      <p:sp>
        <p:nvSpPr>
          <p:cNvPr id="7" name="Text Placeholder 6"/>
          <p:cNvSpPr>
            <a:spLocks noGrp="1"/>
          </p:cNvSpPr>
          <p:nvPr>
            <p:ph type="body" sz="half" idx="2"/>
          </p:nvPr>
        </p:nvSpPr>
        <p:spPr/>
        <p:txBody>
          <a:bodyPr>
            <a:normAutofit/>
          </a:bodyPr>
          <a:lstStyle/>
          <a:p>
            <a:r>
              <a:rPr lang="en-US" sz="1867" dirty="0" smtClean="0">
                <a:effectLst>
                  <a:outerShdw blurRad="38100" dist="38100" dir="2700000" algn="tl">
                    <a:srgbClr val="000000">
                      <a:alpha val="43137"/>
                    </a:srgbClr>
                  </a:outerShdw>
                </a:effectLst>
              </a:rPr>
              <a:t>Current Projects</a:t>
            </a:r>
            <a:endParaRPr lang="en-US" sz="1867" dirty="0">
              <a:effectLst>
                <a:outerShdw blurRad="38100" dist="38100" dir="2700000" algn="tl">
                  <a:srgbClr val="000000">
                    <a:alpha val="43137"/>
                  </a:srgbClr>
                </a:outerShdw>
              </a:effectLst>
            </a:endParaRPr>
          </a:p>
        </p:txBody>
      </p:sp>
      <p:sp>
        <p:nvSpPr>
          <p:cNvPr id="8" name="Slide Number Placeholder 3"/>
          <p:cNvSpPr>
            <a:spLocks noGrp="1"/>
          </p:cNvSpPr>
          <p:nvPr>
            <p:ph type="sldNum" sz="quarter" idx="12"/>
          </p:nvPr>
        </p:nvSpPr>
        <p:spPr>
          <a:xfrm>
            <a:off x="9900462" y="6459787"/>
            <a:ext cx="1312025" cy="365125"/>
          </a:xfrm>
        </p:spPr>
        <p:txBody>
          <a:bodyPr/>
          <a:lstStyle/>
          <a:p>
            <a:fld id="{D57F1E4F-1CFF-5643-939E-217C01CDF565}" type="slidenum">
              <a:rPr lang="en-US" smtClean="0">
                <a:solidFill>
                  <a:srgbClr val="D9D9DB"/>
                </a:solidFill>
              </a:rPr>
              <a:pPr/>
              <a:t>13</a:t>
            </a:fld>
            <a:endParaRPr lang="en-US" dirty="0">
              <a:solidFill>
                <a:srgbClr val="D9D9DB"/>
              </a:solidFill>
            </a:endParaRPr>
          </a:p>
        </p:txBody>
      </p:sp>
      <p:sp>
        <p:nvSpPr>
          <p:cNvPr id="2" name="TextBox 1"/>
          <p:cNvSpPr txBox="1"/>
          <p:nvPr/>
        </p:nvSpPr>
        <p:spPr>
          <a:xfrm>
            <a:off x="4457457" y="896981"/>
            <a:ext cx="7602528" cy="4114844"/>
          </a:xfrm>
          <a:prstGeom prst="rect">
            <a:avLst/>
          </a:prstGeom>
          <a:noFill/>
        </p:spPr>
        <p:txBody>
          <a:bodyPr wrap="square" rtlCol="0">
            <a:spAutoFit/>
          </a:bodyPr>
          <a:lstStyle/>
          <a:p>
            <a:pPr marL="380990" indent="-380990">
              <a:buFont typeface="Arial" panose="020B0604020202020204" pitchFamily="34" charset="0"/>
              <a:buChar char="•"/>
            </a:pPr>
            <a:r>
              <a:rPr lang="en-US" sz="1867" dirty="0" smtClean="0">
                <a:solidFill>
                  <a:srgbClr val="FFFFFF"/>
                </a:solidFill>
                <a:latin typeface="Calibri Light" panose="020F0302020204030204"/>
              </a:rPr>
              <a:t>During May 2016, Florida State University issued an ITN (Intent to Negotiate) related to its food service program.  </a:t>
            </a:r>
          </a:p>
          <a:p>
            <a:endParaRPr lang="en-US" sz="1867" dirty="0" smtClean="0">
              <a:solidFill>
                <a:srgbClr val="FFFF00"/>
              </a:solidFill>
              <a:latin typeface="Calibri Light" panose="020F0302020204030204"/>
            </a:endParaRPr>
          </a:p>
          <a:p>
            <a:pPr marL="380990" indent="-380990">
              <a:buFont typeface="Arial" panose="020B0604020202020204" pitchFamily="34" charset="0"/>
              <a:buChar char="•"/>
            </a:pPr>
            <a:r>
              <a:rPr lang="en-US" sz="1867" dirty="0" smtClean="0">
                <a:solidFill>
                  <a:srgbClr val="FFFFFF"/>
                </a:solidFill>
                <a:latin typeface="Calibri Light" panose="020F0302020204030204"/>
              </a:rPr>
              <a:t>Unlike previous contracts, we wanted to try and leverage the University’s food service contract, the Seminole Boosters’ concession contract, and Florida State University Athletics’ dining hall contract into one agreement.  </a:t>
            </a:r>
          </a:p>
          <a:p>
            <a:endParaRPr lang="en-US" sz="1867" dirty="0" smtClean="0">
              <a:solidFill>
                <a:srgbClr val="FFFFFF"/>
              </a:solidFill>
              <a:latin typeface="Calibri Light" panose="020F0302020204030204"/>
            </a:endParaRPr>
          </a:p>
          <a:p>
            <a:pPr marL="380990" indent="-380990">
              <a:buFont typeface="Arial" panose="020B0604020202020204" pitchFamily="34" charset="0"/>
              <a:buChar char="•"/>
            </a:pPr>
            <a:r>
              <a:rPr lang="en-US" sz="1867" dirty="0" smtClean="0">
                <a:solidFill>
                  <a:srgbClr val="FFFFFF"/>
                </a:solidFill>
                <a:latin typeface="Calibri Light" panose="020F0302020204030204"/>
              </a:rPr>
              <a:t>An evaluation committee and technical advisory committee was selected made up of faculty, staff, and students.  </a:t>
            </a:r>
          </a:p>
          <a:p>
            <a:endParaRPr lang="en-US" sz="1867" dirty="0" smtClean="0">
              <a:solidFill>
                <a:srgbClr val="FFFFFF"/>
              </a:solidFill>
              <a:latin typeface="Calibri Light" panose="020F0302020204030204"/>
            </a:endParaRPr>
          </a:p>
          <a:p>
            <a:pPr marL="380990" indent="-380990">
              <a:buFont typeface="Arial" panose="020B0604020202020204" pitchFamily="34" charset="0"/>
              <a:buChar char="•"/>
            </a:pPr>
            <a:r>
              <a:rPr lang="en-US" sz="1867" dirty="0" smtClean="0">
                <a:solidFill>
                  <a:srgbClr val="FFFFFF"/>
                </a:solidFill>
                <a:latin typeface="Calibri Light" panose="020F0302020204030204"/>
              </a:rPr>
              <a:t>After a rigorous evaluation and due diligence, the committee unanimously selected Sodexo.</a:t>
            </a:r>
          </a:p>
          <a:p>
            <a:endParaRPr lang="en-US" sz="1867" dirty="0" smtClean="0">
              <a:solidFill>
                <a:srgbClr val="FFFFFF"/>
              </a:solidFill>
              <a:latin typeface="Calibri Light" panose="020F0302020204030204"/>
            </a:endParaRPr>
          </a:p>
          <a:p>
            <a:endParaRPr lang="en-US" sz="1867" dirty="0">
              <a:solidFill>
                <a:srgbClr val="FFFFFF"/>
              </a:solidFill>
              <a:latin typeface="Calibri Light" panose="020F0302020204030204"/>
            </a:endParaRPr>
          </a:p>
        </p:txBody>
      </p:sp>
      <p:sp>
        <p:nvSpPr>
          <p:cNvPr id="4" name="TextBox 3"/>
          <p:cNvSpPr txBox="1"/>
          <p:nvPr/>
        </p:nvSpPr>
        <p:spPr>
          <a:xfrm>
            <a:off x="4541068" y="189388"/>
            <a:ext cx="7348073" cy="584775"/>
          </a:xfrm>
          <a:prstGeom prst="rect">
            <a:avLst/>
          </a:prstGeom>
          <a:noFill/>
        </p:spPr>
        <p:txBody>
          <a:bodyPr wrap="square" rtlCol="0">
            <a:spAutoFit/>
          </a:bodyPr>
          <a:lstStyle/>
          <a:p>
            <a:pPr algn="ctr" defTabSz="457189"/>
            <a:r>
              <a:rPr lang="en-US" sz="3200" dirty="0" smtClean="0">
                <a:solidFill>
                  <a:srgbClr val="FFFFFF"/>
                </a:solidFill>
                <a:effectLst>
                  <a:outerShdw blurRad="38100" dist="38100" dir="2700000" algn="tl">
                    <a:srgbClr val="000000">
                      <a:alpha val="43137"/>
                    </a:srgbClr>
                  </a:outerShdw>
                </a:effectLst>
              </a:rPr>
              <a:t>Food Service</a:t>
            </a:r>
            <a:endParaRPr lang="en-US"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76759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82F4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594359"/>
            <a:ext cx="3340181" cy="2286000"/>
          </a:xfrm>
        </p:spPr>
        <p:txBody>
          <a:bodyPr>
            <a:normAutofit/>
          </a:bodyPr>
          <a:lstStyle/>
          <a:p>
            <a:r>
              <a:rPr lang="en-US" sz="4267" dirty="0">
                <a:effectLst>
                  <a:outerShdw blurRad="38100" dist="38100" dir="2700000" algn="tl">
                    <a:srgbClr val="000000">
                      <a:alpha val="43137"/>
                    </a:srgbClr>
                  </a:outerShdw>
                </a:effectLst>
              </a:rPr>
              <a:t>Finance &amp; Administration</a:t>
            </a:r>
          </a:p>
        </p:txBody>
      </p:sp>
      <p:sp>
        <p:nvSpPr>
          <p:cNvPr id="7" name="Text Placeholder 6"/>
          <p:cNvSpPr>
            <a:spLocks noGrp="1"/>
          </p:cNvSpPr>
          <p:nvPr>
            <p:ph type="body" sz="half" idx="2"/>
          </p:nvPr>
        </p:nvSpPr>
        <p:spPr/>
        <p:txBody>
          <a:bodyPr>
            <a:normAutofit/>
          </a:bodyPr>
          <a:lstStyle/>
          <a:p>
            <a:r>
              <a:rPr lang="en-US" sz="1867" dirty="0" smtClean="0">
                <a:effectLst>
                  <a:outerShdw blurRad="38100" dist="38100" dir="2700000" algn="tl">
                    <a:srgbClr val="000000">
                      <a:alpha val="43137"/>
                    </a:srgbClr>
                  </a:outerShdw>
                </a:effectLst>
              </a:rPr>
              <a:t>Current Projects</a:t>
            </a:r>
            <a:endParaRPr lang="en-US" sz="1867" dirty="0">
              <a:effectLst>
                <a:outerShdw blurRad="38100" dist="38100" dir="2700000" algn="tl">
                  <a:srgbClr val="000000">
                    <a:alpha val="43137"/>
                  </a:srgbClr>
                </a:outerShdw>
              </a:effectLst>
            </a:endParaRPr>
          </a:p>
        </p:txBody>
      </p:sp>
      <p:sp>
        <p:nvSpPr>
          <p:cNvPr id="8" name="Slide Number Placeholder 3"/>
          <p:cNvSpPr>
            <a:spLocks noGrp="1"/>
          </p:cNvSpPr>
          <p:nvPr>
            <p:ph type="sldNum" sz="quarter" idx="12"/>
          </p:nvPr>
        </p:nvSpPr>
        <p:spPr>
          <a:xfrm>
            <a:off x="9900462" y="6459787"/>
            <a:ext cx="1312025" cy="365125"/>
          </a:xfrm>
        </p:spPr>
        <p:txBody>
          <a:bodyPr/>
          <a:lstStyle/>
          <a:p>
            <a:fld id="{D57F1E4F-1CFF-5643-939E-217C01CDF565}" type="slidenum">
              <a:rPr lang="en-US" smtClean="0">
                <a:solidFill>
                  <a:srgbClr val="D9D9DB"/>
                </a:solidFill>
              </a:rPr>
              <a:pPr/>
              <a:t>14</a:t>
            </a:fld>
            <a:endParaRPr lang="en-US" dirty="0">
              <a:solidFill>
                <a:srgbClr val="D9D9DB"/>
              </a:solidFill>
            </a:endParaRPr>
          </a:p>
        </p:txBody>
      </p:sp>
      <p:sp>
        <p:nvSpPr>
          <p:cNvPr id="2" name="TextBox 1"/>
          <p:cNvSpPr txBox="1"/>
          <p:nvPr/>
        </p:nvSpPr>
        <p:spPr>
          <a:xfrm>
            <a:off x="4413840" y="774163"/>
            <a:ext cx="7602528" cy="6126101"/>
          </a:xfrm>
          <a:prstGeom prst="rect">
            <a:avLst/>
          </a:prstGeom>
          <a:noFill/>
        </p:spPr>
        <p:txBody>
          <a:bodyPr wrap="square" rtlCol="0">
            <a:spAutoFit/>
          </a:bodyPr>
          <a:lstStyle/>
          <a:p>
            <a:pPr marL="380990" indent="-380990">
              <a:buFont typeface="Arial" panose="020B0604020202020204" pitchFamily="34" charset="0"/>
              <a:buChar char="•"/>
            </a:pPr>
            <a:r>
              <a:rPr lang="en-US" sz="1867" dirty="0" smtClean="0">
                <a:solidFill>
                  <a:srgbClr val="FFFFFF"/>
                </a:solidFill>
                <a:latin typeface="Calibri Light" panose="020F0302020204030204"/>
              </a:rPr>
              <a:t>10 year contract.  Previous agreement was for 15 years.  </a:t>
            </a:r>
          </a:p>
          <a:p>
            <a:endParaRPr lang="en-US" sz="1867" dirty="0" smtClean="0">
              <a:solidFill>
                <a:srgbClr val="FFFF00"/>
              </a:solidFill>
              <a:latin typeface="Calibri Light" panose="020F0302020204030204"/>
            </a:endParaRPr>
          </a:p>
          <a:p>
            <a:pPr marL="380990" indent="-380990">
              <a:buFont typeface="Arial" panose="020B0604020202020204" pitchFamily="34" charset="0"/>
              <a:buChar char="•"/>
            </a:pPr>
            <a:r>
              <a:rPr lang="en-US" sz="1867" dirty="0" smtClean="0">
                <a:solidFill>
                  <a:srgbClr val="FFFFFF"/>
                </a:solidFill>
                <a:latin typeface="Calibri Light" panose="020F0302020204030204"/>
              </a:rPr>
              <a:t>Contract value is over $173 million including residential dining, catering, athletic dining hall, and concessions.  If spread equally annually, the new contract would generate approximately $17.3 million a year.  </a:t>
            </a:r>
          </a:p>
          <a:p>
            <a:endParaRPr lang="en-US" sz="1867" dirty="0" smtClean="0">
              <a:solidFill>
                <a:srgbClr val="FFFFFF"/>
              </a:solidFill>
              <a:latin typeface="Calibri Light" panose="020F0302020204030204"/>
            </a:endParaRPr>
          </a:p>
          <a:p>
            <a:pPr marL="380990" indent="-380990">
              <a:buFont typeface="Arial" panose="020B0604020202020204" pitchFamily="34" charset="0"/>
              <a:buChar char="•"/>
            </a:pPr>
            <a:r>
              <a:rPr lang="en-US" sz="1867" dirty="0" smtClean="0">
                <a:solidFill>
                  <a:srgbClr val="FFFFFF"/>
                </a:solidFill>
                <a:latin typeface="Calibri Light" panose="020F0302020204030204"/>
              </a:rPr>
              <a:t>Previous contract value was over $74 million including residential dining, catering, athletic dining hall, and concessions (3 contracts combined).  If spread equally annually, equates to $4.9 million a year.  </a:t>
            </a:r>
          </a:p>
          <a:p>
            <a:endParaRPr lang="en-US" sz="1867" dirty="0" smtClean="0">
              <a:solidFill>
                <a:srgbClr val="FFFFFF"/>
              </a:solidFill>
              <a:latin typeface="Calibri Light" panose="020F0302020204030204"/>
            </a:endParaRPr>
          </a:p>
          <a:p>
            <a:pPr marL="380990" indent="-380990">
              <a:buFont typeface="Arial" panose="020B0604020202020204" pitchFamily="34" charset="0"/>
              <a:buChar char="•"/>
            </a:pPr>
            <a:r>
              <a:rPr lang="en-US" sz="1867" dirty="0" smtClean="0">
                <a:solidFill>
                  <a:srgbClr val="FFFFFF"/>
                </a:solidFill>
                <a:latin typeface="Calibri Light" panose="020F0302020204030204"/>
              </a:rPr>
              <a:t>Funding for facilities, scholarships and internships, meal plans, sustainability, wellness, employee activities and incentives, utilities, and program enhancements.  </a:t>
            </a:r>
          </a:p>
          <a:p>
            <a:pPr marL="380990" indent="-380990">
              <a:buFont typeface="Arial" panose="020B0604020202020204" pitchFamily="34" charset="0"/>
              <a:buChar char="•"/>
            </a:pPr>
            <a:endParaRPr lang="en-US" sz="1867" dirty="0" smtClean="0">
              <a:solidFill>
                <a:srgbClr val="FFFFFF"/>
              </a:solidFill>
              <a:latin typeface="Calibri Light" panose="020F0302020204030204"/>
            </a:endParaRPr>
          </a:p>
          <a:p>
            <a:pPr marL="380990" indent="-380990">
              <a:buFont typeface="Arial" panose="020B0604020202020204" pitchFamily="34" charset="0"/>
              <a:buChar char="•"/>
            </a:pPr>
            <a:r>
              <a:rPr lang="en-US" sz="1867" dirty="0" smtClean="0">
                <a:solidFill>
                  <a:srgbClr val="FFFFFF"/>
                </a:solidFill>
                <a:latin typeface="Calibri Light" panose="020F0302020204030204"/>
              </a:rPr>
              <a:t>Removal of mandatory meal plans starting in 2018-2019 contract year.</a:t>
            </a:r>
          </a:p>
          <a:p>
            <a:pPr marL="380990" indent="-380990">
              <a:buFont typeface="Arial" panose="020B0604020202020204" pitchFamily="34" charset="0"/>
              <a:buChar char="•"/>
            </a:pPr>
            <a:endParaRPr lang="en-US" sz="1867" dirty="0">
              <a:solidFill>
                <a:srgbClr val="FFFFFF"/>
              </a:solidFill>
              <a:latin typeface="Calibri Light" panose="020F0302020204030204"/>
            </a:endParaRPr>
          </a:p>
          <a:p>
            <a:pPr marL="380990" indent="-380990">
              <a:buFont typeface="Arial" panose="020B0604020202020204" pitchFamily="34" charset="0"/>
              <a:buChar char="•"/>
            </a:pPr>
            <a:r>
              <a:rPr lang="en-US" sz="1867" dirty="0" smtClean="0">
                <a:solidFill>
                  <a:srgbClr val="FFFFFF"/>
                </a:solidFill>
                <a:latin typeface="Calibri Light" panose="020F0302020204030204"/>
              </a:rPr>
              <a:t>Sodexo will be a premier recruiter and participate in Florida State University career fairs.</a:t>
            </a:r>
          </a:p>
          <a:p>
            <a:pPr marL="380990" indent="-380990">
              <a:buFont typeface="Arial" panose="020B0604020202020204" pitchFamily="34" charset="0"/>
              <a:buChar char="•"/>
            </a:pPr>
            <a:endParaRPr lang="en-US" sz="1867" dirty="0">
              <a:solidFill>
                <a:srgbClr val="FFFFFF"/>
              </a:solidFill>
              <a:latin typeface="Calibri Light" panose="020F0302020204030204"/>
            </a:endParaRPr>
          </a:p>
          <a:p>
            <a:pPr marL="380990" indent="-380990">
              <a:buFont typeface="Arial" panose="020B0604020202020204" pitchFamily="34" charset="0"/>
              <a:buChar char="•"/>
            </a:pPr>
            <a:r>
              <a:rPr lang="en-US" sz="1867" dirty="0" smtClean="0">
                <a:solidFill>
                  <a:srgbClr val="FFFFFF"/>
                </a:solidFill>
                <a:latin typeface="Calibri Light" panose="020F0302020204030204"/>
              </a:rPr>
              <a:t>Anticipate transitioning on or before August 31, 2017.  </a:t>
            </a:r>
          </a:p>
          <a:p>
            <a:endParaRPr lang="en-US" sz="1867" dirty="0">
              <a:solidFill>
                <a:srgbClr val="FFFFFF"/>
              </a:solidFill>
              <a:latin typeface="Calibri Light" panose="020F0302020204030204"/>
            </a:endParaRPr>
          </a:p>
        </p:txBody>
      </p:sp>
      <p:sp>
        <p:nvSpPr>
          <p:cNvPr id="4" name="TextBox 3"/>
          <p:cNvSpPr txBox="1"/>
          <p:nvPr/>
        </p:nvSpPr>
        <p:spPr>
          <a:xfrm>
            <a:off x="4541068" y="189388"/>
            <a:ext cx="7348073" cy="584775"/>
          </a:xfrm>
          <a:prstGeom prst="rect">
            <a:avLst/>
          </a:prstGeom>
          <a:noFill/>
        </p:spPr>
        <p:txBody>
          <a:bodyPr wrap="square" rtlCol="0">
            <a:spAutoFit/>
          </a:bodyPr>
          <a:lstStyle/>
          <a:p>
            <a:pPr algn="ctr" defTabSz="457189"/>
            <a:r>
              <a:rPr lang="en-US" sz="3200" dirty="0" smtClean="0">
                <a:solidFill>
                  <a:srgbClr val="FFFFFF"/>
                </a:solidFill>
                <a:effectLst>
                  <a:outerShdw blurRad="38100" dist="38100" dir="2700000" algn="tl">
                    <a:srgbClr val="000000">
                      <a:alpha val="43137"/>
                    </a:srgbClr>
                  </a:outerShdw>
                </a:effectLst>
              </a:rPr>
              <a:t>Food Service</a:t>
            </a:r>
            <a:endParaRPr lang="en-US"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4204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82F40"/>
        </a:solidFill>
        <a:effectLst/>
      </p:bgPr>
    </p:bg>
    <p:spTree>
      <p:nvGrpSpPr>
        <p:cNvPr id="1" name=""/>
        <p:cNvGrpSpPr/>
        <p:nvPr/>
      </p:nvGrpSpPr>
      <p:grpSpPr>
        <a:xfrm>
          <a:off x="0" y="0"/>
          <a:ext cx="0" cy="0"/>
          <a:chOff x="0" y="0"/>
          <a:chExt cx="0" cy="0"/>
        </a:xfrm>
      </p:grpSpPr>
      <p:pic>
        <p:nvPicPr>
          <p:cNvPr id="1027" name="Picture 3" descr="https://cfl.dropboxstatic.com/static/images/icons/icon_spacer-vflN3BYt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1878" y="277596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73185" y="1474000"/>
            <a:ext cx="6096000" cy="2031325"/>
          </a:xfrm>
          <a:prstGeom prst="rect">
            <a:avLst/>
          </a:prstGeom>
        </p:spPr>
        <p:txBody>
          <a:bodyPr>
            <a:spAutoFit/>
          </a:bodyPr>
          <a:lstStyle/>
          <a:p>
            <a:r>
              <a:rPr lang="en-US" dirty="0"/>
              <a:t>https://www.dropbox.com/scl/fi/g0fddrphmgohfbuvncjw8/FSU%20Home%20Lyrics.mp4?dl=0&amp;oref=e&amp;r=AAXCgmFLsN4hESfh1l4Yp-JilAh05J2xMtsxEU1cop5yyEj9MnJkVuvDPHKUDuYAhWLxVNznnEpMaXAV1lj9egO3Rp42D8cvtXSJS3HXEC9H5xJgW22NujSDg44NfYt1nhaGms5L3waW43eKUitFBavNn4JdDR9AIDskTZvaoy4A2RFwCypeDxInArPTvRzpMEk&amp;sm=1</a:t>
            </a:r>
          </a:p>
        </p:txBody>
      </p:sp>
    </p:spTree>
    <p:extLst>
      <p:ext uri="{BB962C8B-B14F-4D97-AF65-F5344CB8AC3E}">
        <p14:creationId xmlns:p14="http://schemas.microsoft.com/office/powerpoint/2010/main" val="3922972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82F40"/>
        </a:solidFill>
        <a:effectLst/>
      </p:bgPr>
    </p:bg>
    <p:spTree>
      <p:nvGrpSpPr>
        <p:cNvPr id="1" name=""/>
        <p:cNvGrpSpPr/>
        <p:nvPr/>
      </p:nvGrpSpPr>
      <p:grpSpPr>
        <a:xfrm>
          <a:off x="0" y="0"/>
          <a:ext cx="0" cy="0"/>
          <a:chOff x="0" y="0"/>
          <a:chExt cx="0" cy="0"/>
        </a:xfrm>
      </p:grpSpPr>
      <p:pic>
        <p:nvPicPr>
          <p:cNvPr id="1027" name="Picture 3" descr="https://cfl.dropboxstatic.com/static/images/icons/icon_spacer-vflN3BYt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1878" y="277596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78182" y="1596044"/>
            <a:ext cx="7830589" cy="369332"/>
          </a:xfrm>
          <a:prstGeom prst="rect">
            <a:avLst/>
          </a:prstGeom>
          <a:noFill/>
        </p:spPr>
        <p:txBody>
          <a:bodyPr wrap="square" rtlCol="0">
            <a:spAutoFit/>
          </a:bodyPr>
          <a:lstStyle/>
          <a:p>
            <a:r>
              <a:rPr lang="en-US" dirty="0"/>
              <a:t>https://diningtransition.fsu.edu/</a:t>
            </a:r>
          </a:p>
        </p:txBody>
      </p:sp>
    </p:spTree>
    <p:extLst>
      <p:ext uri="{BB962C8B-B14F-4D97-AF65-F5344CB8AC3E}">
        <p14:creationId xmlns:p14="http://schemas.microsoft.com/office/powerpoint/2010/main" val="1001163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82F4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a:solidFill>
                  <a:schemeClr val="bg1"/>
                </a:solidFill>
                <a:effectLst>
                  <a:outerShdw blurRad="38100" dist="38100" dir="2700000" algn="tl">
                    <a:srgbClr val="000000">
                      <a:alpha val="43137"/>
                    </a:srgbClr>
                  </a:outerShdw>
                </a:effectLst>
              </a:rPr>
              <a:t>Facilities Updates</a:t>
            </a:r>
          </a:p>
        </p:txBody>
      </p:sp>
      <p:sp>
        <p:nvSpPr>
          <p:cNvPr id="3" name="Content Placeholder 2"/>
          <p:cNvSpPr>
            <a:spLocks noGrp="1"/>
          </p:cNvSpPr>
          <p:nvPr>
            <p:ph type="subTitle" idx="1"/>
          </p:nvPr>
        </p:nvSpPr>
        <p:spPr/>
        <p:txBody>
          <a:bodyPr>
            <a:normAutofit/>
          </a:bodyPr>
          <a:lstStyle/>
          <a:p>
            <a:pPr marL="457189" indent="-457189" defTabSz="1219170">
              <a:lnSpc>
                <a:spcPct val="100000"/>
              </a:lnSpc>
              <a:spcBef>
                <a:spcPct val="20000"/>
              </a:spcBef>
              <a:spcAft>
                <a:spcPts val="0"/>
              </a:spcAft>
              <a:buClrTx/>
              <a:buSzTx/>
              <a:buFont typeface="Arial" pitchFamily="34" charset="0"/>
              <a:buChar char="•"/>
            </a:pPr>
            <a:endParaRPr lang="en-US" sz="2933" dirty="0">
              <a:solidFill>
                <a:srgbClr val="FFFFFF"/>
              </a:solidFill>
            </a:endParaRPr>
          </a:p>
          <a:p>
            <a:endParaRPr lang="en-US" dirty="0"/>
          </a:p>
        </p:txBody>
      </p:sp>
      <p:sp>
        <p:nvSpPr>
          <p:cNvPr id="4" name="Slide Number Placeholder 3"/>
          <p:cNvSpPr>
            <a:spLocks noGrp="1"/>
          </p:cNvSpPr>
          <p:nvPr>
            <p:ph type="sldNum" sz="quarter" idx="12"/>
          </p:nvPr>
        </p:nvSpPr>
        <p:spPr/>
        <p:txBody>
          <a:bodyPr/>
          <a:lstStyle/>
          <a:p>
            <a:pPr defTabSz="457189">
              <a:defRPr/>
            </a:pPr>
            <a:fld id="{D57F1E4F-1CFF-5643-939E-217C01CDF565}" type="slidenum">
              <a:rPr lang="en-US">
                <a:latin typeface="Calibri" panose="020F0502020204030204"/>
              </a:rPr>
              <a:pPr defTabSz="457189">
                <a:defRPr/>
              </a:pPr>
              <a:t>17</a:t>
            </a:fld>
            <a:endParaRPr lang="en-US" dirty="0">
              <a:latin typeface="Calibri" panose="020F0502020204030204"/>
            </a:endParaRPr>
          </a:p>
        </p:txBody>
      </p:sp>
    </p:spTree>
    <p:extLst>
      <p:ext uri="{BB962C8B-B14F-4D97-AF65-F5344CB8AC3E}">
        <p14:creationId xmlns:p14="http://schemas.microsoft.com/office/powerpoint/2010/main" val="4084243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82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340181" cy="2286000"/>
          </a:xfrm>
        </p:spPr>
        <p:txBody>
          <a:bodyPr>
            <a:normAutofit/>
          </a:bodyPr>
          <a:lstStyle/>
          <a:p>
            <a:r>
              <a:rPr lang="en-US" sz="4267" dirty="0">
                <a:solidFill>
                  <a:schemeClr val="bg1"/>
                </a:solidFill>
                <a:effectLst>
                  <a:outerShdw blurRad="38100" dist="38100" dir="2700000" algn="tl">
                    <a:srgbClr val="000000">
                      <a:alpha val="43137"/>
                    </a:srgbClr>
                  </a:outerShdw>
                </a:effectLst>
              </a:rPr>
              <a:t>University Housing Replacement Phase II</a:t>
            </a:r>
          </a:p>
        </p:txBody>
      </p:sp>
      <p:sp>
        <p:nvSpPr>
          <p:cNvPr id="3" name="Content Placeholder 2"/>
          <p:cNvSpPr>
            <a:spLocks noGrp="1"/>
          </p:cNvSpPr>
          <p:nvPr>
            <p:ph idx="1"/>
          </p:nvPr>
        </p:nvSpPr>
        <p:spPr>
          <a:xfrm>
            <a:off x="4462734" y="440013"/>
            <a:ext cx="7322868" cy="6019775"/>
          </a:xfrm>
        </p:spPr>
        <p:txBody>
          <a:bodyPr>
            <a:normAutofit fontScale="92500" lnSpcReduction="20000"/>
          </a:bodyPr>
          <a:lstStyle/>
          <a:p>
            <a:pPr>
              <a:lnSpc>
                <a:spcPct val="115000"/>
              </a:lnSpc>
            </a:pPr>
            <a:r>
              <a:rPr lang="en-US" b="1" dirty="0">
                <a:solidFill>
                  <a:schemeClr val="bg1"/>
                </a:solidFill>
                <a:latin typeface="+mj-lt"/>
                <a:ea typeface="Calibri" panose="020F0502020204030204" pitchFamily="34" charset="0"/>
                <a:cs typeface="Times New Roman" panose="02020603050405020304" pitchFamily="18" charset="0"/>
              </a:rPr>
              <a:t>Substantial Completion Date:</a:t>
            </a:r>
            <a:r>
              <a:rPr lang="en-US" dirty="0">
                <a:solidFill>
                  <a:schemeClr val="bg1"/>
                </a:solidFill>
                <a:latin typeface="+mj-lt"/>
                <a:ea typeface="Calibri" panose="020F0502020204030204" pitchFamily="34" charset="0"/>
                <a:cs typeface="Times New Roman" panose="02020603050405020304" pitchFamily="18" charset="0"/>
              </a:rPr>
              <a:t>  6/1/2017</a:t>
            </a:r>
          </a:p>
          <a:p>
            <a:pPr>
              <a:lnSpc>
                <a:spcPct val="115000"/>
              </a:lnSpc>
            </a:pPr>
            <a:r>
              <a:rPr lang="en-US" b="1" dirty="0">
                <a:solidFill>
                  <a:schemeClr val="bg1"/>
                </a:solidFill>
                <a:latin typeface="+mj-lt"/>
                <a:ea typeface="Calibri" panose="020F0502020204030204" pitchFamily="34" charset="0"/>
                <a:cs typeface="Times New Roman" panose="02020603050405020304" pitchFamily="18" charset="0"/>
              </a:rPr>
              <a:t>GSF:</a:t>
            </a:r>
            <a:r>
              <a:rPr lang="en-US" dirty="0">
                <a:solidFill>
                  <a:schemeClr val="bg1"/>
                </a:solidFill>
                <a:latin typeface="+mj-lt"/>
                <a:ea typeface="Calibri" panose="020F0502020204030204" pitchFamily="34" charset="0"/>
                <a:cs typeface="Times New Roman" panose="02020603050405020304" pitchFamily="18" charset="0"/>
              </a:rPr>
              <a:t>  209,000 (Buildings 3 &amp; 4); 19,300 GSF for Urban Eateries</a:t>
            </a:r>
          </a:p>
          <a:p>
            <a:pPr>
              <a:lnSpc>
                <a:spcPct val="115000"/>
              </a:lnSpc>
            </a:pPr>
            <a:r>
              <a:rPr lang="en-US" b="1" dirty="0">
                <a:solidFill>
                  <a:schemeClr val="bg1"/>
                </a:solidFill>
                <a:latin typeface="+mj-lt"/>
                <a:ea typeface="Calibri" panose="020F0502020204030204" pitchFamily="34" charset="0"/>
                <a:cs typeface="Times New Roman" panose="02020603050405020304" pitchFamily="18" charset="0"/>
              </a:rPr>
              <a:t>Total Cost:</a:t>
            </a:r>
            <a:r>
              <a:rPr lang="en-US" dirty="0">
                <a:solidFill>
                  <a:schemeClr val="bg1"/>
                </a:solidFill>
                <a:latin typeface="+mj-lt"/>
                <a:ea typeface="Calibri" panose="020F0502020204030204" pitchFamily="34" charset="0"/>
                <a:cs typeface="Times New Roman" panose="02020603050405020304" pitchFamily="18" charset="0"/>
              </a:rPr>
              <a:t>  $</a:t>
            </a:r>
            <a:r>
              <a:rPr lang="en-US" dirty="0">
                <a:solidFill>
                  <a:schemeClr val="bg1"/>
                </a:solidFill>
                <a:latin typeface="+mj-lt"/>
              </a:rPr>
              <a:t> 69,663,254 </a:t>
            </a:r>
          </a:p>
          <a:p>
            <a:pPr>
              <a:lnSpc>
                <a:spcPct val="115000"/>
              </a:lnSpc>
            </a:pPr>
            <a:r>
              <a:rPr lang="en-US" b="1" dirty="0">
                <a:solidFill>
                  <a:schemeClr val="bg1"/>
                </a:solidFill>
                <a:latin typeface="+mj-lt"/>
                <a:ea typeface="Calibri" panose="020F0502020204030204" pitchFamily="34" charset="0"/>
                <a:cs typeface="Times New Roman" panose="02020603050405020304" pitchFamily="18" charset="0"/>
              </a:rPr>
              <a:t>Fund Source:</a:t>
            </a:r>
            <a:r>
              <a:rPr lang="en-US" dirty="0">
                <a:solidFill>
                  <a:schemeClr val="bg1"/>
                </a:solidFill>
                <a:latin typeface="+mj-lt"/>
                <a:ea typeface="Calibri" panose="020F0502020204030204" pitchFamily="34" charset="0"/>
                <a:cs typeface="Times New Roman" panose="02020603050405020304" pitchFamily="18" charset="0"/>
              </a:rPr>
              <a:t>  University Funds</a:t>
            </a:r>
          </a:p>
          <a:p>
            <a:pPr>
              <a:lnSpc>
                <a:spcPct val="115000"/>
              </a:lnSpc>
            </a:pPr>
            <a:r>
              <a:rPr lang="en-US" b="1" dirty="0">
                <a:solidFill>
                  <a:schemeClr val="bg1"/>
                </a:solidFill>
                <a:latin typeface="+mj-lt"/>
                <a:ea typeface="Calibri" panose="020F0502020204030204" pitchFamily="34" charset="0"/>
                <a:cs typeface="Times New Roman" panose="02020603050405020304" pitchFamily="18" charset="0"/>
              </a:rPr>
              <a:t> </a:t>
            </a:r>
            <a:endParaRPr lang="en-US" dirty="0">
              <a:solidFill>
                <a:schemeClr val="bg1"/>
              </a:solidFill>
              <a:latin typeface="+mj-lt"/>
              <a:ea typeface="Calibri" panose="020F0502020204030204" pitchFamily="34" charset="0"/>
              <a:cs typeface="Times New Roman" panose="02020603050405020304" pitchFamily="18" charset="0"/>
            </a:endParaRPr>
          </a:p>
          <a:p>
            <a:pPr>
              <a:lnSpc>
                <a:spcPct val="115000"/>
              </a:lnSpc>
            </a:pPr>
            <a:r>
              <a:rPr lang="en-US" b="1" dirty="0">
                <a:solidFill>
                  <a:schemeClr val="bg1"/>
                </a:solidFill>
                <a:latin typeface="+mj-lt"/>
                <a:ea typeface="Calibri" panose="020F0502020204030204" pitchFamily="34" charset="0"/>
                <a:cs typeface="Times New Roman" panose="02020603050405020304" pitchFamily="18" charset="0"/>
              </a:rPr>
              <a:t>Project Information:</a:t>
            </a:r>
            <a:endParaRPr lang="en-US" dirty="0">
              <a:solidFill>
                <a:schemeClr val="bg1"/>
              </a:solidFill>
              <a:latin typeface="+mj-lt"/>
              <a:ea typeface="Calibri" panose="020F0502020204030204" pitchFamily="34" charset="0"/>
              <a:cs typeface="Times New Roman" panose="02020603050405020304" pitchFamily="18" charset="0"/>
            </a:endParaRPr>
          </a:p>
          <a:p>
            <a:pPr marL="609585">
              <a:lnSpc>
                <a:spcPct val="115000"/>
              </a:lnSpc>
            </a:pPr>
            <a:r>
              <a:rPr lang="en-US" dirty="0">
                <a:solidFill>
                  <a:schemeClr val="bg1"/>
                </a:solidFill>
                <a:latin typeface="+mj-lt"/>
                <a:ea typeface="Calibri" panose="020F0502020204030204" pitchFamily="34" charset="0"/>
                <a:cs typeface="Times New Roman" panose="02020603050405020304" pitchFamily="18" charset="0"/>
              </a:rPr>
              <a:t>A 912-bed facility will be constructed in a suite style configuration. </a:t>
            </a:r>
            <a:r>
              <a:rPr lang="en-US" sz="1867" dirty="0">
                <a:solidFill>
                  <a:schemeClr val="bg1"/>
                </a:solidFill>
                <a:latin typeface="+mj-lt"/>
              </a:rPr>
              <a:t>Magnolia Hall (Building 3), Azalea Hall (Building 4) consists of 912-bed suites and the 1851 Dining concept which were ready for Fall 2017 semester.  </a:t>
            </a:r>
            <a:r>
              <a:rPr lang="en-US" dirty="0">
                <a:solidFill>
                  <a:schemeClr val="bg1"/>
                </a:solidFill>
                <a:latin typeface="+mj-lt"/>
                <a:ea typeface="Calibri" panose="020F0502020204030204" pitchFamily="34" charset="0"/>
                <a:cs typeface="Times New Roman" panose="02020603050405020304" pitchFamily="18" charset="0"/>
              </a:rPr>
              <a:t>Common areas for study, lectures, recreation, and laundry are all included, as well as landscaped courtyards.  1851 Dining Concept is a unique food service venue located along Jefferson Street</a:t>
            </a:r>
            <a:r>
              <a:rPr lang="en-US" dirty="0" smtClean="0">
                <a:solidFill>
                  <a:schemeClr val="bg1"/>
                </a:solidFill>
                <a:latin typeface="+mj-lt"/>
                <a:ea typeface="Calibri" panose="020F0502020204030204" pitchFamily="34" charset="0"/>
                <a:cs typeface="Times New Roman" panose="02020603050405020304" pitchFamily="18" charset="0"/>
              </a:rPr>
              <a:t>.</a:t>
            </a:r>
            <a:endParaRPr lang="en-US" b="1" dirty="0">
              <a:solidFill>
                <a:schemeClr val="bg1"/>
              </a:solidFill>
              <a:latin typeface="+mj-lt"/>
              <a:ea typeface="Calibri" panose="020F0502020204030204" pitchFamily="34" charset="0"/>
              <a:cs typeface="Times New Roman" panose="02020603050405020304" pitchFamily="18" charset="0"/>
            </a:endParaRPr>
          </a:p>
          <a:p>
            <a:pPr>
              <a:lnSpc>
                <a:spcPct val="115000"/>
              </a:lnSpc>
            </a:pPr>
            <a:r>
              <a:rPr lang="en-US" b="1" dirty="0">
                <a:solidFill>
                  <a:schemeClr val="bg1"/>
                </a:solidFill>
                <a:latin typeface="+mj-lt"/>
                <a:ea typeface="Calibri" panose="020F0502020204030204" pitchFamily="34" charset="0"/>
                <a:cs typeface="Times New Roman" panose="02020603050405020304" pitchFamily="18" charset="0"/>
              </a:rPr>
              <a:t>Consultants: </a:t>
            </a:r>
            <a:endParaRPr lang="en-US" dirty="0">
              <a:solidFill>
                <a:schemeClr val="bg1"/>
              </a:solidFill>
              <a:latin typeface="+mj-lt"/>
              <a:ea typeface="Calibri" panose="020F0502020204030204" pitchFamily="34" charset="0"/>
              <a:cs typeface="Times New Roman" panose="02020603050405020304" pitchFamily="18" charset="0"/>
            </a:endParaRPr>
          </a:p>
          <a:p>
            <a:pPr marL="609585">
              <a:lnSpc>
                <a:spcPct val="115000"/>
              </a:lnSpc>
            </a:pPr>
            <a:r>
              <a:rPr lang="en-US" dirty="0">
                <a:solidFill>
                  <a:schemeClr val="bg1"/>
                </a:solidFill>
                <a:latin typeface="+mj-lt"/>
                <a:ea typeface="Calibri" panose="020F0502020204030204" pitchFamily="34" charset="0"/>
                <a:cs typeface="Times New Roman" panose="02020603050405020304" pitchFamily="18" charset="0"/>
              </a:rPr>
              <a:t>Architect – Gilchrist, Ross, Crowe Architects, Tallahassee, FL</a:t>
            </a:r>
          </a:p>
          <a:p>
            <a:pPr marL="609585">
              <a:lnSpc>
                <a:spcPct val="115000"/>
              </a:lnSpc>
            </a:pPr>
            <a:r>
              <a:rPr lang="en-US" dirty="0">
                <a:solidFill>
                  <a:schemeClr val="bg1"/>
                </a:solidFill>
                <a:latin typeface="+mj-lt"/>
                <a:ea typeface="Calibri" panose="020F0502020204030204" pitchFamily="34" charset="0"/>
                <a:cs typeface="Times New Roman" panose="02020603050405020304" pitchFamily="18" charset="0"/>
              </a:rPr>
              <a:t>Contractor – Culpepper Construction, Inc., Tallahassee, FL</a:t>
            </a:r>
          </a:p>
          <a:p>
            <a:endParaRPr lang="en-US" dirty="0">
              <a:latin typeface="+mj-lt"/>
            </a:endParaRPr>
          </a:p>
        </p:txBody>
      </p:sp>
      <p:sp>
        <p:nvSpPr>
          <p:cNvPr id="4" name="Slide Number Placeholder 3"/>
          <p:cNvSpPr>
            <a:spLocks noGrp="1"/>
          </p:cNvSpPr>
          <p:nvPr>
            <p:ph type="sldNum" sz="quarter" idx="12"/>
          </p:nvPr>
        </p:nvSpPr>
        <p:spPr/>
        <p:txBody>
          <a:bodyPr/>
          <a:lstStyle/>
          <a:p>
            <a:pPr defTabSz="457189"/>
            <a:fld id="{D57F1E4F-1CFF-5643-939E-217C01CDF565}" type="slidenum">
              <a:rPr lang="en-US">
                <a:solidFill>
                  <a:srgbClr val="D9D9DB"/>
                </a:solidFill>
                <a:latin typeface="Calibri" panose="020F0502020204030204"/>
              </a:rPr>
              <a:pPr defTabSz="457189"/>
              <a:t>18</a:t>
            </a:fld>
            <a:endParaRPr lang="en-US" dirty="0">
              <a:solidFill>
                <a:srgbClr val="D9D9DB"/>
              </a:solidFill>
              <a:latin typeface="Calibri" panose="020F0502020204030204"/>
            </a:endParaRPr>
          </a:p>
        </p:txBody>
      </p:sp>
    </p:spTree>
    <p:extLst>
      <p:ext uri="{BB962C8B-B14F-4D97-AF65-F5344CB8AC3E}">
        <p14:creationId xmlns:p14="http://schemas.microsoft.com/office/powerpoint/2010/main" val="5796122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82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340181" cy="2286000"/>
          </a:xfrm>
        </p:spPr>
        <p:txBody>
          <a:bodyPr>
            <a:normAutofit/>
          </a:bodyPr>
          <a:lstStyle/>
          <a:p>
            <a:r>
              <a:rPr lang="en-US" sz="4267" dirty="0">
                <a:solidFill>
                  <a:schemeClr val="bg1"/>
                </a:solidFill>
                <a:effectLst>
                  <a:outerShdw blurRad="38100" dist="38100" dir="2700000" algn="tl">
                    <a:srgbClr val="000000">
                      <a:alpha val="43137"/>
                    </a:srgbClr>
                  </a:outerShdw>
                </a:effectLst>
              </a:rPr>
              <a:t>University Housing Replacement Phase II</a:t>
            </a:r>
          </a:p>
        </p:txBody>
      </p:sp>
      <p:sp>
        <p:nvSpPr>
          <p:cNvPr id="4" name="Slide Number Placeholder 3"/>
          <p:cNvSpPr>
            <a:spLocks noGrp="1"/>
          </p:cNvSpPr>
          <p:nvPr>
            <p:ph type="sldNum" sz="quarter" idx="12"/>
          </p:nvPr>
        </p:nvSpPr>
        <p:spPr/>
        <p:txBody>
          <a:bodyPr/>
          <a:lstStyle/>
          <a:p>
            <a:pPr defTabSz="457189"/>
            <a:fld id="{D57F1E4F-1CFF-5643-939E-217C01CDF565}" type="slidenum">
              <a:rPr lang="en-US">
                <a:solidFill>
                  <a:srgbClr val="D9D9DB"/>
                </a:solidFill>
                <a:latin typeface="Calibri" panose="020F0502020204030204"/>
              </a:rPr>
              <a:pPr defTabSz="457189"/>
              <a:t>19</a:t>
            </a:fld>
            <a:endParaRPr lang="en-US" dirty="0">
              <a:solidFill>
                <a:srgbClr val="D9D9DB"/>
              </a:solidFill>
              <a:latin typeface="Calibri" panose="020F0502020204030204"/>
            </a:endParaRPr>
          </a:p>
        </p:txBody>
      </p:sp>
      <p:pic>
        <p:nvPicPr>
          <p:cNvPr id="5" name="Picture 4" descr="S:\Design_Construction\Presentations\Quarterly Meeting Powerpoints\2017 Presentations\Housing Arials\FSU Housing Replacement 1702012054.jpg"/>
          <p:cNvPicPr/>
          <p:nvPr/>
        </p:nvPicPr>
        <p:blipFill rotWithShape="1">
          <a:blip r:embed="rId2" cstate="print">
            <a:extLst>
              <a:ext uri="{28A0092B-C50C-407E-A947-70E740481C1C}">
                <a14:useLocalDpi xmlns:a14="http://schemas.microsoft.com/office/drawing/2010/main" val="0"/>
              </a:ext>
            </a:extLst>
          </a:blip>
          <a:srcRect r="9952" b="13098"/>
          <a:stretch/>
        </p:blipFill>
        <p:spPr bwMode="auto">
          <a:xfrm>
            <a:off x="4929447" y="241069"/>
            <a:ext cx="6650182" cy="5104015"/>
          </a:xfrm>
          <a:prstGeom prst="rect">
            <a:avLst/>
          </a:prstGeom>
          <a:noFill/>
          <a:ln>
            <a:noFill/>
          </a:ln>
          <a:extLst>
            <a:ext uri="{53640926-AAD7-44D8-BBD7-CCE9431645EC}">
              <a14:shadowObscured xmlns:a14="http://schemas.microsoft.com/office/drawing/2010/main"/>
            </a:ext>
          </a:extLst>
        </p:spPr>
      </p:pic>
      <p:sp>
        <p:nvSpPr>
          <p:cNvPr id="3" name="TextBox 2"/>
          <p:cNvSpPr txBox="1"/>
          <p:nvPr/>
        </p:nvSpPr>
        <p:spPr>
          <a:xfrm>
            <a:off x="5153891" y="5852160"/>
            <a:ext cx="6192982" cy="646331"/>
          </a:xfrm>
          <a:prstGeom prst="rect">
            <a:avLst/>
          </a:prstGeom>
          <a:noFill/>
        </p:spPr>
        <p:txBody>
          <a:bodyPr wrap="square" rtlCol="0">
            <a:spAutoFit/>
          </a:bodyPr>
          <a:lstStyle/>
          <a:p>
            <a:r>
              <a:rPr lang="en-US" dirty="0" smtClean="0">
                <a:solidFill>
                  <a:schemeClr val="bg1"/>
                </a:solidFill>
              </a:rPr>
              <a:t>Interior furnishings currently being selected</a:t>
            </a:r>
          </a:p>
          <a:p>
            <a:r>
              <a:rPr lang="en-US" dirty="0" smtClean="0">
                <a:solidFill>
                  <a:schemeClr val="bg1"/>
                </a:solidFill>
              </a:rPr>
              <a:t>1851 under construction and to be completed this Summer</a:t>
            </a:r>
            <a:endParaRPr lang="en-US" dirty="0">
              <a:solidFill>
                <a:schemeClr val="bg1"/>
              </a:solidFill>
            </a:endParaRPr>
          </a:p>
        </p:txBody>
      </p:sp>
    </p:spTree>
    <p:extLst>
      <p:ext uri="{BB962C8B-B14F-4D97-AF65-F5344CB8AC3E}">
        <p14:creationId xmlns:p14="http://schemas.microsoft.com/office/powerpoint/2010/main" val="2259459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82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340181" cy="2286000"/>
          </a:xfrm>
        </p:spPr>
        <p:txBody>
          <a:bodyPr>
            <a:normAutofit/>
          </a:bodyPr>
          <a:lstStyle/>
          <a:p>
            <a:r>
              <a:rPr lang="en-US" sz="4267" dirty="0">
                <a:solidFill>
                  <a:schemeClr val="bg1"/>
                </a:solidFill>
                <a:effectLst>
                  <a:outerShdw blurRad="38100" dist="38100" dir="2700000" algn="tl">
                    <a:srgbClr val="000000">
                      <a:alpha val="43137"/>
                    </a:srgbClr>
                  </a:outerShdw>
                </a:effectLst>
              </a:rPr>
              <a:t>FSU </a:t>
            </a:r>
            <a:br>
              <a:rPr lang="en-US" sz="4267" dirty="0">
                <a:solidFill>
                  <a:schemeClr val="bg1"/>
                </a:solidFill>
                <a:effectLst>
                  <a:outerShdw blurRad="38100" dist="38100" dir="2700000" algn="tl">
                    <a:srgbClr val="000000">
                      <a:alpha val="43137"/>
                    </a:srgbClr>
                  </a:outerShdw>
                </a:effectLst>
              </a:rPr>
            </a:br>
            <a:r>
              <a:rPr lang="en-US" sz="4267" dirty="0">
                <a:solidFill>
                  <a:schemeClr val="bg1"/>
                </a:solidFill>
                <a:effectLst>
                  <a:outerShdw blurRad="38100" dist="38100" dir="2700000" algn="tl">
                    <a:srgbClr val="000000">
                      <a:alpha val="43137"/>
                    </a:srgbClr>
                  </a:outerShdw>
                </a:effectLst>
              </a:rPr>
              <a:t>Operating Budget</a:t>
            </a:r>
            <a:endParaRPr lang="en-US" sz="4267"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49505" y="1471955"/>
            <a:ext cx="7322868" cy="4736591"/>
          </a:xfrm>
        </p:spPr>
        <p:txBody>
          <a:bodyPr>
            <a:normAutofit/>
          </a:bodyPr>
          <a:lstStyle/>
          <a:p>
            <a:pPr marL="609585" lvl="1" indent="0" defTabSz="1219170">
              <a:lnSpc>
                <a:spcPct val="100000"/>
              </a:lnSpc>
              <a:spcBef>
                <a:spcPct val="20000"/>
              </a:spcBef>
              <a:spcAft>
                <a:spcPts val="0"/>
              </a:spcAft>
              <a:buClrTx/>
              <a:buNone/>
            </a:pPr>
            <a:endParaRPr lang="en-US" sz="8533" dirty="0">
              <a:solidFill>
                <a:srgbClr val="FFFFFF"/>
              </a:solidFill>
              <a:latin typeface="Garamond"/>
            </a:endParaRPr>
          </a:p>
          <a:p>
            <a:pPr marL="0" indent="0" defTabSz="1219170">
              <a:lnSpc>
                <a:spcPct val="100000"/>
              </a:lnSpc>
              <a:spcBef>
                <a:spcPct val="20000"/>
              </a:spcBef>
              <a:spcAft>
                <a:spcPts val="0"/>
              </a:spcAft>
              <a:buClrTx/>
              <a:buSzTx/>
              <a:buNone/>
            </a:pPr>
            <a:r>
              <a:rPr lang="en-US" sz="8533" dirty="0">
                <a:solidFill>
                  <a:srgbClr val="FFFFFF"/>
                </a:solidFill>
                <a:latin typeface="Garamond"/>
              </a:rPr>
              <a:t/>
            </a:r>
            <a:br>
              <a:rPr lang="en-US" sz="8533" dirty="0">
                <a:solidFill>
                  <a:srgbClr val="FFFFFF"/>
                </a:solidFill>
                <a:latin typeface="Garamond"/>
              </a:rPr>
            </a:br>
            <a:endParaRPr lang="en-US" sz="8533" dirty="0">
              <a:solidFill>
                <a:srgbClr val="FFFFFF"/>
              </a:solidFill>
              <a:latin typeface="Garamond"/>
            </a:endParaRPr>
          </a:p>
          <a:p>
            <a:endParaRPr lang="en-US" dirty="0"/>
          </a:p>
        </p:txBody>
      </p:sp>
      <p:sp>
        <p:nvSpPr>
          <p:cNvPr id="5" name="TextBox 4"/>
          <p:cNvSpPr txBox="1"/>
          <p:nvPr/>
        </p:nvSpPr>
        <p:spPr>
          <a:xfrm>
            <a:off x="4286370" y="315337"/>
            <a:ext cx="7683261" cy="584775"/>
          </a:xfrm>
          <a:prstGeom prst="rect">
            <a:avLst/>
          </a:prstGeom>
          <a:noFill/>
        </p:spPr>
        <p:txBody>
          <a:bodyPr wrap="square" rtlCol="0">
            <a:spAutoFit/>
          </a:bodyPr>
          <a:lstStyle/>
          <a:p>
            <a:pPr algn="ctr" defTabSz="457189"/>
            <a:r>
              <a:rPr lang="en-US" sz="3200" dirty="0">
                <a:solidFill>
                  <a:srgbClr val="FFFFFF"/>
                </a:solidFill>
                <a:effectLst>
                  <a:outerShdw blurRad="38100" dist="38100" dir="2700000" algn="tl">
                    <a:srgbClr val="000000">
                      <a:alpha val="43137"/>
                    </a:srgbClr>
                  </a:outerShdw>
                </a:effectLst>
                <a:latin typeface="Calibri" panose="020F0502020204030204"/>
              </a:rPr>
              <a:t>2016-2017 Total Operating Budget Summary</a:t>
            </a:r>
            <a:endParaRPr lang="en-US" sz="3200" dirty="0">
              <a:solidFill>
                <a:srgbClr val="FFFFFF"/>
              </a:solidFill>
              <a:effectLst>
                <a:outerShdw blurRad="38100" dist="38100" dir="2700000" algn="tl">
                  <a:srgbClr val="000000">
                    <a:alpha val="43137"/>
                  </a:srgbClr>
                </a:outerShdw>
              </a:effectLst>
              <a:latin typeface="Calibri" panose="020F0502020204030204"/>
            </a:endParaRPr>
          </a:p>
        </p:txBody>
      </p:sp>
      <p:sp>
        <p:nvSpPr>
          <p:cNvPr id="4" name="Slide Number Placeholder 3"/>
          <p:cNvSpPr>
            <a:spLocks noGrp="1"/>
          </p:cNvSpPr>
          <p:nvPr>
            <p:ph type="sldNum" sz="quarter" idx="12"/>
          </p:nvPr>
        </p:nvSpPr>
        <p:spPr/>
        <p:txBody>
          <a:bodyPr/>
          <a:lstStyle/>
          <a:p>
            <a:pPr defTabSz="457189"/>
            <a:fld id="{D57F1E4F-1CFF-5643-939E-217C01CDF565}" type="slidenum">
              <a:rPr lang="en-US">
                <a:solidFill>
                  <a:srgbClr val="D9D9DB"/>
                </a:solidFill>
                <a:latin typeface="Calibri" panose="020F0502020204030204"/>
              </a:rPr>
              <a:pPr defTabSz="457189"/>
              <a:t>2</a:t>
            </a:fld>
            <a:endParaRPr lang="en-US" dirty="0">
              <a:solidFill>
                <a:srgbClr val="D9D9DB"/>
              </a:solidFill>
              <a:latin typeface="Calibri" panose="020F0502020204030204"/>
            </a:endParaRPr>
          </a:p>
        </p:txBody>
      </p:sp>
      <p:graphicFrame>
        <p:nvGraphicFramePr>
          <p:cNvPr id="7" name="Table 6"/>
          <p:cNvGraphicFramePr>
            <a:graphicFrameLocks noGrp="1"/>
          </p:cNvGraphicFramePr>
          <p:nvPr>
            <p:extLst/>
          </p:nvPr>
        </p:nvGraphicFramePr>
        <p:xfrm>
          <a:off x="5008816" y="1818223"/>
          <a:ext cx="6228016" cy="3040380"/>
        </p:xfrm>
        <a:graphic>
          <a:graphicData uri="http://schemas.openxmlformats.org/drawingml/2006/table">
            <a:tbl>
              <a:tblPr/>
              <a:tblGrid>
                <a:gridCol w="4379801">
                  <a:extLst>
                    <a:ext uri="{9D8B030D-6E8A-4147-A177-3AD203B41FA5}">
                      <a16:colId xmlns:a16="http://schemas.microsoft.com/office/drawing/2014/main" val="20000"/>
                    </a:ext>
                  </a:extLst>
                </a:gridCol>
                <a:gridCol w="1848215">
                  <a:extLst>
                    <a:ext uri="{9D8B030D-6E8A-4147-A177-3AD203B41FA5}">
                      <a16:colId xmlns:a16="http://schemas.microsoft.com/office/drawing/2014/main" val="20001"/>
                    </a:ext>
                  </a:extLst>
                </a:gridCol>
              </a:tblGrid>
              <a:tr h="337820">
                <a:tc>
                  <a:txBody>
                    <a:bodyPr/>
                    <a:lstStyle/>
                    <a:p>
                      <a:pPr algn="l" fontAlgn="ctr"/>
                      <a:r>
                        <a:rPr lang="en-US" sz="2100" b="0" i="0" u="none" strike="noStrike" dirty="0">
                          <a:solidFill>
                            <a:srgbClr val="FFFFFF"/>
                          </a:solidFill>
                          <a:effectLst/>
                          <a:latin typeface="Calibri Light" panose="020F0302020204030204" pitchFamily="34" charset="0"/>
                        </a:rPr>
                        <a:t>Education &amp; General - State Support</a:t>
                      </a:r>
                    </a:p>
                  </a:txBody>
                  <a:tcPr marL="12700" marR="12700" marT="12700" marB="0" anchor="ctr">
                    <a:lnL>
                      <a:noFill/>
                    </a:lnL>
                    <a:lnR>
                      <a:noFill/>
                    </a:lnR>
                    <a:lnT>
                      <a:noFill/>
                    </a:lnT>
                    <a:lnB>
                      <a:noFill/>
                    </a:lnB>
                  </a:tcPr>
                </a:tc>
                <a:tc>
                  <a:txBody>
                    <a:bodyPr/>
                    <a:lstStyle/>
                    <a:p>
                      <a:pPr algn="r" fontAlgn="ctr"/>
                      <a:r>
                        <a:rPr lang="en-US" sz="2100" b="0" i="0" u="none" strike="noStrike">
                          <a:solidFill>
                            <a:srgbClr val="FFFFFF"/>
                          </a:solidFill>
                          <a:effectLst/>
                          <a:latin typeface="Calibri Light" panose="020F0302020204030204" pitchFamily="34" charset="0"/>
                        </a:rPr>
                        <a:t>$501,507,195 </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r h="337820">
                <a:tc>
                  <a:txBody>
                    <a:bodyPr/>
                    <a:lstStyle/>
                    <a:p>
                      <a:pPr algn="l" fontAlgn="ctr"/>
                      <a:r>
                        <a:rPr lang="en-US" sz="2100" b="0" i="0" u="none" strike="noStrike">
                          <a:solidFill>
                            <a:srgbClr val="FFFFFF"/>
                          </a:solidFill>
                          <a:effectLst/>
                          <a:latin typeface="Calibri Light" panose="020F0302020204030204" pitchFamily="34" charset="0"/>
                        </a:rPr>
                        <a:t>Education &amp; General - Tuition and Fees</a:t>
                      </a:r>
                    </a:p>
                  </a:txBody>
                  <a:tcPr marL="12700" marR="12700" marT="12700" marB="0" anchor="ctr">
                    <a:lnL>
                      <a:noFill/>
                    </a:lnL>
                    <a:lnR>
                      <a:noFill/>
                    </a:lnR>
                    <a:lnT>
                      <a:noFill/>
                    </a:lnT>
                    <a:lnB>
                      <a:noFill/>
                    </a:lnB>
                  </a:tcPr>
                </a:tc>
                <a:tc>
                  <a:txBody>
                    <a:bodyPr/>
                    <a:lstStyle/>
                    <a:p>
                      <a:pPr algn="r" fontAlgn="ctr"/>
                      <a:r>
                        <a:rPr lang="en-US" sz="2100" b="0" i="0" u="none" strike="noStrike">
                          <a:solidFill>
                            <a:srgbClr val="FFFFFF"/>
                          </a:solidFill>
                          <a:effectLst/>
                          <a:latin typeface="Calibri Light" panose="020F0302020204030204" pitchFamily="34" charset="0"/>
                        </a:rPr>
                        <a:t>209,778,182</a:t>
                      </a:r>
                    </a:p>
                  </a:txBody>
                  <a:tcPr marL="12700" marR="12700" marT="12700" marB="0" anchor="ctr">
                    <a:lnL>
                      <a:noFill/>
                    </a:lnL>
                    <a:lnR>
                      <a:noFill/>
                    </a:lnR>
                    <a:lnT>
                      <a:noFill/>
                    </a:lnT>
                    <a:lnB>
                      <a:noFill/>
                    </a:lnB>
                  </a:tcPr>
                </a:tc>
                <a:extLst>
                  <a:ext uri="{0D108BD9-81ED-4DB2-BD59-A6C34878D82A}">
                    <a16:rowId xmlns:a16="http://schemas.microsoft.com/office/drawing/2014/main" val="10001"/>
                  </a:ext>
                </a:extLst>
              </a:tr>
              <a:tr h="337820">
                <a:tc>
                  <a:txBody>
                    <a:bodyPr/>
                    <a:lstStyle/>
                    <a:p>
                      <a:pPr algn="l" fontAlgn="ctr"/>
                      <a:r>
                        <a:rPr lang="en-US" sz="2100" b="0" i="0" u="none" strike="noStrike" dirty="0">
                          <a:solidFill>
                            <a:srgbClr val="FFFFFF"/>
                          </a:solidFill>
                          <a:effectLst/>
                          <a:latin typeface="Calibri Light" panose="020F0302020204030204" pitchFamily="34" charset="0"/>
                        </a:rPr>
                        <a:t>Designated</a:t>
                      </a:r>
                    </a:p>
                  </a:txBody>
                  <a:tcPr marL="12700" marR="12700" marT="12700" marB="0" anchor="ctr">
                    <a:lnL>
                      <a:noFill/>
                    </a:lnL>
                    <a:lnR>
                      <a:noFill/>
                    </a:lnR>
                    <a:lnT>
                      <a:noFill/>
                    </a:lnT>
                    <a:lnB>
                      <a:noFill/>
                    </a:lnB>
                  </a:tcPr>
                </a:tc>
                <a:tc>
                  <a:txBody>
                    <a:bodyPr/>
                    <a:lstStyle/>
                    <a:p>
                      <a:pPr algn="r" fontAlgn="ctr"/>
                      <a:r>
                        <a:rPr lang="en-US" sz="2100" b="0" i="0" u="none" strike="noStrike">
                          <a:solidFill>
                            <a:srgbClr val="FFFFFF"/>
                          </a:solidFill>
                          <a:effectLst/>
                          <a:latin typeface="Calibri Light" panose="020F0302020204030204" pitchFamily="34" charset="0"/>
                        </a:rPr>
                        <a:t>82,576,041</a:t>
                      </a:r>
                    </a:p>
                  </a:txBody>
                  <a:tcPr marL="12700" marR="12700" marT="12700" marB="0" anchor="ctr">
                    <a:lnL>
                      <a:noFill/>
                    </a:lnL>
                    <a:lnR>
                      <a:noFill/>
                    </a:lnR>
                    <a:lnT>
                      <a:noFill/>
                    </a:lnT>
                    <a:lnB>
                      <a:noFill/>
                    </a:lnB>
                  </a:tcPr>
                </a:tc>
                <a:extLst>
                  <a:ext uri="{0D108BD9-81ED-4DB2-BD59-A6C34878D82A}">
                    <a16:rowId xmlns:a16="http://schemas.microsoft.com/office/drawing/2014/main" val="10002"/>
                  </a:ext>
                </a:extLst>
              </a:tr>
              <a:tr h="337820">
                <a:tc>
                  <a:txBody>
                    <a:bodyPr/>
                    <a:lstStyle/>
                    <a:p>
                      <a:pPr algn="l" fontAlgn="ctr"/>
                      <a:r>
                        <a:rPr lang="en-US" sz="2100" b="0" i="0" u="none" strike="noStrike" dirty="0">
                          <a:solidFill>
                            <a:srgbClr val="FFFFFF"/>
                          </a:solidFill>
                          <a:effectLst/>
                          <a:latin typeface="Calibri Light" panose="020F0302020204030204" pitchFamily="34" charset="0"/>
                        </a:rPr>
                        <a:t>Auxiliary</a:t>
                      </a:r>
                    </a:p>
                  </a:txBody>
                  <a:tcPr marL="12700" marR="12700" marT="12700" marB="0" anchor="ctr">
                    <a:lnL>
                      <a:noFill/>
                    </a:lnL>
                    <a:lnR>
                      <a:noFill/>
                    </a:lnR>
                    <a:lnT>
                      <a:noFill/>
                    </a:lnT>
                    <a:lnB>
                      <a:noFill/>
                    </a:lnB>
                  </a:tcPr>
                </a:tc>
                <a:tc>
                  <a:txBody>
                    <a:bodyPr/>
                    <a:lstStyle/>
                    <a:p>
                      <a:pPr algn="r" fontAlgn="ctr"/>
                      <a:r>
                        <a:rPr lang="en-US" sz="2100" b="0" i="0" u="none" strike="noStrike">
                          <a:solidFill>
                            <a:srgbClr val="FFFFFF"/>
                          </a:solidFill>
                          <a:effectLst/>
                          <a:latin typeface="Calibri Light" panose="020F0302020204030204" pitchFamily="34" charset="0"/>
                        </a:rPr>
                        <a:t>211,136,839</a:t>
                      </a:r>
                    </a:p>
                  </a:txBody>
                  <a:tcPr marL="12700" marR="12700" marT="12700" marB="0" anchor="ctr">
                    <a:lnL>
                      <a:noFill/>
                    </a:lnL>
                    <a:lnR>
                      <a:noFill/>
                    </a:lnR>
                    <a:lnT>
                      <a:noFill/>
                    </a:lnT>
                    <a:lnB>
                      <a:noFill/>
                    </a:lnB>
                  </a:tcPr>
                </a:tc>
                <a:extLst>
                  <a:ext uri="{0D108BD9-81ED-4DB2-BD59-A6C34878D82A}">
                    <a16:rowId xmlns:a16="http://schemas.microsoft.com/office/drawing/2014/main" val="10003"/>
                  </a:ext>
                </a:extLst>
              </a:tr>
              <a:tr h="337820">
                <a:tc>
                  <a:txBody>
                    <a:bodyPr/>
                    <a:lstStyle/>
                    <a:p>
                      <a:pPr algn="l" fontAlgn="ctr"/>
                      <a:r>
                        <a:rPr lang="en-US" sz="2100" b="0" i="0" u="none" strike="noStrike">
                          <a:solidFill>
                            <a:srgbClr val="FFFFFF"/>
                          </a:solidFill>
                          <a:effectLst/>
                          <a:latin typeface="Calibri Light" panose="020F0302020204030204" pitchFamily="34" charset="0"/>
                        </a:rPr>
                        <a:t>Debt Service</a:t>
                      </a:r>
                    </a:p>
                  </a:txBody>
                  <a:tcPr marL="12700" marR="12700" marT="12700" marB="0" anchor="ctr">
                    <a:lnL>
                      <a:noFill/>
                    </a:lnL>
                    <a:lnR>
                      <a:noFill/>
                    </a:lnR>
                    <a:lnT>
                      <a:noFill/>
                    </a:lnT>
                    <a:lnB>
                      <a:noFill/>
                    </a:lnB>
                  </a:tcPr>
                </a:tc>
                <a:tc>
                  <a:txBody>
                    <a:bodyPr/>
                    <a:lstStyle/>
                    <a:p>
                      <a:pPr algn="r" fontAlgn="ctr"/>
                      <a:r>
                        <a:rPr lang="en-US" sz="2100" b="0" i="0" u="none" strike="noStrike">
                          <a:solidFill>
                            <a:srgbClr val="FFFFFF"/>
                          </a:solidFill>
                          <a:effectLst/>
                          <a:latin typeface="Calibri Light" panose="020F0302020204030204" pitchFamily="34" charset="0"/>
                        </a:rPr>
                        <a:t>22,910,000</a:t>
                      </a:r>
                    </a:p>
                  </a:txBody>
                  <a:tcPr marL="12700" marR="12700" marT="12700" marB="0" anchor="ctr">
                    <a:lnL>
                      <a:noFill/>
                    </a:lnL>
                    <a:lnR>
                      <a:noFill/>
                    </a:lnR>
                    <a:lnT>
                      <a:noFill/>
                    </a:lnT>
                    <a:lnB>
                      <a:noFill/>
                    </a:lnB>
                  </a:tcPr>
                </a:tc>
                <a:extLst>
                  <a:ext uri="{0D108BD9-81ED-4DB2-BD59-A6C34878D82A}">
                    <a16:rowId xmlns:a16="http://schemas.microsoft.com/office/drawing/2014/main" val="10004"/>
                  </a:ext>
                </a:extLst>
              </a:tr>
              <a:tr h="337820">
                <a:tc>
                  <a:txBody>
                    <a:bodyPr/>
                    <a:lstStyle/>
                    <a:p>
                      <a:pPr algn="l" fontAlgn="ctr"/>
                      <a:r>
                        <a:rPr lang="en-US" sz="2100" b="0" i="0" u="none" strike="noStrike">
                          <a:solidFill>
                            <a:srgbClr val="FFFFFF"/>
                          </a:solidFill>
                          <a:effectLst/>
                          <a:latin typeface="Calibri Light" panose="020F0302020204030204" pitchFamily="34" charset="0"/>
                        </a:rPr>
                        <a:t>Restricted</a:t>
                      </a:r>
                    </a:p>
                  </a:txBody>
                  <a:tcPr marL="12700" marR="12700" marT="12700" marB="0" anchor="ctr">
                    <a:lnL>
                      <a:noFill/>
                    </a:lnL>
                    <a:lnR>
                      <a:noFill/>
                    </a:lnR>
                    <a:lnT>
                      <a:noFill/>
                    </a:lnT>
                    <a:lnB>
                      <a:noFill/>
                    </a:lnB>
                  </a:tcPr>
                </a:tc>
                <a:tc>
                  <a:txBody>
                    <a:bodyPr/>
                    <a:lstStyle/>
                    <a:p>
                      <a:pPr algn="r" fontAlgn="ctr"/>
                      <a:r>
                        <a:rPr lang="en-US" sz="2100" b="0" i="0" u="none" strike="noStrike">
                          <a:solidFill>
                            <a:srgbClr val="FFFFFF"/>
                          </a:solidFill>
                          <a:effectLst/>
                          <a:latin typeface="Calibri Light" panose="020F0302020204030204" pitchFamily="34" charset="0"/>
                        </a:rPr>
                        <a:t>323,197,186</a:t>
                      </a:r>
                    </a:p>
                  </a:txBody>
                  <a:tcPr marL="12700" marR="12700" marT="12700" marB="0" anchor="ctr">
                    <a:lnL>
                      <a:noFill/>
                    </a:lnL>
                    <a:lnR>
                      <a:noFill/>
                    </a:lnR>
                    <a:lnT>
                      <a:noFill/>
                    </a:lnT>
                    <a:lnB>
                      <a:noFill/>
                    </a:lnB>
                  </a:tcPr>
                </a:tc>
                <a:extLst>
                  <a:ext uri="{0D108BD9-81ED-4DB2-BD59-A6C34878D82A}">
                    <a16:rowId xmlns:a16="http://schemas.microsoft.com/office/drawing/2014/main" val="10005"/>
                  </a:ext>
                </a:extLst>
              </a:tr>
              <a:tr h="337820">
                <a:tc>
                  <a:txBody>
                    <a:bodyPr/>
                    <a:lstStyle/>
                    <a:p>
                      <a:pPr algn="l" fontAlgn="ctr"/>
                      <a:r>
                        <a:rPr lang="en-US" sz="2100" b="0" i="0" u="none" strike="noStrike">
                          <a:solidFill>
                            <a:srgbClr val="FFFFFF"/>
                          </a:solidFill>
                          <a:effectLst/>
                          <a:latin typeface="Calibri Light" panose="020F0302020204030204" pitchFamily="34" charset="0"/>
                        </a:rPr>
                        <a:t>Capital Projects</a:t>
                      </a:r>
                    </a:p>
                  </a:txBody>
                  <a:tcPr marL="12700" marR="12700" marT="12700" marB="0" anchor="ctr">
                    <a:lnL>
                      <a:noFill/>
                    </a:lnL>
                    <a:lnR>
                      <a:noFill/>
                    </a:lnR>
                    <a:lnT>
                      <a:noFill/>
                    </a:lnT>
                    <a:lnB>
                      <a:noFill/>
                    </a:lnB>
                  </a:tcPr>
                </a:tc>
                <a:tc>
                  <a:txBody>
                    <a:bodyPr/>
                    <a:lstStyle/>
                    <a:p>
                      <a:pPr algn="r" fontAlgn="ctr"/>
                      <a:r>
                        <a:rPr lang="en-US" sz="2100" b="0" i="0" u="none" strike="noStrike">
                          <a:solidFill>
                            <a:srgbClr val="FFFFFF"/>
                          </a:solidFill>
                          <a:effectLst/>
                          <a:latin typeface="Calibri Light" panose="020F0302020204030204" pitchFamily="34" charset="0"/>
                        </a:rPr>
                        <a:t>178,763,417</a:t>
                      </a:r>
                    </a:p>
                  </a:txBody>
                  <a:tcPr marL="12700" marR="12700" marT="12700" marB="0" anchor="ctr">
                    <a:lnL>
                      <a:noFill/>
                    </a:lnL>
                    <a:lnR>
                      <a:noFill/>
                    </a:lnR>
                    <a:lnT>
                      <a:noFill/>
                    </a:lnT>
                    <a:lnB>
                      <a:noFill/>
                    </a:lnB>
                  </a:tcPr>
                </a:tc>
                <a:extLst>
                  <a:ext uri="{0D108BD9-81ED-4DB2-BD59-A6C34878D82A}">
                    <a16:rowId xmlns:a16="http://schemas.microsoft.com/office/drawing/2014/main" val="10006"/>
                  </a:ext>
                </a:extLst>
              </a:tr>
              <a:tr h="337820">
                <a:tc>
                  <a:txBody>
                    <a:bodyPr/>
                    <a:lstStyle/>
                    <a:p>
                      <a:pPr algn="l" fontAlgn="ctr"/>
                      <a:r>
                        <a:rPr lang="en-US" sz="2100" b="0" i="0" u="none" strike="noStrike">
                          <a:solidFill>
                            <a:srgbClr val="FFFFFF"/>
                          </a:solidFill>
                          <a:effectLst/>
                          <a:latin typeface="Calibri Light" panose="020F0302020204030204" pitchFamily="34" charset="0"/>
                        </a:rPr>
                        <a:t>Component Units</a:t>
                      </a:r>
                    </a:p>
                  </a:txBody>
                  <a:tcPr marL="12700" marR="12700" marT="12700" marB="0" anchor="ctr">
                    <a:lnL>
                      <a:noFill/>
                    </a:lnL>
                    <a:lnR>
                      <a:noFill/>
                    </a:lnR>
                    <a:lnT>
                      <a:noFill/>
                    </a:lnT>
                    <a:lnB>
                      <a:noFill/>
                    </a:lnB>
                  </a:tcPr>
                </a:tc>
                <a:tc>
                  <a:txBody>
                    <a:bodyPr/>
                    <a:lstStyle/>
                    <a:p>
                      <a:pPr algn="r" fontAlgn="ctr"/>
                      <a:r>
                        <a:rPr lang="en-US" sz="2100" b="0" i="0" u="none" strike="noStrike" dirty="0">
                          <a:solidFill>
                            <a:srgbClr val="FFFFFF"/>
                          </a:solidFill>
                          <a:effectLst/>
                          <a:latin typeface="Calibri Light" panose="020F0302020204030204" pitchFamily="34" charset="0"/>
                        </a:rPr>
                        <a:t>85,932,287</a:t>
                      </a:r>
                    </a:p>
                  </a:txBody>
                  <a:tcPr marL="12700" marR="12700" marT="12700" marB="0" anchor="ctr">
                    <a:lnL>
                      <a:noFill/>
                    </a:lnL>
                    <a:lnR>
                      <a:noFill/>
                    </a:lnR>
                    <a:lnT>
                      <a:no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7"/>
                  </a:ext>
                </a:extLst>
              </a:tr>
              <a:tr h="337820">
                <a:tc>
                  <a:txBody>
                    <a:bodyPr/>
                    <a:lstStyle/>
                    <a:p>
                      <a:pPr algn="l" fontAlgn="ctr"/>
                      <a:r>
                        <a:rPr lang="en-US" sz="2100" b="1" i="0" u="none" strike="noStrike" dirty="0">
                          <a:solidFill>
                            <a:srgbClr val="FFFFFF"/>
                          </a:solidFill>
                          <a:effectLst/>
                          <a:latin typeface="Calibri Light" panose="020F0302020204030204" pitchFamily="34" charset="0"/>
                        </a:rPr>
                        <a:t>Total</a:t>
                      </a:r>
                    </a:p>
                  </a:txBody>
                  <a:tcPr marL="12700" marR="12700" marT="12700" marB="0" anchor="ctr">
                    <a:lnL>
                      <a:noFill/>
                    </a:lnL>
                    <a:lnR>
                      <a:noFill/>
                    </a:lnR>
                    <a:lnT>
                      <a:noFill/>
                    </a:lnT>
                    <a:lnB>
                      <a:noFill/>
                    </a:lnB>
                  </a:tcPr>
                </a:tc>
                <a:tc>
                  <a:txBody>
                    <a:bodyPr/>
                    <a:lstStyle/>
                    <a:p>
                      <a:pPr algn="r" fontAlgn="ctr"/>
                      <a:r>
                        <a:rPr lang="en-US" sz="2100" b="1" i="0" u="none" strike="noStrike" dirty="0">
                          <a:solidFill>
                            <a:srgbClr val="FFFFFF"/>
                          </a:solidFill>
                          <a:effectLst/>
                          <a:latin typeface="Calibri Light" panose="020F0302020204030204" pitchFamily="34" charset="0"/>
                        </a:rPr>
                        <a:t>$1,615,801,147 </a:t>
                      </a:r>
                    </a:p>
                  </a:txBody>
                  <a:tcPr marL="12700" marR="12700" marT="12700" marB="0" anchor="ctr">
                    <a:lnL>
                      <a:noFill/>
                    </a:lnL>
                    <a:lnR>
                      <a:noFill/>
                    </a:lnR>
                    <a:lnT w="12700" cap="flat" cmpd="sng"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894315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82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340181" cy="2286000"/>
          </a:xfrm>
        </p:spPr>
        <p:txBody>
          <a:bodyPr>
            <a:normAutofit/>
          </a:bodyPr>
          <a:lstStyle/>
          <a:p>
            <a:r>
              <a:rPr lang="en-US" sz="4267" dirty="0">
                <a:solidFill>
                  <a:schemeClr val="bg1"/>
                </a:solidFill>
                <a:effectLst>
                  <a:outerShdw blurRad="38100" dist="38100" dir="2700000" algn="tl">
                    <a:srgbClr val="000000">
                      <a:alpha val="43137"/>
                    </a:srgbClr>
                  </a:outerShdw>
                </a:effectLst>
              </a:rPr>
              <a:t>University Housing Replacement Phase II</a:t>
            </a:r>
          </a:p>
        </p:txBody>
      </p:sp>
      <p:sp>
        <p:nvSpPr>
          <p:cNvPr id="4" name="Slide Number Placeholder 3"/>
          <p:cNvSpPr>
            <a:spLocks noGrp="1"/>
          </p:cNvSpPr>
          <p:nvPr>
            <p:ph type="sldNum" sz="quarter" idx="12"/>
          </p:nvPr>
        </p:nvSpPr>
        <p:spPr/>
        <p:txBody>
          <a:bodyPr/>
          <a:lstStyle/>
          <a:p>
            <a:pPr defTabSz="457189"/>
            <a:fld id="{D57F1E4F-1CFF-5643-939E-217C01CDF565}" type="slidenum">
              <a:rPr lang="en-US">
                <a:solidFill>
                  <a:srgbClr val="D9D9DB"/>
                </a:solidFill>
                <a:latin typeface="Calibri" panose="020F0502020204030204"/>
              </a:rPr>
              <a:pPr defTabSz="457189"/>
              <a:t>20</a:t>
            </a:fld>
            <a:endParaRPr lang="en-US" dirty="0">
              <a:solidFill>
                <a:srgbClr val="D9D9DB"/>
              </a:solidFill>
              <a:latin typeface="Calibri" panose="020F0502020204030204"/>
            </a:endParaRPr>
          </a:p>
        </p:txBody>
      </p:sp>
      <p:pic>
        <p:nvPicPr>
          <p:cNvPr id="6" name="Picture 2" descr="D:\Per1 Phase I.JPG"/>
          <p:cNvPicPr>
            <a:picLocks noChangeAspect="1" noChangeArrowheads="1"/>
          </p:cNvPicPr>
          <p:nvPr/>
        </p:nvPicPr>
        <p:blipFill rotWithShape="1">
          <a:blip r:embed="rId2" cstate="print"/>
          <a:srcRect r="1505"/>
          <a:stretch/>
        </p:blipFill>
        <p:spPr bwMode="auto">
          <a:xfrm>
            <a:off x="4246891" y="3637012"/>
            <a:ext cx="3462487" cy="2449821"/>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6892" y="319352"/>
            <a:ext cx="7780105" cy="298642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 r="2703"/>
          <a:stretch/>
        </p:blipFill>
        <p:spPr>
          <a:xfrm>
            <a:off x="7772675" y="3626555"/>
            <a:ext cx="4255572" cy="24602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26130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82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383739" cy="2286000"/>
          </a:xfrm>
        </p:spPr>
        <p:txBody>
          <a:bodyPr>
            <a:normAutofit fontScale="90000"/>
          </a:bodyPr>
          <a:lstStyle/>
          <a:p>
            <a:r>
              <a:rPr lang="en-US" dirty="0" smtClean="0">
                <a:effectLst>
                  <a:outerShdw blurRad="38100" dist="38100" dir="2700000" algn="tl">
                    <a:srgbClr val="000000">
                      <a:alpha val="43137"/>
                    </a:srgbClr>
                  </a:outerShdw>
                </a:effectLst>
              </a:rPr>
              <a:t>Jim Moran School </a:t>
            </a:r>
            <a:r>
              <a:rPr lang="en-US" dirty="0">
                <a:effectLst>
                  <a:outerShdw blurRad="38100" dist="38100" dir="2700000" algn="tl">
                    <a:srgbClr val="000000">
                      <a:alpha val="43137"/>
                    </a:srgbClr>
                  </a:outerShdw>
                </a:effectLst>
              </a:rPr>
              <a:t>of </a:t>
            </a:r>
            <a:r>
              <a:rPr lang="en-US" dirty="0" smtClean="0">
                <a:effectLst>
                  <a:outerShdw blurRad="38100" dist="38100" dir="2700000" algn="tl">
                    <a:srgbClr val="000000">
                      <a:alpha val="43137"/>
                    </a:srgbClr>
                  </a:outerShdw>
                </a:effectLst>
              </a:rPr>
              <a:t>Entrepreneurship / Jim </a:t>
            </a:r>
            <a:r>
              <a:rPr lang="en-US" dirty="0">
                <a:effectLst>
                  <a:outerShdw blurRad="38100" dist="38100" dir="2700000" algn="tl">
                    <a:srgbClr val="000000">
                      <a:alpha val="43137"/>
                    </a:srgbClr>
                  </a:outerShdw>
                </a:effectLst>
              </a:rPr>
              <a:t>Moran Institute</a:t>
            </a:r>
          </a:p>
        </p:txBody>
      </p:sp>
      <p:sp>
        <p:nvSpPr>
          <p:cNvPr id="4" name="Slide Number Placeholder 3"/>
          <p:cNvSpPr>
            <a:spLocks noGrp="1"/>
          </p:cNvSpPr>
          <p:nvPr>
            <p:ph type="sldNum" sz="quarter" idx="12"/>
          </p:nvPr>
        </p:nvSpPr>
        <p:spPr/>
        <p:txBody>
          <a:bodyPr/>
          <a:lstStyle/>
          <a:p>
            <a:pPr defTabSz="457189"/>
            <a:fld id="{AB4657C7-E956-44D4-85A8-C32ECB814B09}" type="slidenum">
              <a:rPr lang="en-US">
                <a:solidFill>
                  <a:srgbClr val="D9D9DB"/>
                </a:solidFill>
                <a:latin typeface="Calibri" panose="020F0502020204030204"/>
              </a:rPr>
              <a:pPr defTabSz="457189"/>
              <a:t>21</a:t>
            </a:fld>
            <a:endParaRPr lang="en-US" dirty="0">
              <a:solidFill>
                <a:srgbClr val="D9D9DB"/>
              </a:solidFill>
              <a:latin typeface="Calibri" panose="020F0502020204030204"/>
            </a:endParaRPr>
          </a:p>
        </p:txBody>
      </p:sp>
      <p:sp>
        <p:nvSpPr>
          <p:cNvPr id="5" name="Rectangle 4"/>
          <p:cNvSpPr/>
          <p:nvPr/>
        </p:nvSpPr>
        <p:spPr>
          <a:xfrm>
            <a:off x="4288399" y="220009"/>
            <a:ext cx="7646928" cy="6131935"/>
          </a:xfrm>
          <a:prstGeom prst="rect">
            <a:avLst/>
          </a:prstGeom>
        </p:spPr>
        <p:txBody>
          <a:bodyPr wrap="square">
            <a:spAutoFit/>
          </a:bodyPr>
          <a:lstStyle/>
          <a:p>
            <a:pPr defTabSz="457189">
              <a:lnSpc>
                <a:spcPct val="115000"/>
              </a:lnSpc>
            </a:pPr>
            <a:r>
              <a:rPr lang="en-US" sz="2133" b="1" dirty="0">
                <a:solidFill>
                  <a:srgbClr val="FFFFFF"/>
                </a:solidFill>
                <a:latin typeface="Calibri Light" panose="020F0302020204030204"/>
                <a:ea typeface="Calibri" panose="020F0502020204030204" pitchFamily="34" charset="0"/>
                <a:cs typeface="Times New Roman" panose="02020603050405020304" pitchFamily="18" charset="0"/>
              </a:rPr>
              <a:t>Substantial Completion Date:</a:t>
            </a:r>
            <a:r>
              <a:rPr lang="en-US" sz="2133" dirty="0">
                <a:solidFill>
                  <a:srgbClr val="FFFFFF"/>
                </a:solidFill>
                <a:latin typeface="Calibri Light" panose="020F0302020204030204"/>
                <a:ea typeface="Calibri" panose="020F0502020204030204" pitchFamily="34" charset="0"/>
                <a:cs typeface="Times New Roman" panose="02020603050405020304" pitchFamily="18" charset="0"/>
              </a:rPr>
              <a:t>  </a:t>
            </a:r>
            <a:r>
              <a:rPr lang="en-US" sz="2133" dirty="0" smtClean="0">
                <a:solidFill>
                  <a:srgbClr val="FFFFFF"/>
                </a:solidFill>
                <a:latin typeface="Calibri Light" panose="020F0302020204030204"/>
                <a:ea typeface="Calibri" panose="020F0502020204030204" pitchFamily="34" charset="0"/>
                <a:cs typeface="Times New Roman" panose="02020603050405020304" pitchFamily="18" charset="0"/>
              </a:rPr>
              <a:t>11/15/2017</a:t>
            </a:r>
            <a:endParaRPr lang="en-US" sz="2133" dirty="0">
              <a:solidFill>
                <a:srgbClr val="FFFFFF"/>
              </a:solidFill>
              <a:latin typeface="Calibri Light" panose="020F0302020204030204"/>
              <a:ea typeface="Calibri" panose="020F0502020204030204" pitchFamily="34" charset="0"/>
              <a:cs typeface="Times New Roman" panose="02020603050405020304" pitchFamily="18" charset="0"/>
            </a:endParaRPr>
          </a:p>
          <a:p>
            <a:pPr defTabSz="457189">
              <a:lnSpc>
                <a:spcPct val="115000"/>
              </a:lnSpc>
            </a:pPr>
            <a:r>
              <a:rPr lang="en-US" sz="2133" b="1" dirty="0">
                <a:solidFill>
                  <a:srgbClr val="FFFFFF"/>
                </a:solidFill>
                <a:latin typeface="Calibri Light" panose="020F0302020204030204"/>
                <a:ea typeface="Calibri" panose="020F0502020204030204" pitchFamily="34" charset="0"/>
                <a:cs typeface="Times New Roman" panose="02020603050405020304" pitchFamily="18" charset="0"/>
              </a:rPr>
              <a:t>GSF:</a:t>
            </a:r>
            <a:r>
              <a:rPr lang="en-US" sz="2133" dirty="0">
                <a:solidFill>
                  <a:srgbClr val="FFFFFF"/>
                </a:solidFill>
                <a:latin typeface="Calibri Light" panose="020F0302020204030204"/>
                <a:ea typeface="Calibri" panose="020F0502020204030204" pitchFamily="34" charset="0"/>
                <a:cs typeface="Times New Roman" panose="02020603050405020304" pitchFamily="18" charset="0"/>
              </a:rPr>
              <a:t>  20,000</a:t>
            </a:r>
          </a:p>
          <a:p>
            <a:pPr defTabSz="457189">
              <a:lnSpc>
                <a:spcPct val="115000"/>
              </a:lnSpc>
            </a:pPr>
            <a:r>
              <a:rPr lang="en-US" sz="2133" b="1" dirty="0">
                <a:solidFill>
                  <a:srgbClr val="FFFFFF"/>
                </a:solidFill>
                <a:latin typeface="Calibri Light" panose="020F0302020204030204"/>
                <a:ea typeface="Calibri" panose="020F0502020204030204" pitchFamily="34" charset="0"/>
                <a:cs typeface="Times New Roman" panose="02020603050405020304" pitchFamily="18" charset="0"/>
              </a:rPr>
              <a:t>Total Cost:</a:t>
            </a:r>
            <a:r>
              <a:rPr lang="en-US" sz="2133" dirty="0">
                <a:solidFill>
                  <a:srgbClr val="FFFFFF"/>
                </a:solidFill>
                <a:latin typeface="Calibri Light" panose="020F0302020204030204"/>
                <a:ea typeface="Calibri" panose="020F0502020204030204" pitchFamily="34" charset="0"/>
                <a:cs typeface="Times New Roman" panose="02020603050405020304" pitchFamily="18" charset="0"/>
              </a:rPr>
              <a:t>  $8,250,000</a:t>
            </a:r>
          </a:p>
          <a:p>
            <a:pPr defTabSz="457189">
              <a:lnSpc>
                <a:spcPct val="115000"/>
              </a:lnSpc>
            </a:pPr>
            <a:r>
              <a:rPr lang="en-US" sz="2133" b="1" dirty="0">
                <a:solidFill>
                  <a:srgbClr val="FFFFFF"/>
                </a:solidFill>
                <a:latin typeface="Calibri Light" panose="020F0302020204030204"/>
                <a:ea typeface="Calibri" panose="020F0502020204030204" pitchFamily="34" charset="0"/>
                <a:cs typeface="Times New Roman" panose="02020603050405020304" pitchFamily="18" charset="0"/>
              </a:rPr>
              <a:t>Fund Source:</a:t>
            </a:r>
            <a:r>
              <a:rPr lang="en-US" sz="2133" dirty="0">
                <a:solidFill>
                  <a:srgbClr val="FFFFFF"/>
                </a:solidFill>
                <a:latin typeface="Calibri Light" panose="020F0302020204030204"/>
                <a:ea typeface="Calibri" panose="020F0502020204030204" pitchFamily="34" charset="0"/>
                <a:cs typeface="Times New Roman" panose="02020603050405020304" pitchFamily="18" charset="0"/>
              </a:rPr>
              <a:t>  University Funds</a:t>
            </a:r>
          </a:p>
          <a:p>
            <a:pPr defTabSz="457189">
              <a:lnSpc>
                <a:spcPct val="115000"/>
              </a:lnSpc>
            </a:pPr>
            <a:r>
              <a:rPr lang="en-US" sz="2133" b="1" dirty="0">
                <a:solidFill>
                  <a:srgbClr val="FFFFFF"/>
                </a:solidFill>
                <a:latin typeface="Calibri Light" panose="020F0302020204030204"/>
                <a:ea typeface="Calibri" panose="020F0502020204030204" pitchFamily="34" charset="0"/>
                <a:cs typeface="Times New Roman" panose="02020603050405020304" pitchFamily="18" charset="0"/>
              </a:rPr>
              <a:t>  </a:t>
            </a:r>
            <a:endParaRPr lang="en-US" sz="2133" dirty="0">
              <a:solidFill>
                <a:srgbClr val="FFFFFF"/>
              </a:solidFill>
              <a:latin typeface="Calibri Light" panose="020F0302020204030204"/>
              <a:ea typeface="Calibri" panose="020F0502020204030204" pitchFamily="34" charset="0"/>
              <a:cs typeface="Times New Roman" panose="02020603050405020304" pitchFamily="18" charset="0"/>
            </a:endParaRPr>
          </a:p>
          <a:p>
            <a:pPr defTabSz="457189">
              <a:lnSpc>
                <a:spcPct val="115000"/>
              </a:lnSpc>
            </a:pPr>
            <a:r>
              <a:rPr lang="en-US" sz="2133" b="1" dirty="0">
                <a:solidFill>
                  <a:srgbClr val="FFFFFF"/>
                </a:solidFill>
                <a:latin typeface="Calibri Light" panose="020F0302020204030204"/>
                <a:ea typeface="Calibri" panose="020F0502020204030204" pitchFamily="34" charset="0"/>
                <a:cs typeface="Times New Roman" panose="02020603050405020304" pitchFamily="18" charset="0"/>
              </a:rPr>
              <a:t>Project Information:</a:t>
            </a:r>
            <a:endParaRPr lang="en-US" sz="2133" dirty="0">
              <a:solidFill>
                <a:srgbClr val="FFFFFF"/>
              </a:solidFill>
              <a:latin typeface="Calibri Light" panose="020F0302020204030204"/>
              <a:ea typeface="Calibri" panose="020F0502020204030204" pitchFamily="34" charset="0"/>
              <a:cs typeface="Times New Roman" panose="02020603050405020304" pitchFamily="18" charset="0"/>
            </a:endParaRPr>
          </a:p>
          <a:p>
            <a:pPr marL="457189" defTabSz="457189">
              <a:lnSpc>
                <a:spcPct val="115000"/>
              </a:lnSpc>
            </a:pPr>
            <a:r>
              <a:rPr lang="en-US" sz="2133" dirty="0">
                <a:solidFill>
                  <a:srgbClr val="FFFFFF"/>
                </a:solidFill>
                <a:latin typeface="Calibri Light" panose="020F0302020204030204"/>
              </a:rPr>
              <a:t>This project renovates the Guaranty Bank Building located at 111 South Monroe Street in Tallahassee.  This project will create space for faculty, staff &amp; students.  This facility will accommodate collaboration, presentation, reception and  event spaces for students to connect with entrepreneurial mentors in a creative environment.</a:t>
            </a:r>
          </a:p>
          <a:p>
            <a:pPr marL="457189" defTabSz="457189">
              <a:lnSpc>
                <a:spcPct val="115000"/>
              </a:lnSpc>
            </a:pPr>
            <a:endParaRPr lang="en-US" sz="2133" dirty="0">
              <a:solidFill>
                <a:srgbClr val="FFFFFF"/>
              </a:solidFill>
              <a:latin typeface="Calibri Light" panose="020F0302020204030204"/>
              <a:ea typeface="Calibri" panose="020F0502020204030204" pitchFamily="34" charset="0"/>
              <a:cs typeface="Times New Roman" panose="02020603050405020304" pitchFamily="18" charset="0"/>
            </a:endParaRPr>
          </a:p>
          <a:p>
            <a:pPr defTabSz="457189">
              <a:lnSpc>
                <a:spcPct val="115000"/>
              </a:lnSpc>
            </a:pPr>
            <a:r>
              <a:rPr lang="en-US" sz="2133" b="1" dirty="0">
                <a:solidFill>
                  <a:srgbClr val="FFFFFF"/>
                </a:solidFill>
                <a:latin typeface="Calibri Light" panose="020F0302020204030204"/>
                <a:ea typeface="Calibri" panose="020F0502020204030204" pitchFamily="34" charset="0"/>
                <a:cs typeface="Times New Roman" panose="02020603050405020304" pitchFamily="18" charset="0"/>
              </a:rPr>
              <a:t>Design-Build Consultants: </a:t>
            </a:r>
            <a:endParaRPr lang="en-US" sz="2133" dirty="0">
              <a:solidFill>
                <a:srgbClr val="FFFFFF"/>
              </a:solidFill>
              <a:latin typeface="Calibri Light" panose="020F0302020204030204"/>
              <a:ea typeface="Calibri" panose="020F0502020204030204" pitchFamily="34" charset="0"/>
              <a:cs typeface="Times New Roman" panose="02020603050405020304" pitchFamily="18" charset="0"/>
            </a:endParaRPr>
          </a:p>
          <a:p>
            <a:pPr marL="463539" defTabSz="457189">
              <a:lnSpc>
                <a:spcPct val="115000"/>
              </a:lnSpc>
            </a:pPr>
            <a:r>
              <a:rPr lang="en-US" sz="2133" dirty="0">
                <a:solidFill>
                  <a:srgbClr val="FFFFFF"/>
                </a:solidFill>
                <a:latin typeface="Calibri Light" panose="020F0302020204030204"/>
                <a:ea typeface="Calibri" panose="020F0502020204030204" pitchFamily="34" charset="0"/>
                <a:cs typeface="Times New Roman" panose="02020603050405020304" pitchFamily="18" charset="0"/>
              </a:rPr>
              <a:t>Architects – Currently in selection</a:t>
            </a:r>
          </a:p>
          <a:p>
            <a:pPr marL="463539" defTabSz="457189">
              <a:lnSpc>
                <a:spcPct val="115000"/>
              </a:lnSpc>
            </a:pPr>
            <a:r>
              <a:rPr lang="en-US" sz="2133" dirty="0">
                <a:solidFill>
                  <a:srgbClr val="FFFFFF"/>
                </a:solidFill>
                <a:latin typeface="Calibri Light" panose="020F0302020204030204"/>
                <a:ea typeface="Calibri" panose="020F0502020204030204" pitchFamily="34" charset="0"/>
                <a:cs typeface="Times New Roman" panose="02020603050405020304" pitchFamily="18" charset="0"/>
              </a:rPr>
              <a:t>Contractor – Currently in selection</a:t>
            </a:r>
          </a:p>
        </p:txBody>
      </p:sp>
    </p:spTree>
    <p:extLst>
      <p:ext uri="{BB962C8B-B14F-4D97-AF65-F5344CB8AC3E}">
        <p14:creationId xmlns:p14="http://schemas.microsoft.com/office/powerpoint/2010/main" val="379127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82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383739" cy="2286000"/>
          </a:xfrm>
        </p:spPr>
        <p:txBody>
          <a:bodyPr>
            <a:normAutofit fontScale="90000"/>
          </a:bodyPr>
          <a:lstStyle/>
          <a:p>
            <a:r>
              <a:rPr lang="en-US" dirty="0" smtClean="0">
                <a:effectLst>
                  <a:outerShdw blurRad="38100" dist="38100" dir="2700000" algn="tl">
                    <a:srgbClr val="000000">
                      <a:alpha val="43137"/>
                    </a:srgbClr>
                  </a:outerShdw>
                </a:effectLst>
              </a:rPr>
              <a:t>Jim Moran School </a:t>
            </a:r>
            <a:r>
              <a:rPr lang="en-US" dirty="0">
                <a:effectLst>
                  <a:outerShdw blurRad="38100" dist="38100" dir="2700000" algn="tl">
                    <a:srgbClr val="000000">
                      <a:alpha val="43137"/>
                    </a:srgbClr>
                  </a:outerShdw>
                </a:effectLst>
              </a:rPr>
              <a:t>of </a:t>
            </a:r>
            <a:r>
              <a:rPr lang="en-US" dirty="0" smtClean="0">
                <a:effectLst>
                  <a:outerShdw blurRad="38100" dist="38100" dir="2700000" algn="tl">
                    <a:srgbClr val="000000">
                      <a:alpha val="43137"/>
                    </a:srgbClr>
                  </a:outerShdw>
                </a:effectLst>
              </a:rPr>
              <a:t>Entrepreneurship / Jim </a:t>
            </a:r>
            <a:r>
              <a:rPr lang="en-US" dirty="0">
                <a:effectLst>
                  <a:outerShdw blurRad="38100" dist="38100" dir="2700000" algn="tl">
                    <a:srgbClr val="000000">
                      <a:alpha val="43137"/>
                    </a:srgbClr>
                  </a:outerShdw>
                </a:effectLst>
              </a:rPr>
              <a:t>Moran Institute</a:t>
            </a:r>
          </a:p>
        </p:txBody>
      </p:sp>
      <p:sp>
        <p:nvSpPr>
          <p:cNvPr id="4" name="Slide Number Placeholder 3"/>
          <p:cNvSpPr>
            <a:spLocks noGrp="1"/>
          </p:cNvSpPr>
          <p:nvPr>
            <p:ph type="sldNum" sz="quarter" idx="12"/>
          </p:nvPr>
        </p:nvSpPr>
        <p:spPr/>
        <p:txBody>
          <a:bodyPr/>
          <a:lstStyle/>
          <a:p>
            <a:pPr defTabSz="457189"/>
            <a:fld id="{AB4657C7-E956-44D4-85A8-C32ECB814B09}" type="slidenum">
              <a:rPr lang="en-US">
                <a:solidFill>
                  <a:srgbClr val="D9D9DB"/>
                </a:solidFill>
                <a:latin typeface="Calibri" panose="020F0502020204030204"/>
              </a:rPr>
              <a:pPr defTabSz="457189"/>
              <a:t>22</a:t>
            </a:fld>
            <a:endParaRPr lang="en-US" dirty="0">
              <a:solidFill>
                <a:srgbClr val="D9D9DB"/>
              </a:solidFill>
              <a:latin typeface="Calibri" panose="020F0502020204030204"/>
            </a:endParaRP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280160" y="1061070"/>
            <a:ext cx="7701001" cy="44665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7098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82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effectLst>
                  <a:outerShdw blurRad="38100" dist="38100" dir="2700000" algn="tl">
                    <a:srgbClr val="000000">
                      <a:alpha val="43137"/>
                    </a:srgbClr>
                  </a:outerShdw>
                </a:effectLst>
              </a:rPr>
              <a:t>Jim Moran School </a:t>
            </a:r>
            <a:r>
              <a:rPr lang="en-US" dirty="0">
                <a:solidFill>
                  <a:schemeClr val="bg1"/>
                </a:solidFill>
                <a:effectLst>
                  <a:outerShdw blurRad="38100" dist="38100" dir="2700000" algn="tl">
                    <a:srgbClr val="000000">
                      <a:alpha val="43137"/>
                    </a:srgbClr>
                  </a:outerShdw>
                </a:effectLst>
              </a:rPr>
              <a:t>of </a:t>
            </a:r>
            <a:r>
              <a:rPr lang="en-US" dirty="0" smtClean="0">
                <a:solidFill>
                  <a:schemeClr val="bg1"/>
                </a:solidFill>
                <a:effectLst>
                  <a:outerShdw blurRad="38100" dist="38100" dir="2700000" algn="tl">
                    <a:srgbClr val="000000">
                      <a:alpha val="43137"/>
                    </a:srgbClr>
                  </a:outerShdw>
                </a:effectLst>
              </a:rPr>
              <a:t>Entrepreneurship / Jim </a:t>
            </a:r>
            <a:r>
              <a:rPr lang="en-US" dirty="0">
                <a:solidFill>
                  <a:schemeClr val="bg1"/>
                </a:solidFill>
                <a:effectLst>
                  <a:outerShdw blurRad="38100" dist="38100" dir="2700000" algn="tl">
                    <a:srgbClr val="000000">
                      <a:alpha val="43137"/>
                    </a:srgbClr>
                  </a:outerShdw>
                </a:effectLst>
              </a:rPr>
              <a:t>Moran Institute</a:t>
            </a:r>
          </a:p>
        </p:txBody>
      </p:sp>
      <p:sp>
        <p:nvSpPr>
          <p:cNvPr id="4" name="Slide Number Placeholder 3"/>
          <p:cNvSpPr>
            <a:spLocks noGrp="1"/>
          </p:cNvSpPr>
          <p:nvPr>
            <p:ph type="sldNum" sz="quarter" idx="12"/>
          </p:nvPr>
        </p:nvSpPr>
        <p:spPr/>
        <p:txBody>
          <a:bodyPr/>
          <a:lstStyle/>
          <a:p>
            <a:pPr defTabSz="457189"/>
            <a:fld id="{AB4657C7-E956-44D4-85A8-C32ECB814B09}" type="slidenum">
              <a:rPr lang="en-US">
                <a:latin typeface="Calibri" panose="020F0502020204030204"/>
              </a:rPr>
              <a:pPr defTabSz="457189"/>
              <a:t>23</a:t>
            </a:fld>
            <a:endParaRPr lang="en-US" dirty="0">
              <a:latin typeface="Calibri" panose="020F0502020204030204"/>
            </a:endParaRPr>
          </a:p>
        </p:txBody>
      </p:sp>
      <p:pic>
        <p:nvPicPr>
          <p:cNvPr id="7"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83" t="6883" r="12423" b="33375"/>
          <a:stretch/>
        </p:blipFill>
        <p:spPr bwMode="auto">
          <a:xfrm>
            <a:off x="1234788" y="1888387"/>
            <a:ext cx="9898281" cy="43644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65962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82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effectLst>
                  <a:outerShdw blurRad="38100" dist="38100" dir="2700000" algn="tl">
                    <a:srgbClr val="000000">
                      <a:alpha val="43137"/>
                    </a:srgbClr>
                  </a:outerShdw>
                </a:effectLst>
              </a:rPr>
              <a:t>Jim Moran School </a:t>
            </a:r>
            <a:r>
              <a:rPr lang="en-US" dirty="0">
                <a:solidFill>
                  <a:schemeClr val="bg1"/>
                </a:solidFill>
                <a:effectLst>
                  <a:outerShdw blurRad="38100" dist="38100" dir="2700000" algn="tl">
                    <a:srgbClr val="000000">
                      <a:alpha val="43137"/>
                    </a:srgbClr>
                  </a:outerShdw>
                </a:effectLst>
              </a:rPr>
              <a:t>of </a:t>
            </a:r>
            <a:r>
              <a:rPr lang="en-US" dirty="0" smtClean="0">
                <a:solidFill>
                  <a:schemeClr val="bg1"/>
                </a:solidFill>
                <a:effectLst>
                  <a:outerShdw blurRad="38100" dist="38100" dir="2700000" algn="tl">
                    <a:srgbClr val="000000">
                      <a:alpha val="43137"/>
                    </a:srgbClr>
                  </a:outerShdw>
                </a:effectLst>
              </a:rPr>
              <a:t>Entrepreneurship / Jim </a:t>
            </a:r>
            <a:r>
              <a:rPr lang="en-US" dirty="0">
                <a:solidFill>
                  <a:schemeClr val="bg1"/>
                </a:solidFill>
                <a:effectLst>
                  <a:outerShdw blurRad="38100" dist="38100" dir="2700000" algn="tl">
                    <a:srgbClr val="000000">
                      <a:alpha val="43137"/>
                    </a:srgbClr>
                  </a:outerShdw>
                </a:effectLst>
              </a:rPr>
              <a:t>Moran Institute</a:t>
            </a:r>
          </a:p>
        </p:txBody>
      </p:sp>
      <p:sp>
        <p:nvSpPr>
          <p:cNvPr id="4" name="Slide Number Placeholder 3"/>
          <p:cNvSpPr>
            <a:spLocks noGrp="1"/>
          </p:cNvSpPr>
          <p:nvPr>
            <p:ph type="sldNum" sz="quarter" idx="12"/>
          </p:nvPr>
        </p:nvSpPr>
        <p:spPr/>
        <p:txBody>
          <a:bodyPr/>
          <a:lstStyle/>
          <a:p>
            <a:pPr defTabSz="457189"/>
            <a:fld id="{AB4657C7-E956-44D4-85A8-C32ECB814B09}" type="slidenum">
              <a:rPr lang="en-US">
                <a:latin typeface="Calibri" panose="020F0502020204030204"/>
              </a:rPr>
              <a:pPr defTabSz="457189"/>
              <a:t>24</a:t>
            </a:fld>
            <a:endParaRPr lang="en-US" dirty="0">
              <a:latin typeface="Calibri" panose="020F0502020204030204"/>
            </a:endParaRPr>
          </a:p>
        </p:txBody>
      </p:sp>
      <p:sp>
        <p:nvSpPr>
          <p:cNvPr id="6" name="TextBox 5"/>
          <p:cNvSpPr txBox="1"/>
          <p:nvPr/>
        </p:nvSpPr>
        <p:spPr>
          <a:xfrm>
            <a:off x="5548629" y="6445256"/>
            <a:ext cx="3354701" cy="379656"/>
          </a:xfrm>
          <a:prstGeom prst="rect">
            <a:avLst/>
          </a:prstGeom>
          <a:noFill/>
        </p:spPr>
        <p:txBody>
          <a:bodyPr wrap="none" rtlCol="0">
            <a:spAutoFit/>
          </a:bodyPr>
          <a:lstStyle/>
          <a:p>
            <a:pPr defTabSz="457189"/>
            <a:r>
              <a:rPr lang="en-US" sz="1867" dirty="0" smtClean="0">
                <a:solidFill>
                  <a:srgbClr val="000000">
                    <a:lumMod val="75000"/>
                    <a:lumOff val="25000"/>
                  </a:srgbClr>
                </a:solidFill>
                <a:latin typeface="Calibri" panose="020F0502020204030204"/>
              </a:rPr>
              <a:t>Currently undergoing demolition</a:t>
            </a:r>
            <a:endParaRPr lang="en-US" sz="1867" dirty="0">
              <a:solidFill>
                <a:srgbClr val="000000">
                  <a:lumMod val="75000"/>
                  <a:lumOff val="25000"/>
                </a:srgbClr>
              </a:solidFill>
              <a:latin typeface="Calibri" panose="020F0502020204030204"/>
            </a:endParaRPr>
          </a:p>
        </p:txBody>
      </p:sp>
      <p:pic>
        <p:nvPicPr>
          <p:cNvPr id="1026" name="Picture 2" descr="interior demo 3rd fl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840" y="2402379"/>
            <a:ext cx="4106463" cy="309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3rd fl demo 9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4749" y="2402379"/>
            <a:ext cx="4101725" cy="308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52429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82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383739" cy="2286000"/>
          </a:xfrm>
        </p:spPr>
        <p:txBody>
          <a:bodyPr>
            <a:normAutofit/>
          </a:bodyPr>
          <a:lstStyle/>
          <a:p>
            <a:r>
              <a:rPr lang="en-US" dirty="0" smtClean="0">
                <a:effectLst>
                  <a:outerShdw blurRad="38100" dist="38100" dir="2700000" algn="tl">
                    <a:srgbClr val="000000">
                      <a:alpha val="43137"/>
                    </a:srgbClr>
                  </a:outerShdw>
                </a:effectLst>
              </a:rPr>
              <a:t>Black Student Union / African American Study Center</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defTabSz="457189"/>
            <a:fld id="{AB4657C7-E956-44D4-85A8-C32ECB814B09}" type="slidenum">
              <a:rPr lang="en-US">
                <a:solidFill>
                  <a:srgbClr val="D9D9DB"/>
                </a:solidFill>
                <a:latin typeface="Calibri" panose="020F0502020204030204"/>
              </a:rPr>
              <a:pPr defTabSz="457189"/>
              <a:t>25</a:t>
            </a:fld>
            <a:endParaRPr lang="en-US" dirty="0">
              <a:solidFill>
                <a:srgbClr val="D9D9DB"/>
              </a:solidFill>
              <a:latin typeface="Calibri" panose="020F0502020204030204"/>
            </a:endParaRPr>
          </a:p>
        </p:txBody>
      </p:sp>
      <p:sp>
        <p:nvSpPr>
          <p:cNvPr id="5" name="Rectangle 4"/>
          <p:cNvSpPr/>
          <p:nvPr/>
        </p:nvSpPr>
        <p:spPr>
          <a:xfrm>
            <a:off x="4331369" y="300398"/>
            <a:ext cx="7539788" cy="6442854"/>
          </a:xfrm>
          <a:prstGeom prst="rect">
            <a:avLst/>
          </a:prstGeom>
        </p:spPr>
        <p:txBody>
          <a:bodyPr wrap="square">
            <a:spAutoFit/>
          </a:bodyPr>
          <a:lstStyle/>
          <a:p>
            <a:pPr defTabSz="457189"/>
            <a:r>
              <a:rPr lang="en-US" sz="2400" b="1" dirty="0">
                <a:solidFill>
                  <a:srgbClr val="FFFFFF"/>
                </a:solidFill>
                <a:latin typeface="Calibri Light" panose="020F0302020204030204"/>
              </a:rPr>
              <a:t>Substantial Completion Date:</a:t>
            </a:r>
            <a:r>
              <a:rPr lang="en-US" sz="2400" dirty="0">
                <a:solidFill>
                  <a:srgbClr val="FFFFFF"/>
                </a:solidFill>
                <a:latin typeface="Calibri Light" panose="020F0302020204030204"/>
              </a:rPr>
              <a:t>  10/01/2017</a:t>
            </a:r>
          </a:p>
          <a:p>
            <a:pPr defTabSz="457189"/>
            <a:r>
              <a:rPr lang="en-US" sz="2400" b="1" dirty="0">
                <a:solidFill>
                  <a:srgbClr val="FFFFFF"/>
                </a:solidFill>
                <a:latin typeface="Calibri Light" panose="020F0302020204030204"/>
              </a:rPr>
              <a:t>GSF:</a:t>
            </a:r>
            <a:r>
              <a:rPr lang="en-US" sz="2400" dirty="0">
                <a:solidFill>
                  <a:srgbClr val="FFFFFF"/>
                </a:solidFill>
                <a:latin typeface="Calibri Light" panose="020F0302020204030204"/>
              </a:rPr>
              <a:t>  6,500</a:t>
            </a:r>
          </a:p>
          <a:p>
            <a:pPr defTabSz="457189"/>
            <a:r>
              <a:rPr lang="en-US" sz="2400" b="1" dirty="0">
                <a:solidFill>
                  <a:srgbClr val="FFFFFF"/>
                </a:solidFill>
                <a:latin typeface="Calibri Light" panose="020F0302020204030204"/>
              </a:rPr>
              <a:t>Total Cost</a:t>
            </a:r>
            <a:r>
              <a:rPr lang="en-US" sz="2400" b="1">
                <a:solidFill>
                  <a:srgbClr val="FFFFFF"/>
                </a:solidFill>
                <a:latin typeface="Calibri Light" panose="020F0302020204030204"/>
              </a:rPr>
              <a:t>:</a:t>
            </a:r>
            <a:r>
              <a:rPr lang="en-US" sz="2400">
                <a:solidFill>
                  <a:srgbClr val="FFFFFF"/>
                </a:solidFill>
                <a:latin typeface="Calibri Light" panose="020F0302020204030204"/>
              </a:rPr>
              <a:t>  Over $2,000,000</a:t>
            </a:r>
            <a:endParaRPr lang="en-US" sz="2400" dirty="0">
              <a:solidFill>
                <a:srgbClr val="FFFFFF"/>
              </a:solidFill>
              <a:latin typeface="Calibri Light" panose="020F0302020204030204"/>
            </a:endParaRPr>
          </a:p>
          <a:p>
            <a:pPr defTabSz="457189"/>
            <a:r>
              <a:rPr lang="en-US" sz="2400" b="1" dirty="0">
                <a:solidFill>
                  <a:srgbClr val="FFFFFF"/>
                </a:solidFill>
                <a:latin typeface="Calibri Light" panose="020F0302020204030204"/>
              </a:rPr>
              <a:t>Fund Source:</a:t>
            </a:r>
            <a:r>
              <a:rPr lang="en-US" sz="2400" dirty="0">
                <a:solidFill>
                  <a:srgbClr val="FFFFFF"/>
                </a:solidFill>
                <a:latin typeface="Calibri Light" panose="020F0302020204030204"/>
              </a:rPr>
              <a:t>  FCO/Private Funds</a:t>
            </a:r>
          </a:p>
          <a:p>
            <a:pPr defTabSz="457189"/>
            <a:r>
              <a:rPr lang="en-US" sz="2400" b="1" dirty="0">
                <a:solidFill>
                  <a:srgbClr val="FFFFFF"/>
                </a:solidFill>
                <a:latin typeface="Calibri Light" panose="020F0302020204030204"/>
              </a:rPr>
              <a:t> </a:t>
            </a:r>
            <a:endParaRPr lang="en-US" sz="2400" dirty="0">
              <a:solidFill>
                <a:srgbClr val="FFFFFF"/>
              </a:solidFill>
              <a:latin typeface="Calibri Light" panose="020F0302020204030204"/>
            </a:endParaRPr>
          </a:p>
          <a:p>
            <a:pPr defTabSz="457189"/>
            <a:r>
              <a:rPr lang="en-US" sz="2400" b="1" dirty="0">
                <a:solidFill>
                  <a:srgbClr val="FFFFFF"/>
                </a:solidFill>
                <a:latin typeface="Calibri Light" panose="020F0302020204030204"/>
              </a:rPr>
              <a:t>Project Information:</a:t>
            </a:r>
            <a:endParaRPr lang="en-US" sz="2400" dirty="0">
              <a:solidFill>
                <a:srgbClr val="FFFFFF"/>
              </a:solidFill>
              <a:latin typeface="Calibri Light" panose="020F0302020204030204"/>
            </a:endParaRPr>
          </a:p>
          <a:p>
            <a:pPr marL="618051" defTabSz="457189"/>
            <a:r>
              <a:rPr lang="en-US" sz="2400" dirty="0">
                <a:solidFill>
                  <a:srgbClr val="FFFFFF"/>
                </a:solidFill>
                <a:latin typeface="Calibri Light" panose="020F0302020204030204"/>
              </a:rPr>
              <a:t>This project provides new space for the Black Student Union and African American Study Center.  This facility will include a gallery, student lounge, multipurpose space, and administrative space.</a:t>
            </a:r>
          </a:p>
          <a:p>
            <a:pPr marL="618051" defTabSz="457189"/>
            <a:endParaRPr lang="en-US" sz="2400" dirty="0">
              <a:solidFill>
                <a:srgbClr val="FFFFFF"/>
              </a:solidFill>
              <a:latin typeface="Calibri Light" panose="020F0302020204030204"/>
            </a:endParaRPr>
          </a:p>
          <a:p>
            <a:pPr defTabSz="457189">
              <a:lnSpc>
                <a:spcPct val="115000"/>
              </a:lnSpc>
            </a:pPr>
            <a:r>
              <a:rPr lang="en-US" sz="2400" b="1" dirty="0">
                <a:solidFill>
                  <a:srgbClr val="FFFFFF"/>
                </a:solidFill>
                <a:latin typeface="Calibri Light" panose="020F0302020204030204"/>
                <a:ea typeface="Calibri" panose="020F0502020204030204" pitchFamily="34" charset="0"/>
                <a:cs typeface="Times New Roman" panose="02020603050405020304" pitchFamily="18" charset="0"/>
              </a:rPr>
              <a:t>Consultants: </a:t>
            </a:r>
            <a:endParaRPr lang="en-US" sz="2400" dirty="0">
              <a:solidFill>
                <a:srgbClr val="FFFFFF"/>
              </a:solidFill>
              <a:latin typeface="Calibri Light" panose="020F0302020204030204"/>
              <a:ea typeface="Calibri" panose="020F0502020204030204" pitchFamily="34" charset="0"/>
              <a:cs typeface="Times New Roman" panose="02020603050405020304" pitchFamily="18" charset="0"/>
            </a:endParaRPr>
          </a:p>
          <a:p>
            <a:pPr marL="609585" defTabSz="457189">
              <a:lnSpc>
                <a:spcPct val="115000"/>
              </a:lnSpc>
            </a:pPr>
            <a:r>
              <a:rPr lang="en-US" sz="2400" dirty="0">
                <a:solidFill>
                  <a:srgbClr val="FFFFFF"/>
                </a:solidFill>
                <a:latin typeface="Calibri Light" panose="020F0302020204030204"/>
                <a:ea typeface="Calibri" panose="020F0502020204030204" pitchFamily="34" charset="0"/>
                <a:cs typeface="Times New Roman" panose="02020603050405020304" pitchFamily="18" charset="0"/>
              </a:rPr>
              <a:t>Architects – Gilchrist, Ross, Crowe Architects, PA, Tallahassee, FL</a:t>
            </a:r>
          </a:p>
          <a:p>
            <a:pPr marL="609585" defTabSz="457189">
              <a:lnSpc>
                <a:spcPct val="115000"/>
              </a:lnSpc>
            </a:pPr>
            <a:r>
              <a:rPr lang="en-US" sz="2400" dirty="0">
                <a:solidFill>
                  <a:srgbClr val="FFFFFF"/>
                </a:solidFill>
                <a:latin typeface="Calibri Light" panose="020F0302020204030204"/>
                <a:ea typeface="Calibri" panose="020F0502020204030204" pitchFamily="34" charset="0"/>
                <a:cs typeface="Times New Roman" panose="02020603050405020304" pitchFamily="18" charset="0"/>
              </a:rPr>
              <a:t>Contractor – Mad Dog Construction/One Day Came, Tallahassee, FL</a:t>
            </a:r>
          </a:p>
          <a:p>
            <a:pPr marL="618051" defTabSz="457189"/>
            <a:endParaRPr lang="en-US" sz="1067" dirty="0">
              <a:solidFill>
                <a:srgbClr val="000000"/>
              </a:solidFill>
              <a:latin typeface="Calibri" panose="020F0502020204030204"/>
            </a:endParaRPr>
          </a:p>
        </p:txBody>
      </p:sp>
    </p:spTree>
    <p:extLst>
      <p:ext uri="{BB962C8B-B14F-4D97-AF65-F5344CB8AC3E}">
        <p14:creationId xmlns:p14="http://schemas.microsoft.com/office/powerpoint/2010/main" val="37397179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82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383739" cy="2286000"/>
          </a:xfrm>
        </p:spPr>
        <p:txBody>
          <a:bodyPr>
            <a:normAutofit/>
          </a:bodyPr>
          <a:lstStyle/>
          <a:p>
            <a:r>
              <a:rPr lang="en-US" dirty="0" smtClean="0">
                <a:effectLst>
                  <a:outerShdw blurRad="38100" dist="38100" dir="2700000" algn="tl">
                    <a:srgbClr val="000000">
                      <a:alpha val="43137"/>
                    </a:srgbClr>
                  </a:outerShdw>
                </a:effectLst>
              </a:rPr>
              <a:t>Black Student Union / African American Study Center</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defTabSz="457189"/>
            <a:fld id="{AB4657C7-E956-44D4-85A8-C32ECB814B09}" type="slidenum">
              <a:rPr lang="en-US">
                <a:solidFill>
                  <a:srgbClr val="D9D9DB"/>
                </a:solidFill>
                <a:latin typeface="Calibri" panose="020F0502020204030204"/>
              </a:rPr>
              <a:pPr defTabSz="457189"/>
              <a:t>26</a:t>
            </a:fld>
            <a:endParaRPr lang="en-US" dirty="0">
              <a:solidFill>
                <a:srgbClr val="D9D9DB"/>
              </a:solidFill>
              <a:latin typeface="Calibri" panose="020F0502020204030204"/>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5833" t="12879" r="32500" b="33029"/>
          <a:stretch/>
        </p:blipFill>
        <p:spPr>
          <a:xfrm>
            <a:off x="4253704" y="1029752"/>
            <a:ext cx="7763361" cy="4406232"/>
          </a:xfrm>
          <a:prstGeom prst="rect">
            <a:avLst/>
          </a:prstGeom>
        </p:spPr>
      </p:pic>
    </p:spTree>
    <p:extLst>
      <p:ext uri="{BB962C8B-B14F-4D97-AF65-F5344CB8AC3E}">
        <p14:creationId xmlns:p14="http://schemas.microsoft.com/office/powerpoint/2010/main" val="2047455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82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383739" cy="2286000"/>
          </a:xfrm>
        </p:spPr>
        <p:txBody>
          <a:bodyPr>
            <a:normAutofit/>
          </a:bodyPr>
          <a:lstStyle/>
          <a:p>
            <a:r>
              <a:rPr lang="en-US" dirty="0" smtClean="0">
                <a:effectLst>
                  <a:outerShdw blurRad="38100" dist="38100" dir="2700000" algn="tl">
                    <a:srgbClr val="000000">
                      <a:alpha val="43137"/>
                    </a:srgbClr>
                  </a:outerShdw>
                </a:effectLst>
              </a:rPr>
              <a:t>Black Student Union / African American Study Center</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defTabSz="457189"/>
            <a:fld id="{AB4657C7-E956-44D4-85A8-C32ECB814B09}" type="slidenum">
              <a:rPr lang="en-US">
                <a:solidFill>
                  <a:srgbClr val="D9D9DB"/>
                </a:solidFill>
                <a:latin typeface="Calibri" panose="020F0502020204030204"/>
              </a:rPr>
              <a:pPr defTabSz="457189"/>
              <a:t>27</a:t>
            </a:fld>
            <a:endParaRPr lang="en-US" dirty="0">
              <a:solidFill>
                <a:srgbClr val="D9D9DB"/>
              </a:solidFill>
              <a:latin typeface="Calibri" panose="020F0502020204030204"/>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0472" t="7999" r="3117" b="9411"/>
          <a:stretch/>
        </p:blipFill>
        <p:spPr>
          <a:xfrm>
            <a:off x="5197642" y="140938"/>
            <a:ext cx="5701823" cy="65655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48376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82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383739" cy="2286000"/>
          </a:xfrm>
        </p:spPr>
        <p:txBody>
          <a:bodyPr>
            <a:normAutofit/>
          </a:bodyPr>
          <a:lstStyle/>
          <a:p>
            <a:r>
              <a:rPr lang="en-US" dirty="0" smtClean="0">
                <a:effectLst>
                  <a:outerShdw blurRad="38100" dist="38100" dir="2700000" algn="tl">
                    <a:srgbClr val="000000">
                      <a:alpha val="43137"/>
                    </a:srgbClr>
                  </a:outerShdw>
                </a:effectLst>
              </a:rPr>
              <a:t>Black Student Union / African American Study Center</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defTabSz="457189"/>
            <a:fld id="{AB4657C7-E956-44D4-85A8-C32ECB814B09}" type="slidenum">
              <a:rPr lang="en-US">
                <a:solidFill>
                  <a:srgbClr val="D9D9DB"/>
                </a:solidFill>
                <a:latin typeface="Calibri" panose="020F0502020204030204"/>
              </a:rPr>
              <a:pPr defTabSz="457189"/>
              <a:t>28</a:t>
            </a:fld>
            <a:endParaRPr lang="en-US" dirty="0">
              <a:solidFill>
                <a:srgbClr val="D9D9DB"/>
              </a:solidFill>
              <a:latin typeface="Calibri" panose="020F0502020204030204"/>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6971" t="7999" r="49230" b="9411"/>
          <a:stretch/>
        </p:blipFill>
        <p:spPr>
          <a:xfrm>
            <a:off x="5344313" y="150105"/>
            <a:ext cx="5380980" cy="65655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69513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82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383739" cy="2286000"/>
          </a:xfrm>
        </p:spPr>
        <p:txBody>
          <a:bodyPr>
            <a:normAutofit/>
          </a:bodyPr>
          <a:lstStyle/>
          <a:p>
            <a:r>
              <a:rPr lang="en-US" dirty="0" smtClean="0">
                <a:effectLst>
                  <a:outerShdw blurRad="38100" dist="38100" dir="2700000" algn="tl">
                    <a:srgbClr val="000000">
                      <a:alpha val="43137"/>
                    </a:srgbClr>
                  </a:outerShdw>
                </a:effectLst>
              </a:rPr>
              <a:t>Black Student Union / African American Study Center</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AB4657C7-E956-44D4-85A8-C32ECB814B09}" type="slidenum">
              <a:rPr kumimoji="0" lang="en-US" sz="1067" b="0" i="0" u="none" strike="noStrike" kern="1200" cap="none" spc="0" normalizeH="0" baseline="0" noProof="0">
                <a:ln>
                  <a:noFill/>
                </a:ln>
                <a:solidFill>
                  <a:srgbClr val="D9D9DB"/>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29</a:t>
            </a:fld>
            <a:endParaRPr kumimoji="0" lang="en-US" sz="1067" b="0" i="0" u="none" strike="noStrike" kern="1200" cap="none" spc="0" normalizeH="0" baseline="0" noProof="0" dirty="0">
              <a:ln>
                <a:noFill/>
              </a:ln>
              <a:solidFill>
                <a:srgbClr val="D9D9DB"/>
              </a:solidFill>
              <a:effectLst/>
              <a:uLnTx/>
              <a:uFillTx/>
              <a:latin typeface="Calibri" panose="020F0502020204030204"/>
              <a:ea typeface="+mn-ea"/>
              <a:cs typeface="+mn-cs"/>
            </a:endParaRPr>
          </a:p>
        </p:txBody>
      </p:sp>
      <p:pic>
        <p:nvPicPr>
          <p:cNvPr id="5" name="Picture 4" descr="S:\Design_Construction\Presentations\Quarterly Meeting Powerpoints\2017 Presentations\BSU FEB\IMG_030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4910" y="251978"/>
            <a:ext cx="3823854" cy="3156240"/>
          </a:xfrm>
          <a:prstGeom prst="rect">
            <a:avLst/>
          </a:prstGeom>
          <a:noFill/>
          <a:ln>
            <a:noFill/>
          </a:ln>
        </p:spPr>
      </p:pic>
      <p:pic>
        <p:nvPicPr>
          <p:cNvPr id="7" name="Picture 6" descr="S:\Design_Construction\Presentations\Quarterly Meeting Powerpoints\2017 Presentations\BSU FEB\IMG_030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9165" y="3599411"/>
            <a:ext cx="4166813" cy="3150206"/>
          </a:xfrm>
          <a:prstGeom prst="rect">
            <a:avLst/>
          </a:prstGeom>
          <a:noFill/>
          <a:ln>
            <a:noFill/>
          </a:ln>
        </p:spPr>
      </p:pic>
    </p:spTree>
    <p:extLst>
      <p:ext uri="{BB962C8B-B14F-4D97-AF65-F5344CB8AC3E}">
        <p14:creationId xmlns:p14="http://schemas.microsoft.com/office/powerpoint/2010/main" val="145279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82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340181" cy="2286000"/>
          </a:xfrm>
        </p:spPr>
        <p:txBody>
          <a:bodyPr>
            <a:normAutofit/>
          </a:bodyPr>
          <a:lstStyle/>
          <a:p>
            <a:r>
              <a:rPr lang="en-US" sz="4267" dirty="0">
                <a:solidFill>
                  <a:schemeClr val="bg1"/>
                </a:solidFill>
                <a:effectLst>
                  <a:outerShdw blurRad="38100" dist="38100" dir="2700000" algn="tl">
                    <a:srgbClr val="000000">
                      <a:alpha val="43137"/>
                    </a:srgbClr>
                  </a:outerShdw>
                </a:effectLst>
              </a:rPr>
              <a:t>FSU </a:t>
            </a:r>
            <a:br>
              <a:rPr lang="en-US" sz="4267" dirty="0">
                <a:solidFill>
                  <a:schemeClr val="bg1"/>
                </a:solidFill>
                <a:effectLst>
                  <a:outerShdw blurRad="38100" dist="38100" dir="2700000" algn="tl">
                    <a:srgbClr val="000000">
                      <a:alpha val="43137"/>
                    </a:srgbClr>
                  </a:outerShdw>
                </a:effectLst>
              </a:rPr>
            </a:br>
            <a:r>
              <a:rPr lang="en-US" sz="4267" dirty="0">
                <a:solidFill>
                  <a:schemeClr val="bg1"/>
                </a:solidFill>
                <a:effectLst>
                  <a:outerShdw blurRad="38100" dist="38100" dir="2700000" algn="tl">
                    <a:srgbClr val="000000">
                      <a:alpha val="43137"/>
                    </a:srgbClr>
                  </a:outerShdw>
                </a:effectLst>
              </a:rPr>
              <a:t>Operating Budget</a:t>
            </a:r>
            <a:endParaRPr lang="en-US" sz="4267"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49505" y="1471955"/>
            <a:ext cx="7322868" cy="4736591"/>
          </a:xfrm>
        </p:spPr>
        <p:txBody>
          <a:bodyPr>
            <a:normAutofit/>
          </a:bodyPr>
          <a:lstStyle/>
          <a:p>
            <a:pPr marL="609585" lvl="1" indent="0" defTabSz="1219170">
              <a:lnSpc>
                <a:spcPct val="100000"/>
              </a:lnSpc>
              <a:spcBef>
                <a:spcPct val="20000"/>
              </a:spcBef>
              <a:spcAft>
                <a:spcPts val="0"/>
              </a:spcAft>
              <a:buClrTx/>
              <a:buNone/>
            </a:pPr>
            <a:endParaRPr lang="en-US" sz="8533" dirty="0">
              <a:solidFill>
                <a:srgbClr val="FFFFFF"/>
              </a:solidFill>
              <a:latin typeface="Garamond"/>
            </a:endParaRPr>
          </a:p>
          <a:p>
            <a:pPr marL="0" indent="0" defTabSz="1219170">
              <a:lnSpc>
                <a:spcPct val="100000"/>
              </a:lnSpc>
              <a:spcBef>
                <a:spcPct val="20000"/>
              </a:spcBef>
              <a:spcAft>
                <a:spcPts val="0"/>
              </a:spcAft>
              <a:buClrTx/>
              <a:buSzTx/>
              <a:buNone/>
            </a:pPr>
            <a:r>
              <a:rPr lang="en-US" sz="8533" dirty="0">
                <a:solidFill>
                  <a:srgbClr val="FFFFFF"/>
                </a:solidFill>
                <a:latin typeface="Garamond"/>
              </a:rPr>
              <a:t/>
            </a:r>
            <a:br>
              <a:rPr lang="en-US" sz="8533" dirty="0">
                <a:solidFill>
                  <a:srgbClr val="FFFFFF"/>
                </a:solidFill>
                <a:latin typeface="Garamond"/>
              </a:rPr>
            </a:br>
            <a:endParaRPr lang="en-US" sz="8533" dirty="0">
              <a:solidFill>
                <a:srgbClr val="FFFFFF"/>
              </a:solidFill>
              <a:latin typeface="Garamond"/>
            </a:endParaRPr>
          </a:p>
          <a:p>
            <a:endParaRPr lang="en-US" dirty="0"/>
          </a:p>
        </p:txBody>
      </p:sp>
      <p:sp>
        <p:nvSpPr>
          <p:cNvPr id="5" name="TextBox 4"/>
          <p:cNvSpPr txBox="1"/>
          <p:nvPr/>
        </p:nvSpPr>
        <p:spPr>
          <a:xfrm>
            <a:off x="4286370" y="315337"/>
            <a:ext cx="7683261" cy="584775"/>
          </a:xfrm>
          <a:prstGeom prst="rect">
            <a:avLst/>
          </a:prstGeom>
          <a:noFill/>
        </p:spPr>
        <p:txBody>
          <a:bodyPr wrap="square" rtlCol="0">
            <a:spAutoFit/>
          </a:bodyPr>
          <a:lstStyle/>
          <a:p>
            <a:pPr algn="ctr" defTabSz="457189"/>
            <a:r>
              <a:rPr lang="en-US" sz="3200" dirty="0" smtClean="0">
                <a:solidFill>
                  <a:srgbClr val="FFFFFF"/>
                </a:solidFill>
                <a:effectLst>
                  <a:outerShdw blurRad="38100" dist="38100" dir="2700000" algn="tl">
                    <a:srgbClr val="000000">
                      <a:alpha val="43137"/>
                    </a:srgbClr>
                  </a:outerShdw>
                </a:effectLst>
                <a:latin typeface="Calibri" panose="020F0502020204030204"/>
              </a:rPr>
              <a:t>2017-2018 </a:t>
            </a:r>
            <a:r>
              <a:rPr lang="en-US" sz="3200" dirty="0">
                <a:solidFill>
                  <a:srgbClr val="FFFFFF"/>
                </a:solidFill>
                <a:effectLst>
                  <a:outerShdw blurRad="38100" dist="38100" dir="2700000" algn="tl">
                    <a:srgbClr val="000000">
                      <a:alpha val="43137"/>
                    </a:srgbClr>
                  </a:outerShdw>
                </a:effectLst>
                <a:latin typeface="Calibri" panose="020F0502020204030204"/>
              </a:rPr>
              <a:t>Total Operating Budget Summary</a:t>
            </a:r>
            <a:endParaRPr lang="en-US" sz="3200" dirty="0">
              <a:solidFill>
                <a:srgbClr val="FFFFFF"/>
              </a:solidFill>
              <a:effectLst>
                <a:outerShdw blurRad="38100" dist="38100" dir="2700000" algn="tl">
                  <a:srgbClr val="000000">
                    <a:alpha val="43137"/>
                  </a:srgbClr>
                </a:outerShdw>
              </a:effectLst>
              <a:latin typeface="Calibri" panose="020F0502020204030204"/>
            </a:endParaRPr>
          </a:p>
        </p:txBody>
      </p:sp>
      <p:sp>
        <p:nvSpPr>
          <p:cNvPr id="4" name="Slide Number Placeholder 3"/>
          <p:cNvSpPr>
            <a:spLocks noGrp="1"/>
          </p:cNvSpPr>
          <p:nvPr>
            <p:ph type="sldNum" sz="quarter" idx="12"/>
          </p:nvPr>
        </p:nvSpPr>
        <p:spPr/>
        <p:txBody>
          <a:bodyPr/>
          <a:lstStyle/>
          <a:p>
            <a:pPr defTabSz="457189"/>
            <a:fld id="{D57F1E4F-1CFF-5643-939E-217C01CDF565}" type="slidenum">
              <a:rPr lang="en-US">
                <a:solidFill>
                  <a:srgbClr val="D9D9DB"/>
                </a:solidFill>
                <a:latin typeface="Calibri" panose="020F0502020204030204"/>
              </a:rPr>
              <a:pPr defTabSz="457189"/>
              <a:t>3</a:t>
            </a:fld>
            <a:endParaRPr lang="en-US" dirty="0">
              <a:solidFill>
                <a:srgbClr val="D9D9DB"/>
              </a:solidFill>
              <a:latin typeface="Calibri" panose="020F0502020204030204"/>
            </a:endParaRPr>
          </a:p>
        </p:txBody>
      </p:sp>
      <p:graphicFrame>
        <p:nvGraphicFramePr>
          <p:cNvPr id="7" name="Table 6"/>
          <p:cNvGraphicFramePr>
            <a:graphicFrameLocks noGrp="1"/>
          </p:cNvGraphicFramePr>
          <p:nvPr>
            <p:extLst>
              <p:ext uri="{D42A27DB-BD31-4B8C-83A1-F6EECF244321}">
                <p14:modId xmlns:p14="http://schemas.microsoft.com/office/powerpoint/2010/main" val="3246668863"/>
              </p:ext>
            </p:extLst>
          </p:nvPr>
        </p:nvGraphicFramePr>
        <p:xfrm>
          <a:off x="5008816" y="1818223"/>
          <a:ext cx="6228016" cy="3040380"/>
        </p:xfrm>
        <a:graphic>
          <a:graphicData uri="http://schemas.openxmlformats.org/drawingml/2006/table">
            <a:tbl>
              <a:tblPr/>
              <a:tblGrid>
                <a:gridCol w="4379801">
                  <a:extLst>
                    <a:ext uri="{9D8B030D-6E8A-4147-A177-3AD203B41FA5}">
                      <a16:colId xmlns:a16="http://schemas.microsoft.com/office/drawing/2014/main" val="20000"/>
                    </a:ext>
                  </a:extLst>
                </a:gridCol>
                <a:gridCol w="1848215">
                  <a:extLst>
                    <a:ext uri="{9D8B030D-6E8A-4147-A177-3AD203B41FA5}">
                      <a16:colId xmlns:a16="http://schemas.microsoft.com/office/drawing/2014/main" val="20001"/>
                    </a:ext>
                  </a:extLst>
                </a:gridCol>
              </a:tblGrid>
              <a:tr h="337820">
                <a:tc>
                  <a:txBody>
                    <a:bodyPr/>
                    <a:lstStyle/>
                    <a:p>
                      <a:pPr algn="l" fontAlgn="ctr"/>
                      <a:r>
                        <a:rPr lang="en-US" sz="2100" b="0" i="0" u="none" strike="noStrike" dirty="0">
                          <a:solidFill>
                            <a:srgbClr val="FFFFFF"/>
                          </a:solidFill>
                          <a:effectLst/>
                          <a:latin typeface="Calibri Light" panose="020F0302020204030204" pitchFamily="34" charset="0"/>
                        </a:rPr>
                        <a:t>Education &amp; General - State Support</a:t>
                      </a:r>
                    </a:p>
                  </a:txBody>
                  <a:tcPr marL="12700" marR="12700" marT="12700" marB="0" anchor="ctr">
                    <a:lnL>
                      <a:noFill/>
                    </a:lnL>
                    <a:lnR>
                      <a:noFill/>
                    </a:lnR>
                    <a:lnT>
                      <a:noFill/>
                    </a:lnT>
                    <a:lnB>
                      <a:noFill/>
                    </a:lnB>
                  </a:tcPr>
                </a:tc>
                <a:tc rowSpan="9">
                  <a:txBody>
                    <a:bodyPr/>
                    <a:lstStyle/>
                    <a:p>
                      <a:pPr algn="ctr" fontAlgn="ctr"/>
                      <a:r>
                        <a:rPr lang="en-US" sz="15000" b="0" i="0" u="none" strike="noStrike" dirty="0" smtClean="0">
                          <a:solidFill>
                            <a:srgbClr val="FFFFFF"/>
                          </a:solidFill>
                          <a:effectLst/>
                          <a:latin typeface="Calibri Light" panose="020F0302020204030204" pitchFamily="34" charset="0"/>
                        </a:rPr>
                        <a:t>?</a:t>
                      </a:r>
                      <a:endParaRPr lang="en-US" sz="15000" b="1" i="0" u="none" strike="noStrike" dirty="0">
                        <a:solidFill>
                          <a:srgbClr val="FFFFFF"/>
                        </a:solidFill>
                        <a:effectLst/>
                        <a:latin typeface="Calibri Light" panose="020F0302020204030204" pitchFamily="34" charset="0"/>
                      </a:endParaRPr>
                    </a:p>
                  </a:txBody>
                  <a:tcPr marL="12700" marR="12700" marT="12700" marB="0" anchor="ctr">
                    <a:lnL>
                      <a:noFill/>
                    </a:lnL>
                    <a:lnR>
                      <a:noFill/>
                    </a:lnR>
                    <a:lnT>
                      <a:noFill/>
                    </a:lnT>
                    <a:lnB w="25400" cap="flat" cmpd="dbl"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337820">
                <a:tc>
                  <a:txBody>
                    <a:bodyPr/>
                    <a:lstStyle/>
                    <a:p>
                      <a:pPr algn="l" fontAlgn="ctr"/>
                      <a:r>
                        <a:rPr lang="en-US" sz="2100" b="0" i="0" u="none" strike="noStrike">
                          <a:solidFill>
                            <a:srgbClr val="FFFFFF"/>
                          </a:solidFill>
                          <a:effectLst/>
                          <a:latin typeface="Calibri Light" panose="020F0302020204030204" pitchFamily="34" charset="0"/>
                        </a:rPr>
                        <a:t>Education &amp; General - Tuition and Fees</a:t>
                      </a:r>
                    </a:p>
                  </a:txBody>
                  <a:tcPr marL="12700" marR="12700" marT="12700" marB="0" anchor="ctr">
                    <a:lnL>
                      <a:noFill/>
                    </a:lnL>
                    <a:lnR>
                      <a:noFill/>
                    </a:lnR>
                    <a:lnT>
                      <a:noFill/>
                    </a:lnT>
                    <a:lnB>
                      <a:noFill/>
                    </a:lnB>
                  </a:tcPr>
                </a:tc>
                <a:tc vMerge="1">
                  <a:txBody>
                    <a:bodyPr/>
                    <a:lstStyle/>
                    <a:p>
                      <a:pPr algn="r" fontAlgn="ctr"/>
                      <a:endParaRPr lang="en-US" sz="2100" b="0" i="0" u="none" strike="noStrike" dirty="0">
                        <a:solidFill>
                          <a:srgbClr val="FFFFFF"/>
                        </a:solidFill>
                        <a:effectLst/>
                        <a:latin typeface="Calibri Light" panose="020F0302020204030204" pitchFamily="34" charset="0"/>
                      </a:endParaRPr>
                    </a:p>
                  </a:txBody>
                  <a:tcPr marL="12700" marR="12700" marT="12700" marB="0" anchor="ctr">
                    <a:lnL>
                      <a:noFill/>
                    </a:lnL>
                    <a:lnR>
                      <a:noFill/>
                    </a:lnR>
                    <a:lnT>
                      <a:noFill/>
                    </a:lnT>
                    <a:lnB>
                      <a:noFill/>
                    </a:lnB>
                  </a:tcPr>
                </a:tc>
                <a:extLst>
                  <a:ext uri="{0D108BD9-81ED-4DB2-BD59-A6C34878D82A}">
                    <a16:rowId xmlns:a16="http://schemas.microsoft.com/office/drawing/2014/main" val="10001"/>
                  </a:ext>
                </a:extLst>
              </a:tr>
              <a:tr h="337820">
                <a:tc>
                  <a:txBody>
                    <a:bodyPr/>
                    <a:lstStyle/>
                    <a:p>
                      <a:pPr algn="l" fontAlgn="ctr"/>
                      <a:r>
                        <a:rPr lang="en-US" sz="2100" b="0" i="0" u="none" strike="noStrike" dirty="0">
                          <a:solidFill>
                            <a:srgbClr val="FFFFFF"/>
                          </a:solidFill>
                          <a:effectLst/>
                          <a:latin typeface="Calibri Light" panose="020F0302020204030204" pitchFamily="34" charset="0"/>
                        </a:rPr>
                        <a:t>Designated</a:t>
                      </a:r>
                    </a:p>
                  </a:txBody>
                  <a:tcPr marL="12700" marR="12700" marT="12700" marB="0" anchor="ctr">
                    <a:lnL>
                      <a:noFill/>
                    </a:lnL>
                    <a:lnR>
                      <a:noFill/>
                    </a:lnR>
                    <a:lnT>
                      <a:noFill/>
                    </a:lnT>
                    <a:lnB>
                      <a:noFill/>
                    </a:lnB>
                  </a:tcPr>
                </a:tc>
                <a:tc vMerge="1">
                  <a:txBody>
                    <a:bodyPr/>
                    <a:lstStyle/>
                    <a:p>
                      <a:pPr algn="r" fontAlgn="ctr"/>
                      <a:endParaRPr lang="en-US" sz="2100" b="0" i="0" u="none" strike="noStrike" dirty="0">
                        <a:solidFill>
                          <a:srgbClr val="FFFFFF"/>
                        </a:solidFill>
                        <a:effectLst/>
                        <a:latin typeface="Calibri Light" panose="020F0302020204030204" pitchFamily="34" charset="0"/>
                      </a:endParaRPr>
                    </a:p>
                  </a:txBody>
                  <a:tcPr marL="12700" marR="12700" marT="12700" marB="0" anchor="ctr">
                    <a:lnL>
                      <a:noFill/>
                    </a:lnL>
                    <a:lnR>
                      <a:noFill/>
                    </a:lnR>
                    <a:lnT>
                      <a:noFill/>
                    </a:lnT>
                    <a:lnB>
                      <a:noFill/>
                    </a:lnB>
                  </a:tcPr>
                </a:tc>
                <a:extLst>
                  <a:ext uri="{0D108BD9-81ED-4DB2-BD59-A6C34878D82A}">
                    <a16:rowId xmlns:a16="http://schemas.microsoft.com/office/drawing/2014/main" val="10002"/>
                  </a:ext>
                </a:extLst>
              </a:tr>
              <a:tr h="337820">
                <a:tc>
                  <a:txBody>
                    <a:bodyPr/>
                    <a:lstStyle/>
                    <a:p>
                      <a:pPr algn="l" fontAlgn="ctr"/>
                      <a:r>
                        <a:rPr lang="en-US" sz="2100" b="0" i="0" u="none" strike="noStrike" dirty="0">
                          <a:solidFill>
                            <a:srgbClr val="FFFFFF"/>
                          </a:solidFill>
                          <a:effectLst/>
                          <a:latin typeface="Calibri Light" panose="020F0302020204030204" pitchFamily="34" charset="0"/>
                        </a:rPr>
                        <a:t>Auxiliary</a:t>
                      </a:r>
                    </a:p>
                  </a:txBody>
                  <a:tcPr marL="12700" marR="12700" marT="12700" marB="0" anchor="ctr">
                    <a:lnL>
                      <a:noFill/>
                    </a:lnL>
                    <a:lnR>
                      <a:noFill/>
                    </a:lnR>
                    <a:lnT>
                      <a:noFill/>
                    </a:lnT>
                    <a:lnB>
                      <a:noFill/>
                    </a:lnB>
                  </a:tcPr>
                </a:tc>
                <a:tc vMerge="1">
                  <a:txBody>
                    <a:bodyPr/>
                    <a:lstStyle/>
                    <a:p>
                      <a:pPr algn="r" fontAlgn="ctr"/>
                      <a:endParaRPr lang="en-US" sz="2100" b="0" i="0" u="none" strike="noStrike" dirty="0">
                        <a:solidFill>
                          <a:srgbClr val="FFFFFF"/>
                        </a:solidFill>
                        <a:effectLst/>
                        <a:latin typeface="Calibri Light" panose="020F0302020204030204" pitchFamily="34" charset="0"/>
                      </a:endParaRPr>
                    </a:p>
                  </a:txBody>
                  <a:tcPr marL="12700" marR="12700" marT="12700" marB="0" anchor="ctr">
                    <a:lnL>
                      <a:noFill/>
                    </a:lnL>
                    <a:lnR>
                      <a:noFill/>
                    </a:lnR>
                    <a:lnT>
                      <a:noFill/>
                    </a:lnT>
                    <a:lnB>
                      <a:noFill/>
                    </a:lnB>
                  </a:tcPr>
                </a:tc>
                <a:extLst>
                  <a:ext uri="{0D108BD9-81ED-4DB2-BD59-A6C34878D82A}">
                    <a16:rowId xmlns:a16="http://schemas.microsoft.com/office/drawing/2014/main" val="10003"/>
                  </a:ext>
                </a:extLst>
              </a:tr>
              <a:tr h="337820">
                <a:tc>
                  <a:txBody>
                    <a:bodyPr/>
                    <a:lstStyle/>
                    <a:p>
                      <a:pPr algn="l" fontAlgn="ctr"/>
                      <a:r>
                        <a:rPr lang="en-US" sz="2100" b="0" i="0" u="none" strike="noStrike">
                          <a:solidFill>
                            <a:srgbClr val="FFFFFF"/>
                          </a:solidFill>
                          <a:effectLst/>
                          <a:latin typeface="Calibri Light" panose="020F0302020204030204" pitchFamily="34" charset="0"/>
                        </a:rPr>
                        <a:t>Debt Service</a:t>
                      </a:r>
                    </a:p>
                  </a:txBody>
                  <a:tcPr marL="12700" marR="12700" marT="12700" marB="0" anchor="ctr">
                    <a:lnL>
                      <a:noFill/>
                    </a:lnL>
                    <a:lnR>
                      <a:noFill/>
                    </a:lnR>
                    <a:lnT>
                      <a:noFill/>
                    </a:lnT>
                    <a:lnB>
                      <a:noFill/>
                    </a:lnB>
                  </a:tcPr>
                </a:tc>
                <a:tc vMerge="1">
                  <a:txBody>
                    <a:bodyPr/>
                    <a:lstStyle/>
                    <a:p>
                      <a:pPr algn="r" fontAlgn="ctr"/>
                      <a:endParaRPr lang="en-US" sz="2100" b="0" i="0" u="none" strike="noStrike" dirty="0">
                        <a:solidFill>
                          <a:srgbClr val="FFFFFF"/>
                        </a:solidFill>
                        <a:effectLst/>
                        <a:latin typeface="Calibri Light" panose="020F0302020204030204" pitchFamily="34" charset="0"/>
                      </a:endParaRPr>
                    </a:p>
                  </a:txBody>
                  <a:tcPr marL="12700" marR="12700" marT="12700" marB="0" anchor="ctr">
                    <a:lnL>
                      <a:noFill/>
                    </a:lnL>
                    <a:lnR>
                      <a:noFill/>
                    </a:lnR>
                    <a:lnT>
                      <a:noFill/>
                    </a:lnT>
                    <a:lnB>
                      <a:noFill/>
                    </a:lnB>
                  </a:tcPr>
                </a:tc>
                <a:extLst>
                  <a:ext uri="{0D108BD9-81ED-4DB2-BD59-A6C34878D82A}">
                    <a16:rowId xmlns:a16="http://schemas.microsoft.com/office/drawing/2014/main" val="10004"/>
                  </a:ext>
                </a:extLst>
              </a:tr>
              <a:tr h="337820">
                <a:tc>
                  <a:txBody>
                    <a:bodyPr/>
                    <a:lstStyle/>
                    <a:p>
                      <a:pPr algn="l" fontAlgn="ctr"/>
                      <a:r>
                        <a:rPr lang="en-US" sz="2100" b="0" i="0" u="none" strike="noStrike">
                          <a:solidFill>
                            <a:srgbClr val="FFFFFF"/>
                          </a:solidFill>
                          <a:effectLst/>
                          <a:latin typeface="Calibri Light" panose="020F0302020204030204" pitchFamily="34" charset="0"/>
                        </a:rPr>
                        <a:t>Restricted</a:t>
                      </a:r>
                    </a:p>
                  </a:txBody>
                  <a:tcPr marL="12700" marR="12700" marT="12700" marB="0" anchor="ctr">
                    <a:lnL>
                      <a:noFill/>
                    </a:lnL>
                    <a:lnR>
                      <a:noFill/>
                    </a:lnR>
                    <a:lnT>
                      <a:noFill/>
                    </a:lnT>
                    <a:lnB>
                      <a:noFill/>
                    </a:lnB>
                  </a:tcPr>
                </a:tc>
                <a:tc vMerge="1">
                  <a:txBody>
                    <a:bodyPr/>
                    <a:lstStyle/>
                    <a:p>
                      <a:pPr algn="r" fontAlgn="ctr"/>
                      <a:endParaRPr lang="en-US" sz="2100" b="0" i="0" u="none" strike="noStrike" dirty="0">
                        <a:solidFill>
                          <a:srgbClr val="FFFFFF"/>
                        </a:solidFill>
                        <a:effectLst/>
                        <a:latin typeface="Calibri Light" panose="020F0302020204030204" pitchFamily="34" charset="0"/>
                      </a:endParaRPr>
                    </a:p>
                  </a:txBody>
                  <a:tcPr marL="12700" marR="12700" marT="12700" marB="0" anchor="ctr">
                    <a:lnL>
                      <a:noFill/>
                    </a:lnL>
                    <a:lnR>
                      <a:noFill/>
                    </a:lnR>
                    <a:lnT>
                      <a:noFill/>
                    </a:lnT>
                    <a:lnB>
                      <a:noFill/>
                    </a:lnB>
                  </a:tcPr>
                </a:tc>
                <a:extLst>
                  <a:ext uri="{0D108BD9-81ED-4DB2-BD59-A6C34878D82A}">
                    <a16:rowId xmlns:a16="http://schemas.microsoft.com/office/drawing/2014/main" val="10005"/>
                  </a:ext>
                </a:extLst>
              </a:tr>
              <a:tr h="337820">
                <a:tc>
                  <a:txBody>
                    <a:bodyPr/>
                    <a:lstStyle/>
                    <a:p>
                      <a:pPr algn="l" fontAlgn="ctr"/>
                      <a:r>
                        <a:rPr lang="en-US" sz="2100" b="0" i="0" u="none" strike="noStrike">
                          <a:solidFill>
                            <a:srgbClr val="FFFFFF"/>
                          </a:solidFill>
                          <a:effectLst/>
                          <a:latin typeface="Calibri Light" panose="020F0302020204030204" pitchFamily="34" charset="0"/>
                        </a:rPr>
                        <a:t>Capital Projects</a:t>
                      </a:r>
                    </a:p>
                  </a:txBody>
                  <a:tcPr marL="12700" marR="12700" marT="12700" marB="0" anchor="ctr">
                    <a:lnL>
                      <a:noFill/>
                    </a:lnL>
                    <a:lnR>
                      <a:noFill/>
                    </a:lnR>
                    <a:lnT>
                      <a:noFill/>
                    </a:lnT>
                    <a:lnB>
                      <a:noFill/>
                    </a:lnB>
                  </a:tcPr>
                </a:tc>
                <a:tc vMerge="1">
                  <a:txBody>
                    <a:bodyPr/>
                    <a:lstStyle/>
                    <a:p>
                      <a:pPr algn="r" fontAlgn="ctr"/>
                      <a:endParaRPr lang="en-US" sz="2100" b="0" i="0" u="none" strike="noStrike" dirty="0">
                        <a:solidFill>
                          <a:srgbClr val="FFFFFF"/>
                        </a:solidFill>
                        <a:effectLst/>
                        <a:latin typeface="Calibri Light" panose="020F0302020204030204" pitchFamily="34" charset="0"/>
                      </a:endParaRPr>
                    </a:p>
                  </a:txBody>
                  <a:tcPr marL="12700" marR="12700" marT="12700" marB="0" anchor="ctr">
                    <a:lnL>
                      <a:noFill/>
                    </a:lnL>
                    <a:lnR>
                      <a:noFill/>
                    </a:lnR>
                    <a:lnT>
                      <a:noFill/>
                    </a:lnT>
                    <a:lnB>
                      <a:noFill/>
                    </a:lnB>
                  </a:tcPr>
                </a:tc>
                <a:extLst>
                  <a:ext uri="{0D108BD9-81ED-4DB2-BD59-A6C34878D82A}">
                    <a16:rowId xmlns:a16="http://schemas.microsoft.com/office/drawing/2014/main" val="10006"/>
                  </a:ext>
                </a:extLst>
              </a:tr>
              <a:tr h="337820">
                <a:tc>
                  <a:txBody>
                    <a:bodyPr/>
                    <a:lstStyle/>
                    <a:p>
                      <a:pPr algn="l" fontAlgn="ctr"/>
                      <a:r>
                        <a:rPr lang="en-US" sz="2100" b="0" i="0" u="none" strike="noStrike">
                          <a:solidFill>
                            <a:srgbClr val="FFFFFF"/>
                          </a:solidFill>
                          <a:effectLst/>
                          <a:latin typeface="Calibri Light" panose="020F0302020204030204" pitchFamily="34" charset="0"/>
                        </a:rPr>
                        <a:t>Component Units</a:t>
                      </a:r>
                    </a:p>
                  </a:txBody>
                  <a:tcPr marL="12700" marR="12700" marT="12700" marB="0" anchor="ctr">
                    <a:lnL>
                      <a:noFill/>
                    </a:lnL>
                    <a:lnR>
                      <a:noFill/>
                    </a:lnR>
                    <a:lnT>
                      <a:noFill/>
                    </a:lnT>
                    <a:lnB>
                      <a:noFill/>
                    </a:lnB>
                  </a:tcPr>
                </a:tc>
                <a:tc vMerge="1">
                  <a:txBody>
                    <a:bodyPr/>
                    <a:lstStyle/>
                    <a:p>
                      <a:pPr algn="r" fontAlgn="ctr"/>
                      <a:endParaRPr lang="en-US" sz="2100" b="0" i="0" u="none" strike="noStrike" dirty="0">
                        <a:solidFill>
                          <a:srgbClr val="FFFFFF"/>
                        </a:solidFill>
                        <a:effectLst/>
                        <a:latin typeface="Calibri Light" panose="020F0302020204030204" pitchFamily="34" charset="0"/>
                      </a:endParaRPr>
                    </a:p>
                  </a:txBody>
                  <a:tcPr marL="12700" marR="12700" marT="12700" marB="0" anchor="ctr">
                    <a:lnL>
                      <a:noFill/>
                    </a:lnL>
                    <a:lnR>
                      <a:noFill/>
                    </a:lnR>
                    <a:lnT>
                      <a:no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7"/>
                  </a:ext>
                </a:extLst>
              </a:tr>
              <a:tr h="337820">
                <a:tc>
                  <a:txBody>
                    <a:bodyPr/>
                    <a:lstStyle/>
                    <a:p>
                      <a:pPr algn="l" fontAlgn="ctr"/>
                      <a:r>
                        <a:rPr lang="en-US" sz="2100" b="1" i="0" u="none" strike="noStrike" dirty="0">
                          <a:solidFill>
                            <a:srgbClr val="FFFFFF"/>
                          </a:solidFill>
                          <a:effectLst/>
                          <a:latin typeface="Calibri Light" panose="020F0302020204030204" pitchFamily="34" charset="0"/>
                        </a:rPr>
                        <a:t>Total</a:t>
                      </a:r>
                    </a:p>
                  </a:txBody>
                  <a:tcPr marL="12700" marR="12700" marT="12700" marB="0" anchor="ctr">
                    <a:lnL>
                      <a:noFill/>
                    </a:lnL>
                    <a:lnR>
                      <a:noFill/>
                    </a:lnR>
                    <a:lnT>
                      <a:noFill/>
                    </a:lnT>
                    <a:lnB>
                      <a:noFill/>
                    </a:lnB>
                  </a:tcPr>
                </a:tc>
                <a:tc vMerge="1">
                  <a:txBody>
                    <a:bodyPr/>
                    <a:lstStyle/>
                    <a:p>
                      <a:pPr algn="r" fontAlgn="ctr"/>
                      <a:endParaRPr lang="en-US" sz="2100" b="1" i="0" u="none" strike="noStrike" dirty="0">
                        <a:solidFill>
                          <a:srgbClr val="FFFFFF"/>
                        </a:solidFill>
                        <a:effectLst/>
                        <a:latin typeface="Calibri Light" panose="020F0302020204030204" pitchFamily="34" charset="0"/>
                      </a:endParaRPr>
                    </a:p>
                  </a:txBody>
                  <a:tcPr marL="12700" marR="12700" marT="12700" marB="0" anchor="ctr">
                    <a:lnL>
                      <a:noFill/>
                    </a:lnL>
                    <a:lnR>
                      <a:noFill/>
                    </a:lnR>
                    <a:lnT w="12700" cap="flat" cmpd="sng"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500990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782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7323" y="1525384"/>
            <a:ext cx="3383739" cy="2286000"/>
          </a:xfrm>
        </p:spPr>
        <p:txBody>
          <a:bodyPr>
            <a:normAutofit/>
          </a:bodyPr>
          <a:lstStyle/>
          <a:p>
            <a:r>
              <a:rPr lang="en-US" dirty="0" smtClean="0">
                <a:effectLst>
                  <a:outerShdw blurRad="38100" dist="38100" dir="2700000" algn="tl">
                    <a:srgbClr val="000000">
                      <a:alpha val="43137"/>
                    </a:srgbClr>
                  </a:outerShdw>
                </a:effectLst>
              </a:rPr>
              <a:t>Glass Pavilion at the Ringling</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AB4657C7-E956-44D4-85A8-C32ECB814B09}" type="slidenum">
              <a:rPr kumimoji="0" lang="en-US" sz="1067" b="0" i="0" u="none" strike="noStrike" kern="1200" cap="none" spc="0" normalizeH="0" baseline="0" noProof="0">
                <a:ln>
                  <a:noFill/>
                </a:ln>
                <a:solidFill>
                  <a:srgbClr val="D9D9DB"/>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30</a:t>
            </a:fld>
            <a:endParaRPr kumimoji="0" lang="en-US" sz="1067" b="0" i="0" u="none" strike="noStrike" kern="1200" cap="none" spc="0" normalizeH="0" baseline="0" noProof="0" dirty="0">
              <a:ln>
                <a:noFill/>
              </a:ln>
              <a:solidFill>
                <a:srgbClr val="D9D9DB"/>
              </a:solidFill>
              <a:effectLst/>
              <a:uLnTx/>
              <a:uFillTx/>
              <a:latin typeface="Calibri" panose="020F0502020204030204"/>
              <a:ea typeface="+mn-ea"/>
              <a:cs typeface="+mn-cs"/>
            </a:endParaRPr>
          </a:p>
        </p:txBody>
      </p:sp>
      <p:pic>
        <p:nvPicPr>
          <p:cNvPr id="11" name="Picture 10" descr="S:\Design_Construction\Presentations\Quarterly Meeting Powerpoints\2017 Presentations\Glass Pavilion 1.11.17\IMG_231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2745" y="677140"/>
            <a:ext cx="2794000" cy="2095500"/>
          </a:xfrm>
          <a:prstGeom prst="rect">
            <a:avLst/>
          </a:prstGeom>
          <a:noFill/>
          <a:ln>
            <a:noFill/>
          </a:ln>
        </p:spPr>
      </p:pic>
      <p:pic>
        <p:nvPicPr>
          <p:cNvPr id="12" name="Picture 11" descr="S:\Design_Construction\Presentations\Quarterly Meeting Powerpoints\2017 Presentations\Glass Pavilion 1.11.17\IMG_230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8044" y="671425"/>
            <a:ext cx="2809875" cy="2106930"/>
          </a:xfrm>
          <a:prstGeom prst="rect">
            <a:avLst/>
          </a:prstGeom>
          <a:noFill/>
          <a:ln>
            <a:noFill/>
          </a:ln>
        </p:spPr>
      </p:pic>
      <p:pic>
        <p:nvPicPr>
          <p:cNvPr id="13" name="Picture 12" descr="S:\Design_Construction\Presentations\Quarterly Meeting Powerpoints\2017 Presentations\Glass Pavilion 1.11.17\GP-5 02082017.jpg"/>
          <p:cNvPicPr/>
          <p:nvPr/>
        </p:nvPicPr>
        <p:blipFill rotWithShape="1">
          <a:blip r:embed="rId4" cstate="print">
            <a:extLst>
              <a:ext uri="{28A0092B-C50C-407E-A947-70E740481C1C}">
                <a14:useLocalDpi xmlns:a14="http://schemas.microsoft.com/office/drawing/2010/main" val="0"/>
              </a:ext>
            </a:extLst>
          </a:blip>
          <a:srcRect l="8183" t="51274" r="8183" b="4629"/>
          <a:stretch/>
        </p:blipFill>
        <p:spPr bwMode="auto">
          <a:xfrm>
            <a:off x="4622974" y="3811384"/>
            <a:ext cx="2813050" cy="2097405"/>
          </a:xfrm>
          <a:prstGeom prst="rect">
            <a:avLst/>
          </a:prstGeom>
          <a:noFill/>
          <a:ln>
            <a:noFill/>
          </a:ln>
          <a:extLst>
            <a:ext uri="{53640926-AAD7-44D8-BBD7-CCE9431645EC}">
              <a14:shadowObscured xmlns:a14="http://schemas.microsoft.com/office/drawing/2010/main"/>
            </a:ext>
          </a:extLst>
        </p:spPr>
      </p:pic>
      <p:pic>
        <p:nvPicPr>
          <p:cNvPr id="14" name="Picture 13" descr="S:\Design_Construction\Presentations\Quarterly Meeting Powerpoints\2017 Presentations\Glass Pavilion 1.11.17\GP-1 02082017.jpg"/>
          <p:cNvPicPr/>
          <p:nvPr/>
        </p:nvPicPr>
        <p:blipFill rotWithShape="1">
          <a:blip r:embed="rId5" cstate="print">
            <a:extLst>
              <a:ext uri="{28A0092B-C50C-407E-A947-70E740481C1C}">
                <a14:useLocalDpi xmlns:a14="http://schemas.microsoft.com/office/drawing/2010/main" val="0"/>
              </a:ext>
            </a:extLst>
          </a:blip>
          <a:srcRect l="8183" t="1736" r="8183" b="54167"/>
          <a:stretch/>
        </p:blipFill>
        <p:spPr bwMode="auto">
          <a:xfrm>
            <a:off x="8750012" y="3811384"/>
            <a:ext cx="2838450" cy="21158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885410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782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7323" y="1525384"/>
            <a:ext cx="3383739" cy="2286000"/>
          </a:xfrm>
        </p:spPr>
        <p:txBody>
          <a:bodyPr>
            <a:normAutofit/>
          </a:bodyPr>
          <a:lstStyle/>
          <a:p>
            <a:r>
              <a:rPr lang="en-US" dirty="0">
                <a:effectLst>
                  <a:outerShdw blurRad="38100" dist="38100" dir="2700000" algn="tl">
                    <a:srgbClr val="000000">
                      <a:alpha val="43137"/>
                    </a:srgbClr>
                  </a:outerShdw>
                </a:effectLst>
              </a:rPr>
              <a:t>Dirac &amp; Thagard Plazas</a:t>
            </a:r>
          </a:p>
        </p:txBody>
      </p:sp>
      <p:sp>
        <p:nvSpPr>
          <p:cNvPr id="4" name="Slide Number Placeholder 3"/>
          <p:cNvSpPr>
            <a:spLocks noGrp="1"/>
          </p:cNvSpPr>
          <p:nvPr>
            <p:ph type="sldNum" sz="quarter" idx="12"/>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AB4657C7-E956-44D4-85A8-C32ECB814B09}" type="slidenum">
              <a:rPr kumimoji="0" lang="en-US" sz="1067" b="0" i="0" u="none" strike="noStrike" kern="1200" cap="none" spc="0" normalizeH="0" baseline="0" noProof="0">
                <a:ln>
                  <a:noFill/>
                </a:ln>
                <a:solidFill>
                  <a:srgbClr val="D9D9DB"/>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31</a:t>
            </a:fld>
            <a:endParaRPr kumimoji="0" lang="en-US" sz="1067" b="0" i="0" u="none" strike="noStrike" kern="1200" cap="none" spc="0" normalizeH="0" baseline="0" noProof="0" dirty="0">
              <a:ln>
                <a:noFill/>
              </a:ln>
              <a:solidFill>
                <a:srgbClr val="D9D9DB"/>
              </a:solidFill>
              <a:effectLst/>
              <a:uLnTx/>
              <a:uFillTx/>
              <a:latin typeface="Calibri" panose="020F0502020204030204"/>
              <a:ea typeface="+mn-ea"/>
              <a:cs typeface="+mn-cs"/>
            </a:endParaRPr>
          </a:p>
        </p:txBody>
      </p:sp>
      <p:pic>
        <p:nvPicPr>
          <p:cNvPr id="8" name="Picture 7" descr="S:\Design_Construction\Presentations\Quarterly Meeting Powerpoints\2016 Presentations\MINOR PROJ\Dittmer Plaza before and after-KB\IMG_133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7423" y="626859"/>
            <a:ext cx="2724150" cy="2041525"/>
          </a:xfrm>
          <a:prstGeom prst="rect">
            <a:avLst/>
          </a:prstGeom>
          <a:noFill/>
          <a:ln>
            <a:noFill/>
          </a:ln>
        </p:spPr>
      </p:pic>
      <p:pic>
        <p:nvPicPr>
          <p:cNvPr id="9" name="Picture 8" descr="S:\Design_Construction\Presentations\Quarterly Meeting Powerpoints\2016 Presentations\MINOR PROJ\Dittmer Plaza before and after-KB\June 2016_After\IMG_191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1339" y="4189007"/>
            <a:ext cx="2695575" cy="2021205"/>
          </a:xfrm>
          <a:prstGeom prst="rect">
            <a:avLst/>
          </a:prstGeom>
          <a:noFill/>
          <a:ln>
            <a:noFill/>
          </a:ln>
        </p:spPr>
      </p:pic>
      <p:pic>
        <p:nvPicPr>
          <p:cNvPr id="10" name="Picture 9" descr="\\fac-nas\Users\Profiles\abrowning\My Documents\Articles\BKRoberts Lecture\Final Option 210 Back to Front.bmp"/>
          <p:cNvPicPr/>
          <p:nvPr/>
        </p:nvPicPr>
        <p:blipFill>
          <a:blip r:embed="rId4" cstate="print"/>
          <a:stretch>
            <a:fillRect/>
          </a:stretch>
        </p:blipFill>
        <p:spPr bwMode="auto">
          <a:xfrm>
            <a:off x="8497862" y="626859"/>
            <a:ext cx="2714625" cy="2035810"/>
          </a:xfrm>
          <a:prstGeom prst="rect">
            <a:avLst/>
          </a:prstGeom>
          <a:ln>
            <a:noFill/>
          </a:ln>
          <a:effectLst/>
        </p:spPr>
      </p:pic>
      <p:pic>
        <p:nvPicPr>
          <p:cNvPr id="15" name="Picture 14" descr="S:\Design_Construction\Presentations\Quarterly Meeting Powerpoints\2016 Presentations\September 28 Q meeting pics\thagard\pedestal.jpg"/>
          <p:cNvPicPr/>
          <p:nvPr/>
        </p:nvPicPr>
        <p:blipFill>
          <a:blip r:embed="rId5">
            <a:extLst>
              <a:ext uri="{28A0092B-C50C-407E-A947-70E740481C1C}">
                <a14:useLocalDpi xmlns:a14="http://schemas.microsoft.com/office/drawing/2010/main" val="0"/>
              </a:ext>
            </a:extLst>
          </a:blip>
          <a:srcRect/>
          <a:stretch>
            <a:fillRect/>
          </a:stretch>
        </p:blipFill>
        <p:spPr bwMode="auto">
          <a:xfrm>
            <a:off x="8507387" y="4181387"/>
            <a:ext cx="2705100" cy="2028825"/>
          </a:xfrm>
          <a:prstGeom prst="rect">
            <a:avLst/>
          </a:prstGeom>
          <a:noFill/>
          <a:ln>
            <a:noFill/>
          </a:ln>
        </p:spPr>
      </p:pic>
    </p:spTree>
    <p:extLst>
      <p:ext uri="{BB962C8B-B14F-4D97-AF65-F5344CB8AC3E}">
        <p14:creationId xmlns:p14="http://schemas.microsoft.com/office/powerpoint/2010/main" val="8121145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782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7323" y="1525384"/>
            <a:ext cx="3383739" cy="2286000"/>
          </a:xfrm>
        </p:spPr>
        <p:txBody>
          <a:bodyPr>
            <a:normAutofit/>
          </a:bodyPr>
          <a:lstStyle/>
          <a:p>
            <a:r>
              <a:rPr lang="en-US" dirty="0" smtClean="0">
                <a:effectLst>
                  <a:outerShdw blurRad="38100" dist="38100" dir="2700000" algn="tl">
                    <a:srgbClr val="000000">
                      <a:alpha val="43137"/>
                    </a:srgbClr>
                  </a:outerShdw>
                </a:effectLst>
              </a:rPr>
              <a:t>Strozier Library</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AB4657C7-E956-44D4-85A8-C32ECB814B09}" type="slidenum">
              <a:rPr kumimoji="0" lang="en-US" sz="1067" b="0" i="0" u="none" strike="noStrike" kern="1200" cap="none" spc="0" normalizeH="0" baseline="0" noProof="0">
                <a:ln>
                  <a:noFill/>
                </a:ln>
                <a:solidFill>
                  <a:srgbClr val="D9D9DB"/>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32</a:t>
            </a:fld>
            <a:endParaRPr kumimoji="0" lang="en-US" sz="1067" b="0" i="0" u="none" strike="noStrike" kern="1200" cap="none" spc="0" normalizeH="0" baseline="0" noProof="0" dirty="0">
              <a:ln>
                <a:noFill/>
              </a:ln>
              <a:solidFill>
                <a:srgbClr val="D9D9DB"/>
              </a:solidFill>
              <a:effectLst/>
              <a:uLnTx/>
              <a:uFillTx/>
              <a:latin typeface="Calibri" panose="020F0502020204030204"/>
              <a:ea typeface="+mn-ea"/>
              <a:cs typeface="+mn-cs"/>
            </a:endParaRPr>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a:off x="4213514" y="176818"/>
            <a:ext cx="4556414" cy="3206461"/>
          </a:xfrm>
          <a:prstGeom prst="rect">
            <a:avLst/>
          </a:prstGeom>
        </p:spPr>
      </p:pic>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7055659" y="3466408"/>
            <a:ext cx="4981170" cy="3266930"/>
          </a:xfrm>
          <a:prstGeom prst="rect">
            <a:avLst/>
          </a:prstGeom>
        </p:spPr>
      </p:pic>
    </p:spTree>
    <p:extLst>
      <p:ext uri="{BB962C8B-B14F-4D97-AF65-F5344CB8AC3E}">
        <p14:creationId xmlns:p14="http://schemas.microsoft.com/office/powerpoint/2010/main" val="23787152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782F4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solidFill>
                  <a:schemeClr val="bg1"/>
                </a:solidFill>
                <a:effectLst>
                  <a:outerShdw blurRad="38100" dist="38100" dir="2700000" algn="tl">
                    <a:srgbClr val="000000">
                      <a:alpha val="43137"/>
                    </a:srgbClr>
                  </a:outerShdw>
                </a:effectLst>
              </a:rPr>
              <a:t>Spring Deans and Chairs Meeting</a:t>
            </a:r>
            <a:endParaRPr lang="en-US" sz="5067" dirty="0">
              <a:solidFill>
                <a:schemeClr val="bg1"/>
              </a:solidFill>
            </a:endParaRPr>
          </a:p>
        </p:txBody>
      </p:sp>
      <p:sp>
        <p:nvSpPr>
          <p:cNvPr id="3" name="Subtitle 2"/>
          <p:cNvSpPr>
            <a:spLocks noGrp="1"/>
          </p:cNvSpPr>
          <p:nvPr>
            <p:ph type="subTitle" idx="1"/>
          </p:nvPr>
        </p:nvSpPr>
        <p:spPr>
          <a:xfrm>
            <a:off x="1100051" y="4455622"/>
            <a:ext cx="10058400" cy="1386380"/>
          </a:xfrm>
        </p:spPr>
        <p:txBody>
          <a:bodyPr>
            <a:normAutofit/>
          </a:bodyPr>
          <a:lstStyle/>
          <a:p>
            <a:r>
              <a:rPr lang="en-US" dirty="0" smtClean="0">
                <a:solidFill>
                  <a:srgbClr val="CEB888"/>
                </a:solidFill>
                <a:effectLst>
                  <a:outerShdw blurRad="38100" dist="38100" dir="2700000" algn="tl">
                    <a:srgbClr val="000000">
                      <a:alpha val="43137"/>
                    </a:srgbClr>
                  </a:outerShdw>
                </a:effectLst>
              </a:rPr>
              <a:t>Kyle Clark </a:t>
            </a:r>
            <a:r>
              <a:rPr lang="en-US" dirty="0" smtClean="0">
                <a:solidFill>
                  <a:srgbClr val="CEB888"/>
                </a:solidFill>
                <a:effectLst>
                  <a:outerShdw blurRad="38100" dist="38100" dir="2700000" algn="tl">
                    <a:srgbClr val="000000">
                      <a:alpha val="43137"/>
                    </a:srgbClr>
                  </a:outerShdw>
                </a:effectLst>
                <a:latin typeface="Agency FB" panose="020B0503020202020204" pitchFamily="34" charset="0"/>
              </a:rPr>
              <a:t>•</a:t>
            </a:r>
            <a:r>
              <a:rPr lang="en-US" dirty="0" smtClean="0">
                <a:solidFill>
                  <a:srgbClr val="CEB888"/>
                </a:solidFill>
                <a:effectLst>
                  <a:outerShdw blurRad="38100" dist="38100" dir="2700000" algn="tl">
                    <a:srgbClr val="000000">
                      <a:alpha val="43137"/>
                    </a:srgbClr>
                  </a:outerShdw>
                </a:effectLst>
              </a:rPr>
              <a:t>  Vice President for finance &amp; administration</a:t>
            </a:r>
          </a:p>
          <a:p>
            <a:r>
              <a:rPr lang="en-US" smtClean="0">
                <a:solidFill>
                  <a:srgbClr val="CEB888"/>
                </a:solidFill>
              </a:rPr>
              <a:t>March 23, 2017</a:t>
            </a:r>
            <a:endParaRPr lang="en-US" dirty="0">
              <a:solidFill>
                <a:srgbClr val="CEB888"/>
              </a:solidFill>
            </a:endParaRPr>
          </a:p>
          <a:p>
            <a:endParaRPr lang="en-US" dirty="0">
              <a:solidFill>
                <a:srgbClr val="CEB888"/>
              </a:solidFill>
            </a:endParaRPr>
          </a:p>
        </p:txBody>
      </p:sp>
    </p:spTree>
    <p:extLst>
      <p:ext uri="{BB962C8B-B14F-4D97-AF65-F5344CB8AC3E}">
        <p14:creationId xmlns:p14="http://schemas.microsoft.com/office/powerpoint/2010/main" val="788771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82F40"/>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457189"/>
            <a:fld id="{D57F1E4F-1CFF-5643-939E-217C01CDF565}" type="slidenum">
              <a:rPr lang="en-US">
                <a:solidFill>
                  <a:srgbClr val="D9D9DB"/>
                </a:solidFill>
                <a:latin typeface="Calibri" panose="020F0502020204030204"/>
              </a:rPr>
              <a:pPr defTabSz="457189"/>
              <a:t>4</a:t>
            </a:fld>
            <a:endParaRPr lang="en-US" dirty="0">
              <a:solidFill>
                <a:srgbClr val="D9D9DB"/>
              </a:solidFill>
              <a:latin typeface="Calibri" panose="020F0502020204030204"/>
            </a:endParaRPr>
          </a:p>
        </p:txBody>
      </p:sp>
      <p:sp>
        <p:nvSpPr>
          <p:cNvPr id="9" name="Title 1"/>
          <p:cNvSpPr txBox="1">
            <a:spLocks/>
          </p:cNvSpPr>
          <p:nvPr/>
        </p:nvSpPr>
        <p:spPr>
          <a:xfrm>
            <a:off x="427108" y="594359"/>
            <a:ext cx="3370275" cy="2286000"/>
          </a:xfrm>
          <a:prstGeom prst="rect">
            <a:avLst/>
          </a:prstGeom>
        </p:spPr>
        <p:txBody>
          <a:bodyPr vert="horz" lIns="91440" tIns="45720" rIns="91440" bIns="45720" rtlCol="0" anchor="b">
            <a:normAutofit/>
          </a:bodyPr>
          <a:lstStyle>
            <a:lvl1pPr algn="l" defTabSz="685800" rtl="0" eaLnBrk="1" latinLnBrk="0" hangingPunct="1">
              <a:lnSpc>
                <a:spcPct val="85000"/>
              </a:lnSpc>
              <a:spcBef>
                <a:spcPct val="0"/>
              </a:spcBef>
              <a:buNone/>
              <a:defRPr sz="2700" b="0" kern="1200" spc="-38" baseline="0">
                <a:solidFill>
                  <a:srgbClr val="FFFFFF"/>
                </a:solidFill>
                <a:latin typeface="+mj-lt"/>
                <a:ea typeface="+mj-ea"/>
                <a:cs typeface="+mj-cs"/>
              </a:defRPr>
            </a:lvl1pPr>
          </a:lstStyle>
          <a:p>
            <a:pPr defTabSz="914377"/>
            <a:r>
              <a:rPr lang="en-US" sz="4267" spc="-51" dirty="0">
                <a:effectLst>
                  <a:outerShdw blurRad="38100" dist="38100" dir="2700000" algn="tl">
                    <a:srgbClr val="000000">
                      <a:alpha val="43137"/>
                    </a:srgbClr>
                  </a:outerShdw>
                </a:effectLst>
                <a:latin typeface="Calibri Light" panose="020F0302020204030204"/>
              </a:rPr>
              <a:t>PECO</a:t>
            </a:r>
            <a:endParaRPr lang="en-US" sz="4267" spc="-51" dirty="0">
              <a:effectLst>
                <a:outerShdw blurRad="38100" dist="38100" dir="2700000" algn="tl">
                  <a:srgbClr val="000000">
                    <a:alpha val="43137"/>
                  </a:srgbClr>
                </a:outerShdw>
              </a:effectLst>
              <a:latin typeface="Calibri Light" panose="020F0302020204030204"/>
            </a:endParaRPr>
          </a:p>
        </p:txBody>
      </p:sp>
      <p:cxnSp>
        <p:nvCxnSpPr>
          <p:cNvPr id="5" name="Straight Connector 4"/>
          <p:cNvCxnSpPr/>
          <p:nvPr/>
        </p:nvCxnSpPr>
        <p:spPr>
          <a:xfrm>
            <a:off x="2895564" y="0"/>
            <a:ext cx="0" cy="685800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884" t="7696" r="10454" b="12293"/>
          <a:stretch/>
        </p:blipFill>
        <p:spPr>
          <a:xfrm>
            <a:off x="2912061" y="0"/>
            <a:ext cx="9279939" cy="6858000"/>
          </a:xfrm>
          <a:prstGeom prst="rect">
            <a:avLst/>
          </a:prstGeom>
        </p:spPr>
      </p:pic>
    </p:spTree>
    <p:extLst>
      <p:ext uri="{BB962C8B-B14F-4D97-AF65-F5344CB8AC3E}">
        <p14:creationId xmlns:p14="http://schemas.microsoft.com/office/powerpoint/2010/main" val="2073614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82F40"/>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457189"/>
            <a:fld id="{D57F1E4F-1CFF-5643-939E-217C01CDF565}" type="slidenum">
              <a:rPr lang="en-US">
                <a:solidFill>
                  <a:srgbClr val="D9D9DB"/>
                </a:solidFill>
                <a:latin typeface="Calibri" panose="020F0502020204030204"/>
              </a:rPr>
              <a:pPr defTabSz="457189"/>
              <a:t>5</a:t>
            </a:fld>
            <a:endParaRPr lang="en-US" dirty="0">
              <a:solidFill>
                <a:srgbClr val="D9D9DB"/>
              </a:solidFill>
              <a:latin typeface="Calibri" panose="020F0502020204030204"/>
            </a:endParaRPr>
          </a:p>
        </p:txBody>
      </p:sp>
      <p:sp>
        <p:nvSpPr>
          <p:cNvPr id="12" name="Title 1"/>
          <p:cNvSpPr txBox="1">
            <a:spLocks/>
          </p:cNvSpPr>
          <p:nvPr/>
        </p:nvSpPr>
        <p:spPr>
          <a:xfrm>
            <a:off x="287330" y="69896"/>
            <a:ext cx="11780421" cy="745497"/>
          </a:xfrm>
          <a:prstGeom prst="rect">
            <a:avLst/>
          </a:prstGeom>
        </p:spPr>
        <p:txBody>
          <a:bodyPr vert="horz" lIns="91440" tIns="45720" rIns="91440" bIns="45720" rtlCol="0" anchor="b">
            <a:normAutofit fontScale="92500"/>
          </a:bodyPr>
          <a:lstStyle>
            <a:lvl1pPr algn="l" defTabSz="685800" rtl="0" eaLnBrk="1" latinLnBrk="0" hangingPunct="1">
              <a:lnSpc>
                <a:spcPct val="85000"/>
              </a:lnSpc>
              <a:spcBef>
                <a:spcPct val="0"/>
              </a:spcBef>
              <a:buNone/>
              <a:defRPr sz="2700" b="0" kern="1200" spc="-38" baseline="0">
                <a:solidFill>
                  <a:srgbClr val="FFFFFF"/>
                </a:solidFill>
                <a:latin typeface="+mj-lt"/>
                <a:ea typeface="+mj-ea"/>
                <a:cs typeface="+mj-cs"/>
              </a:defRPr>
            </a:lvl1pPr>
          </a:lstStyle>
          <a:p>
            <a:pPr defTabSz="914377"/>
            <a:r>
              <a:rPr lang="en-US" sz="4267" spc="-51" dirty="0">
                <a:effectLst>
                  <a:outerShdw blurRad="38100" dist="38100" dir="2700000" algn="tl">
                    <a:srgbClr val="000000">
                      <a:alpha val="43137"/>
                    </a:srgbClr>
                  </a:outerShdw>
                </a:effectLst>
                <a:latin typeface="Calibri Light" panose="020F0302020204030204"/>
              </a:rPr>
              <a:t>PECO-Eligible Project Request Summary </a:t>
            </a:r>
            <a:r>
              <a:rPr lang="en-US" sz="2667" spc="-51" dirty="0">
                <a:solidFill>
                  <a:srgbClr val="CEB888"/>
                </a:solidFill>
                <a:effectLst>
                  <a:outerShdw blurRad="38100" dist="38100" dir="2700000" algn="tl">
                    <a:srgbClr val="000000">
                      <a:alpha val="43137"/>
                    </a:srgbClr>
                  </a:outerShdw>
                </a:effectLst>
                <a:latin typeface="Calibri Light" panose="020F0302020204030204"/>
              </a:rPr>
              <a:t>2017-18 through 2021-22</a:t>
            </a:r>
            <a:endParaRPr lang="en-US" sz="2667" spc="-51" dirty="0">
              <a:solidFill>
                <a:srgbClr val="CEB888"/>
              </a:solidFill>
              <a:effectLst>
                <a:outerShdw blurRad="38100" dist="38100" dir="2700000" algn="tl">
                  <a:srgbClr val="000000">
                    <a:alpha val="43137"/>
                  </a:srgbClr>
                </a:outerShdw>
              </a:effectLst>
              <a:latin typeface="Calibri Light" panose="020F0302020204030204"/>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068" t="15652" r="1039" b="25839"/>
          <a:stretch/>
        </p:blipFill>
        <p:spPr>
          <a:xfrm>
            <a:off x="0" y="1227176"/>
            <a:ext cx="12192000" cy="5630825"/>
          </a:xfrm>
          <a:prstGeom prst="rect">
            <a:avLst/>
          </a:prstGeom>
        </p:spPr>
      </p:pic>
    </p:spTree>
    <p:extLst>
      <p:ext uri="{BB962C8B-B14F-4D97-AF65-F5344CB8AC3E}">
        <p14:creationId xmlns:p14="http://schemas.microsoft.com/office/powerpoint/2010/main" val="263721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82F4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594359"/>
            <a:ext cx="3340181" cy="2286000"/>
          </a:xfrm>
        </p:spPr>
        <p:txBody>
          <a:bodyPr>
            <a:normAutofit/>
          </a:bodyPr>
          <a:lstStyle/>
          <a:p>
            <a:r>
              <a:rPr lang="en-US" sz="4267" dirty="0">
                <a:effectLst>
                  <a:outerShdw blurRad="38100" dist="38100" dir="2700000" algn="tl">
                    <a:srgbClr val="000000">
                      <a:alpha val="43137"/>
                    </a:srgbClr>
                  </a:outerShdw>
                </a:effectLst>
              </a:rPr>
              <a:t>Finance &amp; Administration</a:t>
            </a:r>
          </a:p>
        </p:txBody>
      </p:sp>
      <p:sp>
        <p:nvSpPr>
          <p:cNvPr id="7" name="Text Placeholder 6"/>
          <p:cNvSpPr>
            <a:spLocks noGrp="1"/>
          </p:cNvSpPr>
          <p:nvPr>
            <p:ph type="body" sz="half" idx="2"/>
          </p:nvPr>
        </p:nvSpPr>
        <p:spPr/>
        <p:txBody>
          <a:bodyPr>
            <a:normAutofit/>
          </a:bodyPr>
          <a:lstStyle/>
          <a:p>
            <a:r>
              <a:rPr lang="en-US" sz="1867" dirty="0">
                <a:effectLst>
                  <a:outerShdw blurRad="38100" dist="38100" dir="2700000" algn="tl">
                    <a:srgbClr val="000000">
                      <a:alpha val="43137"/>
                    </a:srgbClr>
                  </a:outerShdw>
                </a:effectLst>
              </a:rPr>
              <a:t>Completed Projects</a:t>
            </a:r>
          </a:p>
        </p:txBody>
      </p:sp>
      <p:sp>
        <p:nvSpPr>
          <p:cNvPr id="8" name="Slide Number Placeholder 3"/>
          <p:cNvSpPr>
            <a:spLocks noGrp="1"/>
          </p:cNvSpPr>
          <p:nvPr>
            <p:ph type="sldNum" sz="quarter" idx="12"/>
          </p:nvPr>
        </p:nvSpPr>
        <p:spPr>
          <a:xfrm>
            <a:off x="9900462" y="6459787"/>
            <a:ext cx="1312025" cy="365125"/>
          </a:xfrm>
        </p:spPr>
        <p:txBody>
          <a:bodyPr/>
          <a:lstStyle/>
          <a:p>
            <a:fld id="{D57F1E4F-1CFF-5643-939E-217C01CDF565}" type="slidenum">
              <a:rPr lang="en-US" smtClean="0">
                <a:solidFill>
                  <a:srgbClr val="D9D9DB"/>
                </a:solidFill>
              </a:rPr>
              <a:pPr/>
              <a:t>6</a:t>
            </a:fld>
            <a:endParaRPr lang="en-US" dirty="0">
              <a:solidFill>
                <a:srgbClr val="D9D9DB"/>
              </a:solidFill>
            </a:endParaRPr>
          </a:p>
        </p:txBody>
      </p:sp>
      <p:sp>
        <p:nvSpPr>
          <p:cNvPr id="2" name="TextBox 1"/>
          <p:cNvSpPr txBox="1"/>
          <p:nvPr/>
        </p:nvSpPr>
        <p:spPr>
          <a:xfrm>
            <a:off x="4457457" y="896982"/>
            <a:ext cx="7602528" cy="4402167"/>
          </a:xfrm>
          <a:prstGeom prst="rect">
            <a:avLst/>
          </a:prstGeom>
          <a:noFill/>
        </p:spPr>
        <p:txBody>
          <a:bodyPr wrap="square" rtlCol="0">
            <a:spAutoFit/>
          </a:bodyPr>
          <a:lstStyle/>
          <a:p>
            <a:pPr marL="380990" indent="-380990" defTabSz="457189">
              <a:buFont typeface="Arial" panose="020B0604020202020204" pitchFamily="34" charset="0"/>
              <a:buChar char="•"/>
            </a:pPr>
            <a:r>
              <a:rPr lang="en-US" sz="1867" dirty="0">
                <a:solidFill>
                  <a:srgbClr val="FFFFFF"/>
                </a:solidFill>
                <a:latin typeface="Calibri Light" panose="020F0302020204030204"/>
                <a:ea typeface="Calibri" panose="020F0502020204030204" pitchFamily="34" charset="0"/>
                <a:cs typeface="Times New Roman" panose="02020603050405020304" pitchFamily="18" charset="0"/>
              </a:rPr>
              <a:t>Conducted Rating Agency (Fitch, Moody’s, and Standard &amp; Poor’s) surveillance reviews, affirming the University’s ratings on its outstanding capital improvement bond debt.   The rating agencies cited the University’s strong reserves, excellent strategic positioning, low debt burden, consistent positive operating performance and cash flows, and well diversified revenues.  </a:t>
            </a:r>
            <a:endParaRPr lang="en-US" sz="1867" dirty="0" smtClean="0">
              <a:solidFill>
                <a:srgbClr val="FFFFFF"/>
              </a:solidFill>
              <a:latin typeface="Calibri Light" panose="020F0302020204030204"/>
              <a:ea typeface="Calibri" panose="020F0502020204030204" pitchFamily="34" charset="0"/>
              <a:cs typeface="Times New Roman" panose="02020603050405020304" pitchFamily="18" charset="0"/>
            </a:endParaRPr>
          </a:p>
          <a:p>
            <a:pPr marL="380990" indent="-380990" defTabSz="457189">
              <a:buFont typeface="Arial" panose="020B0604020202020204" pitchFamily="34" charset="0"/>
              <a:buChar char="•"/>
            </a:pPr>
            <a:endParaRPr lang="en-US" sz="1867" dirty="0">
              <a:solidFill>
                <a:srgbClr val="FFFFFF"/>
              </a:solidFill>
              <a:latin typeface="Calibri Light" panose="020F0302020204030204"/>
              <a:ea typeface="Calibri" panose="020F0502020204030204" pitchFamily="34" charset="0"/>
              <a:cs typeface="Times New Roman" panose="02020603050405020304" pitchFamily="18" charset="0"/>
            </a:endParaRPr>
          </a:p>
          <a:p>
            <a:pPr marL="380990" indent="-380990" defTabSz="457189">
              <a:buFont typeface="Arial" panose="020B0604020202020204" pitchFamily="34" charset="0"/>
              <a:buChar char="•"/>
            </a:pPr>
            <a:r>
              <a:rPr lang="en-US" sz="1867" dirty="0">
                <a:solidFill>
                  <a:srgbClr val="FFFFFF"/>
                </a:solidFill>
                <a:latin typeface="Calibri Light" panose="020F0302020204030204"/>
                <a:ea typeface="Calibri" panose="020F0502020204030204" pitchFamily="34" charset="0"/>
                <a:cs typeface="Times New Roman" panose="02020603050405020304" pitchFamily="18" charset="0"/>
              </a:rPr>
              <a:t>Negotiated new Coke Pouring Rights Agreement, including a 38% increase in annual contributions, student internships, a campus speaker series.  </a:t>
            </a:r>
            <a:endParaRPr lang="en-US" sz="1867" dirty="0" smtClean="0">
              <a:solidFill>
                <a:srgbClr val="FFFFFF"/>
              </a:solidFill>
              <a:latin typeface="Calibri Light" panose="020F0302020204030204"/>
              <a:ea typeface="Calibri" panose="020F0502020204030204" pitchFamily="34" charset="0"/>
              <a:cs typeface="Times New Roman" panose="02020603050405020304" pitchFamily="18" charset="0"/>
            </a:endParaRPr>
          </a:p>
          <a:p>
            <a:pPr defTabSz="457189"/>
            <a:endParaRPr lang="en-US" sz="1867" dirty="0">
              <a:solidFill>
                <a:srgbClr val="FFFFFF"/>
              </a:solidFill>
              <a:latin typeface="Calibri Light" panose="020F0302020204030204"/>
            </a:endParaRPr>
          </a:p>
          <a:p>
            <a:pPr marL="380990" indent="-380990" defTabSz="457189">
              <a:buFont typeface="Arial" panose="020B0604020202020204" pitchFamily="34" charset="0"/>
              <a:buChar char="•"/>
            </a:pPr>
            <a:r>
              <a:rPr lang="en-US" sz="1867" dirty="0">
                <a:solidFill>
                  <a:srgbClr val="FFFFFF"/>
                </a:solidFill>
                <a:latin typeface="Calibri Light" panose="020F0302020204030204"/>
              </a:rPr>
              <a:t>Opened </a:t>
            </a:r>
            <a:r>
              <a:rPr lang="en-US" sz="1867" dirty="0" smtClean="0">
                <a:solidFill>
                  <a:srgbClr val="FFFFFF"/>
                </a:solidFill>
                <a:latin typeface="Calibri Light" panose="020F0302020204030204"/>
              </a:rPr>
              <a:t>an on-campus </a:t>
            </a:r>
            <a:r>
              <a:rPr lang="en-US" sz="1867" dirty="0">
                <a:solidFill>
                  <a:srgbClr val="FFFFFF"/>
                </a:solidFill>
                <a:latin typeface="Calibri Light" panose="020F0302020204030204"/>
              </a:rPr>
              <a:t>lab supply service center with dedicated VWR on campus representative to provide enhanced service, inventory control, and greater availability of frequently used lab supply products: Filtration, Culture Tubes, Multi-Well Dishes, Centrifuge Tubes, Universal Tips, Filter Tips, Safety Supplies, etc.  </a:t>
            </a:r>
            <a:endParaRPr lang="en-US" sz="1867" dirty="0">
              <a:solidFill>
                <a:srgbClr val="FFFFFF"/>
              </a:solidFill>
              <a:latin typeface="Calibri Light" panose="020F0302020204030204"/>
              <a:ea typeface="Calibri" panose="020F0502020204030204" pitchFamily="34" charset="0"/>
              <a:cs typeface="Times New Roman" panose="02020603050405020304" pitchFamily="18" charset="0"/>
            </a:endParaRPr>
          </a:p>
        </p:txBody>
      </p:sp>
      <p:sp>
        <p:nvSpPr>
          <p:cNvPr id="4" name="TextBox 3"/>
          <p:cNvSpPr txBox="1"/>
          <p:nvPr/>
        </p:nvSpPr>
        <p:spPr>
          <a:xfrm>
            <a:off x="4541068" y="194151"/>
            <a:ext cx="7348073" cy="584775"/>
          </a:xfrm>
          <a:prstGeom prst="rect">
            <a:avLst/>
          </a:prstGeom>
          <a:noFill/>
        </p:spPr>
        <p:txBody>
          <a:bodyPr wrap="square" rtlCol="0">
            <a:spAutoFit/>
          </a:bodyPr>
          <a:lstStyle/>
          <a:p>
            <a:pPr algn="ctr" defTabSz="457189"/>
            <a:r>
              <a:rPr lang="en-US" sz="3200" dirty="0">
                <a:solidFill>
                  <a:srgbClr val="FFFFFF"/>
                </a:solidFill>
                <a:effectLst>
                  <a:outerShdw blurRad="38100" dist="38100" dir="2700000" algn="tl">
                    <a:srgbClr val="000000">
                      <a:alpha val="43137"/>
                    </a:srgbClr>
                  </a:outerShdw>
                </a:effectLst>
              </a:rPr>
              <a:t>Completed Projects</a:t>
            </a:r>
            <a:endParaRPr lang="en-US"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6412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82F4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594359"/>
            <a:ext cx="3340181" cy="2286000"/>
          </a:xfrm>
        </p:spPr>
        <p:txBody>
          <a:bodyPr>
            <a:normAutofit/>
          </a:bodyPr>
          <a:lstStyle/>
          <a:p>
            <a:r>
              <a:rPr lang="en-US" sz="4267" dirty="0">
                <a:effectLst>
                  <a:outerShdw blurRad="38100" dist="38100" dir="2700000" algn="tl">
                    <a:srgbClr val="000000">
                      <a:alpha val="43137"/>
                    </a:srgbClr>
                  </a:outerShdw>
                </a:effectLst>
              </a:rPr>
              <a:t>Finance &amp; Administration</a:t>
            </a:r>
          </a:p>
        </p:txBody>
      </p:sp>
      <p:sp>
        <p:nvSpPr>
          <p:cNvPr id="7" name="Text Placeholder 6"/>
          <p:cNvSpPr>
            <a:spLocks noGrp="1"/>
          </p:cNvSpPr>
          <p:nvPr>
            <p:ph type="body" sz="half" idx="2"/>
          </p:nvPr>
        </p:nvSpPr>
        <p:spPr/>
        <p:txBody>
          <a:bodyPr>
            <a:normAutofit/>
          </a:bodyPr>
          <a:lstStyle/>
          <a:p>
            <a:r>
              <a:rPr lang="en-US" sz="1867" dirty="0">
                <a:effectLst>
                  <a:outerShdw blurRad="38100" dist="38100" dir="2700000" algn="tl">
                    <a:srgbClr val="000000">
                      <a:alpha val="43137"/>
                    </a:srgbClr>
                  </a:outerShdw>
                </a:effectLst>
              </a:rPr>
              <a:t>Completed Projects</a:t>
            </a:r>
          </a:p>
        </p:txBody>
      </p:sp>
      <p:sp>
        <p:nvSpPr>
          <p:cNvPr id="8" name="Slide Number Placeholder 3"/>
          <p:cNvSpPr>
            <a:spLocks noGrp="1"/>
          </p:cNvSpPr>
          <p:nvPr>
            <p:ph type="sldNum" sz="quarter" idx="12"/>
          </p:nvPr>
        </p:nvSpPr>
        <p:spPr>
          <a:xfrm>
            <a:off x="9900462" y="6459787"/>
            <a:ext cx="1312025" cy="365125"/>
          </a:xfrm>
        </p:spPr>
        <p:txBody>
          <a:bodyPr/>
          <a:lstStyle/>
          <a:p>
            <a:fld id="{D57F1E4F-1CFF-5643-939E-217C01CDF565}" type="slidenum">
              <a:rPr lang="en-US" smtClean="0">
                <a:solidFill>
                  <a:srgbClr val="D9D9DB"/>
                </a:solidFill>
              </a:rPr>
              <a:pPr/>
              <a:t>7</a:t>
            </a:fld>
            <a:endParaRPr lang="en-US" dirty="0">
              <a:solidFill>
                <a:srgbClr val="D9D9DB"/>
              </a:solidFill>
            </a:endParaRPr>
          </a:p>
        </p:txBody>
      </p:sp>
      <p:sp>
        <p:nvSpPr>
          <p:cNvPr id="2" name="TextBox 1"/>
          <p:cNvSpPr txBox="1"/>
          <p:nvPr/>
        </p:nvSpPr>
        <p:spPr>
          <a:xfrm>
            <a:off x="4413839" y="1020969"/>
            <a:ext cx="7602528" cy="6063776"/>
          </a:xfrm>
          <a:prstGeom prst="rect">
            <a:avLst/>
          </a:prstGeom>
          <a:noFill/>
        </p:spPr>
        <p:txBody>
          <a:bodyPr wrap="square" rtlCol="0">
            <a:spAutoFit/>
          </a:bodyPr>
          <a:lstStyle/>
          <a:p>
            <a:pPr marL="380990" indent="-380990" defTabSz="457189">
              <a:buFont typeface="Arial" panose="020B0604020202020204" pitchFamily="34" charset="0"/>
              <a:buChar char="•"/>
            </a:pPr>
            <a:r>
              <a:rPr lang="en-US" sz="1867" dirty="0">
                <a:solidFill>
                  <a:srgbClr val="FFFFFF"/>
                </a:solidFill>
                <a:latin typeface="Calibri Light" panose="020F0302020204030204"/>
                <a:ea typeface="Calibri" panose="020F0502020204030204" pitchFamily="34" charset="0"/>
                <a:cs typeface="Times New Roman" panose="02020603050405020304" pitchFamily="18" charset="0"/>
              </a:rPr>
              <a:t>Refunded $7.6M of Transportation and Parking outstanding bonds, generating approximately $</a:t>
            </a:r>
            <a:r>
              <a:rPr lang="en-US" sz="1867" dirty="0" smtClean="0">
                <a:solidFill>
                  <a:srgbClr val="FFFFFF"/>
                </a:solidFill>
                <a:latin typeface="Calibri Light" panose="020F0302020204030204"/>
                <a:ea typeface="Calibri" panose="020F0502020204030204" pitchFamily="34" charset="0"/>
                <a:cs typeface="Times New Roman" panose="02020603050405020304" pitchFamily="18" charset="0"/>
              </a:rPr>
              <a:t>750k </a:t>
            </a:r>
            <a:r>
              <a:rPr lang="en-US" sz="1867" dirty="0">
                <a:solidFill>
                  <a:srgbClr val="FFFFFF"/>
                </a:solidFill>
                <a:latin typeface="Calibri Light" panose="020F0302020204030204"/>
                <a:ea typeface="Calibri" panose="020F0502020204030204" pitchFamily="34" charset="0"/>
                <a:cs typeface="Times New Roman" panose="02020603050405020304" pitchFamily="18" charset="0"/>
              </a:rPr>
              <a:t>in gross cash flow savings ($680K in present value savings). The University worked with the Division of Bond Finance to structure the first competitive bank bid process for a bond refunding.  The winning bank bid of 2.12% provided additional savings when evaluated versus a standard public bond offering.  </a:t>
            </a:r>
            <a:endParaRPr lang="en-US" sz="1867" dirty="0" smtClean="0">
              <a:solidFill>
                <a:srgbClr val="FFFFFF"/>
              </a:solidFill>
              <a:latin typeface="Calibri Light" panose="020F0302020204030204"/>
              <a:ea typeface="Calibri" panose="020F0502020204030204" pitchFamily="34" charset="0"/>
              <a:cs typeface="Times New Roman" panose="02020603050405020304" pitchFamily="18" charset="0"/>
            </a:endParaRPr>
          </a:p>
          <a:p>
            <a:pPr defTabSz="457189"/>
            <a:endParaRPr lang="en-US" sz="1867" dirty="0" smtClean="0">
              <a:solidFill>
                <a:srgbClr val="FFFF00"/>
              </a:solidFill>
              <a:latin typeface="Calibri Light" panose="020F0302020204030204"/>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000" dirty="0" smtClean="0">
                <a:solidFill>
                  <a:srgbClr val="FFFFFF"/>
                </a:solidFill>
                <a:latin typeface="Calibri Light" panose="020F0302020204030204"/>
              </a:rPr>
              <a:t>Negotiated new Food Service Agreement, which will improve and expand the university’s student dining facilities and services</a:t>
            </a:r>
            <a:r>
              <a:rPr lang="en-US" sz="2000" dirty="0" smtClean="0">
                <a:solidFill>
                  <a:schemeClr val="bg1"/>
                </a:solidFill>
                <a:latin typeface="Calibri Light" panose="020F0302020204030204"/>
              </a:rPr>
              <a:t>.   The value of the new contract is over 130% greater than the old contract.  </a:t>
            </a:r>
          </a:p>
          <a:p>
            <a:endParaRPr lang="en-US" sz="2000" dirty="0" smtClean="0">
              <a:solidFill>
                <a:srgbClr val="FFFFFF"/>
              </a:solidFill>
              <a:latin typeface="Calibri Light" panose="020F0302020204030204"/>
            </a:endParaRPr>
          </a:p>
          <a:p>
            <a:pPr marL="285750" indent="-285750">
              <a:buFont typeface="Arial" panose="020B0604020202020204" pitchFamily="34" charset="0"/>
              <a:buChar char="•"/>
            </a:pPr>
            <a:r>
              <a:rPr lang="en-US" sz="2000" dirty="0" smtClean="0">
                <a:solidFill>
                  <a:srgbClr val="FFFFFF"/>
                </a:solidFill>
                <a:latin typeface="Calibri Light" panose="020F0302020204030204"/>
              </a:rPr>
              <a:t>Property Services offered to assist departments with the administrative burden of disposing of unwanted property, with an aggressive effort to rid common areas, laboratories, corridors, and office spaces of old excess equipment and furniture items in order to free up valuable spaces on campus.  58 departments accepted their assistance and 1,325 items have been removed, with another 992 scheduled for pick up.  </a:t>
            </a:r>
            <a:endParaRPr lang="en-US" sz="1867" dirty="0" smtClean="0">
              <a:solidFill>
                <a:srgbClr val="FFFF00"/>
              </a:solidFill>
              <a:latin typeface="Calibri Light" panose="020F0302020204030204"/>
            </a:endParaRPr>
          </a:p>
          <a:p>
            <a:pPr marL="380990" indent="-380990" defTabSz="457189">
              <a:buFont typeface="Arial" panose="020B0604020202020204" pitchFamily="34" charset="0"/>
              <a:buChar char="•"/>
            </a:pPr>
            <a:endParaRPr lang="en-US" sz="1867" dirty="0">
              <a:solidFill>
                <a:srgbClr val="FFFFFF"/>
              </a:solidFill>
              <a:latin typeface="Calibri Light" panose="020F0302020204030204"/>
            </a:endParaRPr>
          </a:p>
          <a:p>
            <a:pPr defTabSz="457189"/>
            <a:endParaRPr lang="en-US" sz="1867" dirty="0">
              <a:solidFill>
                <a:srgbClr val="FFFFFF"/>
              </a:solidFill>
              <a:latin typeface="Calibri Light" panose="020F0302020204030204"/>
            </a:endParaRPr>
          </a:p>
        </p:txBody>
      </p:sp>
      <p:sp>
        <p:nvSpPr>
          <p:cNvPr id="4" name="TextBox 3"/>
          <p:cNvSpPr txBox="1"/>
          <p:nvPr/>
        </p:nvSpPr>
        <p:spPr>
          <a:xfrm>
            <a:off x="4541068" y="194151"/>
            <a:ext cx="7348073" cy="584775"/>
          </a:xfrm>
          <a:prstGeom prst="rect">
            <a:avLst/>
          </a:prstGeom>
          <a:noFill/>
        </p:spPr>
        <p:txBody>
          <a:bodyPr wrap="square" rtlCol="0">
            <a:spAutoFit/>
          </a:bodyPr>
          <a:lstStyle/>
          <a:p>
            <a:pPr algn="ctr" defTabSz="457189"/>
            <a:r>
              <a:rPr lang="en-US" sz="3200" dirty="0">
                <a:solidFill>
                  <a:srgbClr val="FFFFFF"/>
                </a:solidFill>
                <a:effectLst>
                  <a:outerShdw blurRad="38100" dist="38100" dir="2700000" algn="tl">
                    <a:srgbClr val="000000">
                      <a:alpha val="43137"/>
                    </a:srgbClr>
                  </a:outerShdw>
                </a:effectLst>
              </a:rPr>
              <a:t>Completed Projects</a:t>
            </a:r>
            <a:endParaRPr lang="en-US"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63944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82F4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594359"/>
            <a:ext cx="3340181" cy="2286000"/>
          </a:xfrm>
        </p:spPr>
        <p:txBody>
          <a:bodyPr>
            <a:normAutofit/>
          </a:bodyPr>
          <a:lstStyle/>
          <a:p>
            <a:r>
              <a:rPr lang="en-US" sz="4267" dirty="0">
                <a:effectLst>
                  <a:outerShdw blurRad="38100" dist="38100" dir="2700000" algn="tl">
                    <a:srgbClr val="000000">
                      <a:alpha val="43137"/>
                    </a:srgbClr>
                  </a:outerShdw>
                </a:effectLst>
              </a:rPr>
              <a:t>Finance &amp; Administration</a:t>
            </a:r>
          </a:p>
        </p:txBody>
      </p:sp>
      <p:sp>
        <p:nvSpPr>
          <p:cNvPr id="7" name="Text Placeholder 6"/>
          <p:cNvSpPr>
            <a:spLocks noGrp="1"/>
          </p:cNvSpPr>
          <p:nvPr>
            <p:ph type="body" sz="half" idx="2"/>
          </p:nvPr>
        </p:nvSpPr>
        <p:spPr/>
        <p:txBody>
          <a:bodyPr>
            <a:normAutofit/>
          </a:bodyPr>
          <a:lstStyle/>
          <a:p>
            <a:r>
              <a:rPr lang="en-US" sz="1867" dirty="0" smtClean="0">
                <a:effectLst>
                  <a:outerShdw blurRad="38100" dist="38100" dir="2700000" algn="tl">
                    <a:srgbClr val="000000">
                      <a:alpha val="43137"/>
                    </a:srgbClr>
                  </a:outerShdw>
                </a:effectLst>
              </a:rPr>
              <a:t>Completed </a:t>
            </a:r>
            <a:r>
              <a:rPr lang="en-US" sz="1867" dirty="0">
                <a:effectLst>
                  <a:outerShdw blurRad="38100" dist="38100" dir="2700000" algn="tl">
                    <a:srgbClr val="000000">
                      <a:alpha val="43137"/>
                    </a:srgbClr>
                  </a:outerShdw>
                </a:effectLst>
              </a:rPr>
              <a:t>Projects</a:t>
            </a:r>
          </a:p>
        </p:txBody>
      </p:sp>
      <p:sp>
        <p:nvSpPr>
          <p:cNvPr id="8" name="Slide Number Placeholder 3"/>
          <p:cNvSpPr>
            <a:spLocks noGrp="1"/>
          </p:cNvSpPr>
          <p:nvPr>
            <p:ph type="sldNum" sz="quarter" idx="12"/>
          </p:nvPr>
        </p:nvSpPr>
        <p:spPr>
          <a:xfrm>
            <a:off x="9900462" y="6459787"/>
            <a:ext cx="1312025" cy="365125"/>
          </a:xfrm>
        </p:spPr>
        <p:txBody>
          <a:bodyPr/>
          <a:lstStyle/>
          <a:p>
            <a:fld id="{D57F1E4F-1CFF-5643-939E-217C01CDF565}" type="slidenum">
              <a:rPr lang="en-US" smtClean="0">
                <a:solidFill>
                  <a:srgbClr val="D9D9DB"/>
                </a:solidFill>
              </a:rPr>
              <a:pPr/>
              <a:t>8</a:t>
            </a:fld>
            <a:endParaRPr lang="en-US" dirty="0">
              <a:solidFill>
                <a:srgbClr val="D9D9DB"/>
              </a:solidFill>
            </a:endParaRPr>
          </a:p>
        </p:txBody>
      </p:sp>
      <p:sp>
        <p:nvSpPr>
          <p:cNvPr id="2" name="TextBox 1"/>
          <p:cNvSpPr txBox="1"/>
          <p:nvPr/>
        </p:nvSpPr>
        <p:spPr>
          <a:xfrm>
            <a:off x="4457457" y="896981"/>
            <a:ext cx="7602528" cy="5543569"/>
          </a:xfrm>
          <a:prstGeom prst="rect">
            <a:avLst/>
          </a:prstGeom>
          <a:noFill/>
        </p:spPr>
        <p:txBody>
          <a:bodyPr wrap="square" rtlCol="0">
            <a:spAutoFit/>
          </a:bodyPr>
          <a:lstStyle/>
          <a:p>
            <a:pPr marL="380990" indent="-380990">
              <a:buFont typeface="Arial" panose="020B0604020202020204" pitchFamily="34" charset="0"/>
              <a:buChar char="•"/>
            </a:pPr>
            <a:r>
              <a:rPr lang="en-US" sz="1867" dirty="0" smtClean="0">
                <a:solidFill>
                  <a:srgbClr val="FFFFFF"/>
                </a:solidFill>
                <a:latin typeface="Calibri Light" panose="020F0302020204030204"/>
              </a:rPr>
              <a:t>Successful completion of the Florida Department of Law Enforcement  Technical Audit for conducting background checks. </a:t>
            </a:r>
          </a:p>
          <a:p>
            <a:endParaRPr lang="en-US" sz="1867" dirty="0" smtClean="0">
              <a:solidFill>
                <a:srgbClr val="FFFF00"/>
              </a:solidFill>
              <a:latin typeface="Calibri Light" panose="020F0302020204030204"/>
            </a:endParaRPr>
          </a:p>
          <a:p>
            <a:pPr marL="380990" indent="-380990">
              <a:buFont typeface="Arial" panose="020B0604020202020204" pitchFamily="34" charset="0"/>
              <a:buChar char="•"/>
            </a:pPr>
            <a:r>
              <a:rPr lang="en-US" sz="1867" dirty="0" smtClean="0">
                <a:solidFill>
                  <a:schemeClr val="bg1"/>
                </a:solidFill>
                <a:latin typeface="Calibri Light" panose="020F0302020204030204"/>
              </a:rPr>
              <a:t>In November 2016 we were recognized as a silver level bicycle friendly campus by the League of American bicyclists.  </a:t>
            </a:r>
          </a:p>
          <a:p>
            <a:endParaRPr lang="en-US" sz="1867" dirty="0" smtClean="0">
              <a:solidFill>
                <a:schemeClr val="bg1"/>
              </a:solidFill>
              <a:latin typeface="Calibri Light" panose="020F0302020204030204"/>
            </a:endParaRPr>
          </a:p>
          <a:p>
            <a:pPr marL="380990" indent="-380990">
              <a:buFont typeface="Arial" panose="020B0604020202020204" pitchFamily="34" charset="0"/>
              <a:buChar char="•"/>
            </a:pPr>
            <a:r>
              <a:rPr lang="en-US" sz="1867" dirty="0" smtClean="0">
                <a:solidFill>
                  <a:schemeClr val="bg1"/>
                </a:solidFill>
                <a:latin typeface="Calibri Light" panose="020F0302020204030204"/>
              </a:rPr>
              <a:t>Florida State University has the first law enforcement agency in Leon County to issue body cameras for all patrol officers. </a:t>
            </a:r>
          </a:p>
          <a:p>
            <a:pPr marL="380990" indent="-380990">
              <a:buFont typeface="Arial" panose="020B0604020202020204" pitchFamily="34" charset="0"/>
              <a:buChar char="•"/>
            </a:pPr>
            <a:endParaRPr lang="en-US" sz="1867" dirty="0">
              <a:solidFill>
                <a:schemeClr val="bg1"/>
              </a:solidFill>
              <a:latin typeface="Calibri Light" panose="020F0302020204030204"/>
            </a:endParaRPr>
          </a:p>
          <a:p>
            <a:pPr marL="380990" indent="-380990">
              <a:buFont typeface="Arial" panose="020B0604020202020204" pitchFamily="34" charset="0"/>
              <a:buChar char="•"/>
            </a:pPr>
            <a:r>
              <a:rPr lang="en-US" sz="1850" dirty="0" smtClean="0">
                <a:solidFill>
                  <a:schemeClr val="bg1"/>
                </a:solidFill>
                <a:latin typeface="+mj-lt"/>
              </a:rPr>
              <a:t>Shared </a:t>
            </a:r>
            <a:r>
              <a:rPr lang="en-US" sz="1850" dirty="0">
                <a:solidFill>
                  <a:schemeClr val="bg1"/>
                </a:solidFill>
                <a:latin typeface="+mj-lt"/>
              </a:rPr>
              <a:t>services with Ringling, New College of Florida, and University of South Florida </a:t>
            </a:r>
            <a:r>
              <a:rPr lang="en-US" sz="1850" dirty="0" smtClean="0">
                <a:solidFill>
                  <a:schemeClr val="bg1"/>
                </a:solidFill>
                <a:latin typeface="+mj-lt"/>
              </a:rPr>
              <a:t>Sarasota</a:t>
            </a:r>
          </a:p>
          <a:p>
            <a:endParaRPr lang="en-US" sz="1850" dirty="0">
              <a:solidFill>
                <a:schemeClr val="bg1"/>
              </a:solidFill>
              <a:latin typeface="+mj-lt"/>
            </a:endParaRPr>
          </a:p>
          <a:p>
            <a:pPr marL="380990" indent="-380990">
              <a:buFont typeface="Arial" panose="020B0604020202020204" pitchFamily="34" charset="0"/>
              <a:buChar char="•"/>
            </a:pPr>
            <a:r>
              <a:rPr lang="en-US" sz="1867" dirty="0" smtClean="0">
                <a:solidFill>
                  <a:schemeClr val="bg1"/>
                </a:solidFill>
                <a:latin typeface="Calibri Light" panose="020F0302020204030204"/>
              </a:rPr>
              <a:t>Fair Labor Standards Act – The University is continuing to assess and follow the latest developments.  Once we receive more concrete direction from the courts and federal government, we will further evaluate our classification system.  This may result in additional changes.  We will continue to keep the campus community updated. </a:t>
            </a:r>
          </a:p>
          <a:p>
            <a:endParaRPr lang="en-US" sz="1867" dirty="0" smtClean="0">
              <a:solidFill>
                <a:srgbClr val="FFFFFF"/>
              </a:solidFill>
              <a:latin typeface="Calibri Light" panose="020F0302020204030204"/>
            </a:endParaRPr>
          </a:p>
          <a:p>
            <a:endParaRPr lang="en-US" sz="1867" dirty="0">
              <a:solidFill>
                <a:srgbClr val="FFFFFF"/>
              </a:solidFill>
              <a:latin typeface="Calibri Light" panose="020F0302020204030204"/>
            </a:endParaRPr>
          </a:p>
        </p:txBody>
      </p:sp>
      <p:sp>
        <p:nvSpPr>
          <p:cNvPr id="4" name="TextBox 3"/>
          <p:cNvSpPr txBox="1"/>
          <p:nvPr/>
        </p:nvSpPr>
        <p:spPr>
          <a:xfrm>
            <a:off x="4541068" y="194151"/>
            <a:ext cx="7348073" cy="584775"/>
          </a:xfrm>
          <a:prstGeom prst="rect">
            <a:avLst/>
          </a:prstGeom>
          <a:noFill/>
        </p:spPr>
        <p:txBody>
          <a:bodyPr wrap="square" rtlCol="0">
            <a:spAutoFit/>
          </a:bodyPr>
          <a:lstStyle/>
          <a:p>
            <a:pPr algn="ctr" defTabSz="457189"/>
            <a:r>
              <a:rPr lang="en-US" sz="3200" dirty="0" smtClean="0">
                <a:solidFill>
                  <a:srgbClr val="FFFFFF"/>
                </a:solidFill>
                <a:effectLst>
                  <a:outerShdw blurRad="38100" dist="38100" dir="2700000" algn="tl">
                    <a:srgbClr val="000000">
                      <a:alpha val="43137"/>
                    </a:srgbClr>
                  </a:outerShdw>
                </a:effectLst>
              </a:rPr>
              <a:t>Completed </a:t>
            </a:r>
            <a:r>
              <a:rPr lang="en-US" sz="3200" dirty="0">
                <a:solidFill>
                  <a:srgbClr val="FFFFFF"/>
                </a:solidFill>
                <a:effectLst>
                  <a:outerShdw blurRad="38100" dist="38100" dir="2700000" algn="tl">
                    <a:srgbClr val="000000">
                      <a:alpha val="43137"/>
                    </a:srgbClr>
                  </a:outerShdw>
                </a:effectLst>
              </a:rPr>
              <a:t>Projects</a:t>
            </a:r>
            <a:endParaRPr lang="en-US"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3639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82F4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594359"/>
            <a:ext cx="3340181" cy="2286000"/>
          </a:xfrm>
        </p:spPr>
        <p:txBody>
          <a:bodyPr>
            <a:normAutofit/>
          </a:bodyPr>
          <a:lstStyle/>
          <a:p>
            <a:r>
              <a:rPr lang="en-US" sz="4267" dirty="0">
                <a:effectLst>
                  <a:outerShdw blurRad="38100" dist="38100" dir="2700000" algn="tl">
                    <a:srgbClr val="000000">
                      <a:alpha val="43137"/>
                    </a:srgbClr>
                  </a:outerShdw>
                </a:effectLst>
              </a:rPr>
              <a:t>Finance &amp; Administration</a:t>
            </a:r>
          </a:p>
        </p:txBody>
      </p:sp>
      <p:sp>
        <p:nvSpPr>
          <p:cNvPr id="7" name="Text Placeholder 6"/>
          <p:cNvSpPr>
            <a:spLocks noGrp="1"/>
          </p:cNvSpPr>
          <p:nvPr>
            <p:ph type="body" sz="half" idx="2"/>
          </p:nvPr>
        </p:nvSpPr>
        <p:spPr/>
        <p:txBody>
          <a:bodyPr>
            <a:normAutofit/>
          </a:bodyPr>
          <a:lstStyle/>
          <a:p>
            <a:r>
              <a:rPr lang="en-US" sz="1867" dirty="0">
                <a:effectLst>
                  <a:outerShdw blurRad="38100" dist="38100" dir="2700000" algn="tl">
                    <a:srgbClr val="000000">
                      <a:alpha val="43137"/>
                    </a:srgbClr>
                  </a:outerShdw>
                </a:effectLst>
              </a:rPr>
              <a:t>Current Projects</a:t>
            </a:r>
          </a:p>
        </p:txBody>
      </p:sp>
      <p:sp>
        <p:nvSpPr>
          <p:cNvPr id="8" name="Slide Number Placeholder 3"/>
          <p:cNvSpPr>
            <a:spLocks noGrp="1"/>
          </p:cNvSpPr>
          <p:nvPr>
            <p:ph type="sldNum" sz="quarter" idx="12"/>
          </p:nvPr>
        </p:nvSpPr>
        <p:spPr>
          <a:xfrm>
            <a:off x="9900462" y="6459787"/>
            <a:ext cx="1312025" cy="365125"/>
          </a:xfrm>
        </p:spPr>
        <p:txBody>
          <a:bodyPr/>
          <a:lstStyle/>
          <a:p>
            <a:fld id="{D57F1E4F-1CFF-5643-939E-217C01CDF565}" type="slidenum">
              <a:rPr lang="en-US" smtClean="0">
                <a:solidFill>
                  <a:srgbClr val="D9D9DB"/>
                </a:solidFill>
              </a:rPr>
              <a:pPr/>
              <a:t>9</a:t>
            </a:fld>
            <a:endParaRPr lang="en-US" dirty="0">
              <a:solidFill>
                <a:srgbClr val="D9D9DB"/>
              </a:solidFill>
            </a:endParaRPr>
          </a:p>
        </p:txBody>
      </p:sp>
      <p:sp>
        <p:nvSpPr>
          <p:cNvPr id="2" name="TextBox 1"/>
          <p:cNvSpPr txBox="1"/>
          <p:nvPr/>
        </p:nvSpPr>
        <p:spPr>
          <a:xfrm>
            <a:off x="4457457" y="896981"/>
            <a:ext cx="7602528" cy="4976812"/>
          </a:xfrm>
          <a:prstGeom prst="rect">
            <a:avLst/>
          </a:prstGeom>
          <a:noFill/>
        </p:spPr>
        <p:txBody>
          <a:bodyPr wrap="square" rtlCol="0">
            <a:spAutoFit/>
          </a:bodyPr>
          <a:lstStyle/>
          <a:p>
            <a:pPr marL="380990" indent="-380990">
              <a:buFont typeface="Arial" panose="020B0604020202020204" pitchFamily="34" charset="0"/>
              <a:buChar char="•"/>
            </a:pPr>
            <a:r>
              <a:rPr lang="en-US" sz="1867" dirty="0">
                <a:solidFill>
                  <a:srgbClr val="FFFFFF"/>
                </a:solidFill>
                <a:latin typeface="Calibri Light" panose="020F0302020204030204"/>
              </a:rPr>
              <a:t>Expand </a:t>
            </a:r>
            <a:r>
              <a:rPr lang="en-US" sz="1867" dirty="0" err="1">
                <a:solidFill>
                  <a:srgbClr val="FFFFFF"/>
                </a:solidFill>
                <a:latin typeface="Calibri Light" panose="020F0302020204030204"/>
              </a:rPr>
              <a:t>SpearMart</a:t>
            </a:r>
            <a:r>
              <a:rPr lang="en-US" sz="1867" dirty="0">
                <a:solidFill>
                  <a:srgbClr val="FFFFFF"/>
                </a:solidFill>
                <a:latin typeface="Calibri Light" panose="020F0302020204030204"/>
              </a:rPr>
              <a:t> Capabilities (FSU’s Electronic Procurement System), providing end users with the most user friendly and efficient procurement experience possible, with greater visibility into the entire procurement process and the ability to maximize spend with contracted </a:t>
            </a:r>
            <a:r>
              <a:rPr lang="en-US" sz="1867" dirty="0" smtClean="0">
                <a:solidFill>
                  <a:srgbClr val="FFFFFF"/>
                </a:solidFill>
                <a:latin typeface="Calibri Light" panose="020F0302020204030204"/>
              </a:rPr>
              <a:t>suppliers</a:t>
            </a:r>
          </a:p>
          <a:p>
            <a:pPr marL="380990" indent="-380990">
              <a:buFont typeface="Arial" panose="020B0604020202020204" pitchFamily="34" charset="0"/>
              <a:buChar char="•"/>
            </a:pPr>
            <a:endParaRPr lang="en-US" sz="1867" dirty="0">
              <a:solidFill>
                <a:srgbClr val="FFFFFF"/>
              </a:solidFill>
              <a:latin typeface="Calibri Light" panose="020F0302020204030204"/>
              <a:ea typeface="Calibri" panose="020F0502020204030204" pitchFamily="34" charset="0"/>
              <a:cs typeface="Times New Roman" panose="02020603050405020304" pitchFamily="18" charset="0"/>
            </a:endParaRPr>
          </a:p>
          <a:p>
            <a:pPr marL="380990" indent="-380990">
              <a:buFont typeface="Arial" panose="020B0604020202020204" pitchFamily="34" charset="0"/>
              <a:buChar char="•"/>
            </a:pPr>
            <a:r>
              <a:rPr lang="en-US" sz="1867" dirty="0" smtClean="0">
                <a:solidFill>
                  <a:srgbClr val="FFFFFF"/>
                </a:solidFill>
                <a:latin typeface="Calibri Light" panose="020F0302020204030204"/>
                <a:ea typeface="Calibri" panose="020F0502020204030204" pitchFamily="34" charset="0"/>
                <a:cs typeface="Times New Roman" panose="02020603050405020304" pitchFamily="18" charset="0"/>
              </a:rPr>
              <a:t>Expand </a:t>
            </a:r>
            <a:r>
              <a:rPr lang="en-US" sz="1867" dirty="0">
                <a:solidFill>
                  <a:srgbClr val="FFFFFF"/>
                </a:solidFill>
                <a:latin typeface="Calibri Light" panose="020F0302020204030204"/>
                <a:ea typeface="Calibri" panose="020F0502020204030204" pitchFamily="34" charset="0"/>
                <a:cs typeface="Times New Roman" panose="02020603050405020304" pitchFamily="18" charset="0"/>
              </a:rPr>
              <a:t>the University’s Hyperion Budgeting System capabilities for managing salary rates and positions.  </a:t>
            </a:r>
            <a:endParaRPr lang="en-US" sz="1867" dirty="0">
              <a:solidFill>
                <a:srgbClr val="FFFF00"/>
              </a:solidFill>
              <a:latin typeface="Calibri Light" panose="020F0302020204030204"/>
              <a:ea typeface="Calibri" panose="020F0502020204030204" pitchFamily="34" charset="0"/>
              <a:cs typeface="Times New Roman" panose="02020603050405020304" pitchFamily="18" charset="0"/>
            </a:endParaRPr>
          </a:p>
          <a:p>
            <a:endParaRPr lang="en-US" sz="1867" dirty="0">
              <a:solidFill>
                <a:srgbClr val="FFFFFF"/>
              </a:solidFill>
              <a:latin typeface="Calibri Light" panose="020F0302020204030204"/>
              <a:ea typeface="Calibri" panose="020F0502020204030204" pitchFamily="34" charset="0"/>
              <a:cs typeface="Times New Roman" panose="02020603050405020304" pitchFamily="18" charset="0"/>
            </a:endParaRPr>
          </a:p>
          <a:p>
            <a:pPr marL="380990" indent="-380990">
              <a:buFont typeface="Arial" panose="020B0604020202020204" pitchFamily="34" charset="0"/>
              <a:buChar char="•"/>
            </a:pPr>
            <a:r>
              <a:rPr lang="en-US" sz="1867" dirty="0">
                <a:solidFill>
                  <a:srgbClr val="FFFFFF"/>
                </a:solidFill>
                <a:latin typeface="Calibri Light" panose="020F0302020204030204"/>
              </a:rPr>
              <a:t>FSU is negotiating a new banking service and purchasing card agreement, providing reduced banking fees, a rebate increase, and expanded use of electronic payment services.  </a:t>
            </a:r>
            <a:endParaRPr lang="en-US" sz="1867" dirty="0" smtClean="0">
              <a:solidFill>
                <a:srgbClr val="FFFFFF"/>
              </a:solidFill>
              <a:latin typeface="Calibri Light" panose="020F0302020204030204"/>
            </a:endParaRPr>
          </a:p>
          <a:p>
            <a:endParaRPr lang="en-US" sz="1867" dirty="0">
              <a:solidFill>
                <a:srgbClr val="FFFFFF"/>
              </a:solidFill>
              <a:latin typeface="Calibri Light" panose="020F0302020204030204"/>
            </a:endParaRPr>
          </a:p>
          <a:p>
            <a:pPr marL="380990" indent="-380990">
              <a:buFont typeface="Arial" panose="020B0604020202020204" pitchFamily="34" charset="0"/>
              <a:buChar char="•"/>
            </a:pPr>
            <a:r>
              <a:rPr lang="en-US" sz="1867" dirty="0">
                <a:solidFill>
                  <a:srgbClr val="FFFFFF"/>
                </a:solidFill>
                <a:latin typeface="Calibri Light" panose="020F0302020204030204"/>
              </a:rPr>
              <a:t>FSU working with others in the SUS and E&amp;I Cooperative (our Higher Ed National Consortium) is negotiating an agreement for standard laptop/desktop configurations, providing bundle discounts by leveraging buying power at the National leve</a:t>
            </a:r>
            <a:r>
              <a:rPr lang="en-US" sz="1867" dirty="0">
                <a:solidFill>
                  <a:schemeClr val="bg1"/>
                </a:solidFill>
                <a:latin typeface="Calibri Light" panose="020F0302020204030204"/>
              </a:rPr>
              <a:t>l.  </a:t>
            </a:r>
          </a:p>
        </p:txBody>
      </p:sp>
      <p:sp>
        <p:nvSpPr>
          <p:cNvPr id="4" name="TextBox 3"/>
          <p:cNvSpPr txBox="1"/>
          <p:nvPr/>
        </p:nvSpPr>
        <p:spPr>
          <a:xfrm>
            <a:off x="4541068" y="194151"/>
            <a:ext cx="7348073" cy="584775"/>
          </a:xfrm>
          <a:prstGeom prst="rect">
            <a:avLst/>
          </a:prstGeom>
          <a:noFill/>
        </p:spPr>
        <p:txBody>
          <a:bodyPr wrap="square" rtlCol="0">
            <a:spAutoFit/>
          </a:bodyPr>
          <a:lstStyle/>
          <a:p>
            <a:pPr algn="ctr" defTabSz="457189"/>
            <a:r>
              <a:rPr lang="en-US" sz="3200" dirty="0">
                <a:solidFill>
                  <a:srgbClr val="FFFFFF"/>
                </a:solidFill>
                <a:effectLst>
                  <a:outerShdw blurRad="38100" dist="38100" dir="2700000" algn="tl">
                    <a:srgbClr val="000000">
                      <a:alpha val="43137"/>
                    </a:srgbClr>
                  </a:outerShdw>
                </a:effectLst>
              </a:rPr>
              <a:t>Current Projects</a:t>
            </a:r>
            <a:endParaRPr lang="en-US"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8657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9">
      <a:dk1>
        <a:srgbClr val="000000"/>
      </a:dk1>
      <a:lt1>
        <a:srgbClr val="FFFFFF"/>
      </a:lt1>
      <a:dk2>
        <a:srgbClr val="D9D9DB"/>
      </a:dk2>
      <a:lt2>
        <a:srgbClr val="CEB888"/>
      </a:lt2>
      <a:accent1>
        <a:srgbClr val="421A24"/>
      </a:accent1>
      <a:accent2>
        <a:srgbClr val="CEB888"/>
      </a:accent2>
      <a:accent3>
        <a:srgbClr val="006666"/>
      </a:accent3>
      <a:accent4>
        <a:srgbClr val="B9A489"/>
      </a:accent4>
      <a:accent5>
        <a:srgbClr val="58222F"/>
      </a:accent5>
      <a:accent6>
        <a:srgbClr val="CEB888"/>
      </a:accent6>
      <a:hlink>
        <a:srgbClr val="67AABF"/>
      </a:hlink>
      <a:folHlink>
        <a:srgbClr val="ABAFA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6_Retrospect">
  <a:themeElements>
    <a:clrScheme name="Custom 9">
      <a:dk1>
        <a:srgbClr val="000000"/>
      </a:dk1>
      <a:lt1>
        <a:srgbClr val="FFFFFF"/>
      </a:lt1>
      <a:dk2>
        <a:srgbClr val="D9D9DB"/>
      </a:dk2>
      <a:lt2>
        <a:srgbClr val="CEB888"/>
      </a:lt2>
      <a:accent1>
        <a:srgbClr val="421A24"/>
      </a:accent1>
      <a:accent2>
        <a:srgbClr val="CEB888"/>
      </a:accent2>
      <a:accent3>
        <a:srgbClr val="006666"/>
      </a:accent3>
      <a:accent4>
        <a:srgbClr val="B9A489"/>
      </a:accent4>
      <a:accent5>
        <a:srgbClr val="58222F"/>
      </a:accent5>
      <a:accent6>
        <a:srgbClr val="CEB888"/>
      </a:accent6>
      <a:hlink>
        <a:srgbClr val="67AABF"/>
      </a:hlink>
      <a:folHlink>
        <a:srgbClr val="ABAFA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7_Retrospect">
  <a:themeElements>
    <a:clrScheme name="Custom 9">
      <a:dk1>
        <a:srgbClr val="000000"/>
      </a:dk1>
      <a:lt1>
        <a:srgbClr val="FFFFFF"/>
      </a:lt1>
      <a:dk2>
        <a:srgbClr val="D9D9DB"/>
      </a:dk2>
      <a:lt2>
        <a:srgbClr val="CEB888"/>
      </a:lt2>
      <a:accent1>
        <a:srgbClr val="421A24"/>
      </a:accent1>
      <a:accent2>
        <a:srgbClr val="CEB888"/>
      </a:accent2>
      <a:accent3>
        <a:srgbClr val="006666"/>
      </a:accent3>
      <a:accent4>
        <a:srgbClr val="B9A489"/>
      </a:accent4>
      <a:accent5>
        <a:srgbClr val="58222F"/>
      </a:accent5>
      <a:accent6>
        <a:srgbClr val="CEB888"/>
      </a:accent6>
      <a:hlink>
        <a:srgbClr val="67AABF"/>
      </a:hlink>
      <a:folHlink>
        <a:srgbClr val="ABAFA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8_Retrospect">
  <a:themeElements>
    <a:clrScheme name="Custom 9">
      <a:dk1>
        <a:srgbClr val="000000"/>
      </a:dk1>
      <a:lt1>
        <a:srgbClr val="FFFFFF"/>
      </a:lt1>
      <a:dk2>
        <a:srgbClr val="D9D9DB"/>
      </a:dk2>
      <a:lt2>
        <a:srgbClr val="CEB888"/>
      </a:lt2>
      <a:accent1>
        <a:srgbClr val="421A24"/>
      </a:accent1>
      <a:accent2>
        <a:srgbClr val="CEB888"/>
      </a:accent2>
      <a:accent3>
        <a:srgbClr val="006666"/>
      </a:accent3>
      <a:accent4>
        <a:srgbClr val="B9A489"/>
      </a:accent4>
      <a:accent5>
        <a:srgbClr val="58222F"/>
      </a:accent5>
      <a:accent6>
        <a:srgbClr val="CEB888"/>
      </a:accent6>
      <a:hlink>
        <a:srgbClr val="67AABF"/>
      </a:hlink>
      <a:folHlink>
        <a:srgbClr val="ABAFA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9_Retrospect">
  <a:themeElements>
    <a:clrScheme name="Custom 9">
      <a:dk1>
        <a:srgbClr val="000000"/>
      </a:dk1>
      <a:lt1>
        <a:srgbClr val="FFFFFF"/>
      </a:lt1>
      <a:dk2>
        <a:srgbClr val="D9D9DB"/>
      </a:dk2>
      <a:lt2>
        <a:srgbClr val="CEB888"/>
      </a:lt2>
      <a:accent1>
        <a:srgbClr val="421A24"/>
      </a:accent1>
      <a:accent2>
        <a:srgbClr val="CEB888"/>
      </a:accent2>
      <a:accent3>
        <a:srgbClr val="006666"/>
      </a:accent3>
      <a:accent4>
        <a:srgbClr val="B9A489"/>
      </a:accent4>
      <a:accent5>
        <a:srgbClr val="58222F"/>
      </a:accent5>
      <a:accent6>
        <a:srgbClr val="CEB888"/>
      </a:accent6>
      <a:hlink>
        <a:srgbClr val="67AABF"/>
      </a:hlink>
      <a:folHlink>
        <a:srgbClr val="ABAFA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6.xml><?xml version="1.0" encoding="utf-8"?>
<a:theme xmlns:a="http://schemas.openxmlformats.org/drawingml/2006/main" name="1_Retrospect">
  <a:themeElements>
    <a:clrScheme name="Custom 9">
      <a:dk1>
        <a:srgbClr val="000000"/>
      </a:dk1>
      <a:lt1>
        <a:srgbClr val="FFFFFF"/>
      </a:lt1>
      <a:dk2>
        <a:srgbClr val="D9D9DB"/>
      </a:dk2>
      <a:lt2>
        <a:srgbClr val="CEB888"/>
      </a:lt2>
      <a:accent1>
        <a:srgbClr val="421A24"/>
      </a:accent1>
      <a:accent2>
        <a:srgbClr val="CEB888"/>
      </a:accent2>
      <a:accent3>
        <a:srgbClr val="006666"/>
      </a:accent3>
      <a:accent4>
        <a:srgbClr val="B9A489"/>
      </a:accent4>
      <a:accent5>
        <a:srgbClr val="58222F"/>
      </a:accent5>
      <a:accent6>
        <a:srgbClr val="CEB888"/>
      </a:accent6>
      <a:hlink>
        <a:srgbClr val="67AABF"/>
      </a:hlink>
      <a:folHlink>
        <a:srgbClr val="ABAFA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1089</TotalTime>
  <Words>1761</Words>
  <Application>Microsoft Office PowerPoint</Application>
  <PresentationFormat>Widescreen</PresentationFormat>
  <Paragraphs>293</Paragraphs>
  <Slides>33</Slides>
  <Notes>14</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33</vt:i4>
      </vt:variant>
    </vt:vector>
  </HeadingPairs>
  <TitlesOfParts>
    <vt:vector size="45" baseType="lpstr">
      <vt:lpstr>Agency FB</vt:lpstr>
      <vt:lpstr>Arial</vt:lpstr>
      <vt:lpstr>Calibri</vt:lpstr>
      <vt:lpstr>Calibri Light</vt:lpstr>
      <vt:lpstr>Garamond</vt:lpstr>
      <vt:lpstr>Times New Roman</vt:lpstr>
      <vt:lpstr>Retrospect</vt:lpstr>
      <vt:lpstr>6_Retrospect</vt:lpstr>
      <vt:lpstr>7_Retrospect</vt:lpstr>
      <vt:lpstr>8_Retrospect</vt:lpstr>
      <vt:lpstr>9_Retrospect</vt:lpstr>
      <vt:lpstr>1_Retrospect</vt:lpstr>
      <vt:lpstr>Spring Deans and Chairs Meeting</vt:lpstr>
      <vt:lpstr>FSU  Operating Budget</vt:lpstr>
      <vt:lpstr>FSU  Operating Budget</vt:lpstr>
      <vt:lpstr>PowerPoint Presentation</vt:lpstr>
      <vt:lpstr>PowerPoint Presentation</vt:lpstr>
      <vt:lpstr>Finance &amp; Administration</vt:lpstr>
      <vt:lpstr>Finance &amp; Administration</vt:lpstr>
      <vt:lpstr>Finance &amp; Administration</vt:lpstr>
      <vt:lpstr>Finance &amp; Administration</vt:lpstr>
      <vt:lpstr>Procurement Total Benefit</vt:lpstr>
      <vt:lpstr>Finance &amp; Administration</vt:lpstr>
      <vt:lpstr>Finance &amp; Administration</vt:lpstr>
      <vt:lpstr>Finance &amp; Administration</vt:lpstr>
      <vt:lpstr>Finance &amp; Administration</vt:lpstr>
      <vt:lpstr>PowerPoint Presentation</vt:lpstr>
      <vt:lpstr>PowerPoint Presentation</vt:lpstr>
      <vt:lpstr>Facilities Updates</vt:lpstr>
      <vt:lpstr>University Housing Replacement Phase II</vt:lpstr>
      <vt:lpstr>University Housing Replacement Phase II</vt:lpstr>
      <vt:lpstr>University Housing Replacement Phase II</vt:lpstr>
      <vt:lpstr>Jim Moran School of Entrepreneurship / Jim Moran Institute</vt:lpstr>
      <vt:lpstr>Jim Moran School of Entrepreneurship / Jim Moran Institute</vt:lpstr>
      <vt:lpstr>Jim Moran School of Entrepreneurship / Jim Moran Institute</vt:lpstr>
      <vt:lpstr>Jim Moran School of Entrepreneurship / Jim Moran Institute</vt:lpstr>
      <vt:lpstr>Black Student Union / African American Study Center</vt:lpstr>
      <vt:lpstr>Black Student Union / African American Study Center</vt:lpstr>
      <vt:lpstr>Black Student Union / African American Study Center</vt:lpstr>
      <vt:lpstr>Black Student Union / African American Study Center</vt:lpstr>
      <vt:lpstr>Black Student Union / African American Study Center</vt:lpstr>
      <vt:lpstr>Glass Pavilion at the Ringling</vt:lpstr>
      <vt:lpstr>Dirac &amp; Thagard Plazas</vt:lpstr>
      <vt:lpstr>Strozier Library</vt:lpstr>
      <vt:lpstr>Spring Deans and Chairs Meeting</vt:lpstr>
    </vt:vector>
  </TitlesOfParts>
  <Company>Florida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Trustees Finance, Business and Audit Committee meeting</dc:title>
  <dc:creator>Clark, Kyle</dc:creator>
  <cp:lastModifiedBy>Clark, Kyle</cp:lastModifiedBy>
  <cp:revision>27</cp:revision>
  <dcterms:created xsi:type="dcterms:W3CDTF">2017-02-19T20:28:31Z</dcterms:created>
  <dcterms:modified xsi:type="dcterms:W3CDTF">2017-03-27T12:02:37Z</dcterms:modified>
</cp:coreProperties>
</file>