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9" r:id="rId3"/>
    <p:sldId id="272" r:id="rId4"/>
    <p:sldId id="271" r:id="rId5"/>
    <p:sldId id="273" r:id="rId6"/>
    <p:sldId id="277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87" d="100"/>
          <a:sy n="87" d="100"/>
        </p:scale>
        <p:origin x="149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F0FF1-52C8-46CD-8B52-83FD101034CC}" type="datetimeFigureOut">
              <a:rPr lang="en-US" smtClean="0"/>
              <a:t>3/26/2017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F6AAC-62F0-4086-BBA3-ED51DD1BF7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065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fld id="{FF6D89B4-CFCD-4A2F-AA7D-179E3F0AB743}" type="slidenum">
              <a:rPr lang="en-GB" altLang="en-US" sz="1200">
                <a:latin typeface="Arial" charset="0"/>
              </a:rPr>
              <a:pPr/>
              <a:t>3</a:t>
            </a:fld>
            <a:endParaRPr lang="en-GB" altLang="en-US" sz="1200" dirty="0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>
              <a:latin typeface="Arial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8158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F08E2-C59B-4CEE-AC09-BFC123BAF82D}" type="datetimeFigureOut">
              <a:rPr lang="en-US"/>
              <a:pPr>
                <a:defRPr/>
              </a:pPr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BDEE4-38DD-46BF-938A-4B224E826D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3E214-A050-47F5-A70C-A278E793A4D0}" type="datetimeFigureOut">
              <a:rPr lang="en-US"/>
              <a:pPr>
                <a:defRPr/>
              </a:pPr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3FB40-54F3-4657-9C01-8DBCBD3D7B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8636C-9284-41F6-952A-8807537EE092}" type="datetimeFigureOut">
              <a:rPr lang="en-US"/>
              <a:pPr>
                <a:defRPr/>
              </a:pPr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FEDC5-0BA8-48BC-B1A4-D029986BE9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143000"/>
          </a:xfrm>
        </p:spPr>
        <p:txBody>
          <a:bodyPr>
            <a:no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72390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47800" y="6356350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EAC0E-23C6-4F9D-9EAA-E746A8C62364}" type="datetimeFigureOut">
              <a:rPr lang="en-US"/>
              <a:pPr>
                <a:defRPr/>
              </a:pPr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356350"/>
            <a:ext cx="4495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356350"/>
            <a:ext cx="1600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39F43-00D9-4444-B02F-BE2B442C06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7"/>
          <p:cNvSpPr/>
          <p:nvPr userDrawn="1"/>
        </p:nvSpPr>
        <p:spPr bwMode="auto">
          <a:xfrm>
            <a:off x="5212080" y="2926080"/>
            <a:ext cx="3931920" cy="3931920"/>
          </a:xfrm>
          <a:prstGeom prst="rect">
            <a:avLst/>
          </a:prstGeom>
          <a:blipFill dpi="0" rotWithShape="1">
            <a:blip r:embed="rId2">
              <a:alphaModFix amt="20000"/>
            </a:blip>
            <a:srcRect/>
            <a:stretch>
              <a:fillRect l="39535" t="22872" r="-41861" b="-22872"/>
            </a:stretch>
          </a:blip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wrap="none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8D296-117C-44F1-A549-5A5EE62ABABA}" type="datetimeFigureOut">
              <a:rPr lang="en-US"/>
              <a:pPr>
                <a:defRPr/>
              </a:pPr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C5DE1-E2A2-4868-801B-EE00B97EFD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3999E-8692-43D4-8921-9CBD937ED830}" type="datetimeFigureOut">
              <a:rPr lang="en-US"/>
              <a:pPr>
                <a:defRPr/>
              </a:pPr>
              <a:t>3/26/2017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A2A7-715F-4142-9C36-79F7862B5F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09345-1DF1-4BA1-B54A-C6CE19D15FE4}" type="datetimeFigureOut">
              <a:rPr lang="en-US"/>
              <a:pPr>
                <a:defRPr/>
              </a:pPr>
              <a:t>3/26/2017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D41D9-EF31-4296-B454-0F26FBB656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C8226-8A6D-46A0-AE66-38FE8A51C0D5}" type="datetimeFigureOut">
              <a:rPr lang="en-US"/>
              <a:pPr>
                <a:defRPr/>
              </a:pPr>
              <a:t>3/26/2017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A2D09-385A-4478-9B25-DD4540001B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5281A-8255-4769-82FE-025FBA3E9F94}" type="datetimeFigureOut">
              <a:rPr lang="en-US"/>
              <a:pPr>
                <a:defRPr/>
              </a:pPr>
              <a:t>3/26/2017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D0BCB-AB81-44A7-8CA2-8BA998E916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B8C22-6A2F-41F7-A871-D3BCBC745941}" type="datetimeFigureOut">
              <a:rPr lang="en-US"/>
              <a:pPr>
                <a:defRPr/>
              </a:pPr>
              <a:t>3/26/2017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8938A-A7E3-43D0-9325-442D1BA9A8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AC629-A021-4B7F-870D-2C66116E3A12}" type="datetimeFigureOut">
              <a:rPr lang="en-US"/>
              <a:pPr>
                <a:defRPr/>
              </a:pPr>
              <a:t>3/26/2017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FE087-5CB7-4176-B505-1279304492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0" y="274638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90600" y="1600200"/>
            <a:ext cx="7696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600" y="635635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5B3807-D800-456D-BE62-607C88464FD9}" type="datetimeFigureOut">
              <a:rPr lang="en-US"/>
              <a:pPr>
                <a:defRPr/>
              </a:pPr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C6E769-C3D2-4656-8BFE-AF6AED2379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/>
          </p:cNvSpPr>
          <p:nvPr>
            <p:ph type="ctrTitle" idx="4294967295"/>
          </p:nvPr>
        </p:nvSpPr>
        <p:spPr>
          <a:xfrm>
            <a:off x="838200" y="2133600"/>
            <a:ext cx="8305800" cy="9366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Spring 2017  </a:t>
            </a:r>
            <a:b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Deans and Department </a:t>
            </a:r>
            <a:b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Chairs Meeting</a:t>
            </a:r>
            <a:b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Research at FSU</a:t>
            </a:r>
          </a:p>
        </p:txBody>
      </p:sp>
      <p:sp>
        <p:nvSpPr>
          <p:cNvPr id="13315" name="Rectangle 4"/>
          <p:cNvSpPr>
            <a:spLocks noGrp="1"/>
          </p:cNvSpPr>
          <p:nvPr>
            <p:ph type="subTitle" idx="4294967295"/>
          </p:nvPr>
        </p:nvSpPr>
        <p:spPr>
          <a:xfrm>
            <a:off x="838200" y="5410200"/>
            <a:ext cx="8305800" cy="160020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sz="1800" dirty="0" smtClean="0"/>
              <a:t>Gary K. Ostrander Ph.D.</a:t>
            </a:r>
          </a:p>
          <a:p>
            <a:pPr marL="0" indent="0" algn="ctr">
              <a:buFont typeface="Arial" charset="0"/>
              <a:buNone/>
            </a:pPr>
            <a:r>
              <a:rPr lang="en-US" sz="1800" dirty="0" smtClean="0"/>
              <a:t>Vice President for Research</a:t>
            </a:r>
          </a:p>
          <a:p>
            <a:pPr marL="0" indent="0" algn="ctr">
              <a:buFont typeface="Arial" charset="0"/>
              <a:buNone/>
            </a:pPr>
            <a:r>
              <a:rPr lang="en-US" sz="1800" dirty="0" smtClean="0"/>
              <a:t>President, FSU Research Foundation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05000"/>
            <a:ext cx="7543800" cy="4525963"/>
          </a:xfrm>
        </p:spPr>
        <p:txBody>
          <a:bodyPr/>
          <a:lstStyle/>
          <a:p>
            <a:r>
              <a:rPr lang="en-US" dirty="0" smtClean="0"/>
              <a:t>Research Funding Trends-FSU</a:t>
            </a:r>
          </a:p>
          <a:p>
            <a:endParaRPr lang="en-US" dirty="0" smtClean="0"/>
          </a:p>
          <a:p>
            <a:r>
              <a:rPr lang="en-US" dirty="0" smtClean="0"/>
              <a:t>Research Funding Trends-Washington DC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Federal Relations</a:t>
            </a:r>
          </a:p>
          <a:p>
            <a:endParaRPr lang="en-US" dirty="0"/>
          </a:p>
          <a:p>
            <a:r>
              <a:rPr lang="en-US" dirty="0" smtClean="0"/>
              <a:t>Assistant VP for Research and Academic Affairs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773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/>
          <p:nvPr/>
        </p:nvSpPr>
        <p:spPr bwMode="auto">
          <a:xfrm>
            <a:off x="5212080" y="2926080"/>
            <a:ext cx="3931920" cy="3931920"/>
          </a:xfrm>
          <a:prstGeom prst="rect">
            <a:avLst/>
          </a:prstGeom>
          <a:blipFill dpi="0" rotWithShape="1">
            <a:blip r:embed="rId3">
              <a:alphaModFix amt="20000"/>
            </a:blip>
            <a:srcRect/>
            <a:stretch>
              <a:fillRect l="39535" t="22872" r="-41861" b="-22872"/>
            </a:stretch>
          </a:blip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wrap="none"/>
          <a:lstStyle/>
          <a:p>
            <a:pPr>
              <a:defRPr/>
            </a:pPr>
            <a:endParaRPr lang="en-US" dirty="0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800600" y="2971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GB" altLang="en-US" sz="2400" dirty="0"/>
          </a:p>
        </p:txBody>
      </p:sp>
      <p:sp>
        <p:nvSpPr>
          <p:cNvPr id="3" name="AutoShape 2" descr="Image result for birthday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AutoShape 4" descr="Image result for birthday clipa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6" descr="Image result for birthday clipar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353631"/>
              </p:ext>
            </p:extLst>
          </p:nvPr>
        </p:nvGraphicFramePr>
        <p:xfrm>
          <a:off x="1219199" y="1127501"/>
          <a:ext cx="7464426" cy="26295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50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98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067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6262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372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1499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5648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1184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9444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4511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109665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FY16</a:t>
                      </a:r>
                      <a:r>
                        <a:rPr lang="en-US" sz="2000" b="1" u="none" strike="noStrike" baseline="0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 v</a:t>
                      </a:r>
                      <a:r>
                        <a:rPr lang="en-US" sz="2000" b="1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s</a:t>
                      </a:r>
                      <a:r>
                        <a:rPr lang="en-US" sz="2000" b="1" u="none" strike="noStrike" dirty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. </a:t>
                      </a:r>
                      <a:r>
                        <a:rPr lang="en-US" sz="2000" b="1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FY17 </a:t>
                      </a:r>
                      <a:r>
                        <a:rPr lang="en-US" sz="2000" b="1" u="none" strike="noStrike" dirty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High-Level Overview of </a:t>
                      </a:r>
                      <a:endParaRPr lang="en-US" sz="2000" b="1" u="none" strike="noStrike" dirty="0" smtClean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  <a:p>
                      <a:pPr algn="ctr" fontAlgn="b"/>
                      <a:r>
                        <a:rPr lang="en-US" sz="2000" b="1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Proposals, Awards</a:t>
                      </a:r>
                      <a:r>
                        <a:rPr lang="en-US" sz="2000" b="1" u="none" strike="noStrike" baseline="0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2000" b="1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and Dollars</a:t>
                      </a:r>
                    </a:p>
                    <a:p>
                      <a:pPr algn="ctr" fontAlgn="b"/>
                      <a:endParaRPr lang="en-US" sz="1400" b="1" i="0" u="none" strike="noStrike" dirty="0">
                        <a:solidFill>
                          <a:srgbClr val="782F40"/>
                        </a:solidFill>
                        <a:effectLst/>
                        <a:latin typeface="Arial"/>
                      </a:endParaRPr>
                    </a:p>
                  </a:txBody>
                  <a:tcPr marL="7835" marR="7835" marT="78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36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CATEGORY</a:t>
                      </a:r>
                      <a:endParaRPr lang="en-US" sz="1050" b="1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# PROPS </a:t>
                      </a:r>
                      <a:r>
                        <a:rPr lang="en-US" sz="1050" b="1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FY16</a:t>
                      </a:r>
                      <a:endParaRPr lang="en-US" sz="1050" b="1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# PROPS </a:t>
                      </a:r>
                      <a:r>
                        <a:rPr lang="en-US" sz="1050" b="1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FY17</a:t>
                      </a:r>
                      <a:endParaRPr lang="en-US" sz="1050" b="1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PROP CNT DIFF</a:t>
                      </a:r>
                      <a:endParaRPr lang="en-US" sz="1050" b="1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# AWDS </a:t>
                      </a:r>
                      <a:r>
                        <a:rPr lang="en-US" sz="1050" b="1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FY16</a:t>
                      </a:r>
                      <a:endParaRPr lang="en-US" sz="1050" b="1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# AWDS </a:t>
                      </a:r>
                      <a:r>
                        <a:rPr lang="en-US" sz="1050" b="1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FY17</a:t>
                      </a:r>
                      <a:endParaRPr lang="en-US" sz="1050" b="1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AWD CNT DIFF</a:t>
                      </a:r>
                      <a:endParaRPr lang="en-US" sz="1050" b="1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$ AWDS </a:t>
                      </a:r>
                      <a:r>
                        <a:rPr lang="en-US" sz="1050" b="1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FY16</a:t>
                      </a:r>
                      <a:endParaRPr lang="en-US" sz="1050" b="1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$ AWDS </a:t>
                      </a:r>
                      <a:r>
                        <a:rPr lang="en-US" sz="1050" b="1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FY17</a:t>
                      </a:r>
                      <a:endParaRPr lang="en-US" sz="1050" b="1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 AWD $ DIFF </a:t>
                      </a:r>
                      <a:endParaRPr lang="en-US" sz="1050" b="1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22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u="none" strike="noStrike" dirty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Federal </a:t>
                      </a:r>
                      <a:endParaRPr lang="en-US" sz="900" b="0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592</a:t>
                      </a: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601</a:t>
                      </a:r>
                      <a:endParaRPr lang="en-US" sz="900" b="0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+9</a:t>
                      </a:r>
                      <a:endParaRPr lang="en-US" sz="900" b="0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368</a:t>
                      </a:r>
                      <a:endParaRPr lang="en-US" sz="900" b="0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432</a:t>
                      </a:r>
                      <a:endParaRPr lang="en-US" sz="900" b="0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+64</a:t>
                      </a:r>
                      <a:endParaRPr lang="en-US" sz="900" b="0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73,770,668</a:t>
                      </a:r>
                      <a:endParaRPr lang="en-US" sz="900" b="0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96,150,651</a:t>
                      </a:r>
                      <a:endParaRPr lang="en-US" sz="900" b="0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22,379,983</a:t>
                      </a:r>
                      <a:endParaRPr lang="en-US" sz="900" b="0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22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u="none" strike="noStrike" dirty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State</a:t>
                      </a:r>
                      <a:endParaRPr lang="en-US" sz="900" b="0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75</a:t>
                      </a:r>
                      <a:endParaRPr lang="en-US" sz="900" b="0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90</a:t>
                      </a:r>
                      <a:endParaRPr lang="en-US" sz="900" b="0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+15</a:t>
                      </a:r>
                      <a:endParaRPr lang="en-US" sz="900" b="0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93</a:t>
                      </a:r>
                      <a:endParaRPr lang="en-US" sz="900" b="0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109</a:t>
                      </a:r>
                      <a:endParaRPr lang="en-US" sz="900" b="0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+16</a:t>
                      </a:r>
                      <a:endParaRPr lang="en-US" sz="900" b="0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13,004,866</a:t>
                      </a:r>
                      <a:endParaRPr lang="en-US" sz="900" b="0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14,742,986</a:t>
                      </a:r>
                      <a:endParaRPr lang="en-US" sz="900" b="0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1,738,121</a:t>
                      </a:r>
                      <a:endParaRPr lang="en-US" sz="900" b="0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22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u="none" strike="noStrike" dirty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Other</a:t>
                      </a:r>
                      <a:endParaRPr lang="en-US" sz="900" b="0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223</a:t>
                      </a:r>
                      <a:endParaRPr lang="en-US" sz="900" b="0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236</a:t>
                      </a:r>
                      <a:endParaRPr lang="en-US" sz="900" b="0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+13</a:t>
                      </a:r>
                      <a:endParaRPr lang="en-US" sz="900" b="0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260</a:t>
                      </a:r>
                      <a:endParaRPr lang="en-US" sz="900" b="0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282</a:t>
                      </a:r>
                      <a:endParaRPr lang="en-US" sz="900" b="0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+22</a:t>
                      </a:r>
                      <a:endParaRPr lang="en-US" sz="900" b="0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14,565,749</a:t>
                      </a:r>
                      <a:endParaRPr lang="en-US" sz="900" b="0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15,567,107</a:t>
                      </a:r>
                      <a:endParaRPr lang="en-US" sz="900" b="0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1,001,358</a:t>
                      </a:r>
                      <a:endParaRPr lang="en-US" sz="900" b="0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2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lang="en-US" sz="1000" b="1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890</a:t>
                      </a:r>
                      <a:endParaRPr lang="en-US" sz="900" b="1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927</a:t>
                      </a:r>
                      <a:endParaRPr lang="en-US" sz="900" b="1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+37</a:t>
                      </a:r>
                      <a:endParaRPr lang="en-US" sz="9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721</a:t>
                      </a:r>
                      <a:endParaRPr lang="en-US" sz="900" b="1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823</a:t>
                      </a:r>
                      <a:endParaRPr lang="en-US" sz="900" b="1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+102</a:t>
                      </a:r>
                      <a:endParaRPr lang="en-US" sz="9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101,341,282</a:t>
                      </a:r>
                      <a:endParaRPr lang="en-US" sz="900" b="1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126,460,744</a:t>
                      </a:r>
                      <a:endParaRPr lang="en-US" sz="900" b="1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25,119,462</a:t>
                      </a:r>
                      <a:endParaRPr lang="en-US" sz="9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117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0" t="-1" r="10454" b="1351"/>
          <a:stretch/>
        </p:blipFill>
        <p:spPr bwMode="auto">
          <a:xfrm>
            <a:off x="1524000" y="1066800"/>
            <a:ext cx="7252221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926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Relations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524000"/>
            <a:ext cx="7778045" cy="4375150"/>
          </a:xfrm>
        </p:spPr>
      </p:pic>
    </p:spTree>
    <p:extLst>
      <p:ext uri="{BB962C8B-B14F-4D97-AF65-F5344CB8AC3E}">
        <p14:creationId xmlns:p14="http://schemas.microsoft.com/office/powerpoint/2010/main" val="4114460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0601" y="5334000"/>
            <a:ext cx="7239000" cy="1143000"/>
          </a:xfrm>
        </p:spPr>
        <p:txBody>
          <a:bodyPr/>
          <a:lstStyle/>
          <a:p>
            <a:r>
              <a:rPr lang="en-US" sz="2800" dirty="0" smtClean="0"/>
              <a:t>Dr. Norman Anderson</a:t>
            </a:r>
            <a:br>
              <a:rPr lang="en-US" sz="2800" dirty="0" smtClean="0"/>
            </a:br>
            <a:r>
              <a:rPr lang="en-US" sz="2800" dirty="0" smtClean="0"/>
              <a:t>VP for Research and Academic Affairs</a:t>
            </a:r>
            <a:endParaRPr lang="en-US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04800"/>
            <a:ext cx="6787402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400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131</Words>
  <Application>Microsoft Office PowerPoint</Application>
  <PresentationFormat>On-screen Show (4:3)</PresentationFormat>
  <Paragraphs>69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MS PGothic</vt:lpstr>
      <vt:lpstr>Arial</vt:lpstr>
      <vt:lpstr>Calibri</vt:lpstr>
      <vt:lpstr>Times New Roman</vt:lpstr>
      <vt:lpstr>Office Theme</vt:lpstr>
      <vt:lpstr>Spring 2017   Deans and Department  Chairs Meeting   Research at FSU</vt:lpstr>
      <vt:lpstr>Today’s Topics</vt:lpstr>
      <vt:lpstr>PowerPoint Presentation</vt:lpstr>
      <vt:lpstr>PowerPoint Presentation</vt:lpstr>
      <vt:lpstr>Federal Relations</vt:lpstr>
      <vt:lpstr>Dr. Norman Anderson VP for Research and Academic Affairs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Center for Assessment and Testing</dc:title>
  <dc:creator>Crawford, Melissa</dc:creator>
  <cp:lastModifiedBy>gostrander</cp:lastModifiedBy>
  <cp:revision>80</cp:revision>
  <dcterms:created xsi:type="dcterms:W3CDTF">2006-08-16T00:00:00Z</dcterms:created>
  <dcterms:modified xsi:type="dcterms:W3CDTF">2017-03-26T15:16:52Z</dcterms:modified>
</cp:coreProperties>
</file>