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docMetadata/LabelInfo.xml" ContentType="application/vnd.ms-office.classificationlabel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revisionInfo.xml" ContentType="application/vnd.ms-powerpoint.revisioninfo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263" r:id="rId2"/>
    <p:sldId id="257" r:id="rId3"/>
    <p:sldId id="276" r:id="rId4"/>
    <p:sldId id="277" r:id="rId5"/>
    <p:sldId id="264" r:id="rId6"/>
    <p:sldId id="272" r:id="rId7"/>
    <p:sldId id="273" r:id="rId8"/>
    <p:sldId id="268" r:id="rId9"/>
    <p:sldId id="274" r:id="rId10"/>
    <p:sldId id="275" r:id="rId11"/>
    <p:sldId id="26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2A3A"/>
    <a:srgbClr val="782F40"/>
    <a:srgbClr val="5729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5152D2-8D2B-421E-9365-1D814ACE10ED}" v="909" dt="2026-03-09T19:44:56.817"/>
    <p1510:client id="{4231E1A6-6725-486C-89D8-A2EC961F5EF2}" v="1" dt="2026-03-10T11:53:50.226"/>
    <p1510:client id="{5390F199-4825-46F7-987F-4938A71E2710}" v="817" dt="2026-03-09T20:10:34.314"/>
    <p1510:client id="{D49B2C92-7FD9-2EE7-61C0-E85C89048368}" v="221" dt="2026-03-09T12:54:28.8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36" y="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C03608-BD81-417B-9EEC-2B61C08A6B06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ECCA69-ACD9-489D-B4BF-39CACCD3B702}">
      <dgm:prSet phldrT="[Text]" phldr="0"/>
      <dgm:spPr/>
      <dgm:t>
        <a:bodyPr/>
        <a:lstStyle/>
        <a:p>
          <a:r>
            <a:rPr lang="en-US" dirty="0"/>
            <a:t>Featured on the Department Dashboards</a:t>
          </a:r>
        </a:p>
      </dgm:t>
    </dgm:pt>
    <dgm:pt modelId="{C5732543-9665-4B49-9DAF-C967A61E40A0}" type="parTrans" cxnId="{EDF276A0-3CBB-4624-B6AF-D574E879CDE1}">
      <dgm:prSet/>
      <dgm:spPr/>
      <dgm:t>
        <a:bodyPr/>
        <a:lstStyle/>
        <a:p>
          <a:endParaRPr lang="en-US"/>
        </a:p>
      </dgm:t>
    </dgm:pt>
    <dgm:pt modelId="{D340D919-40A2-48D8-A689-585F4F95EF10}" type="sibTrans" cxnId="{EDF276A0-3CBB-4624-B6AF-D574E879CDE1}">
      <dgm:prSet/>
      <dgm:spPr/>
      <dgm:t>
        <a:bodyPr/>
        <a:lstStyle/>
        <a:p>
          <a:endParaRPr lang="en-US"/>
        </a:p>
      </dgm:t>
    </dgm:pt>
    <dgm:pt modelId="{7FF8C7B5-2A38-4F34-967E-9F1B216E1A18}">
      <dgm:prSet phldrT="[Text]"/>
      <dgm:spPr/>
      <dgm:t>
        <a:bodyPr/>
        <a:lstStyle/>
        <a:p>
          <a:r>
            <a:rPr lang="en-US" dirty="0"/>
            <a:t>Student Admissions and Enrollment Headcount</a:t>
          </a:r>
        </a:p>
      </dgm:t>
    </dgm:pt>
    <dgm:pt modelId="{4ADFE5E0-DB20-4E86-A446-8F7D023EDD9F}" type="parTrans" cxnId="{B6081E3B-D010-4AEB-AAD6-C3B4A2C0EA84}">
      <dgm:prSet/>
      <dgm:spPr/>
      <dgm:t>
        <a:bodyPr/>
        <a:lstStyle/>
        <a:p>
          <a:endParaRPr lang="en-US"/>
        </a:p>
      </dgm:t>
    </dgm:pt>
    <dgm:pt modelId="{9DA179D5-4AF0-4E9E-B886-4CCB7C1727A7}" type="sibTrans" cxnId="{B6081E3B-D010-4AEB-AAD6-C3B4A2C0EA84}">
      <dgm:prSet/>
      <dgm:spPr/>
      <dgm:t>
        <a:bodyPr/>
        <a:lstStyle/>
        <a:p>
          <a:endParaRPr lang="en-US"/>
        </a:p>
      </dgm:t>
    </dgm:pt>
    <dgm:pt modelId="{D76DED11-1C87-4340-8368-C98FD9010D97}">
      <dgm:prSet phldrT="[Text]"/>
      <dgm:spPr/>
      <dgm:t>
        <a:bodyPr/>
        <a:lstStyle/>
        <a:p>
          <a:r>
            <a:rPr lang="en-US" dirty="0"/>
            <a:t>Student Success</a:t>
          </a:r>
        </a:p>
      </dgm:t>
    </dgm:pt>
    <dgm:pt modelId="{ABB48CB4-062C-410A-AD8E-338DB2D32F46}" type="parTrans" cxnId="{07F7F70B-8B3F-4F17-B90D-1ABDB71D01D6}">
      <dgm:prSet/>
      <dgm:spPr/>
      <dgm:t>
        <a:bodyPr/>
        <a:lstStyle/>
        <a:p>
          <a:endParaRPr lang="en-US"/>
        </a:p>
      </dgm:t>
    </dgm:pt>
    <dgm:pt modelId="{D8287892-78D1-4CB7-9B48-2534B2536087}" type="sibTrans" cxnId="{07F7F70B-8B3F-4F17-B90D-1ABDB71D01D6}">
      <dgm:prSet/>
      <dgm:spPr/>
      <dgm:t>
        <a:bodyPr/>
        <a:lstStyle/>
        <a:p>
          <a:endParaRPr lang="en-US"/>
        </a:p>
      </dgm:t>
    </dgm:pt>
    <dgm:pt modelId="{308DA68E-BF52-4D77-814E-5026DD022FF1}">
      <dgm:prSet phldrT="[Text]"/>
      <dgm:spPr/>
      <dgm:t>
        <a:bodyPr/>
        <a:lstStyle/>
        <a:p>
          <a:r>
            <a:rPr lang="en-US" dirty="0"/>
            <a:t>New for the 2026 Edition</a:t>
          </a:r>
        </a:p>
      </dgm:t>
    </dgm:pt>
    <dgm:pt modelId="{B927E613-923C-4223-8DBE-3A0B2D9862E2}" type="parTrans" cxnId="{4D378BCD-1502-4881-8287-AE7006ADBD4A}">
      <dgm:prSet/>
      <dgm:spPr/>
      <dgm:t>
        <a:bodyPr/>
        <a:lstStyle/>
        <a:p>
          <a:endParaRPr lang="en-US"/>
        </a:p>
      </dgm:t>
    </dgm:pt>
    <dgm:pt modelId="{0FBE373C-8779-4732-AD53-A754546BEE63}" type="sibTrans" cxnId="{4D378BCD-1502-4881-8287-AE7006ADBD4A}">
      <dgm:prSet/>
      <dgm:spPr/>
      <dgm:t>
        <a:bodyPr/>
        <a:lstStyle/>
        <a:p>
          <a:endParaRPr lang="en-US"/>
        </a:p>
      </dgm:t>
    </dgm:pt>
    <dgm:pt modelId="{F09DCF8F-3624-441A-9A52-0CCFDFE5D8DF}">
      <dgm:prSet phldrT="[Text]"/>
      <dgm:spPr/>
      <dgm:t>
        <a:bodyPr/>
        <a:lstStyle/>
        <a:p>
          <a:r>
            <a:rPr lang="en-US" dirty="0"/>
            <a:t>Certificates Granted</a:t>
          </a:r>
        </a:p>
      </dgm:t>
    </dgm:pt>
    <dgm:pt modelId="{527B3E97-DA2A-41A2-8C47-E21DF4801C90}" type="parTrans" cxnId="{E9CC4C75-48D8-4CA6-8CA7-5F51837FB751}">
      <dgm:prSet/>
      <dgm:spPr/>
      <dgm:t>
        <a:bodyPr/>
        <a:lstStyle/>
        <a:p>
          <a:endParaRPr lang="en-US"/>
        </a:p>
      </dgm:t>
    </dgm:pt>
    <dgm:pt modelId="{760FB1E7-F126-4862-BF2E-9A13DC67C1BD}" type="sibTrans" cxnId="{E9CC4C75-48D8-4CA6-8CA7-5F51837FB751}">
      <dgm:prSet/>
      <dgm:spPr/>
      <dgm:t>
        <a:bodyPr/>
        <a:lstStyle/>
        <a:p>
          <a:endParaRPr lang="en-US"/>
        </a:p>
      </dgm:t>
    </dgm:pt>
    <dgm:pt modelId="{1C987731-0E43-4CB9-90B8-0080726AD9FF}">
      <dgm:prSet phldrT="[Text]" phldr="0"/>
      <dgm:spPr/>
      <dgm:t>
        <a:bodyPr/>
        <a:lstStyle/>
        <a:p>
          <a:r>
            <a:rPr lang="en-US" dirty="0"/>
            <a:t>Degree Completion</a:t>
          </a:r>
        </a:p>
      </dgm:t>
    </dgm:pt>
    <dgm:pt modelId="{28285F8F-F56C-4DBE-AAF4-CB5B872F40FC}" type="parTrans" cxnId="{3114E0A0-EA57-4D2E-B6C6-64BC21863ABC}">
      <dgm:prSet/>
      <dgm:spPr/>
      <dgm:t>
        <a:bodyPr/>
        <a:lstStyle/>
        <a:p>
          <a:endParaRPr lang="en-US"/>
        </a:p>
      </dgm:t>
    </dgm:pt>
    <dgm:pt modelId="{08F7D94C-1E4B-4127-A0A9-B870A4D7AB69}" type="sibTrans" cxnId="{3114E0A0-EA57-4D2E-B6C6-64BC21863ABC}">
      <dgm:prSet/>
      <dgm:spPr/>
      <dgm:t>
        <a:bodyPr/>
        <a:lstStyle/>
        <a:p>
          <a:endParaRPr lang="en-US"/>
        </a:p>
      </dgm:t>
    </dgm:pt>
    <dgm:pt modelId="{FB78187A-6BD2-42E2-8441-621EAF8D71E1}">
      <dgm:prSet phldrT="[Text]" phldr="0"/>
      <dgm:spPr/>
      <dgm:t>
        <a:bodyPr/>
        <a:lstStyle/>
        <a:p>
          <a:r>
            <a:rPr lang="en-US" dirty="0"/>
            <a:t>Courses &amp; Instructors</a:t>
          </a:r>
        </a:p>
      </dgm:t>
    </dgm:pt>
    <dgm:pt modelId="{10B16ED0-5873-4707-87EE-2BCD4A8CF698}" type="parTrans" cxnId="{DB2471D7-FED1-4403-B956-742800ADD796}">
      <dgm:prSet/>
      <dgm:spPr/>
      <dgm:t>
        <a:bodyPr/>
        <a:lstStyle/>
        <a:p>
          <a:endParaRPr lang="en-US"/>
        </a:p>
      </dgm:t>
    </dgm:pt>
    <dgm:pt modelId="{5EEC8CA8-AC22-4A0F-8E6A-E78E33FF083E}" type="sibTrans" cxnId="{DB2471D7-FED1-4403-B956-742800ADD796}">
      <dgm:prSet/>
      <dgm:spPr/>
      <dgm:t>
        <a:bodyPr/>
        <a:lstStyle/>
        <a:p>
          <a:endParaRPr lang="en-US"/>
        </a:p>
      </dgm:t>
    </dgm:pt>
    <dgm:pt modelId="{B224F1A3-4D9D-41EB-BD09-83F4241ADF95}">
      <dgm:prSet phldrT="[Text]" phldr="0"/>
      <dgm:spPr/>
      <dgm:t>
        <a:bodyPr/>
        <a:lstStyle/>
        <a:p>
          <a:r>
            <a:rPr lang="en-US" dirty="0"/>
            <a:t>Faculty Headcount</a:t>
          </a:r>
        </a:p>
      </dgm:t>
    </dgm:pt>
    <dgm:pt modelId="{C4F76ED5-01E7-4A5D-BC23-7FD87FDC498E}" type="parTrans" cxnId="{793DB124-F8BB-4810-8617-3392AD0C9EA4}">
      <dgm:prSet/>
      <dgm:spPr/>
      <dgm:t>
        <a:bodyPr/>
        <a:lstStyle/>
        <a:p>
          <a:endParaRPr lang="en-US"/>
        </a:p>
      </dgm:t>
    </dgm:pt>
    <dgm:pt modelId="{E0D8404B-AB39-46DD-A43F-6AA74D442BAE}" type="sibTrans" cxnId="{793DB124-F8BB-4810-8617-3392AD0C9EA4}">
      <dgm:prSet/>
      <dgm:spPr/>
      <dgm:t>
        <a:bodyPr/>
        <a:lstStyle/>
        <a:p>
          <a:endParaRPr lang="en-US"/>
        </a:p>
      </dgm:t>
    </dgm:pt>
    <dgm:pt modelId="{CE9C6D10-C436-4C71-BC95-8B598C18AC06}">
      <dgm:prSet phldrT="[Text]" phldr="0"/>
      <dgm:spPr/>
      <dgm:t>
        <a:bodyPr/>
        <a:lstStyle/>
        <a:p>
          <a:r>
            <a:rPr lang="en-US" dirty="0"/>
            <a:t>Faculty Productivity</a:t>
          </a:r>
        </a:p>
      </dgm:t>
    </dgm:pt>
    <dgm:pt modelId="{DBE619E5-86F0-497A-9560-9662F0E5F5E3}" type="parTrans" cxnId="{4AF8395B-582E-4FDA-9C9B-4A522C20F039}">
      <dgm:prSet/>
      <dgm:spPr/>
      <dgm:t>
        <a:bodyPr/>
        <a:lstStyle/>
        <a:p>
          <a:endParaRPr lang="en-US"/>
        </a:p>
      </dgm:t>
    </dgm:pt>
    <dgm:pt modelId="{F45BF4D2-AD5F-406D-BCFB-D752C1BEE384}" type="sibTrans" cxnId="{4AF8395B-582E-4FDA-9C9B-4A522C20F039}">
      <dgm:prSet/>
      <dgm:spPr/>
      <dgm:t>
        <a:bodyPr/>
        <a:lstStyle/>
        <a:p>
          <a:endParaRPr lang="en-US"/>
        </a:p>
      </dgm:t>
    </dgm:pt>
    <dgm:pt modelId="{ACAEFCBF-DE51-4B7F-9907-8856E8810E9F}">
      <dgm:prSet phldrT="[Text]" phldr="0"/>
      <dgm:spPr/>
      <dgm:t>
        <a:bodyPr/>
        <a:lstStyle/>
        <a:p>
          <a:r>
            <a:rPr lang="en-US" dirty="0"/>
            <a:t>Masters Graduation Rates</a:t>
          </a:r>
        </a:p>
      </dgm:t>
    </dgm:pt>
    <dgm:pt modelId="{2353CB38-555E-49B8-8856-7BBBE5787E8E}" type="parTrans" cxnId="{2BA04630-349D-4F78-9A61-51E08A81FAB9}">
      <dgm:prSet/>
      <dgm:spPr/>
      <dgm:t>
        <a:bodyPr/>
        <a:lstStyle/>
        <a:p>
          <a:endParaRPr lang="en-US"/>
        </a:p>
      </dgm:t>
    </dgm:pt>
    <dgm:pt modelId="{25019714-A1F5-4C3F-A9D1-EEF94026537B}" type="sibTrans" cxnId="{2BA04630-349D-4F78-9A61-51E08A81FAB9}">
      <dgm:prSet/>
      <dgm:spPr/>
      <dgm:t>
        <a:bodyPr/>
        <a:lstStyle/>
        <a:p>
          <a:endParaRPr lang="en-US"/>
        </a:p>
      </dgm:t>
    </dgm:pt>
    <dgm:pt modelId="{A8E455E6-A94D-4E16-85C2-A7E86D97C558}">
      <dgm:prSet phldrT="[Text]" phldr="0"/>
      <dgm:spPr/>
      <dgm:t>
        <a:bodyPr/>
        <a:lstStyle/>
        <a:p>
          <a:r>
            <a:rPr lang="en-US" dirty="0"/>
            <a:t>Masters Time to Degree</a:t>
          </a:r>
        </a:p>
      </dgm:t>
    </dgm:pt>
    <dgm:pt modelId="{73739DA8-2DAE-42C9-9BED-86F301EB6C9A}" type="parTrans" cxnId="{0E28C7C0-74F5-4519-8F38-2D39C0ABC711}">
      <dgm:prSet/>
      <dgm:spPr/>
      <dgm:t>
        <a:bodyPr/>
        <a:lstStyle/>
        <a:p>
          <a:endParaRPr lang="en-US"/>
        </a:p>
      </dgm:t>
    </dgm:pt>
    <dgm:pt modelId="{1D8ECBAE-BAB7-43EA-A8B9-B5D4A21A2975}" type="sibTrans" cxnId="{0E28C7C0-74F5-4519-8F38-2D39C0ABC711}">
      <dgm:prSet/>
      <dgm:spPr/>
      <dgm:t>
        <a:bodyPr/>
        <a:lstStyle/>
        <a:p>
          <a:endParaRPr lang="en-US"/>
        </a:p>
      </dgm:t>
    </dgm:pt>
    <dgm:pt modelId="{BA43B2BB-4224-460E-8ACB-878FB5FE52F1}" type="pres">
      <dgm:prSet presAssocID="{3AC03608-BD81-417B-9EEC-2B61C08A6B06}" presName="Name0" presStyleCnt="0">
        <dgm:presLayoutVars>
          <dgm:dir/>
          <dgm:animLvl val="lvl"/>
          <dgm:resizeHandles val="exact"/>
        </dgm:presLayoutVars>
      </dgm:prSet>
      <dgm:spPr/>
    </dgm:pt>
    <dgm:pt modelId="{6AD16DB9-B500-437B-9FDA-7D3650D3EA09}" type="pres">
      <dgm:prSet presAssocID="{1CECCA69-ACD9-489D-B4BF-39CACCD3B702}" presName="composite" presStyleCnt="0"/>
      <dgm:spPr/>
    </dgm:pt>
    <dgm:pt modelId="{8FF01F14-E6DC-46FE-AD75-9FBDAD312EE1}" type="pres">
      <dgm:prSet presAssocID="{1CECCA69-ACD9-489D-B4BF-39CACCD3B702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09456BFF-6E68-4712-A71E-0C03523C296D}" type="pres">
      <dgm:prSet presAssocID="{1CECCA69-ACD9-489D-B4BF-39CACCD3B702}" presName="desTx" presStyleLbl="alignAccFollowNode1" presStyleIdx="0" presStyleCnt="2">
        <dgm:presLayoutVars>
          <dgm:bulletEnabled val="1"/>
        </dgm:presLayoutVars>
      </dgm:prSet>
      <dgm:spPr/>
    </dgm:pt>
    <dgm:pt modelId="{76704BAE-B2A3-409D-85D4-E2B959FDF0F9}" type="pres">
      <dgm:prSet presAssocID="{D340D919-40A2-48D8-A689-585F4F95EF10}" presName="space" presStyleCnt="0"/>
      <dgm:spPr/>
    </dgm:pt>
    <dgm:pt modelId="{F02F6087-EFAE-41D6-968F-0A39A6385839}" type="pres">
      <dgm:prSet presAssocID="{308DA68E-BF52-4D77-814E-5026DD022FF1}" presName="composite" presStyleCnt="0"/>
      <dgm:spPr/>
    </dgm:pt>
    <dgm:pt modelId="{2ADA307C-7795-4C57-B2E8-FFE62D3CD95C}" type="pres">
      <dgm:prSet presAssocID="{308DA68E-BF52-4D77-814E-5026DD022FF1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87B2C602-698E-419B-B561-08B95DF2A812}" type="pres">
      <dgm:prSet presAssocID="{308DA68E-BF52-4D77-814E-5026DD022FF1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1BE8C00B-EE24-463E-85E0-8FF2A28F4A44}" type="presOf" srcId="{1C987731-0E43-4CB9-90B8-0080726AD9FF}" destId="{09456BFF-6E68-4712-A71E-0C03523C296D}" srcOrd="0" destOrd="1" presId="urn:microsoft.com/office/officeart/2005/8/layout/hList1"/>
    <dgm:cxn modelId="{07F7F70B-8B3F-4F17-B90D-1ABDB71D01D6}" srcId="{1CECCA69-ACD9-489D-B4BF-39CACCD3B702}" destId="{D76DED11-1C87-4340-8368-C98FD9010D97}" srcOrd="2" destOrd="0" parTransId="{ABB48CB4-062C-410A-AD8E-338DB2D32F46}" sibTransId="{D8287892-78D1-4CB7-9B48-2534B2536087}"/>
    <dgm:cxn modelId="{793DB124-F8BB-4810-8617-3392AD0C9EA4}" srcId="{1CECCA69-ACD9-489D-B4BF-39CACCD3B702}" destId="{B224F1A3-4D9D-41EB-BD09-83F4241ADF95}" srcOrd="4" destOrd="0" parTransId="{C4F76ED5-01E7-4A5D-BC23-7FD87FDC498E}" sibTransId="{E0D8404B-AB39-46DD-A43F-6AA74D442BAE}"/>
    <dgm:cxn modelId="{EE2A912B-F679-44ED-AC4A-C14B30190173}" type="presOf" srcId="{A8E455E6-A94D-4E16-85C2-A7E86D97C558}" destId="{87B2C602-698E-419B-B561-08B95DF2A812}" srcOrd="0" destOrd="2" presId="urn:microsoft.com/office/officeart/2005/8/layout/hList1"/>
    <dgm:cxn modelId="{2BA04630-349D-4F78-9A61-51E08A81FAB9}" srcId="{308DA68E-BF52-4D77-814E-5026DD022FF1}" destId="{ACAEFCBF-DE51-4B7F-9907-8856E8810E9F}" srcOrd="1" destOrd="0" parTransId="{2353CB38-555E-49B8-8856-7BBBE5787E8E}" sibTransId="{25019714-A1F5-4C3F-A9D1-EEF94026537B}"/>
    <dgm:cxn modelId="{B6081E3B-D010-4AEB-AAD6-C3B4A2C0EA84}" srcId="{1CECCA69-ACD9-489D-B4BF-39CACCD3B702}" destId="{7FF8C7B5-2A38-4F34-967E-9F1B216E1A18}" srcOrd="0" destOrd="0" parTransId="{4ADFE5E0-DB20-4E86-A446-8F7D023EDD9F}" sibTransId="{9DA179D5-4AF0-4E9E-B886-4CCB7C1727A7}"/>
    <dgm:cxn modelId="{4AF8395B-582E-4FDA-9C9B-4A522C20F039}" srcId="{1CECCA69-ACD9-489D-B4BF-39CACCD3B702}" destId="{CE9C6D10-C436-4C71-BC95-8B598C18AC06}" srcOrd="5" destOrd="0" parTransId="{DBE619E5-86F0-497A-9560-9662F0E5F5E3}" sibTransId="{F45BF4D2-AD5F-406D-BCFB-D752C1BEE384}"/>
    <dgm:cxn modelId="{D87A955F-3DB7-4209-8323-0B554C1635E0}" type="presOf" srcId="{ACAEFCBF-DE51-4B7F-9907-8856E8810E9F}" destId="{87B2C602-698E-419B-B561-08B95DF2A812}" srcOrd="0" destOrd="1" presId="urn:microsoft.com/office/officeart/2005/8/layout/hList1"/>
    <dgm:cxn modelId="{3C9B3071-79C6-45AA-8D1F-EC7401838FAF}" type="presOf" srcId="{308DA68E-BF52-4D77-814E-5026DD022FF1}" destId="{2ADA307C-7795-4C57-B2E8-FFE62D3CD95C}" srcOrd="0" destOrd="0" presId="urn:microsoft.com/office/officeart/2005/8/layout/hList1"/>
    <dgm:cxn modelId="{E9CC4C75-48D8-4CA6-8CA7-5F51837FB751}" srcId="{308DA68E-BF52-4D77-814E-5026DD022FF1}" destId="{F09DCF8F-3624-441A-9A52-0CCFDFE5D8DF}" srcOrd="0" destOrd="0" parTransId="{527B3E97-DA2A-41A2-8C47-E21DF4801C90}" sibTransId="{760FB1E7-F126-4862-BF2E-9A13DC67C1BD}"/>
    <dgm:cxn modelId="{81840A87-F622-49CB-A2EF-CCC908DD7898}" type="presOf" srcId="{FB78187A-6BD2-42E2-8441-621EAF8D71E1}" destId="{09456BFF-6E68-4712-A71E-0C03523C296D}" srcOrd="0" destOrd="3" presId="urn:microsoft.com/office/officeart/2005/8/layout/hList1"/>
    <dgm:cxn modelId="{EDF276A0-3CBB-4624-B6AF-D574E879CDE1}" srcId="{3AC03608-BD81-417B-9EEC-2B61C08A6B06}" destId="{1CECCA69-ACD9-489D-B4BF-39CACCD3B702}" srcOrd="0" destOrd="0" parTransId="{C5732543-9665-4B49-9DAF-C967A61E40A0}" sibTransId="{D340D919-40A2-48D8-A689-585F4F95EF10}"/>
    <dgm:cxn modelId="{3114E0A0-EA57-4D2E-B6C6-64BC21863ABC}" srcId="{1CECCA69-ACD9-489D-B4BF-39CACCD3B702}" destId="{1C987731-0E43-4CB9-90B8-0080726AD9FF}" srcOrd="1" destOrd="0" parTransId="{28285F8F-F56C-4DBE-AAF4-CB5B872F40FC}" sibTransId="{08F7D94C-1E4B-4127-A0A9-B870A4D7AB69}"/>
    <dgm:cxn modelId="{CEDB97B2-BC83-47A9-BFCA-EAE301B51BDA}" type="presOf" srcId="{D76DED11-1C87-4340-8368-C98FD9010D97}" destId="{09456BFF-6E68-4712-A71E-0C03523C296D}" srcOrd="0" destOrd="2" presId="urn:microsoft.com/office/officeart/2005/8/layout/hList1"/>
    <dgm:cxn modelId="{D97620B9-3E43-402C-A685-B94E500BCC88}" type="presOf" srcId="{1CECCA69-ACD9-489D-B4BF-39CACCD3B702}" destId="{8FF01F14-E6DC-46FE-AD75-9FBDAD312EE1}" srcOrd="0" destOrd="0" presId="urn:microsoft.com/office/officeart/2005/8/layout/hList1"/>
    <dgm:cxn modelId="{0E28C7C0-74F5-4519-8F38-2D39C0ABC711}" srcId="{308DA68E-BF52-4D77-814E-5026DD022FF1}" destId="{A8E455E6-A94D-4E16-85C2-A7E86D97C558}" srcOrd="2" destOrd="0" parTransId="{73739DA8-2DAE-42C9-9BED-86F301EB6C9A}" sibTransId="{1D8ECBAE-BAB7-43EA-A8B9-B5D4A21A2975}"/>
    <dgm:cxn modelId="{F5FAF0C3-76D9-4F51-8A2E-466DC44FF4B6}" type="presOf" srcId="{F09DCF8F-3624-441A-9A52-0CCFDFE5D8DF}" destId="{87B2C602-698E-419B-B561-08B95DF2A812}" srcOrd="0" destOrd="0" presId="urn:microsoft.com/office/officeart/2005/8/layout/hList1"/>
    <dgm:cxn modelId="{24FD07C5-7C09-48C4-BBC8-56E5A2EE0ABE}" type="presOf" srcId="{CE9C6D10-C436-4C71-BC95-8B598C18AC06}" destId="{09456BFF-6E68-4712-A71E-0C03523C296D}" srcOrd="0" destOrd="5" presId="urn:microsoft.com/office/officeart/2005/8/layout/hList1"/>
    <dgm:cxn modelId="{4D378BCD-1502-4881-8287-AE7006ADBD4A}" srcId="{3AC03608-BD81-417B-9EEC-2B61C08A6B06}" destId="{308DA68E-BF52-4D77-814E-5026DD022FF1}" srcOrd="1" destOrd="0" parTransId="{B927E613-923C-4223-8DBE-3A0B2D9862E2}" sibTransId="{0FBE373C-8779-4732-AD53-A754546BEE63}"/>
    <dgm:cxn modelId="{DB2471D7-FED1-4403-B956-742800ADD796}" srcId="{1CECCA69-ACD9-489D-B4BF-39CACCD3B702}" destId="{FB78187A-6BD2-42E2-8441-621EAF8D71E1}" srcOrd="3" destOrd="0" parTransId="{10B16ED0-5873-4707-87EE-2BCD4A8CF698}" sibTransId="{5EEC8CA8-AC22-4A0F-8E6A-E78E33FF083E}"/>
    <dgm:cxn modelId="{F21FDCE4-BF10-4CCB-AFC3-7398B09B3913}" type="presOf" srcId="{B224F1A3-4D9D-41EB-BD09-83F4241ADF95}" destId="{09456BFF-6E68-4712-A71E-0C03523C296D}" srcOrd="0" destOrd="4" presId="urn:microsoft.com/office/officeart/2005/8/layout/hList1"/>
    <dgm:cxn modelId="{34489AED-C3BE-478C-91DA-DF444D988F47}" type="presOf" srcId="{3AC03608-BD81-417B-9EEC-2B61C08A6B06}" destId="{BA43B2BB-4224-460E-8ACB-878FB5FE52F1}" srcOrd="0" destOrd="0" presId="urn:microsoft.com/office/officeart/2005/8/layout/hList1"/>
    <dgm:cxn modelId="{D4C3DFF0-B2CF-4597-AFB7-94817E567B0A}" type="presOf" srcId="{7FF8C7B5-2A38-4F34-967E-9F1B216E1A18}" destId="{09456BFF-6E68-4712-A71E-0C03523C296D}" srcOrd="0" destOrd="0" presId="urn:microsoft.com/office/officeart/2005/8/layout/hList1"/>
    <dgm:cxn modelId="{12800E90-AB70-4D1A-857D-CE11BC37FF8E}" type="presParOf" srcId="{BA43B2BB-4224-460E-8ACB-878FB5FE52F1}" destId="{6AD16DB9-B500-437B-9FDA-7D3650D3EA09}" srcOrd="0" destOrd="0" presId="urn:microsoft.com/office/officeart/2005/8/layout/hList1"/>
    <dgm:cxn modelId="{1EDBB3B1-EEE1-461B-A231-7AEBB33802C4}" type="presParOf" srcId="{6AD16DB9-B500-437B-9FDA-7D3650D3EA09}" destId="{8FF01F14-E6DC-46FE-AD75-9FBDAD312EE1}" srcOrd="0" destOrd="0" presId="urn:microsoft.com/office/officeart/2005/8/layout/hList1"/>
    <dgm:cxn modelId="{7D1DBC25-6847-4A6E-9EDA-8E548F0F948A}" type="presParOf" srcId="{6AD16DB9-B500-437B-9FDA-7D3650D3EA09}" destId="{09456BFF-6E68-4712-A71E-0C03523C296D}" srcOrd="1" destOrd="0" presId="urn:microsoft.com/office/officeart/2005/8/layout/hList1"/>
    <dgm:cxn modelId="{F24CBF7B-A616-46AD-BDF2-AA6FA3AA476E}" type="presParOf" srcId="{BA43B2BB-4224-460E-8ACB-878FB5FE52F1}" destId="{76704BAE-B2A3-409D-85D4-E2B959FDF0F9}" srcOrd="1" destOrd="0" presId="urn:microsoft.com/office/officeart/2005/8/layout/hList1"/>
    <dgm:cxn modelId="{A97FB32B-6CF4-406A-A6A2-C9864AE8EF38}" type="presParOf" srcId="{BA43B2BB-4224-460E-8ACB-878FB5FE52F1}" destId="{F02F6087-EFAE-41D6-968F-0A39A6385839}" srcOrd="2" destOrd="0" presId="urn:microsoft.com/office/officeart/2005/8/layout/hList1"/>
    <dgm:cxn modelId="{31B36593-6F04-4446-9DC0-F9D53F635679}" type="presParOf" srcId="{F02F6087-EFAE-41D6-968F-0A39A6385839}" destId="{2ADA307C-7795-4C57-B2E8-FFE62D3CD95C}" srcOrd="0" destOrd="0" presId="urn:microsoft.com/office/officeart/2005/8/layout/hList1"/>
    <dgm:cxn modelId="{8D6F20C5-CADA-45E4-AF29-96DFA59DC935}" type="presParOf" srcId="{F02F6087-EFAE-41D6-968F-0A39A6385839}" destId="{87B2C602-698E-419B-B561-08B95DF2A81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F01F14-E6DC-46FE-AD75-9FBDAD312EE1}">
      <dsp:nvSpPr>
        <dsp:cNvPr id="0" name=""/>
        <dsp:cNvSpPr/>
      </dsp:nvSpPr>
      <dsp:spPr>
        <a:xfrm>
          <a:off x="51" y="64357"/>
          <a:ext cx="4913783" cy="1132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Featured on the Department Dashboards</a:t>
          </a:r>
        </a:p>
      </dsp:txBody>
      <dsp:txXfrm>
        <a:off x="51" y="64357"/>
        <a:ext cx="4913783" cy="1132400"/>
      </dsp:txXfrm>
    </dsp:sp>
    <dsp:sp modelId="{09456BFF-6E68-4712-A71E-0C03523C296D}">
      <dsp:nvSpPr>
        <dsp:cNvPr id="0" name=""/>
        <dsp:cNvSpPr/>
      </dsp:nvSpPr>
      <dsp:spPr>
        <a:xfrm>
          <a:off x="51" y="1196758"/>
          <a:ext cx="4913783" cy="38429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/>
            <a:t>Student Admissions and Enrollment Headcount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/>
            <a:t>Degree Completion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/>
            <a:t>Student Success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/>
            <a:t>Courses &amp; Instructors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/>
            <a:t>Faculty Headcount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/>
            <a:t>Faculty Productivity</a:t>
          </a:r>
        </a:p>
      </dsp:txBody>
      <dsp:txXfrm>
        <a:off x="51" y="1196758"/>
        <a:ext cx="4913783" cy="3842999"/>
      </dsp:txXfrm>
    </dsp:sp>
    <dsp:sp modelId="{2ADA307C-7795-4C57-B2E8-FFE62D3CD95C}">
      <dsp:nvSpPr>
        <dsp:cNvPr id="0" name=""/>
        <dsp:cNvSpPr/>
      </dsp:nvSpPr>
      <dsp:spPr>
        <a:xfrm>
          <a:off x="5601764" y="64357"/>
          <a:ext cx="4913783" cy="1132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New for the 2026 Edition</a:t>
          </a:r>
        </a:p>
      </dsp:txBody>
      <dsp:txXfrm>
        <a:off x="5601764" y="64357"/>
        <a:ext cx="4913783" cy="1132400"/>
      </dsp:txXfrm>
    </dsp:sp>
    <dsp:sp modelId="{87B2C602-698E-419B-B561-08B95DF2A812}">
      <dsp:nvSpPr>
        <dsp:cNvPr id="0" name=""/>
        <dsp:cNvSpPr/>
      </dsp:nvSpPr>
      <dsp:spPr>
        <a:xfrm>
          <a:off x="5601764" y="1196758"/>
          <a:ext cx="4913783" cy="38429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/>
            <a:t>Certificates Granted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/>
            <a:t>Masters Graduation Rates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/>
            <a:t>Masters Time to Degree</a:t>
          </a:r>
        </a:p>
      </dsp:txBody>
      <dsp:txXfrm>
        <a:off x="5601764" y="1196758"/>
        <a:ext cx="4913783" cy="38429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59C1C6-E313-4B41-93D3-9D6EF7DE006C}" type="datetimeFigureOut">
              <a:rPr lang="en-US" smtClean="0"/>
              <a:t>3/10/2026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8C6461-5ADC-4B70-AB78-DF13AADB00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302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8C6461-5ADC-4B70-AB78-DF13AADB004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033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8C6461-5ADC-4B70-AB78-DF13AADB004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305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gradFill>
          <a:gsLst>
            <a:gs pos="0">
              <a:srgbClr val="782F40"/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5F5CF-7563-910E-C780-7C168339C0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2645" y="1122363"/>
            <a:ext cx="6624489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5612E9-1D7E-C187-3DC5-A7EF5451C6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9479" y="3989942"/>
            <a:ext cx="11173042" cy="108615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 descr="A white and black logo&#10;&#10;Description automatically generated">
            <a:extLst>
              <a:ext uri="{FF2B5EF4-FFF2-40B4-BE49-F238E27FC236}">
                <a16:creationId xmlns:a16="http://schemas.microsoft.com/office/drawing/2014/main" id="{686958BE-999F-7265-40E9-A5240BE1CF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878" y="905820"/>
            <a:ext cx="5693863" cy="340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886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FB93E-0165-7922-39CB-8403F57F6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4EA9D9-C4B7-4E5A-8BF1-AEF50543E7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8A843D-7418-D612-5FF8-37BC1250EC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D8C526-2423-FE08-908F-D1CC625B0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34FB6-96E0-E94F-98AA-54332C31E3E2}" type="datetimeFigureOut">
              <a:rPr lang="en-US" smtClean="0"/>
              <a:t>3/10/2026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6B452B-B2E3-6970-E135-544F8D1E1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646E2-5701-E245-9F49-1F595AFFA2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084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C7E10-773A-0FFD-96F5-E4B1534C2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810511-A094-CDF5-22AD-008F576DEA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B847DB-CB00-6B46-18BA-61354D20EA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2565E6-501E-A950-9109-73B7D4DEC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34FB6-96E0-E94F-98AA-54332C31E3E2}" type="datetimeFigureOut">
              <a:rPr lang="en-US" smtClean="0"/>
              <a:t>3/10/2026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AC4804-95CB-A5EC-7436-0327C8E40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646E2-5701-E245-9F49-1F595AFFA2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416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611A7-5CAB-A0A8-9ADF-47EA99151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8EB790-385C-75D8-F148-5AB1825EE7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A3F9ED-109C-E7E4-FC65-C4B45DDFE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34FB6-96E0-E94F-98AA-54332C31E3E2}" type="datetimeFigureOut">
              <a:rPr lang="en-US" smtClean="0"/>
              <a:t>3/10/2026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966A9-97E3-4E20-D3F5-19EB07AB9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646E2-5701-E245-9F49-1F595AFFA2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2191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7E530E-A39E-4B7F-27F3-A1DED943E6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4815FF-D0F2-4CED-8659-42739ACF6A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984235-F59F-1C05-743D-753E4B2CE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34FB6-96E0-E94F-98AA-54332C31E3E2}" type="datetimeFigureOut">
              <a:rPr lang="en-US" smtClean="0"/>
              <a:t>3/10/2026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C61F74-418A-3F5C-3E9E-5A26EB282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646E2-5701-E245-9F49-1F595AFFA2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918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>
          <a:gsLst>
            <a:gs pos="0">
              <a:srgbClr val="782F40"/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5F5CF-7563-910E-C780-7C168339C0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4887" y="1122363"/>
            <a:ext cx="11022226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5612E9-1D7E-C187-3DC5-A7EF5451C6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1392"/>
            <a:ext cx="9144000" cy="11023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D87F3-13C9-F97D-679A-047289A8B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34FB6-96E0-E94F-98AA-54332C31E3E2}" type="datetimeFigureOut">
              <a:rPr lang="en-US" smtClean="0"/>
              <a:t>3/10/2026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255B78-8660-7977-A527-B43BB02EA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646E2-5701-E245-9F49-1F595AFFA2F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A black and gold logo&#10;&#10;Description automatically generated">
            <a:extLst>
              <a:ext uri="{FF2B5EF4-FFF2-40B4-BE49-F238E27FC236}">
                <a16:creationId xmlns:a16="http://schemas.microsoft.com/office/drawing/2014/main" id="{84389171-B04B-0ECD-A41B-B497CF95CE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8262" y="5955055"/>
            <a:ext cx="3555476" cy="80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629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bg>
      <p:bgPr>
        <a:gradFill>
          <a:gsLst>
            <a:gs pos="0">
              <a:srgbClr val="782F40"/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5F5CF-7563-910E-C780-7C168339C0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9716" y="3155682"/>
            <a:ext cx="9712569" cy="1615201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5612E9-1D7E-C187-3DC5-A7EF5451C6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9716" y="4886897"/>
            <a:ext cx="9712568" cy="1044979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 descr="A white and black logo&#10;&#10;Description automatically generated">
            <a:extLst>
              <a:ext uri="{FF2B5EF4-FFF2-40B4-BE49-F238E27FC236}">
                <a16:creationId xmlns:a16="http://schemas.microsoft.com/office/drawing/2014/main" id="{686958BE-999F-7265-40E9-A5240BE1CF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0026" y="601160"/>
            <a:ext cx="3831948" cy="229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022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B4CA4-1BDB-D2FB-E9F6-6566E18DC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7773"/>
            <a:ext cx="10515600" cy="101106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35409-C4CD-90F4-F6FD-D381845196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17590"/>
            <a:ext cx="10515600" cy="4187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7AAF2A-F252-85D7-B59A-AC065740DD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7192"/>
            <a:ext cx="2743200" cy="490808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3AB34FB6-96E0-E94F-98AA-54332C31E3E2}" type="datetimeFigureOut">
              <a:rPr lang="en-US" smtClean="0"/>
              <a:pPr/>
              <a:t>3/10/2026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26550C-9433-24E4-3EAD-30A81EC25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67192"/>
            <a:ext cx="2743200" cy="490808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00C646E2-5701-E245-9F49-1F595AFFA2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540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>
          <a:gsLst>
            <a:gs pos="0">
              <a:srgbClr val="782F40"/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880B4-DA72-8AD7-D5F8-C1BC286E9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A2637E-8094-255C-CEBE-7776CDF656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ED5793-4EBF-1BB5-2B3F-E9C4CC7E79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48811"/>
            <a:ext cx="2743200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3AB34FB6-96E0-E94F-98AA-54332C31E3E2}" type="datetimeFigureOut">
              <a:rPr lang="en-US" smtClean="0"/>
              <a:pPr/>
              <a:t>3/10/2026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023F44-6423-5214-29F9-1564FE9BE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48811"/>
            <a:ext cx="2743200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00C646E2-5701-E245-9F49-1F595AFFA2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B8CE90-6158-6721-6A83-1930F91FD763}"/>
              </a:ext>
            </a:extLst>
          </p:cNvPr>
          <p:cNvSpPr txBox="1"/>
          <p:nvPr userDrawn="1"/>
        </p:nvSpPr>
        <p:spPr>
          <a:xfrm>
            <a:off x="4487562" y="6448811"/>
            <a:ext cx="32168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spc="0" dirty="0">
                <a:solidFill>
                  <a:schemeClr val="tx1"/>
                </a:solidFill>
                <a:latin typeface="+mn-lt"/>
                <a:ea typeface="Open Sans Light" pitchFamily="2" charset="0"/>
                <a:cs typeface="Open Sans Light" pitchFamily="2" charset="0"/>
              </a:rPr>
              <a:t>FLORIDA STATE UNIVERSITY</a:t>
            </a:r>
          </a:p>
        </p:txBody>
      </p:sp>
      <p:pic>
        <p:nvPicPr>
          <p:cNvPr id="10" name="Picture 9" descr="A white and black logo&#10;&#10;Description automatically generated">
            <a:extLst>
              <a:ext uri="{FF2B5EF4-FFF2-40B4-BE49-F238E27FC236}">
                <a16:creationId xmlns:a16="http://schemas.microsoft.com/office/drawing/2014/main" id="{727F293E-B2D2-6E98-BD99-0C2BBBF9E5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1277" y="110880"/>
            <a:ext cx="1123950" cy="67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090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AE62A-D4A1-12DB-FEC1-3819C3DD6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FDB61-7333-5D50-B5C0-688DFCF834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940B5E-3E52-C4B9-9898-43CCDA94B2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6B8290-B12E-D7AE-B4CE-6AD080C2F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34FB6-96E0-E94F-98AA-54332C31E3E2}" type="datetimeFigureOut">
              <a:rPr lang="en-US" smtClean="0"/>
              <a:t>3/10/2026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2C5EE9-E76D-B076-3220-D99665773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646E2-5701-E245-9F49-1F595AFFA2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024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448D9-6A0B-D164-B8E3-2D97680AE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7717C-8D84-604E-FB53-FAA257C014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B00931-DDF4-74B4-7482-676148ED4B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D5CAB2-B6AC-6647-DF64-D642E5901C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362DAE-67EA-6C69-E4D3-B0EA580430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8A9263-131B-40FF-E9B4-EC7D49481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34FB6-96E0-E94F-98AA-54332C31E3E2}" type="datetimeFigureOut">
              <a:rPr lang="en-US" smtClean="0"/>
              <a:t>3/10/2026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424AB0-E725-AA9C-815A-6667122E0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646E2-5701-E245-9F49-1F595AFFA2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546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32159-26DE-7E09-2A91-62B668AF8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CF45FF-8322-1D1F-71EE-C7DA4139F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34FB6-96E0-E94F-98AA-54332C31E3E2}" type="datetimeFigureOut">
              <a:rPr lang="en-US" smtClean="0"/>
              <a:t>3/10/2026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1347C8-C8DC-7727-063C-207D80FFE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646E2-5701-E245-9F49-1F595AFFA2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223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F308FF-9CEF-9E71-F5F8-4339D0223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34FB6-96E0-E94F-98AA-54332C31E3E2}" type="datetimeFigureOut">
              <a:rPr lang="en-US" smtClean="0"/>
              <a:t>3/10/2026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AEB8CB-6197-F5EC-FBD0-1D15310AD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646E2-5701-E245-9F49-1F595AFFA2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673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AC931FD-487B-FB4F-9663-6F1B47FCF50B}"/>
              </a:ext>
            </a:extLst>
          </p:cNvPr>
          <p:cNvSpPr/>
          <p:nvPr userDrawn="1"/>
        </p:nvSpPr>
        <p:spPr>
          <a:xfrm>
            <a:off x="0" y="6359525"/>
            <a:ext cx="12192000" cy="4984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4AF466-845F-25C1-2F42-A39E88937987}"/>
              </a:ext>
            </a:extLst>
          </p:cNvPr>
          <p:cNvSpPr txBox="1"/>
          <p:nvPr userDrawn="1"/>
        </p:nvSpPr>
        <p:spPr>
          <a:xfrm>
            <a:off x="4487562" y="6448811"/>
            <a:ext cx="32168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spc="0" dirty="0">
                <a:solidFill>
                  <a:schemeClr val="tx1"/>
                </a:solidFill>
                <a:latin typeface="+mn-lt"/>
                <a:ea typeface="Open Sans Light" pitchFamily="2" charset="0"/>
                <a:cs typeface="Open Sans Light" pitchFamily="2" charset="0"/>
              </a:rPr>
              <a:t>FLORIDA STATE UNIVERSITY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3854FDEB-39C7-AC12-C5D7-0072E4657FEE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1277" y="109022"/>
            <a:ext cx="1123950" cy="673024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53CF2F-ADD4-6F9A-E59D-043413105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FB9F1B-2C71-3B4E-A91B-8504AACA06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FED1D6-CC84-B500-5E9B-CA793480A9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488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/>
                </a:solidFill>
              </a:defRPr>
            </a:lvl1pPr>
          </a:lstStyle>
          <a:p>
            <a:fld id="{3AB34FB6-96E0-E94F-98AA-54332C31E3E2}" type="datetimeFigureOut">
              <a:rPr lang="en-US" smtClean="0"/>
              <a:pPr/>
              <a:t>3/10/2026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C0A297-EF75-F329-75D5-059F83F2B2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488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fld id="{00C646E2-5701-E245-9F49-1F595AFFA2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3511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61" r:id="rId2"/>
    <p:sldLayoutId id="2147483673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2"/>
          </a:solidFill>
          <a:latin typeface="+mj-lt"/>
          <a:ea typeface="+mj-ea"/>
          <a:cs typeface="Times New Roman" panose="02020603050405020304" pitchFamily="18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5.png"/><Relationship Id="rId7" Type="http://schemas.openxmlformats.org/officeDocument/2006/relationships/image" Target="../media/image8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36.png"/><Relationship Id="rId10" Type="http://schemas.openxmlformats.org/officeDocument/2006/relationships/image" Target="../media/image37.png"/><Relationship Id="rId4" Type="http://schemas.openxmlformats.org/officeDocument/2006/relationships/image" Target="../media/image28.png"/><Relationship Id="rId9" Type="http://schemas.openxmlformats.org/officeDocument/2006/relationships/image" Target="../media/image1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s://forms.cloud.microsoft/r/yJevrZf5b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hyperlink" Target="https://fsu.zoom.us/webinar/register/WN_Wa282YMOT9SxVXoSFEklhA#/registration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cloud.microsoft/r/yJevrZf5bE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14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13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11" Type="http://schemas.openxmlformats.org/officeDocument/2006/relationships/image" Target="../media/image12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15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2.png"/><Relationship Id="rId7" Type="http://schemas.openxmlformats.org/officeDocument/2006/relationships/image" Target="../media/image8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28.png"/><Relationship Id="rId4" Type="http://schemas.openxmlformats.org/officeDocument/2006/relationships/image" Target="../media/image33.png"/><Relationship Id="rId9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9E4784-8EC1-94DF-6FCE-F42A42E05C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B111D-34C6-711B-DACD-FF7A85F8DC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4887" y="655320"/>
            <a:ext cx="11022226" cy="147828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</a:rPr>
              <a:t>Department Dashboards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F1DE24-CA62-5498-DF7E-CF715176AE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301241"/>
            <a:ext cx="12192000" cy="73152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+mj-lt"/>
              </a:rPr>
              <a:t>OFFICE OF INSTUTIONAL RESEARCH</a:t>
            </a:r>
            <a:endParaRPr lang="en-US" sz="1050" dirty="0">
              <a:latin typeface="+mn-lt"/>
            </a:endParaRPr>
          </a:p>
          <a:p>
            <a:endParaRPr lang="en-US" sz="1050" dirty="0">
              <a:latin typeface="+mn-lt"/>
            </a:endParaRPr>
          </a:p>
          <a:p>
            <a:endParaRPr lang="en-US" sz="1050" dirty="0">
              <a:latin typeface="+mn-lt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EF954FDC-F6B8-58D3-9E44-4AD1AFC569E7}"/>
              </a:ext>
            </a:extLst>
          </p:cNvPr>
          <p:cNvSpPr txBox="1">
            <a:spLocks/>
          </p:cNvSpPr>
          <p:nvPr/>
        </p:nvSpPr>
        <p:spPr>
          <a:xfrm>
            <a:off x="1844040" y="3322323"/>
            <a:ext cx="4084320" cy="2080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>
              <a:latin typeface="+mj-lt"/>
            </a:endParaRPr>
          </a:p>
          <a:p>
            <a:r>
              <a:rPr lang="en-US" sz="2800" dirty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</a:rPr>
              <a:t>James Hunt, PhD</a:t>
            </a:r>
            <a:endParaRPr lang="en-US" sz="2800" dirty="0">
              <a:solidFill>
                <a:schemeClr val="accent2">
                  <a:lumMod val="20000"/>
                  <a:lumOff val="8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Assoc. Vice Provost and        Chief Data and Analytics Officer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455B5909-CEA0-88B8-3428-2EF7A1004FAB}"/>
              </a:ext>
            </a:extLst>
          </p:cNvPr>
          <p:cNvSpPr txBox="1">
            <a:spLocks/>
          </p:cNvSpPr>
          <p:nvPr/>
        </p:nvSpPr>
        <p:spPr>
          <a:xfrm>
            <a:off x="6842760" y="3429000"/>
            <a:ext cx="3916680" cy="1722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800" dirty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</a:rPr>
              <a:t>Samantha Nix, PhD</a:t>
            </a:r>
            <a:endParaRPr lang="en-US" sz="2800" dirty="0">
              <a:solidFill>
                <a:schemeClr val="accent2">
                  <a:lumMod val="20000"/>
                  <a:lumOff val="80000"/>
                </a:schemeClr>
              </a:solidFill>
              <a:latin typeface="+mn-lt"/>
            </a:endParaRPr>
          </a:p>
          <a:p>
            <a:r>
              <a:rPr lang="en-US" sz="2000" dirty="0">
                <a:latin typeface="+mn-lt"/>
              </a:rPr>
              <a:t>Program Director, 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Curricular &amp; Student Success Analytics</a:t>
            </a:r>
          </a:p>
          <a:p>
            <a:endParaRPr lang="en-US" sz="1050" dirty="0">
              <a:latin typeface="+mn-lt"/>
            </a:endParaRPr>
          </a:p>
          <a:p>
            <a:endParaRPr lang="en-US" sz="1050" dirty="0">
              <a:latin typeface="+mn-lt"/>
            </a:endParaRPr>
          </a:p>
          <a:p>
            <a:endParaRPr lang="en-US" sz="105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46080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4E51D7-6DA2-4077-0379-1A9355DC1D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57D7CDEB-CAD6-1F77-AECD-61AA5C60E29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8718" y="-1"/>
            <a:ext cx="6318066" cy="322437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17ABFE0-67B1-B43A-D50F-6E0E4EB5050B}"/>
              </a:ext>
            </a:extLst>
          </p:cNvPr>
          <p:cNvSpPr/>
          <p:nvPr/>
        </p:nvSpPr>
        <p:spPr>
          <a:xfrm>
            <a:off x="2297723" y="0"/>
            <a:ext cx="6799384" cy="6858000"/>
          </a:xfrm>
          <a:prstGeom prst="rect">
            <a:avLst/>
          </a:prstGeom>
          <a:solidFill>
            <a:schemeClr val="tx1"/>
          </a:solidFill>
          <a:ln w="6350">
            <a:solidFill>
              <a:schemeClr val="bg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721DCE-6F92-9E51-C778-BB20CD409F8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34032" y="5682"/>
            <a:ext cx="6322752" cy="2866472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76EB8EAA-1615-2EEE-085E-373BFD1FB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85243" y="144164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5C58F4E-766A-9216-412C-80B4D3ECDCF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55447" y="3228600"/>
            <a:ext cx="6301337" cy="34253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13B7549-EE20-37F7-A89E-9D4E62E4C6AC}"/>
              </a:ext>
            </a:extLst>
          </p:cNvPr>
          <p:cNvSpPr txBox="1"/>
          <p:nvPr/>
        </p:nvSpPr>
        <p:spPr>
          <a:xfrm rot="21305592">
            <a:off x="101415" y="4741235"/>
            <a:ext cx="23291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The Hand Extrablack" panose="020F0502020204030204" pitchFamily="66" charset="0"/>
              </a:rPr>
              <a:t>International Collaborations Map</a:t>
            </a:r>
          </a:p>
        </p:txBody>
      </p:sp>
      <p:pic>
        <p:nvPicPr>
          <p:cNvPr id="4" name="Graphic 3" descr="Line arrow: Counter-clockwise curve outline">
            <a:extLst>
              <a:ext uri="{FF2B5EF4-FFF2-40B4-BE49-F238E27FC236}">
                <a16:creationId xmlns:a16="http://schemas.microsoft.com/office/drawing/2014/main" id="{9D1398A5-22A2-4C91-68AE-6D8A3515C8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979862" flipH="1">
            <a:off x="1843747" y="4028363"/>
            <a:ext cx="695375" cy="78663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42473CB-A697-A681-1CDF-ADF3BEA1F0C7}"/>
              </a:ext>
            </a:extLst>
          </p:cNvPr>
          <p:cNvSpPr txBox="1"/>
          <p:nvPr/>
        </p:nvSpPr>
        <p:spPr>
          <a:xfrm rot="307715">
            <a:off x="9453270" y="1881770"/>
            <a:ext cx="168443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The Hand Extrablack" panose="020F0502020204030204" pitchFamily="66" charset="0"/>
              </a:rPr>
              <a:t>Additional Research Categories reflecting Fine Arts &amp; Humanities</a:t>
            </a:r>
          </a:p>
          <a:p>
            <a:r>
              <a:rPr lang="en-US" sz="2000" dirty="0">
                <a:solidFill>
                  <a:schemeClr val="bg1"/>
                </a:solidFill>
                <a:latin typeface="The Hand Extrablack" panose="020F0502020204030204" pitchFamily="66" charset="0"/>
              </a:rPr>
              <a:t>Scholarship</a:t>
            </a:r>
          </a:p>
        </p:txBody>
      </p:sp>
      <p:pic>
        <p:nvPicPr>
          <p:cNvPr id="13" name="Graphic 12" descr="Line arrow: Counter-clockwise curve outline">
            <a:extLst>
              <a:ext uri="{FF2B5EF4-FFF2-40B4-BE49-F238E27FC236}">
                <a16:creationId xmlns:a16="http://schemas.microsoft.com/office/drawing/2014/main" id="{EA648D33-986D-8F85-47EE-486947D578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7307418" flipH="1" flipV="1">
            <a:off x="8963997" y="1278605"/>
            <a:ext cx="695375" cy="791212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E2D3E0D0-2058-EB79-EB8A-371C0A779581}"/>
              </a:ext>
            </a:extLst>
          </p:cNvPr>
          <p:cNvGrpSpPr/>
          <p:nvPr/>
        </p:nvGrpSpPr>
        <p:grpSpPr>
          <a:xfrm>
            <a:off x="11092909" y="144164"/>
            <a:ext cx="944834" cy="952500"/>
            <a:chOff x="11092909" y="144164"/>
            <a:chExt cx="944834" cy="9525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CD1273F-FE1C-7A71-C42F-2CE447899A60}"/>
                </a:ext>
              </a:extLst>
            </p:cNvPr>
            <p:cNvSpPr/>
            <p:nvPr/>
          </p:nvSpPr>
          <p:spPr>
            <a:xfrm>
              <a:off x="11092909" y="144164"/>
              <a:ext cx="944834" cy="9525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9" name="Graphic 28" descr="Internet with solid fill">
              <a:extLst>
                <a:ext uri="{FF2B5EF4-FFF2-40B4-BE49-F238E27FC236}">
                  <a16:creationId xmlns:a16="http://schemas.microsoft.com/office/drawing/2014/main" id="{B532E049-4A6E-4906-C09B-31827F80631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1185517" y="244438"/>
              <a:ext cx="751951" cy="751951"/>
            </a:xfrm>
            <a:prstGeom prst="rect">
              <a:avLst/>
            </a:prstGeom>
          </p:spPr>
        </p:pic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CACCFA4A-EAC1-120A-012F-71ECB94E67B3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4031" y="761587"/>
            <a:ext cx="6327439" cy="233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888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CFD9A6-E13E-2AAF-FA04-80B2AADF68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8BDCA-202C-91E4-79AC-60BF648EDF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4887" y="318800"/>
            <a:ext cx="11022226" cy="1140546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</a:rPr>
              <a:t>Live Demonstrations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9F5DEF3-55C2-96F1-C3C2-D73B0410508B}"/>
              </a:ext>
            </a:extLst>
          </p:cNvPr>
          <p:cNvCxnSpPr>
            <a:cxnSpLocks/>
          </p:cNvCxnSpPr>
          <p:nvPr/>
        </p:nvCxnSpPr>
        <p:spPr>
          <a:xfrm>
            <a:off x="6096000" y="1801091"/>
            <a:ext cx="0" cy="3823855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0919360-DA5A-5D80-1B22-B4942D6C2A49}"/>
              </a:ext>
            </a:extLst>
          </p:cNvPr>
          <p:cNvSpPr txBox="1"/>
          <p:nvPr/>
        </p:nvSpPr>
        <p:spPr>
          <a:xfrm>
            <a:off x="803564" y="1801091"/>
            <a:ext cx="4830615" cy="40010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800" dirty="0">
                <a:latin typeface="+mj-lt"/>
              </a:rPr>
              <a:t>Department Dashboards</a:t>
            </a:r>
          </a:p>
          <a:p>
            <a:pPr algn="ctr"/>
            <a:r>
              <a:rPr lang="en-US" sz="2800" dirty="0">
                <a:latin typeface="Open Sans SemiBold"/>
                <a:ea typeface="Open Sans SemiBold"/>
                <a:cs typeface="Open Sans SemiBold"/>
              </a:rPr>
              <a:t>2026 Edition</a:t>
            </a:r>
          </a:p>
          <a:p>
            <a:pPr algn="ctr"/>
            <a:endParaRPr lang="en-US" dirty="0"/>
          </a:p>
          <a:p>
            <a:r>
              <a:rPr lang="en-US" dirty="0"/>
              <a:t>Location:   Teams meeting</a:t>
            </a:r>
          </a:p>
          <a:p>
            <a:r>
              <a:rPr lang="en-US" dirty="0">
                <a:ea typeface="Open Sans"/>
                <a:cs typeface="Open Sans"/>
              </a:rPr>
              <a:t>Date:     Tuesday, April 7th </a:t>
            </a:r>
          </a:p>
          <a:p>
            <a:r>
              <a:rPr lang="en-US" dirty="0">
                <a:ea typeface="Open Sans"/>
                <a:cs typeface="Open Sans"/>
              </a:rPr>
              <a:t>Time:    3:00-4:00 pm ET</a:t>
            </a:r>
          </a:p>
          <a:p>
            <a:endParaRPr lang="en-US" dirty="0">
              <a:ea typeface="Open Sans"/>
              <a:cs typeface="Open Sans"/>
            </a:endParaRPr>
          </a:p>
          <a:p>
            <a:r>
              <a:rPr lang="en-US" dirty="0">
                <a:ea typeface="Open Sans"/>
                <a:cs typeface="Open Sans"/>
              </a:rPr>
              <a:t>Registration: </a:t>
            </a:r>
            <a:r>
              <a:rPr lang="en-US" dirty="0"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https://forms.cloud.microsoft/r/yJevrZf5bE</a:t>
            </a:r>
            <a:endParaRPr lang="en-US" dirty="0">
              <a:ea typeface="Open Sans"/>
              <a:cs typeface="Open Sans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dirty="0">
              <a:ea typeface="Open Sans"/>
              <a:cs typeface="Open Sans"/>
            </a:endParaRPr>
          </a:p>
          <a:p>
            <a:endParaRPr lang="en-US" dirty="0">
              <a:ea typeface="Open Sans"/>
              <a:cs typeface="Open Sans"/>
            </a:endParaRPr>
          </a:p>
          <a:p>
            <a:pPr algn="ctr"/>
            <a:endParaRPr lang="en-US" dirty="0">
              <a:ea typeface="Open Sans"/>
              <a:cs typeface="Open Sans"/>
            </a:endParaRPr>
          </a:p>
          <a:p>
            <a:pPr algn="ctr"/>
            <a:endParaRPr lang="en-US" dirty="0">
              <a:ea typeface="Open Sans"/>
              <a:cs typeface="Open San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44299B-9286-0134-9257-698592791E4E}"/>
              </a:ext>
            </a:extLst>
          </p:cNvPr>
          <p:cNvSpPr txBox="1"/>
          <p:nvPr/>
        </p:nvSpPr>
        <p:spPr>
          <a:xfrm>
            <a:off x="6216248" y="1810327"/>
            <a:ext cx="597575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+mj-lt"/>
              </a:rPr>
              <a:t>FSU Analytics </a:t>
            </a:r>
          </a:p>
          <a:p>
            <a:pPr algn="ctr"/>
            <a:r>
              <a:rPr lang="en-US" sz="2800" dirty="0">
                <a:latin typeface="+mj-lt"/>
              </a:rPr>
              <a:t>Training Webinar</a:t>
            </a:r>
          </a:p>
          <a:p>
            <a:pPr algn="ctr"/>
            <a:endParaRPr lang="en-US" dirty="0"/>
          </a:p>
          <a:p>
            <a:pPr marL="457200"/>
            <a:r>
              <a:rPr lang="en-US" dirty="0"/>
              <a:t>Location: 	Zoom Meeting Room</a:t>
            </a:r>
          </a:p>
          <a:p>
            <a:pPr marL="457200"/>
            <a:r>
              <a:rPr lang="en-US" dirty="0"/>
              <a:t>Date: 	Monday, April 13</a:t>
            </a:r>
            <a:r>
              <a:rPr lang="en-US" baseline="30000" dirty="0"/>
              <a:t>th</a:t>
            </a:r>
            <a:endParaRPr lang="en-US" dirty="0"/>
          </a:p>
          <a:p>
            <a:pPr marL="457200"/>
            <a:r>
              <a:rPr lang="en-US" dirty="0"/>
              <a:t>Time:	2:00-3:00pm est</a:t>
            </a:r>
          </a:p>
          <a:p>
            <a:pPr marL="457200"/>
            <a:endParaRPr lang="en-US" dirty="0"/>
          </a:p>
          <a:p>
            <a:pPr marL="457200"/>
            <a:r>
              <a:rPr lang="en-US" dirty="0"/>
              <a:t>Registration:	</a:t>
            </a:r>
          </a:p>
          <a:p>
            <a:pPr algn="ctr"/>
            <a:endParaRPr lang="en-US" dirty="0"/>
          </a:p>
        </p:txBody>
      </p:sp>
      <p:pic>
        <p:nvPicPr>
          <p:cNvPr id="3" name="Picture 2" descr="QR code">
            <a:extLst>
              <a:ext uri="{FF2B5EF4-FFF2-40B4-BE49-F238E27FC236}">
                <a16:creationId xmlns:a16="http://schemas.microsoft.com/office/drawing/2014/main" id="{A895A60A-6F28-6792-C25E-50480A97F5D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7925" y="4572000"/>
            <a:ext cx="1552575" cy="15049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93A0431-036A-8C44-7D2A-DAFBBB360D20}"/>
              </a:ext>
            </a:extLst>
          </p:cNvPr>
          <p:cNvSpPr txBox="1"/>
          <p:nvPr/>
        </p:nvSpPr>
        <p:spPr>
          <a:xfrm>
            <a:off x="8132166" y="4043198"/>
            <a:ext cx="35453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https://fsu.zoom.us/webinar/register/WN_Wa282YMOT9SxVXoSFEklhA#/registration</a:t>
            </a:r>
            <a:endParaRPr lang="en-US" dirty="0"/>
          </a:p>
          <a:p>
            <a:pPr marL="457200"/>
            <a:endParaRPr lang="en-US" dirty="0"/>
          </a:p>
          <a:p>
            <a:endParaRPr lang="en-US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16F2FD7F-AA91-8DD8-487B-8CB1578A4E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BF11761-7CAA-E10E-DD52-F315A80BC72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27837" y="5122641"/>
            <a:ext cx="1522408" cy="151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916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DD3CB723-D883-91CB-3369-933C56114981}"/>
              </a:ext>
            </a:extLst>
          </p:cNvPr>
          <p:cNvSpPr/>
          <p:nvPr/>
        </p:nvSpPr>
        <p:spPr>
          <a:xfrm>
            <a:off x="9070369" y="1403184"/>
            <a:ext cx="1758593" cy="5398304"/>
          </a:xfrm>
          <a:prstGeom prst="rect">
            <a:avLst/>
          </a:prstGeom>
          <a:solidFill>
            <a:schemeClr val="tx1"/>
          </a:solidFill>
          <a:ln w="6350">
            <a:solidFill>
              <a:schemeClr val="bg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61A1EF-E86F-F1C3-55A9-23BEE3A11E3F}"/>
              </a:ext>
            </a:extLst>
          </p:cNvPr>
          <p:cNvSpPr/>
          <p:nvPr/>
        </p:nvSpPr>
        <p:spPr>
          <a:xfrm>
            <a:off x="1276317" y="1403184"/>
            <a:ext cx="6624510" cy="5269602"/>
          </a:xfrm>
          <a:prstGeom prst="rect">
            <a:avLst/>
          </a:prstGeom>
          <a:solidFill>
            <a:schemeClr val="tx1"/>
          </a:solidFill>
          <a:ln w="6350">
            <a:solidFill>
              <a:schemeClr val="bg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C784BD-E891-8F83-848D-B3163274F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1633"/>
            <a:ext cx="10515600" cy="599094"/>
          </a:xfrm>
        </p:spPr>
        <p:txBody>
          <a:bodyPr>
            <a:noAutofit/>
          </a:bodyPr>
          <a:lstStyle/>
          <a:p>
            <a:r>
              <a:rPr lang="en-US" sz="3600" dirty="0"/>
              <a:t>Where to find the Department Dashboards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14E759-C022-1B0A-6854-5121B18892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383" y="1516198"/>
            <a:ext cx="6261140" cy="47995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5D01079-7641-7626-850F-A0F57CB433AD}"/>
              </a:ext>
            </a:extLst>
          </p:cNvPr>
          <p:cNvSpPr txBox="1"/>
          <p:nvPr/>
        </p:nvSpPr>
        <p:spPr>
          <a:xfrm>
            <a:off x="1230759" y="824603"/>
            <a:ext cx="4483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+mj-lt"/>
              </a:rPr>
              <a:t>Navigate to: </a:t>
            </a:r>
            <a:r>
              <a:rPr lang="en-US" dirty="0">
                <a:solidFill>
                  <a:schemeClr val="bg1"/>
                </a:solidFill>
                <a:highlight>
                  <a:srgbClr val="FFFF00"/>
                </a:highlight>
                <a:latin typeface="+mj-lt"/>
              </a:rPr>
              <a:t>ir.fsu.edu &gt; Resources tab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B81FC6-DBFC-51D5-8E81-7CF872C0EA15}"/>
              </a:ext>
            </a:extLst>
          </p:cNvPr>
          <p:cNvSpPr txBox="1"/>
          <p:nvPr/>
        </p:nvSpPr>
        <p:spPr>
          <a:xfrm rot="20975424">
            <a:off x="75628" y="4404631"/>
            <a:ext cx="189501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The Hand Extrablack" panose="020F0502020204030204" pitchFamily="66" charset="0"/>
              </a:rPr>
              <a:t>IR Power BI App</a:t>
            </a:r>
          </a:p>
          <a:p>
            <a:r>
              <a:rPr lang="en-US" sz="2000" dirty="0">
                <a:solidFill>
                  <a:schemeClr val="bg1"/>
                </a:solidFill>
                <a:latin typeface="The Hand Extrablack" panose="020F0502020204030204" pitchFamily="66" charset="0"/>
              </a:rPr>
              <a:t>(allows tabular export)</a:t>
            </a:r>
          </a:p>
        </p:txBody>
      </p:sp>
      <p:pic>
        <p:nvPicPr>
          <p:cNvPr id="8" name="Graphic 7" descr="Line arrow: Counter-clockwise curve outline">
            <a:extLst>
              <a:ext uri="{FF2B5EF4-FFF2-40B4-BE49-F238E27FC236}">
                <a16:creationId xmlns:a16="http://schemas.microsoft.com/office/drawing/2014/main" id="{7816F231-DA4B-E3AD-AA81-EE118DDBD4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574462" flipH="1">
            <a:off x="883072" y="3761820"/>
            <a:ext cx="695375" cy="786634"/>
          </a:xfrm>
          <a:prstGeom prst="rect">
            <a:avLst/>
          </a:prstGeom>
        </p:spPr>
      </p:pic>
      <p:pic>
        <p:nvPicPr>
          <p:cNvPr id="9" name="Graphic 8" descr="Line arrow: Counter-clockwise curve outline">
            <a:extLst>
              <a:ext uri="{FF2B5EF4-FFF2-40B4-BE49-F238E27FC236}">
                <a16:creationId xmlns:a16="http://schemas.microsoft.com/office/drawing/2014/main" id="{D2F9B567-4B7F-2B30-1CD6-A136C87DAF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6105879" flipV="1">
            <a:off x="1832380" y="5954106"/>
            <a:ext cx="690413" cy="7231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47BE9D4-D4B6-FF9F-3A17-27CF5DA32AD6}"/>
              </a:ext>
            </a:extLst>
          </p:cNvPr>
          <p:cNvSpPr txBox="1"/>
          <p:nvPr/>
        </p:nvSpPr>
        <p:spPr>
          <a:xfrm>
            <a:off x="2481745" y="6214844"/>
            <a:ext cx="18950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The Hand Extrablack" panose="020F0502020204030204" pitchFamily="66" charset="0"/>
              </a:rPr>
              <a:t>Traditional Report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F2A2F34-3314-C5CF-3BEC-00DC0A74EAC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1583" y="1516198"/>
            <a:ext cx="1555918" cy="5156588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FDD0769-C38F-EBE3-034C-9111A8B9C4E9}"/>
              </a:ext>
            </a:extLst>
          </p:cNvPr>
          <p:cNvCxnSpPr/>
          <p:nvPr/>
        </p:nvCxnSpPr>
        <p:spPr>
          <a:xfrm>
            <a:off x="2794571" y="3986369"/>
            <a:ext cx="5897366" cy="0"/>
          </a:xfrm>
          <a:prstGeom prst="straightConnector1">
            <a:avLst/>
          </a:prstGeom>
          <a:ln w="19050">
            <a:solidFill>
              <a:schemeClr val="bg1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1BD650B-C75B-DC6B-9589-0FBFEE46F16A}"/>
              </a:ext>
            </a:extLst>
          </p:cNvPr>
          <p:cNvCxnSpPr>
            <a:cxnSpLocks/>
          </p:cNvCxnSpPr>
          <p:nvPr/>
        </p:nvCxnSpPr>
        <p:spPr>
          <a:xfrm flipH="1">
            <a:off x="8691937" y="3986369"/>
            <a:ext cx="8562" cy="1291522"/>
          </a:xfrm>
          <a:prstGeom prst="straightConnector1">
            <a:avLst/>
          </a:prstGeom>
          <a:ln w="19050">
            <a:solidFill>
              <a:schemeClr val="bg1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4690519-913B-E017-44C4-0D005183C11E}"/>
              </a:ext>
            </a:extLst>
          </p:cNvPr>
          <p:cNvCxnSpPr>
            <a:cxnSpLocks/>
          </p:cNvCxnSpPr>
          <p:nvPr/>
        </p:nvCxnSpPr>
        <p:spPr>
          <a:xfrm>
            <a:off x="8700499" y="5267617"/>
            <a:ext cx="449371" cy="0"/>
          </a:xfrm>
          <a:prstGeom prst="straightConnector1">
            <a:avLst/>
          </a:prstGeom>
          <a:ln w="19050">
            <a:solidFill>
              <a:schemeClr val="bg1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216197B9-F75B-FFE1-669D-F4CFF3DEF6A3}"/>
              </a:ext>
            </a:extLst>
          </p:cNvPr>
          <p:cNvSpPr/>
          <p:nvPr/>
        </p:nvSpPr>
        <p:spPr>
          <a:xfrm>
            <a:off x="9171583" y="5206680"/>
            <a:ext cx="1483881" cy="51602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12BF895-2965-735E-6F70-9694104A29A8}"/>
              </a:ext>
            </a:extLst>
          </p:cNvPr>
          <p:cNvSpPr txBox="1"/>
          <p:nvPr/>
        </p:nvSpPr>
        <p:spPr>
          <a:xfrm>
            <a:off x="9149870" y="1009269"/>
            <a:ext cx="1721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+mj-lt"/>
              </a:rPr>
              <a:t>IR Power BI App</a:t>
            </a:r>
            <a:endParaRPr lang="en-US" sz="1400" dirty="0">
              <a:solidFill>
                <a:schemeClr val="bg1"/>
              </a:solidFill>
              <a:highlight>
                <a:srgbClr val="FFFF00"/>
              </a:highligh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35760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897290C-246A-CC3B-E2D6-1AA053E143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8862619"/>
              </p:ext>
            </p:extLst>
          </p:nvPr>
        </p:nvGraphicFramePr>
        <p:xfrm>
          <a:off x="838200" y="801385"/>
          <a:ext cx="10515600" cy="51041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60629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A703F5-D2BD-3A43-85DD-275A33963E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80CDE-1268-F34D-662D-0C80261B8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400" kern="1200" dirty="0">
                <a:latin typeface="+mj-lt"/>
                <a:ea typeface="+mj-ea"/>
                <a:cs typeface="Times New Roman" panose="02020603050405020304" pitchFamily="18" charset="0"/>
              </a:rPr>
              <a:t>Live</a:t>
            </a:r>
            <a:br>
              <a:rPr lang="en-US" sz="4400" kern="1200" dirty="0">
                <a:latin typeface="+mj-lt"/>
                <a:ea typeface="+mj-ea"/>
                <a:cs typeface="Times New Roman" panose="02020603050405020304" pitchFamily="18" charset="0"/>
              </a:rPr>
            </a:br>
            <a:r>
              <a:rPr lang="en-US" sz="4400" kern="1200" dirty="0">
                <a:latin typeface="+mj-lt"/>
                <a:ea typeface="+mj-ea"/>
                <a:cs typeface="Times New Roman" panose="02020603050405020304" pitchFamily="18" charset="0"/>
              </a:rPr>
              <a:t>Demonstration</a:t>
            </a:r>
          </a:p>
        </p:txBody>
      </p:sp>
      <p:pic>
        <p:nvPicPr>
          <p:cNvPr id="3" name="Picture 2" descr="QR code">
            <a:extLst>
              <a:ext uri="{FF2B5EF4-FFF2-40B4-BE49-F238E27FC236}">
                <a16:creationId xmlns:a16="http://schemas.microsoft.com/office/drawing/2014/main" id="{20D27D41-3809-6288-2F0E-82BDF4D92EF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0301" y="2144965"/>
            <a:ext cx="3724023" cy="3724023"/>
          </a:xfrm>
          <a:prstGeom prst="rect">
            <a:avLst/>
          </a:pr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EF78007-E556-6200-F6F0-F1FCFBA8B119}"/>
              </a:ext>
            </a:extLst>
          </p:cNvPr>
          <p:cNvSpPr txBox="1"/>
          <p:nvPr/>
        </p:nvSpPr>
        <p:spPr>
          <a:xfrm>
            <a:off x="839788" y="2057400"/>
            <a:ext cx="4810999" cy="2743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kern="1200" dirty="0">
                <a:solidFill>
                  <a:schemeClr val="bg2"/>
                </a:solidFill>
                <a:latin typeface="+mj-lt"/>
                <a:ea typeface="+mn-ea"/>
                <a:cs typeface="Times New Roman" panose="02020603050405020304" pitchFamily="18" charset="0"/>
              </a:rPr>
              <a:t>Department Dashboards</a:t>
            </a:r>
          </a:p>
          <a:p>
            <a:pPr>
              <a:lnSpc>
                <a:spcPct val="90000"/>
              </a:lnSpc>
            </a:pPr>
            <a:r>
              <a:rPr lang="en-US" sz="2800" kern="1200" dirty="0">
                <a:solidFill>
                  <a:schemeClr val="bg2"/>
                </a:solidFill>
                <a:latin typeface="+mj-lt"/>
                <a:ea typeface="+mn-ea"/>
                <a:cs typeface="Times New Roman" panose="02020603050405020304" pitchFamily="18" charset="0"/>
              </a:rPr>
              <a:t>2026 Edition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1600" kern="1200" dirty="0">
              <a:solidFill>
                <a:schemeClr val="bg1"/>
              </a:solidFill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400" kern="1200" dirty="0">
                <a:solidFill>
                  <a:schemeClr val="bg1"/>
                </a:solidFill>
                <a:ea typeface="+mn-ea"/>
                <a:cs typeface="Times New Roman" panose="02020603050405020304" pitchFamily="18" charset="0"/>
              </a:rPr>
              <a:t>Location:   Teams meeting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400" kern="1200" dirty="0">
                <a:solidFill>
                  <a:schemeClr val="bg1"/>
                </a:solidFill>
                <a:ea typeface="+mn-ea"/>
                <a:cs typeface="Times New Roman" panose="02020603050405020304" pitchFamily="18" charset="0"/>
              </a:rPr>
              <a:t>Date:     Tuesday, April 7th 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400" kern="1200" dirty="0">
                <a:solidFill>
                  <a:schemeClr val="bg1"/>
                </a:solidFill>
                <a:ea typeface="+mn-ea"/>
                <a:cs typeface="Times New Roman" panose="02020603050405020304" pitchFamily="18" charset="0"/>
              </a:rPr>
              <a:t>Time:    3:00-4:00 pm ET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1600" kern="1200" dirty="0">
              <a:solidFill>
                <a:schemeClr val="bg1"/>
              </a:solidFill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1600" kern="1200" dirty="0">
              <a:solidFill>
                <a:schemeClr val="bg1"/>
              </a:solidFill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1600" kern="1200" dirty="0">
              <a:solidFill>
                <a:schemeClr val="bg1"/>
              </a:solidFill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DF521765-32E7-7B8D-313B-09BF98B25A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138C67-5990-C4A2-85E9-79CC94ABF9F7}"/>
              </a:ext>
            </a:extLst>
          </p:cNvPr>
          <p:cNvSpPr txBox="1"/>
          <p:nvPr/>
        </p:nvSpPr>
        <p:spPr>
          <a:xfrm>
            <a:off x="6930706" y="1311598"/>
            <a:ext cx="6097712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800" kern="1200" dirty="0">
                <a:solidFill>
                  <a:schemeClr val="bg1"/>
                </a:solidFill>
                <a:ea typeface="+mn-ea"/>
                <a:cs typeface="Times New Roman" panose="02020603050405020304" pitchFamily="18" charset="0"/>
              </a:rPr>
              <a:t>Registration: </a:t>
            </a:r>
            <a:br>
              <a:rPr lang="en-US" sz="1800" kern="1200" dirty="0">
                <a:solidFill>
                  <a:schemeClr val="bg1"/>
                </a:solidFill>
                <a:ea typeface="+mn-ea"/>
                <a:cs typeface="Times New Roman" panose="02020603050405020304" pitchFamily="18" charset="0"/>
              </a:rPr>
            </a:br>
            <a:r>
              <a:rPr lang="en-US" sz="1800" kern="1200" dirty="0">
                <a:solidFill>
                  <a:schemeClr val="bg1"/>
                </a:solidFill>
                <a:ea typeface="+mn-ea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https://forms.cloud.microsoft/r/yJevrZf5bE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D8BE4B-656D-092B-FA61-C0094C68DC0A}"/>
              </a:ext>
            </a:extLst>
          </p:cNvPr>
          <p:cNvSpPr txBox="1"/>
          <p:nvPr/>
        </p:nvSpPr>
        <p:spPr>
          <a:xfrm>
            <a:off x="839788" y="5306176"/>
            <a:ext cx="44281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/>
                </a:solidFill>
              </a:rPr>
              <a:t>This information will be repeated in a following slide. </a:t>
            </a:r>
          </a:p>
        </p:txBody>
      </p:sp>
    </p:spTree>
    <p:extLst>
      <p:ext uri="{BB962C8B-B14F-4D97-AF65-F5344CB8AC3E}">
        <p14:creationId xmlns:p14="http://schemas.microsoft.com/office/powerpoint/2010/main" val="2967216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3387EF-F242-F604-0D99-5B32B36DBD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F85C3-5B31-665E-C768-76A683DE60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4887" y="655320"/>
            <a:ext cx="11022226" cy="147828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</a:rPr>
              <a:t>New Academic Analytics Tools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2290C9-FBA5-C9F3-059C-F96C597C32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506980"/>
            <a:ext cx="12192000" cy="816083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+mj-lt"/>
              </a:rPr>
              <a:t>OFFICE OF THE PROVOST</a:t>
            </a:r>
          </a:p>
          <a:p>
            <a:endParaRPr lang="en-US" sz="1050" dirty="0">
              <a:latin typeface="+mn-lt"/>
            </a:endParaRPr>
          </a:p>
          <a:p>
            <a:endParaRPr lang="en-US" sz="1050" dirty="0">
              <a:latin typeface="+mn-lt"/>
            </a:endParaRPr>
          </a:p>
          <a:p>
            <a:endParaRPr lang="en-US" sz="1050" dirty="0">
              <a:latin typeface="+mn-lt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57EEF7A-ED54-DC13-D3EE-42F902596F9E}"/>
              </a:ext>
            </a:extLst>
          </p:cNvPr>
          <p:cNvSpPr txBox="1">
            <a:spLocks/>
          </p:cNvSpPr>
          <p:nvPr/>
        </p:nvSpPr>
        <p:spPr>
          <a:xfrm>
            <a:off x="1844040" y="3322323"/>
            <a:ext cx="4084320" cy="2080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>
              <a:latin typeface="+mj-lt"/>
            </a:endParaRPr>
          </a:p>
          <a:p>
            <a:r>
              <a:rPr lang="en-US" sz="2800" dirty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</a:rPr>
              <a:t>Rick Burnette, PhD</a:t>
            </a:r>
            <a:endParaRPr lang="en-US" sz="2800" dirty="0">
              <a:solidFill>
                <a:schemeClr val="accent2">
                  <a:lumMod val="20000"/>
                  <a:lumOff val="8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Senior Vice Provost and        Chief Strategy Officer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7021EC8-8706-81F4-75AC-226CF2A58438}"/>
              </a:ext>
            </a:extLst>
          </p:cNvPr>
          <p:cNvSpPr txBox="1">
            <a:spLocks/>
          </p:cNvSpPr>
          <p:nvPr/>
        </p:nvSpPr>
        <p:spPr>
          <a:xfrm>
            <a:off x="6501740" y="3429000"/>
            <a:ext cx="4476998" cy="1722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800" dirty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</a:rPr>
              <a:t>Laurel Harbin, PhD, AICP</a:t>
            </a:r>
            <a:endParaRPr lang="en-US" sz="2800" dirty="0">
              <a:solidFill>
                <a:schemeClr val="accent2">
                  <a:lumMod val="20000"/>
                  <a:lumOff val="80000"/>
                </a:schemeClr>
              </a:solidFill>
              <a:latin typeface="+mn-lt"/>
            </a:endParaRPr>
          </a:p>
          <a:p>
            <a:r>
              <a:rPr lang="en-US" sz="2000" dirty="0">
                <a:latin typeface="+mn-lt"/>
              </a:rPr>
              <a:t>Director of                               Strategic Initiatives</a:t>
            </a:r>
          </a:p>
          <a:p>
            <a:endParaRPr lang="en-US" sz="1050" dirty="0">
              <a:latin typeface="+mn-lt"/>
            </a:endParaRPr>
          </a:p>
          <a:p>
            <a:endParaRPr lang="en-US" sz="1050" dirty="0">
              <a:latin typeface="+mn-lt"/>
            </a:endParaRPr>
          </a:p>
          <a:p>
            <a:endParaRPr lang="en-US" sz="105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66409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E08534-DDA6-67F1-189E-C785566019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bstract white geometric texture">
            <a:extLst>
              <a:ext uri="{FF2B5EF4-FFF2-40B4-BE49-F238E27FC236}">
                <a16:creationId xmlns:a16="http://schemas.microsoft.com/office/drawing/2014/main" id="{AD7782ED-9A99-79E2-F74A-CFF6D09616C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12200395" cy="63546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2761E1-81BE-60F8-1CC4-805BD528D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 Analytic Modules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90291F-0974-2B85-8593-868B1ACA48C0}"/>
              </a:ext>
            </a:extLst>
          </p:cNvPr>
          <p:cNvSpPr txBox="1"/>
          <p:nvPr/>
        </p:nvSpPr>
        <p:spPr>
          <a:xfrm>
            <a:off x="1112421" y="4099715"/>
            <a:ext cx="198671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2"/>
                </a:solidFill>
                <a:latin typeface="+mj-lt"/>
              </a:rPr>
              <a:t>External Discovery Site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A06CE85-826E-BE41-3F8E-B7DFB435577F}"/>
              </a:ext>
            </a:extLst>
          </p:cNvPr>
          <p:cNvSpPr/>
          <p:nvPr/>
        </p:nvSpPr>
        <p:spPr>
          <a:xfrm>
            <a:off x="1262819" y="2285097"/>
            <a:ext cx="1685925" cy="168592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3EDA0D-2A20-DBEC-E1FE-F2145F9375F1}"/>
              </a:ext>
            </a:extLst>
          </p:cNvPr>
          <p:cNvSpPr/>
          <p:nvPr/>
        </p:nvSpPr>
        <p:spPr>
          <a:xfrm>
            <a:off x="3968913" y="2285097"/>
            <a:ext cx="1685925" cy="168592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5D06961-03C7-4AB4-056E-B1CDC23E2D4C}"/>
              </a:ext>
            </a:extLst>
          </p:cNvPr>
          <p:cNvSpPr/>
          <p:nvPr/>
        </p:nvSpPr>
        <p:spPr>
          <a:xfrm>
            <a:off x="6497800" y="2285096"/>
            <a:ext cx="1685925" cy="168592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6D07EB8-18DB-D07B-CC3C-26888AB54374}"/>
              </a:ext>
            </a:extLst>
          </p:cNvPr>
          <p:cNvSpPr/>
          <p:nvPr/>
        </p:nvSpPr>
        <p:spPr>
          <a:xfrm>
            <a:off x="9026689" y="2285097"/>
            <a:ext cx="1685925" cy="168592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A71162-8418-3B5A-FF58-726A83C3354E}"/>
              </a:ext>
            </a:extLst>
          </p:cNvPr>
          <p:cNvSpPr txBox="1"/>
          <p:nvPr/>
        </p:nvSpPr>
        <p:spPr>
          <a:xfrm>
            <a:off x="3901244" y="4099715"/>
            <a:ext cx="16859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2"/>
                </a:solidFill>
                <a:latin typeface="+mj-lt"/>
              </a:rPr>
              <a:t>Faculty Insights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FF272FC-1586-7972-437A-905C1ADC4BDC}"/>
              </a:ext>
            </a:extLst>
          </p:cNvPr>
          <p:cNvSpPr txBox="1"/>
          <p:nvPr/>
        </p:nvSpPr>
        <p:spPr>
          <a:xfrm>
            <a:off x="6497800" y="4099715"/>
            <a:ext cx="16859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2"/>
                </a:solidFill>
                <a:latin typeface="+mj-lt"/>
              </a:rPr>
              <a:t>Industry Insights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95EE2DF-A777-4A53-48E3-20403367FC9E}"/>
              </a:ext>
            </a:extLst>
          </p:cNvPr>
          <p:cNvSpPr txBox="1"/>
          <p:nvPr/>
        </p:nvSpPr>
        <p:spPr>
          <a:xfrm>
            <a:off x="9026689" y="4110506"/>
            <a:ext cx="16859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2"/>
                </a:solidFill>
                <a:latin typeface="+mj-lt"/>
              </a:rPr>
              <a:t>Medical Insights</a:t>
            </a:r>
          </a:p>
        </p:txBody>
      </p:sp>
      <p:pic>
        <p:nvPicPr>
          <p:cNvPr id="18" name="Graphic 17" descr="Internet with solid fill">
            <a:extLst>
              <a:ext uri="{FF2B5EF4-FFF2-40B4-BE49-F238E27FC236}">
                <a16:creationId xmlns:a16="http://schemas.microsoft.com/office/drawing/2014/main" id="{5F70F32D-6BBD-A376-C842-0CB7658A2B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55700" y="2477978"/>
            <a:ext cx="1300162" cy="1300162"/>
          </a:xfrm>
          <a:prstGeom prst="rect">
            <a:avLst/>
          </a:prstGeom>
        </p:spPr>
      </p:pic>
      <p:pic>
        <p:nvPicPr>
          <p:cNvPr id="19" name="Graphic 18" descr="Teacher with solid fill">
            <a:extLst>
              <a:ext uri="{FF2B5EF4-FFF2-40B4-BE49-F238E27FC236}">
                <a16:creationId xmlns:a16="http://schemas.microsoft.com/office/drawing/2014/main" id="{4EA0E764-7C29-1103-BA10-0223FBFBFB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20450" y="2536634"/>
            <a:ext cx="1182850" cy="1182850"/>
          </a:xfrm>
          <a:prstGeom prst="rect">
            <a:avLst/>
          </a:prstGeom>
        </p:spPr>
      </p:pic>
      <p:pic>
        <p:nvPicPr>
          <p:cNvPr id="20" name="Graphic 19" descr="Stethoscope with solid fill">
            <a:extLst>
              <a:ext uri="{FF2B5EF4-FFF2-40B4-BE49-F238E27FC236}">
                <a16:creationId xmlns:a16="http://schemas.microsoft.com/office/drawing/2014/main" id="{D25791C3-D371-3E75-08F0-CD0C18ABAC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441026" y="2670859"/>
            <a:ext cx="914400" cy="914400"/>
          </a:xfrm>
          <a:prstGeom prst="rect">
            <a:avLst/>
          </a:prstGeom>
        </p:spPr>
      </p:pic>
      <p:pic>
        <p:nvPicPr>
          <p:cNvPr id="21" name="Graphic 20" descr="Customer review with solid fill">
            <a:extLst>
              <a:ext uri="{FF2B5EF4-FFF2-40B4-BE49-F238E27FC236}">
                <a16:creationId xmlns:a16="http://schemas.microsoft.com/office/drawing/2014/main" id="{4A29EF14-6BE0-5E6E-B3ED-9B768D0C90A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816451" y="2603745"/>
            <a:ext cx="1048625" cy="104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26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AA7B9D-639C-8610-388D-BDFD126664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9990B-28AE-644D-F129-2F52374CE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Expect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C6AD0-5A06-7450-C69E-0B69EC61A5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63969"/>
            <a:ext cx="5550878" cy="4138246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45000"/>
              </a:lnSpc>
              <a:buFont typeface="Wingdings" panose="05000000000000000000" pitchFamily="2" charset="2"/>
              <a:buChar char="v"/>
            </a:pPr>
            <a:r>
              <a:rPr lang="en-US" dirty="0">
                <a:latin typeface="Open Sans" pitchFamily="2" charset="0"/>
                <a:ea typeface="Open Sans" pitchFamily="2" charset="0"/>
                <a:cs typeface="Open Sans" pitchFamily="2" charset="0"/>
              </a:rPr>
              <a:t>New FSU Analytics Website</a:t>
            </a:r>
          </a:p>
          <a:p>
            <a:pPr marL="457200" indent="-457200">
              <a:lnSpc>
                <a:spcPct val="145000"/>
              </a:lnSpc>
              <a:buFont typeface="Wingdings" panose="05000000000000000000" pitchFamily="2" charset="2"/>
              <a:buChar char="v"/>
            </a:pPr>
            <a:r>
              <a:rPr lang="en-US" dirty="0">
                <a:latin typeface="Open Sans" pitchFamily="2" charset="0"/>
                <a:ea typeface="Open Sans" pitchFamily="2" charset="0"/>
                <a:cs typeface="Open Sans" pitchFamily="2" charset="0"/>
              </a:rPr>
              <a:t>New Faculty Profile Tool </a:t>
            </a:r>
          </a:p>
          <a:p>
            <a:pPr marL="457200" indent="-457200">
              <a:lnSpc>
                <a:spcPct val="145000"/>
              </a:lnSpc>
              <a:buFont typeface="Wingdings" panose="05000000000000000000" pitchFamily="2" charset="2"/>
              <a:buChar char="v"/>
            </a:pPr>
            <a:r>
              <a:rPr lang="en-US" dirty="0">
                <a:latin typeface="Open Sans" pitchFamily="2" charset="0"/>
                <a:ea typeface="Open Sans" pitchFamily="2" charset="0"/>
                <a:cs typeface="Open Sans" pitchFamily="2" charset="0"/>
              </a:rPr>
              <a:t>Resources Webpage for Faculty &amp; Staff</a:t>
            </a:r>
          </a:p>
          <a:p>
            <a:pPr marL="457200" indent="-457200">
              <a:lnSpc>
                <a:spcPct val="145000"/>
              </a:lnSpc>
              <a:buFont typeface="Wingdings" panose="05000000000000000000" pitchFamily="2" charset="2"/>
              <a:buChar char="v"/>
            </a:pPr>
            <a:r>
              <a:rPr lang="en-US" dirty="0">
                <a:latin typeface="Open Sans" pitchFamily="2" charset="0"/>
                <a:ea typeface="Open Sans" pitchFamily="2" charset="0"/>
                <a:cs typeface="Open Sans" pitchFamily="2" charset="0"/>
              </a:rPr>
              <a:t>Faculty Training Webinar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3C63966-7AA7-9A43-B8C3-B2E1E16812FB}"/>
              </a:ext>
            </a:extLst>
          </p:cNvPr>
          <p:cNvGrpSpPr/>
          <p:nvPr/>
        </p:nvGrpSpPr>
        <p:grpSpPr>
          <a:xfrm>
            <a:off x="7094380" y="794773"/>
            <a:ext cx="4921775" cy="5602700"/>
            <a:chOff x="6432025" y="933136"/>
            <a:chExt cx="4921775" cy="5602700"/>
          </a:xfrm>
        </p:grpSpPr>
        <p:pic>
          <p:nvPicPr>
            <p:cNvPr id="15" name="Picture Placeholder 7">
              <a:extLst>
                <a:ext uri="{FF2B5EF4-FFF2-40B4-BE49-F238E27FC236}">
                  <a16:creationId xmlns:a16="http://schemas.microsoft.com/office/drawing/2014/main" id="{7C6BE87A-93E0-801E-B203-A4D2A609CD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76322" y="1172308"/>
              <a:ext cx="3636091" cy="4752556"/>
            </a:xfrm>
            <a:custGeom>
              <a:avLst/>
              <a:gdLst>
                <a:gd name="connsiteX0" fmla="*/ 2022567 w 4045139"/>
                <a:gd name="connsiteY0" fmla="*/ 0 h 4930937"/>
                <a:gd name="connsiteX1" fmla="*/ 3430667 w 4045139"/>
                <a:gd name="connsiteY1" fmla="*/ 559881 h 4930937"/>
                <a:gd name="connsiteX2" fmla="*/ 4045139 w 4045139"/>
                <a:gd name="connsiteY2" fmla="*/ 1465488 h 4930937"/>
                <a:gd name="connsiteX3" fmla="*/ 4045139 w 4045139"/>
                <a:gd name="connsiteY3" fmla="*/ 4930937 h 4930937"/>
                <a:gd name="connsiteX4" fmla="*/ 0 w 4045139"/>
                <a:gd name="connsiteY4" fmla="*/ 4930937 h 4930937"/>
                <a:gd name="connsiteX5" fmla="*/ 0 w 4045139"/>
                <a:gd name="connsiteY5" fmla="*/ 1464615 h 4930937"/>
                <a:gd name="connsiteX6" fmla="*/ 613768 w 4045139"/>
                <a:gd name="connsiteY6" fmla="*/ 560058 h 4930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45139" h="4930937">
                  <a:moveTo>
                    <a:pt x="2022567" y="0"/>
                  </a:moveTo>
                  <a:lnTo>
                    <a:pt x="3430667" y="559881"/>
                  </a:lnTo>
                  <a:cubicBezTo>
                    <a:pt x="3801591" y="707376"/>
                    <a:pt x="4045139" y="1066224"/>
                    <a:pt x="4045139" y="1465488"/>
                  </a:cubicBezTo>
                  <a:lnTo>
                    <a:pt x="4045139" y="4930937"/>
                  </a:lnTo>
                  <a:lnTo>
                    <a:pt x="0" y="4930937"/>
                  </a:lnTo>
                  <a:lnTo>
                    <a:pt x="0" y="1464615"/>
                  </a:lnTo>
                  <a:cubicBezTo>
                    <a:pt x="0" y="1065874"/>
                    <a:pt x="243199" y="707376"/>
                    <a:pt x="613768" y="560058"/>
                  </a:cubicBezTo>
                  <a:close/>
                </a:path>
              </a:pathLst>
            </a:custGeom>
            <a:solidFill>
              <a:srgbClr val="CEB887"/>
            </a:solidFill>
          </p:spPr>
        </p:pic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E99ECEAF-996A-8C97-D3AE-B7272C648B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432025" y="933136"/>
              <a:ext cx="4921775" cy="5602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10241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389987-0909-E4A9-3F95-472CD28EFA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0B231419-6D3C-4AEA-2245-7A92042D998F}"/>
              </a:ext>
            </a:extLst>
          </p:cNvPr>
          <p:cNvSpPr/>
          <p:nvPr/>
        </p:nvSpPr>
        <p:spPr>
          <a:xfrm>
            <a:off x="175846" y="6430108"/>
            <a:ext cx="9061939" cy="3516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EE66A981-F71C-98A4-B392-C305BF104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6626" y="407773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F04F601-9A58-3020-92B7-AA44B53654AE}"/>
              </a:ext>
            </a:extLst>
          </p:cNvPr>
          <p:cNvSpPr/>
          <p:nvPr/>
        </p:nvSpPr>
        <p:spPr>
          <a:xfrm>
            <a:off x="1383324" y="773726"/>
            <a:ext cx="4192126" cy="5926014"/>
          </a:xfrm>
          <a:prstGeom prst="rect">
            <a:avLst/>
          </a:prstGeom>
          <a:solidFill>
            <a:schemeClr val="tx1"/>
          </a:solidFill>
          <a:ln w="6350">
            <a:solidFill>
              <a:schemeClr val="bg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671052C-1AE4-258A-F9E2-6387E27F20E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94004" y="778792"/>
            <a:ext cx="3780943" cy="212678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3B982A7-B0CB-957A-940B-AF3AA90CA24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94002" y="2900507"/>
            <a:ext cx="3780943" cy="22336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757BBE7-10D9-A7C6-1576-868461B8095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4002" y="4867859"/>
            <a:ext cx="3688168" cy="183188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2793231-9298-039A-6E39-DEF7AD6B7C8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69977" y="3123872"/>
            <a:ext cx="3446376" cy="172124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E954176-D932-89DD-AE65-37B22DB8A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781" y="407773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2FF7895A-36EB-8660-053F-605B6F49E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6281" y="402072"/>
            <a:ext cx="2932627" cy="306708"/>
          </a:xfrm>
        </p:spPr>
        <p:txBody>
          <a:bodyPr>
            <a:noAutofit/>
          </a:bodyPr>
          <a:lstStyle/>
          <a:p>
            <a:r>
              <a:rPr lang="en-US" sz="2400" dirty="0"/>
              <a:t>Discovery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A1E53274-0ABD-E0FA-CEDC-3507F96AB3B1}"/>
              </a:ext>
            </a:extLst>
          </p:cNvPr>
          <p:cNvSpPr txBox="1">
            <a:spLocks/>
          </p:cNvSpPr>
          <p:nvPr/>
        </p:nvSpPr>
        <p:spPr>
          <a:xfrm>
            <a:off x="7259126" y="402072"/>
            <a:ext cx="2932627" cy="3067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2"/>
                </a:solidFill>
                <a:latin typeface="+mj-lt"/>
                <a:ea typeface="+mj-ea"/>
                <a:cs typeface="Times New Roman" panose="02020603050405020304" pitchFamily="18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/>
              <a:t>Faculty Profiles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F941DC3-044D-A54A-C9F8-C24A18F757D8}"/>
              </a:ext>
            </a:extLst>
          </p:cNvPr>
          <p:cNvGrpSpPr/>
          <p:nvPr/>
        </p:nvGrpSpPr>
        <p:grpSpPr>
          <a:xfrm>
            <a:off x="7141722" y="771122"/>
            <a:ext cx="4192126" cy="5926014"/>
            <a:chOff x="7141722" y="771122"/>
            <a:chExt cx="4192126" cy="5926014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27195D7-FFC5-ECD1-AED5-40BC6A39D7FE}"/>
                </a:ext>
              </a:extLst>
            </p:cNvPr>
            <p:cNvSpPr/>
            <p:nvPr/>
          </p:nvSpPr>
          <p:spPr>
            <a:xfrm>
              <a:off x="7141722" y="771122"/>
              <a:ext cx="4192126" cy="5926014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bg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9FD45EE6-2DF6-DCB0-D419-0FB45E09E88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08453" y="857491"/>
              <a:ext cx="3858664" cy="3117742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BAFC3D34-6CCA-78EC-309C-A7099D57C3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259126" y="3977204"/>
              <a:ext cx="4003094" cy="2311507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138B7B7F-365E-65E6-C440-AFAAC90EC294}"/>
                </a:ext>
              </a:extLst>
            </p:cNvPr>
            <p:cNvSpPr txBox="1"/>
            <p:nvPr/>
          </p:nvSpPr>
          <p:spPr>
            <a:xfrm>
              <a:off x="7470262" y="1559327"/>
              <a:ext cx="834588" cy="10772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700" dirty="0">
                  <a:solidFill>
                    <a:schemeClr val="bg1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FACULTY NAME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E69B26F-721F-0983-255D-AC55AE36520D}"/>
              </a:ext>
            </a:extLst>
          </p:cNvPr>
          <p:cNvGrpSpPr/>
          <p:nvPr/>
        </p:nvGrpSpPr>
        <p:grpSpPr>
          <a:xfrm>
            <a:off x="585427" y="402072"/>
            <a:ext cx="944834" cy="952500"/>
            <a:chOff x="11092909" y="144164"/>
            <a:chExt cx="944834" cy="9525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6C8A33A-018A-A949-7A4F-0B905AFCFCF9}"/>
                </a:ext>
              </a:extLst>
            </p:cNvPr>
            <p:cNvSpPr/>
            <p:nvPr/>
          </p:nvSpPr>
          <p:spPr>
            <a:xfrm>
              <a:off x="11092909" y="144164"/>
              <a:ext cx="944834" cy="9525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" name="Graphic 6" descr="Internet with solid fill">
              <a:extLst>
                <a:ext uri="{FF2B5EF4-FFF2-40B4-BE49-F238E27FC236}">
                  <a16:creationId xmlns:a16="http://schemas.microsoft.com/office/drawing/2014/main" id="{F0711367-7D44-9DF3-841D-C77DC56E6F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1185517" y="244438"/>
              <a:ext cx="751951" cy="751951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031382A-DB94-8F0B-B37D-66234D28AD2D}"/>
              </a:ext>
            </a:extLst>
          </p:cNvPr>
          <p:cNvGrpSpPr/>
          <p:nvPr/>
        </p:nvGrpSpPr>
        <p:grpSpPr>
          <a:xfrm>
            <a:off x="6318607" y="402073"/>
            <a:ext cx="952500" cy="952500"/>
            <a:chOff x="3968913" y="2285097"/>
            <a:chExt cx="1685925" cy="168592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C91A3EF-32A4-40D1-44FD-4937FB5509B7}"/>
                </a:ext>
              </a:extLst>
            </p:cNvPr>
            <p:cNvSpPr/>
            <p:nvPr/>
          </p:nvSpPr>
          <p:spPr>
            <a:xfrm>
              <a:off x="3968913" y="2285097"/>
              <a:ext cx="1685925" cy="168592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Graphic 8" descr="Teacher with solid fill">
              <a:extLst>
                <a:ext uri="{FF2B5EF4-FFF2-40B4-BE49-F238E27FC236}">
                  <a16:creationId xmlns:a16="http://schemas.microsoft.com/office/drawing/2014/main" id="{E548809C-A137-62FD-5768-214D417908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4220450" y="2536634"/>
              <a:ext cx="1182850" cy="11828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6531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653C52-499A-632B-832C-86DBAFA30A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BD2D27E-2132-4728-9EF3-E6086C0ADE5D}"/>
              </a:ext>
            </a:extLst>
          </p:cNvPr>
          <p:cNvSpPr/>
          <p:nvPr/>
        </p:nvSpPr>
        <p:spPr>
          <a:xfrm>
            <a:off x="2297723" y="0"/>
            <a:ext cx="6799384" cy="6858000"/>
          </a:xfrm>
          <a:prstGeom prst="rect">
            <a:avLst/>
          </a:prstGeom>
          <a:solidFill>
            <a:schemeClr val="tx1"/>
          </a:solidFill>
          <a:ln w="6350">
            <a:solidFill>
              <a:schemeClr val="bg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43F0F28-C13F-C978-926B-0462A96C1056}"/>
              </a:ext>
            </a:extLst>
          </p:cNvPr>
          <p:cNvGrpSpPr/>
          <p:nvPr/>
        </p:nvGrpSpPr>
        <p:grpSpPr>
          <a:xfrm>
            <a:off x="2534029" y="5682"/>
            <a:ext cx="6322755" cy="6705780"/>
            <a:chOff x="3823568" y="5682"/>
            <a:chExt cx="4240881" cy="456097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CB348B9-B749-CCFD-5FC4-7AB83F6154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823570" y="5682"/>
              <a:ext cx="4240879" cy="2385494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0246FD2-B0BD-A473-4E5D-00BCBD4517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823568" y="2385495"/>
              <a:ext cx="4240879" cy="250536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991E203-13A4-0947-8E25-70F419CD00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908785" y="2636032"/>
              <a:ext cx="3865614" cy="1930627"/>
            </a:xfrm>
            <a:prstGeom prst="rect">
              <a:avLst/>
            </a:prstGeom>
          </p:spPr>
        </p:pic>
      </p:grpSp>
      <p:pic>
        <p:nvPicPr>
          <p:cNvPr id="10" name="Picture 2">
            <a:extLst>
              <a:ext uri="{FF2B5EF4-FFF2-40B4-BE49-F238E27FC236}">
                <a16:creationId xmlns:a16="http://schemas.microsoft.com/office/drawing/2014/main" id="{DBFC6F02-F831-0A60-BF21-215F75082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85243" y="144164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C4C44B3-4C2F-E281-929F-EDF66DA5512B}"/>
              </a:ext>
            </a:extLst>
          </p:cNvPr>
          <p:cNvSpPr txBox="1"/>
          <p:nvPr/>
        </p:nvSpPr>
        <p:spPr>
          <a:xfrm rot="20975424">
            <a:off x="1422897" y="484006"/>
            <a:ext cx="89479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The Hand Extrablack" panose="020F0502020204030204" pitchFamily="66" charset="0"/>
              </a:rPr>
              <a:t>University Branding</a:t>
            </a:r>
          </a:p>
        </p:txBody>
      </p:sp>
      <p:pic>
        <p:nvPicPr>
          <p:cNvPr id="18" name="Graphic 17" descr="Line arrow: Counter-clockwise curve outline">
            <a:extLst>
              <a:ext uri="{FF2B5EF4-FFF2-40B4-BE49-F238E27FC236}">
                <a16:creationId xmlns:a16="http://schemas.microsoft.com/office/drawing/2014/main" id="{F6AE4182-53C4-8670-CC12-7B2AF0FD45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3587899" flipH="1">
            <a:off x="2073066" y="-9786"/>
            <a:ext cx="695375" cy="71385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1D619E0-44A6-E91B-F721-CE79C846D440}"/>
              </a:ext>
            </a:extLst>
          </p:cNvPr>
          <p:cNvSpPr txBox="1"/>
          <p:nvPr/>
        </p:nvSpPr>
        <p:spPr>
          <a:xfrm rot="20975424">
            <a:off x="849990" y="2144872"/>
            <a:ext cx="15109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The Hand Extrablack" panose="020F0502020204030204" pitchFamily="66" charset="0"/>
              </a:rPr>
              <a:t>Select University Research Metrics</a:t>
            </a:r>
          </a:p>
        </p:txBody>
      </p:sp>
      <p:pic>
        <p:nvPicPr>
          <p:cNvPr id="20" name="Graphic 19" descr="Line arrow: Counter-clockwise curve outline">
            <a:extLst>
              <a:ext uri="{FF2B5EF4-FFF2-40B4-BE49-F238E27FC236}">
                <a16:creationId xmlns:a16="http://schemas.microsoft.com/office/drawing/2014/main" id="{82B7AAA6-6918-3D70-F2AE-A96FFCBB84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574462" flipH="1">
            <a:off x="1780238" y="1500563"/>
            <a:ext cx="695375" cy="78663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E96D54F-03B0-6BDE-3E2A-5EA8B2ADBE32}"/>
              </a:ext>
            </a:extLst>
          </p:cNvPr>
          <p:cNvSpPr txBox="1"/>
          <p:nvPr/>
        </p:nvSpPr>
        <p:spPr>
          <a:xfrm rot="21305592">
            <a:off x="995110" y="4418738"/>
            <a:ext cx="137647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The Hand Extrablack" panose="020F0502020204030204" pitchFamily="66" charset="0"/>
              </a:rPr>
              <a:t>Trending Research Topics with Filters by Discipline</a:t>
            </a:r>
          </a:p>
        </p:txBody>
      </p:sp>
      <p:pic>
        <p:nvPicPr>
          <p:cNvPr id="22" name="Graphic 21" descr="Line arrow: Counter-clockwise curve outline">
            <a:extLst>
              <a:ext uri="{FF2B5EF4-FFF2-40B4-BE49-F238E27FC236}">
                <a16:creationId xmlns:a16="http://schemas.microsoft.com/office/drawing/2014/main" id="{E1850EF2-50C2-8576-6B2F-D27E2A90C0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979862" flipH="1">
            <a:off x="2026592" y="3822270"/>
            <a:ext cx="695375" cy="78663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D59A678-A6EB-1A01-FC08-B63E44016BE7}"/>
              </a:ext>
            </a:extLst>
          </p:cNvPr>
          <p:cNvSpPr txBox="1"/>
          <p:nvPr/>
        </p:nvSpPr>
        <p:spPr>
          <a:xfrm rot="307715">
            <a:off x="9239726" y="419950"/>
            <a:ext cx="127416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The Hand Extrablack" panose="020F0502020204030204" pitchFamily="66" charset="0"/>
              </a:rPr>
              <a:t>Search by Research Topic, Faculty Name, </a:t>
            </a:r>
          </a:p>
          <a:p>
            <a:r>
              <a:rPr lang="en-US" sz="2000" dirty="0">
                <a:solidFill>
                  <a:schemeClr val="bg1"/>
                </a:solidFill>
                <a:latin typeface="The Hand Extrablack" panose="020F0502020204030204" pitchFamily="66" charset="0"/>
              </a:rPr>
              <a:t>or Academic Unit</a:t>
            </a:r>
          </a:p>
        </p:txBody>
      </p:sp>
      <p:pic>
        <p:nvPicPr>
          <p:cNvPr id="24" name="Graphic 23" descr="Line arrow: Counter-clockwise curve outline">
            <a:extLst>
              <a:ext uri="{FF2B5EF4-FFF2-40B4-BE49-F238E27FC236}">
                <a16:creationId xmlns:a16="http://schemas.microsoft.com/office/drawing/2014/main" id="{605BFB28-DC15-CD3B-A6D6-1F88A3DE70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6495611" flipH="1" flipV="1">
            <a:off x="8779540" y="-65739"/>
            <a:ext cx="695375" cy="791212"/>
          </a:xfrm>
          <a:prstGeom prst="rect">
            <a:avLst/>
          </a:prstGeom>
        </p:spPr>
      </p:pic>
      <p:pic>
        <p:nvPicPr>
          <p:cNvPr id="25" name="Graphic 24" descr="Line arrow: Counter-clockwise curve outline">
            <a:extLst>
              <a:ext uri="{FF2B5EF4-FFF2-40B4-BE49-F238E27FC236}">
                <a16:creationId xmlns:a16="http://schemas.microsoft.com/office/drawing/2014/main" id="{732F54AA-8AC8-331E-F18A-CD4C2FE3A7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6105879" flipV="1">
            <a:off x="8487267" y="2720126"/>
            <a:ext cx="690413" cy="72319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5DFBBB8B-0768-2B15-BF50-93C3454C2719}"/>
              </a:ext>
            </a:extLst>
          </p:cNvPr>
          <p:cNvSpPr txBox="1"/>
          <p:nvPr/>
        </p:nvSpPr>
        <p:spPr>
          <a:xfrm rot="307715">
            <a:off x="9168769" y="3066732"/>
            <a:ext cx="192560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The Hand Extrablack" panose="020F0502020204030204" pitchFamily="66" charset="0"/>
              </a:rPr>
              <a:t>Scholarly Work with Links to Faculty Profiles and Academic Unit Pages</a:t>
            </a:r>
          </a:p>
        </p:txBody>
      </p:sp>
      <p:pic>
        <p:nvPicPr>
          <p:cNvPr id="27" name="Graphic 26" descr="Line arrow: Counter-clockwise curve outline">
            <a:extLst>
              <a:ext uri="{FF2B5EF4-FFF2-40B4-BE49-F238E27FC236}">
                <a16:creationId xmlns:a16="http://schemas.microsoft.com/office/drawing/2014/main" id="{04EC1D03-6F81-1483-D42E-8654406117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8475669">
            <a:off x="7577151" y="4337602"/>
            <a:ext cx="745252" cy="1009253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52C75AAD-E5D4-7FEF-7377-18955318482C}"/>
              </a:ext>
            </a:extLst>
          </p:cNvPr>
          <p:cNvSpPr txBox="1"/>
          <p:nvPr/>
        </p:nvSpPr>
        <p:spPr>
          <a:xfrm rot="262743">
            <a:off x="7807620" y="5116873"/>
            <a:ext cx="2220458" cy="1015663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The Hand Extrablack" panose="020F0502020204030204" pitchFamily="66" charset="0"/>
              </a:rPr>
              <a:t>Topics with Pop-up Menus listing Scholar Works and Links to Authors’ Faculty Profiles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BD5B142-899D-B947-1EFE-B58ECB26F2C8}"/>
              </a:ext>
            </a:extLst>
          </p:cNvPr>
          <p:cNvGrpSpPr/>
          <p:nvPr/>
        </p:nvGrpSpPr>
        <p:grpSpPr>
          <a:xfrm>
            <a:off x="11092909" y="144164"/>
            <a:ext cx="944834" cy="952500"/>
            <a:chOff x="11092909" y="144164"/>
            <a:chExt cx="944834" cy="952500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11CB7F5-2DDC-7EA9-32D5-5224F07AC5D9}"/>
                </a:ext>
              </a:extLst>
            </p:cNvPr>
            <p:cNvSpPr/>
            <p:nvPr/>
          </p:nvSpPr>
          <p:spPr>
            <a:xfrm>
              <a:off x="11092909" y="144164"/>
              <a:ext cx="944834" cy="9525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0" name="Graphic 29" descr="Internet with solid fill">
              <a:extLst>
                <a:ext uri="{FF2B5EF4-FFF2-40B4-BE49-F238E27FC236}">
                  <a16:creationId xmlns:a16="http://schemas.microsoft.com/office/drawing/2014/main" id="{6EC094C0-DAD8-354E-6C74-C2BD259EF7D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1185517" y="244438"/>
              <a:ext cx="751951" cy="751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76040798"/>
      </p:ext>
    </p:extLst>
  </p:cSld>
  <p:clrMapOvr>
    <a:masterClrMapping/>
  </p:clrMapOvr>
</p:sld>
</file>

<file path=ppt/theme/theme1.xml><?xml version="1.0" encoding="utf-8"?>
<a:theme xmlns:a="http://schemas.openxmlformats.org/drawingml/2006/main" name="FSU_Creative_Theme">
  <a:themeElements>
    <a:clrScheme name="FSU">
      <a:dk1>
        <a:srgbClr val="000000"/>
      </a:dk1>
      <a:lt1>
        <a:srgbClr val="FFFFFF"/>
      </a:lt1>
      <a:dk2>
        <a:srgbClr val="782F40"/>
      </a:dk2>
      <a:lt2>
        <a:srgbClr val="E7E6E6"/>
      </a:lt2>
      <a:accent1>
        <a:srgbClr val="782F40"/>
      </a:accent1>
      <a:accent2>
        <a:srgbClr val="CEB888"/>
      </a:accent2>
      <a:accent3>
        <a:srgbClr val="415563"/>
      </a:accent3>
      <a:accent4>
        <a:srgbClr val="5BB8B2"/>
      </a:accent4>
      <a:accent5>
        <a:srgbClr val="FFC72C"/>
      </a:accent5>
      <a:accent6>
        <a:srgbClr val="A6192E"/>
      </a:accent6>
      <a:hlink>
        <a:srgbClr val="782F40"/>
      </a:hlink>
      <a:folHlink>
        <a:srgbClr val="000000"/>
      </a:folHlink>
    </a:clrScheme>
    <a:fontScheme name="Open Sans">
      <a:majorFont>
        <a:latin typeface="Open Sans Semi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SU_Presentation_Institutional_Garnet" id="{8C464DED-7DD0-394D-BE06-B2E02C00A74A}" vid="{88337355-537C-7B48-A4DD-743288D140F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8A144E7C77334D97F780776E91F497" ma:contentTypeVersion="18" ma:contentTypeDescription="Create a new document." ma:contentTypeScope="" ma:versionID="258306fc4d1742517c9112aa275432f5">
  <xsd:schema xmlns:xsd="http://www.w3.org/2001/XMLSchema" xmlns:xs="http://www.w3.org/2001/XMLSchema" xmlns:p="http://schemas.microsoft.com/office/2006/metadata/properties" xmlns:ns2="9f4e1a07-8b84-45be-bb8c-a4e0d092b921" xmlns:ns3="67aa5433-2597-4bc5-93b8-b6ee9f1bd362" targetNamespace="http://schemas.microsoft.com/office/2006/metadata/properties" ma:root="true" ma:fieldsID="5012878002df2d594f832293ca759af9" ns2:_="" ns3:_="">
    <xsd:import namespace="9f4e1a07-8b84-45be-bb8c-a4e0d092b921"/>
    <xsd:import namespace="67aa5433-2597-4bc5-93b8-b6ee9f1bd3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4e1a07-8b84-45be-bb8c-a4e0d092b9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443b83bf-5a34-45d0-bf74-ccf9241540c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aa5433-2597-4bc5-93b8-b6ee9f1bd36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bcdbe19b-41a5-4e59-bdc4-55eed4b21e34}" ma:internalName="TaxCatchAll" ma:showField="CatchAllData" ma:web="67aa5433-2597-4bc5-93b8-b6ee9f1bd36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f4e1a07-8b84-45be-bb8c-a4e0d092b921">
      <Terms xmlns="http://schemas.microsoft.com/office/infopath/2007/PartnerControls"/>
    </lcf76f155ced4ddcb4097134ff3c332f>
    <TaxCatchAll xmlns="67aa5433-2597-4bc5-93b8-b6ee9f1bd362" xsi:nil="true"/>
  </documentManagement>
</p:properties>
</file>

<file path=customXml/itemProps1.xml><?xml version="1.0" encoding="utf-8"?>
<ds:datastoreItem xmlns:ds="http://schemas.openxmlformats.org/officeDocument/2006/customXml" ds:itemID="{1F8EA466-233B-423C-8341-3640917B0790}"/>
</file>

<file path=customXml/itemProps2.xml><?xml version="1.0" encoding="utf-8"?>
<ds:datastoreItem xmlns:ds="http://schemas.openxmlformats.org/officeDocument/2006/customXml" ds:itemID="{2E37B9A6-B854-4B67-9FC3-A07419E133CA}"/>
</file>

<file path=customXml/itemProps3.xml><?xml version="1.0" encoding="utf-8"?>
<ds:datastoreItem xmlns:ds="http://schemas.openxmlformats.org/officeDocument/2006/customXml" ds:itemID="{2F2124C9-45BE-4D3D-991F-A394D1100D77}"/>
</file>

<file path=docMetadata/LabelInfo.xml><?xml version="1.0" encoding="utf-8"?>
<clbl:labelList xmlns:clbl="http://schemas.microsoft.com/office/2020/mipLabelMetadata">
  <clbl:label id="{a36450eb-db06-42a7-8d1b-026719f701e3}" enabled="0" method="" siteId="{a36450eb-db06-42a7-8d1b-026719f701e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FSU_Presentation_Institutional_Garnet</Template>
  <TotalTime>0</TotalTime>
  <Words>351</Words>
  <Application>Microsoft Office PowerPoint</Application>
  <PresentationFormat>Widescreen</PresentationFormat>
  <Paragraphs>91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Aptos</vt:lpstr>
      <vt:lpstr>Arial</vt:lpstr>
      <vt:lpstr>Open Sans</vt:lpstr>
      <vt:lpstr>Open Sans SemiBold</vt:lpstr>
      <vt:lpstr>The Hand Extrablack</vt:lpstr>
      <vt:lpstr>Times New Roman</vt:lpstr>
      <vt:lpstr>Wingdings</vt:lpstr>
      <vt:lpstr>FSU_Creative_Theme</vt:lpstr>
      <vt:lpstr>Department Dashboards</vt:lpstr>
      <vt:lpstr>Where to find the Department Dashboards</vt:lpstr>
      <vt:lpstr>PowerPoint Presentation</vt:lpstr>
      <vt:lpstr>Live Demonstration</vt:lpstr>
      <vt:lpstr>New Academic Analytics Tools</vt:lpstr>
      <vt:lpstr>Four Analytic Modules</vt:lpstr>
      <vt:lpstr>What to Expect</vt:lpstr>
      <vt:lpstr>Discovery</vt:lpstr>
      <vt:lpstr>PowerPoint Presentation</vt:lpstr>
      <vt:lpstr>PowerPoint Presentation</vt:lpstr>
      <vt:lpstr>Live Demonstrations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Laurel Harbin</dc:creator>
  <cp:lastModifiedBy>Laurel Harbin</cp:lastModifiedBy>
  <cp:revision>1</cp:revision>
  <dcterms:created xsi:type="dcterms:W3CDTF">2026-03-06T14:59:34Z</dcterms:created>
  <dcterms:modified xsi:type="dcterms:W3CDTF">2026-03-10T11:53:52Z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0x010100BF8A144E7C77334D97F780776E91F497</vt:lpwstr>
  </property>
</Properties>
</file>