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72" r:id="rId2"/>
    <p:sldId id="273" r:id="rId3"/>
    <p:sldId id="276" r:id="rId4"/>
    <p:sldId id="27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A7"/>
    <a:srgbClr val="EFE8D3"/>
    <a:srgbClr val="782F40"/>
    <a:srgbClr val="572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62C1B-6570-4F25-9EDE-D1E3C215BA87}" v="2" dt="2026-03-09T19:29:43.514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25" autoAdjust="0"/>
  </p:normalViewPr>
  <p:slideViewPr>
    <p:cSldViewPr snapToGrid="0">
      <p:cViewPr varScale="1">
        <p:scale>
          <a:sx n="137" d="100"/>
          <a:sy n="137" d="100"/>
        </p:scale>
        <p:origin x="76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J Slaga" userId="3c2b338e-50ad-4b91-8a46-b9bd2a90b36c" providerId="ADAL" clId="{6EE8CFA6-F53A-4AAE-A31E-E6941DDABE4C}"/>
    <pc:docChg chg="custSel addSld delSld modSld">
      <pc:chgData name="Jeremy J Slaga" userId="3c2b338e-50ad-4b91-8a46-b9bd2a90b36c" providerId="ADAL" clId="{6EE8CFA6-F53A-4AAE-A31E-E6941DDABE4C}" dt="2026-03-09T19:32:45.574" v="442" actId="1076"/>
      <pc:docMkLst>
        <pc:docMk/>
      </pc:docMkLst>
      <pc:sldChg chg="modSp mod">
        <pc:chgData name="Jeremy J Slaga" userId="3c2b338e-50ad-4b91-8a46-b9bd2a90b36c" providerId="ADAL" clId="{6EE8CFA6-F53A-4AAE-A31E-E6941DDABE4C}" dt="2026-03-09T19:16:29.174" v="2" actId="27636"/>
        <pc:sldMkLst>
          <pc:docMk/>
          <pc:sldMk cId="1370928656" sldId="272"/>
        </pc:sldMkLst>
        <pc:spChg chg="mod">
          <ac:chgData name="Jeremy J Slaga" userId="3c2b338e-50ad-4b91-8a46-b9bd2a90b36c" providerId="ADAL" clId="{6EE8CFA6-F53A-4AAE-A31E-E6941DDABE4C}" dt="2026-03-09T19:16:29.174" v="2" actId="27636"/>
          <ac:spMkLst>
            <pc:docMk/>
            <pc:sldMk cId="1370928656" sldId="272"/>
            <ac:spMk id="4" creationId="{8D58E795-6B8D-9839-9141-9F4A7AB4EC6F}"/>
          </ac:spMkLst>
        </pc:spChg>
      </pc:sldChg>
      <pc:sldChg chg="del">
        <pc:chgData name="Jeremy J Slaga" userId="3c2b338e-50ad-4b91-8a46-b9bd2a90b36c" providerId="ADAL" clId="{6EE8CFA6-F53A-4AAE-A31E-E6941DDABE4C}" dt="2026-03-09T19:16:22.750" v="0" actId="47"/>
        <pc:sldMkLst>
          <pc:docMk/>
          <pc:sldMk cId="1437251737" sldId="275"/>
        </pc:sldMkLst>
      </pc:sldChg>
      <pc:sldChg chg="addSp delSp modSp new mod modClrScheme chgLayout">
        <pc:chgData name="Jeremy J Slaga" userId="3c2b338e-50ad-4b91-8a46-b9bd2a90b36c" providerId="ADAL" clId="{6EE8CFA6-F53A-4AAE-A31E-E6941DDABE4C}" dt="2026-03-09T19:32:45.574" v="442" actId="1076"/>
        <pc:sldMkLst>
          <pc:docMk/>
          <pc:sldMk cId="547866112" sldId="277"/>
        </pc:sldMkLst>
        <pc:spChg chg="del">
          <ac:chgData name="Jeremy J Slaga" userId="3c2b338e-50ad-4b91-8a46-b9bd2a90b36c" providerId="ADAL" clId="{6EE8CFA6-F53A-4AAE-A31E-E6941DDABE4C}" dt="2026-03-09T19:17:50.246" v="4" actId="478"/>
          <ac:spMkLst>
            <pc:docMk/>
            <pc:sldMk cId="547866112" sldId="277"/>
            <ac:spMk id="2" creationId="{015D7262-A182-C7C3-48CF-C4A98C2A4525}"/>
          </ac:spMkLst>
        </pc:spChg>
        <pc:spChg chg="del mod">
          <ac:chgData name="Jeremy J Slaga" userId="3c2b338e-50ad-4b91-8a46-b9bd2a90b36c" providerId="ADAL" clId="{6EE8CFA6-F53A-4AAE-A31E-E6941DDABE4C}" dt="2026-03-09T19:19:33.710" v="10" actId="26606"/>
          <ac:spMkLst>
            <pc:docMk/>
            <pc:sldMk cId="547866112" sldId="277"/>
            <ac:spMk id="3" creationId="{28DEE16D-1D1F-6708-C137-E3C380438698}"/>
          </ac:spMkLst>
        </pc:spChg>
        <pc:spChg chg="add mod">
          <ac:chgData name="Jeremy J Slaga" userId="3c2b338e-50ad-4b91-8a46-b9bd2a90b36c" providerId="ADAL" clId="{6EE8CFA6-F53A-4AAE-A31E-E6941DDABE4C}" dt="2026-03-09T19:31:15.406" v="425" actId="14100"/>
          <ac:spMkLst>
            <pc:docMk/>
            <pc:sldMk cId="547866112" sldId="277"/>
            <ac:spMk id="9" creationId="{A1192DA9-EFF0-BF2E-9CCF-65EB3AEEAE7E}"/>
          </ac:spMkLst>
        </pc:spChg>
        <pc:graphicFrameChg chg="add mod modGraphic">
          <ac:chgData name="Jeremy J Slaga" userId="3c2b338e-50ad-4b91-8a46-b9bd2a90b36c" providerId="ADAL" clId="{6EE8CFA6-F53A-4AAE-A31E-E6941DDABE4C}" dt="2026-03-09T19:32:45.574" v="442" actId="1076"/>
          <ac:graphicFrameMkLst>
            <pc:docMk/>
            <pc:sldMk cId="547866112" sldId="277"/>
            <ac:graphicFrameMk id="4" creationId="{78A9BA08-0B70-A940-387F-C8EBAA88B645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CC9FB-011D-8545-A02B-690E9330EB5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BEB13-CFD2-5749-8D3E-9F34CB494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8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5BEB13-CFD2-5749-8D3E-9F34CB4944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BEB13-CFD2-5749-8D3E-9F34CB4944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70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BEB13-CFD2-5749-8D3E-9F34CB4944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4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BEB13-CFD2-5749-8D3E-9F34CB4944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0">
              <a:schemeClr val="accent2"/>
            </a:gs>
            <a:gs pos="100000">
              <a:srgbClr val="EFE8D3"/>
            </a:gs>
            <a:gs pos="50000">
              <a:srgbClr val="DFD1A7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2645" y="1122363"/>
            <a:ext cx="662448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479" y="3989942"/>
            <a:ext cx="11173042" cy="10861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12878" y="905820"/>
            <a:ext cx="5693863" cy="34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B93E-0165-7922-39CB-8403F57F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A9D9-C4B7-4E5A-8BF1-AEF50543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A843D-7418-D612-5FF8-37BC1250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C526-2423-FE08-908F-D1CC625B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B452B-B2E3-6970-E135-544F8D1E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8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E10-773A-0FFD-96F5-E4B1534C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10511-A094-CDF5-22AD-008F576DE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847DB-CB00-6B46-18BA-61354D20E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65E6-501E-A950-9109-73B7D4DE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C4804-95CB-A5EC-7436-0327C8E4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1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11A7-5CAB-A0A8-9ADF-47EA9915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EB790-385C-75D8-F148-5AB1825EE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3F9ED-109C-E7E4-FC65-C4B45DDF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966A9-97E3-4E20-D3F5-19EB07AB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E530E-A39E-4B7F-27F3-A1DED943E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815FF-D0F2-4CED-8659-42739ACF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4235-F59F-1C05-743D-753E4B2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61F74-418A-3F5C-3E9E-5A26EB28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52000">
              <a:srgbClr val="DFD1A7"/>
            </a:gs>
            <a:gs pos="0">
              <a:schemeClr val="accent2"/>
            </a:gs>
            <a:gs pos="100000">
              <a:srgbClr val="EFE8D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7" y="1122363"/>
            <a:ext cx="1102222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1392"/>
            <a:ext cx="9144000" cy="11023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87F3-13C9-F97D-679A-047289A8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55B78-8660-7977-A527-B43BB02E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49500">
              <a:srgbClr val="DFD1A7"/>
            </a:gs>
            <a:gs pos="0">
              <a:schemeClr val="accent2"/>
            </a:gs>
            <a:gs pos="99000">
              <a:srgbClr val="EFE8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716" y="3155682"/>
            <a:ext cx="9712569" cy="161520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716" y="4886897"/>
            <a:ext cx="9712568" cy="104497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0026" y="601160"/>
            <a:ext cx="3831948" cy="22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4CA4-1BDB-D2FB-E9F6-6566E18DC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3990"/>
            <a:ext cx="10515600" cy="1011066"/>
          </a:xfrm>
        </p:spPr>
        <p:txBody>
          <a:bodyPr/>
          <a:lstStyle>
            <a:lvl1pPr>
              <a:defRPr b="1" i="0"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35409-C4CD-90F4-F6FD-D38184519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807"/>
            <a:ext cx="10515600" cy="4187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AF2A-F252-85D7-B59A-AC065740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7192"/>
            <a:ext cx="27432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550C-9433-24E4-3EAD-30A81EC2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7192"/>
            <a:ext cx="27432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14EEB139-24D4-9D9A-698B-7A7A633CB5D4}"/>
              </a:ext>
            </a:extLst>
          </p:cNvPr>
          <p:cNvSpPr/>
          <p:nvPr userDrawn="1"/>
        </p:nvSpPr>
        <p:spPr>
          <a:xfrm>
            <a:off x="7926945" y="5828341"/>
            <a:ext cx="3994596" cy="1029659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EE26CDCE-B6C3-D5C8-81F4-125CEDC3B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996" r="-1"/>
          <a:stretch>
            <a:fillRect/>
          </a:stretch>
        </p:blipFill>
        <p:spPr>
          <a:xfrm>
            <a:off x="8973313" y="5671011"/>
            <a:ext cx="3154292" cy="12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50000">
              <a:srgbClr val="DFD1A7"/>
            </a:gs>
            <a:gs pos="0">
              <a:schemeClr val="accent2"/>
            </a:gs>
            <a:gs pos="100000">
              <a:srgbClr val="EFE8D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80B4-DA72-8AD7-D5F8-C1BC286E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2637E-8094-255C-CEBE-7776CDF6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5793-4EBF-1BB5-2B3F-E9C4CC7E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81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23F44-6423-5214-29F9-1564FE9B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81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8CE90-6158-6721-6A83-1930F91FD763}"/>
              </a:ext>
            </a:extLst>
          </p:cNvPr>
          <p:cNvSpPr txBox="1"/>
          <p:nvPr userDrawn="1"/>
        </p:nvSpPr>
        <p:spPr>
          <a:xfrm>
            <a:off x="4487562" y="6448811"/>
            <a:ext cx="321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spc="0">
                <a:solidFill>
                  <a:schemeClr val="bg2"/>
                </a:solidFill>
                <a:latin typeface="+mn-lt"/>
                <a:ea typeface="Open Sans Light" pitchFamily="2" charset="0"/>
                <a:cs typeface="Open Sans Light" pitchFamily="2" charset="0"/>
              </a:rPr>
              <a:t>FLORIDA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7F293E-B2D2-6E98-BD99-0C2BBBF9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1277" y="110880"/>
            <a:ext cx="1123950" cy="6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E62A-D4A1-12DB-FEC1-3819C3DD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FDB61-7333-5D50-B5C0-688DFCF83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40B5E-3E52-C4B9-9898-43CCDA9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8290-B12E-D7AE-B4CE-6AD080C2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C5EE9-E76D-B076-3220-D9966577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2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48D9-6A0B-D164-B8E3-2D97680A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7717C-8D84-604E-FB53-FAA257C0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0931-DDF4-74B4-7482-676148ED4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5CAB2-B6AC-6647-DF64-D642E5901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62DAE-67EA-6C69-E4D3-B0EA5804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9263-131B-40FF-E9B4-EC7D4948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24AB0-E725-AA9C-815A-6667122E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4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2159-26DE-7E09-2A91-62B668AF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45FF-8322-1D1F-71EE-C7DA413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47C8-C8DC-7727-063C-207D80F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2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308FF-9CEF-9E71-F5F8-4339D022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EB8CB-6197-F5EC-FBD0-1D15310A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7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C931FD-487B-FB4F-9663-6F1B47FCF50B}"/>
              </a:ext>
            </a:extLst>
          </p:cNvPr>
          <p:cNvSpPr/>
          <p:nvPr userDrawn="1"/>
        </p:nvSpPr>
        <p:spPr>
          <a:xfrm>
            <a:off x="0" y="5781041"/>
            <a:ext cx="12192000" cy="1076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3CF2F-ADD4-6F9A-E59D-04341310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9F1B-2C71-3B4E-A91B-8504AACA0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D1D6-CC84-B500-5E9B-CA793480A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88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A297-EF75-F329-75D5-059F83F2B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488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1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B54E54-59EF-55C6-02A0-26F7CB0C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FSU Health: Our Role in a Fast‑Shifting Market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8E795-6B8D-9839-9141-9F4A7AB4E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807"/>
            <a:ext cx="5513674" cy="35786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FSU Health fills a statewide gap: Florida lacks sufficient academic‑clinical capacity to meet population growth, and FSU is positioned to anchor North Florida’s research‑driven care model.</a:t>
            </a:r>
          </a:p>
          <a:p>
            <a:r>
              <a:rPr lang="en-US" dirty="0"/>
              <a:t>Our structure integrates research, education, and clinical delivery, allowing us to tackle access challenges private competitors cannot.</a:t>
            </a:r>
          </a:p>
          <a:p>
            <a:r>
              <a:rPr lang="en-US" dirty="0"/>
              <a:t>The timing is advantageous: Florida’s growth + public sector momentum put FSU in a position to shape the region’s health 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A2B6B-CA5E-7CFC-D543-18D10EF2624F}"/>
              </a:ext>
            </a:extLst>
          </p:cNvPr>
          <p:cNvSpPr txBox="1"/>
          <p:nvPr/>
        </p:nvSpPr>
        <p:spPr>
          <a:xfrm>
            <a:off x="6092826" y="3304963"/>
            <a:ext cx="6350" cy="2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06"/>
              </a:lnSpc>
              <a:spcBef>
                <a:spcPct val="0"/>
              </a:spcBef>
            </a:pP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D5CEB2-313D-7418-86E6-B8D1E2BBE63F}"/>
              </a:ext>
            </a:extLst>
          </p:cNvPr>
          <p:cNvGrpSpPr/>
          <p:nvPr/>
        </p:nvGrpSpPr>
        <p:grpSpPr>
          <a:xfrm>
            <a:off x="6212389" y="1550214"/>
            <a:ext cx="5141411" cy="3960133"/>
            <a:chOff x="3755904" y="1167465"/>
            <a:chExt cx="5141411" cy="3960133"/>
          </a:xfrm>
        </p:grpSpPr>
        <p:grpSp>
          <p:nvGrpSpPr>
            <p:cNvPr id="5" name="object 2">
              <a:extLst>
                <a:ext uri="{FF2B5EF4-FFF2-40B4-BE49-F238E27FC236}">
                  <a16:creationId xmlns:a16="http://schemas.microsoft.com/office/drawing/2014/main" id="{80FF0935-E9BF-1A50-0F1C-F4D33704FE16}"/>
                </a:ext>
              </a:extLst>
            </p:cNvPr>
            <p:cNvGrpSpPr/>
            <p:nvPr/>
          </p:nvGrpSpPr>
          <p:grpSpPr>
            <a:xfrm>
              <a:off x="3755904" y="1167465"/>
              <a:ext cx="5141411" cy="3960133"/>
              <a:chOff x="7511808" y="2366734"/>
              <a:chExt cx="10282821" cy="7920265"/>
            </a:xfrm>
          </p:grpSpPr>
          <p:pic>
            <p:nvPicPr>
              <p:cNvPr id="27" name="object 3">
                <a:extLst>
                  <a:ext uri="{FF2B5EF4-FFF2-40B4-BE49-F238E27FC236}">
                    <a16:creationId xmlns:a16="http://schemas.microsoft.com/office/drawing/2014/main" id="{C93A0DA4-FEA4-7CC7-D4A4-45CAB081354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11808" y="2366734"/>
                <a:ext cx="10282821" cy="7920265"/>
              </a:xfrm>
              <a:prstGeom prst="rect">
                <a:avLst/>
              </a:prstGeom>
            </p:spPr>
          </p:pic>
          <p:pic>
            <p:nvPicPr>
              <p:cNvPr id="28" name="object 4">
                <a:extLst>
                  <a:ext uri="{FF2B5EF4-FFF2-40B4-BE49-F238E27FC236}">
                    <a16:creationId xmlns:a16="http://schemas.microsoft.com/office/drawing/2014/main" id="{2C3F7253-407C-8A0D-45B6-0FC4F570D6D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511808" y="2788119"/>
                <a:ext cx="6381800" cy="3062922"/>
              </a:xfrm>
              <a:prstGeom prst="rect">
                <a:avLst/>
              </a:prstGeom>
            </p:spPr>
          </p:pic>
          <p:pic>
            <p:nvPicPr>
              <p:cNvPr id="29" name="object 5">
                <a:extLst>
                  <a:ext uri="{FF2B5EF4-FFF2-40B4-BE49-F238E27FC236}">
                    <a16:creationId xmlns:a16="http://schemas.microsoft.com/office/drawing/2014/main" id="{BED85B97-12B3-2E32-4114-C07536BAE6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570892" y="4585143"/>
                <a:ext cx="127901" cy="121640"/>
              </a:xfrm>
              <a:prstGeom prst="rect">
                <a:avLst/>
              </a:prstGeom>
            </p:spPr>
          </p:pic>
          <p:sp>
            <p:nvSpPr>
              <p:cNvPr id="30" name="object 6">
                <a:extLst>
                  <a:ext uri="{FF2B5EF4-FFF2-40B4-BE49-F238E27FC236}">
                    <a16:creationId xmlns:a16="http://schemas.microsoft.com/office/drawing/2014/main" id="{7839507D-06E9-16BC-04A6-F8BD70DBBAB9}"/>
                  </a:ext>
                </a:extLst>
              </p:cNvPr>
              <p:cNvSpPr/>
              <p:nvPr/>
            </p:nvSpPr>
            <p:spPr>
              <a:xfrm>
                <a:off x="9575597" y="4744062"/>
                <a:ext cx="123825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107314">
                    <a:moveTo>
                      <a:pt x="61607" y="0"/>
                    </a:moveTo>
                    <a:lnTo>
                      <a:pt x="0" y="106768"/>
                    </a:lnTo>
                    <a:lnTo>
                      <a:pt x="123202" y="106768"/>
                    </a:lnTo>
                    <a:lnTo>
                      <a:pt x="61607" y="0"/>
                    </a:lnTo>
                    <a:close/>
                  </a:path>
                </a:pathLst>
              </a:custGeom>
              <a:solidFill>
                <a:srgbClr val="CEB888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/>
                <a:endParaRPr sz="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E656424C-5D51-01EE-AD83-F871FCA37E73}"/>
                </a:ext>
              </a:extLst>
            </p:cNvPr>
            <p:cNvSpPr txBox="1"/>
            <p:nvPr/>
          </p:nvSpPr>
          <p:spPr>
            <a:xfrm>
              <a:off x="4858343" y="2260793"/>
              <a:ext cx="242888" cy="162160"/>
            </a:xfrm>
            <a:prstGeom prst="rect">
              <a:avLst/>
            </a:prstGeom>
          </p:spPr>
          <p:txBody>
            <a:bodyPr vert="horz" wrap="square" lIns="0" tIns="6033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marR="2540" defTabSz="457178">
                <a:lnSpc>
                  <a:spcPct val="153200"/>
                </a:lnSpc>
                <a:spcBef>
                  <a:spcPts val="48"/>
                </a:spcBef>
              </a:pPr>
              <a:r>
                <a:rPr sz="350" b="1" kern="0" spc="-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University</a:t>
              </a:r>
              <a:r>
                <a:rPr sz="350" b="1" kern="0" spc="25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50" b="1" kern="0" spc="-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State </a:t>
              </a:r>
              <a:r>
                <a:rPr sz="350" b="1" kern="0" spc="-1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College</a:t>
              </a:r>
              <a:endParaRPr sz="350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FF2CDC60-CAEC-F76F-485E-100E6C437992}"/>
                </a:ext>
              </a:extLst>
            </p:cNvPr>
            <p:cNvSpPr txBox="1"/>
            <p:nvPr/>
          </p:nvSpPr>
          <p:spPr>
            <a:xfrm rot="3720000">
              <a:off x="6920223" y="2848644"/>
              <a:ext cx="2065376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>
                <a:lnSpc>
                  <a:spcPts val="2570"/>
                </a:lnSpc>
              </a:pPr>
              <a:r>
                <a:rPr sz="4050" b="1" kern="0" spc="-146" baseline="154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F</a:t>
              </a:r>
              <a:r>
                <a:rPr sz="4050" b="1" kern="0" spc="-229" baseline="154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4050" b="1" kern="0" baseline="102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L</a:t>
              </a:r>
              <a:r>
                <a:rPr sz="4050" b="1" kern="0" spc="-278" baseline="102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2700" b="1" kern="0" spc="6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O</a:t>
              </a:r>
              <a:r>
                <a:rPr sz="2700" b="1" kern="0" spc="-16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4050" b="1" kern="0" spc="-266" baseline="-102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R</a:t>
              </a:r>
              <a:r>
                <a:rPr sz="4050" b="1" kern="0" spc="-229" baseline="-102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4050" b="1" kern="0" spc="-630" baseline="-205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I</a:t>
              </a:r>
              <a:r>
                <a:rPr sz="4050" b="1" kern="0" spc="-229" baseline="-205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4050" b="1" kern="0" baseline="-257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D</a:t>
              </a:r>
              <a:r>
                <a:rPr sz="4050" b="1" kern="0" spc="-244" baseline="-257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 </a:t>
              </a:r>
              <a:r>
                <a:rPr sz="4050" b="1" kern="0" spc="-38" baseline="-3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ahoma"/>
                  <a:cs typeface="Tahoma"/>
                </a:rPr>
                <a:t>A</a:t>
              </a:r>
              <a:endParaRPr sz="4050" kern="0" baseline="-3600" dirty="0">
                <a:solidFill>
                  <a:prstClr val="black">
                    <a:lumMod val="50000"/>
                    <a:lumOff val="50000"/>
                  </a:prstClr>
                </a:solidFill>
                <a:latin typeface="Tahoma"/>
                <a:cs typeface="Tahoma"/>
              </a:endParaRPr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979608CF-7EEF-7836-188D-B1140EB8D87C}"/>
                </a:ext>
              </a:extLst>
            </p:cNvPr>
            <p:cNvSpPr/>
            <p:nvPr/>
          </p:nvSpPr>
          <p:spPr>
            <a:xfrm>
              <a:off x="4385678" y="2244833"/>
              <a:ext cx="249873" cy="72708"/>
            </a:xfrm>
            <a:custGeom>
              <a:avLst/>
              <a:gdLst/>
              <a:ahLst/>
              <a:cxnLst/>
              <a:rect l="l" t="t" r="r" b="b"/>
              <a:pathLst>
                <a:path w="499745" h="145414">
                  <a:moveTo>
                    <a:pt x="499605" y="0"/>
                  </a:moveTo>
                  <a:lnTo>
                    <a:pt x="0" y="0"/>
                  </a:lnTo>
                  <a:lnTo>
                    <a:pt x="0" y="145237"/>
                  </a:lnTo>
                  <a:lnTo>
                    <a:pt x="499605" y="145237"/>
                  </a:lnTo>
                  <a:lnTo>
                    <a:pt x="499605" y="0"/>
                  </a:lnTo>
                  <a:close/>
                </a:path>
              </a:pathLst>
            </a:custGeom>
            <a:solidFill>
              <a:srgbClr val="DFD1A7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/>
              <a:endParaRPr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01F89C8F-B3E2-D8FC-3A2F-2EA4DD686184}"/>
                </a:ext>
              </a:extLst>
            </p:cNvPr>
            <p:cNvSpPr txBox="1"/>
            <p:nvPr/>
          </p:nvSpPr>
          <p:spPr>
            <a:xfrm>
              <a:off x="4402163" y="2232900"/>
              <a:ext cx="212725" cy="55785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defTabSz="457178">
                <a:spcBef>
                  <a:spcPts val="45"/>
                </a:spcBef>
              </a:pPr>
              <a:r>
                <a:rPr sz="325" b="1" kern="0" spc="-4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NAS</a:t>
              </a:r>
              <a:r>
                <a:rPr sz="325" b="1" kern="0" spc="-23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33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Pensacola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E8A4AE17-309B-08F5-585D-5C80AAEB69DD}"/>
                </a:ext>
              </a:extLst>
            </p:cNvPr>
            <p:cNvSpPr/>
            <p:nvPr/>
          </p:nvSpPr>
          <p:spPr>
            <a:xfrm>
              <a:off x="5351354" y="2359838"/>
              <a:ext cx="269558" cy="72708"/>
            </a:xfrm>
            <a:custGeom>
              <a:avLst/>
              <a:gdLst/>
              <a:ahLst/>
              <a:cxnLst/>
              <a:rect l="l" t="t" r="r" b="b"/>
              <a:pathLst>
                <a:path w="539115" h="145414">
                  <a:moveTo>
                    <a:pt x="538683" y="0"/>
                  </a:moveTo>
                  <a:lnTo>
                    <a:pt x="0" y="0"/>
                  </a:lnTo>
                  <a:lnTo>
                    <a:pt x="0" y="145237"/>
                  </a:lnTo>
                  <a:lnTo>
                    <a:pt x="538683" y="145237"/>
                  </a:lnTo>
                  <a:lnTo>
                    <a:pt x="538683" y="0"/>
                  </a:lnTo>
                  <a:close/>
                </a:path>
              </a:pathLst>
            </a:custGeom>
            <a:solidFill>
              <a:srgbClr val="DFD1A7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/>
              <a:endParaRPr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2712D953-67D6-F112-CC3C-B8BFAF017E54}"/>
                </a:ext>
              </a:extLst>
            </p:cNvPr>
            <p:cNvSpPr txBox="1"/>
            <p:nvPr/>
          </p:nvSpPr>
          <p:spPr>
            <a:xfrm>
              <a:off x="5358083" y="2365830"/>
              <a:ext cx="249873" cy="55785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defTabSz="457178">
                <a:spcBef>
                  <a:spcPts val="45"/>
                </a:spcBef>
              </a:pPr>
              <a:r>
                <a:rPr sz="325" b="1" kern="0" spc="-4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NAS</a:t>
              </a:r>
              <a:r>
                <a:rPr sz="325" b="1" kern="0" spc="-18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3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Panama</a:t>
              </a:r>
              <a:r>
                <a:rPr sz="325" b="1" kern="0" spc="-1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28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City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E619967D-33FC-F346-2973-CECCCBFAE62E}"/>
                </a:ext>
              </a:extLst>
            </p:cNvPr>
            <p:cNvSpPr/>
            <p:nvPr/>
          </p:nvSpPr>
          <p:spPr>
            <a:xfrm>
              <a:off x="5525103" y="2459152"/>
              <a:ext cx="191453" cy="72708"/>
            </a:xfrm>
            <a:custGeom>
              <a:avLst/>
              <a:gdLst/>
              <a:ahLst/>
              <a:cxnLst/>
              <a:rect l="l" t="t" r="r" b="b"/>
              <a:pathLst>
                <a:path w="382904" h="145414">
                  <a:moveTo>
                    <a:pt x="382384" y="0"/>
                  </a:moveTo>
                  <a:lnTo>
                    <a:pt x="0" y="0"/>
                  </a:lnTo>
                  <a:lnTo>
                    <a:pt x="0" y="145237"/>
                  </a:lnTo>
                  <a:lnTo>
                    <a:pt x="382384" y="145237"/>
                  </a:lnTo>
                  <a:lnTo>
                    <a:pt x="382384" y="0"/>
                  </a:lnTo>
                  <a:close/>
                </a:path>
              </a:pathLst>
            </a:custGeom>
            <a:solidFill>
              <a:srgbClr val="DFD1A7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/>
              <a:endParaRPr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4C74381B-46E2-17A2-AD20-CFFAE82E2400}"/>
                </a:ext>
              </a:extLst>
            </p:cNvPr>
            <p:cNvSpPr txBox="1"/>
            <p:nvPr/>
          </p:nvSpPr>
          <p:spPr>
            <a:xfrm>
              <a:off x="5534256" y="2465142"/>
              <a:ext cx="170180" cy="55785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defTabSz="457178">
                <a:spcBef>
                  <a:spcPts val="45"/>
                </a:spcBef>
              </a:pPr>
              <a:r>
                <a:rPr sz="325" b="1" kern="0" spc="-3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Tyndall</a:t>
              </a:r>
              <a:r>
                <a:rPr sz="325" b="1" kern="0" spc="-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33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AFB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15" name="object 18">
              <a:extLst>
                <a:ext uri="{FF2B5EF4-FFF2-40B4-BE49-F238E27FC236}">
                  <a16:creationId xmlns:a16="http://schemas.microsoft.com/office/drawing/2014/main" id="{B4474514-5616-F8B7-C140-C8FB75DD5A46}"/>
                </a:ext>
              </a:extLst>
            </p:cNvPr>
            <p:cNvGrpSpPr/>
            <p:nvPr/>
          </p:nvGrpSpPr>
          <p:grpSpPr>
            <a:xfrm>
              <a:off x="4614891" y="1639485"/>
              <a:ext cx="2094117" cy="520402"/>
              <a:chOff x="9229776" y="3278963"/>
              <a:chExt cx="4188232" cy="1040802"/>
            </a:xfrm>
          </p:grpSpPr>
          <p:sp>
            <p:nvSpPr>
              <p:cNvPr id="23" name="object 19">
                <a:extLst>
                  <a:ext uri="{FF2B5EF4-FFF2-40B4-BE49-F238E27FC236}">
                    <a16:creationId xmlns:a16="http://schemas.microsoft.com/office/drawing/2014/main" id="{C3041E5C-FC32-7EA9-7040-092D345C1C27}"/>
                  </a:ext>
                </a:extLst>
              </p:cNvPr>
              <p:cNvSpPr/>
              <p:nvPr/>
            </p:nvSpPr>
            <p:spPr>
              <a:xfrm>
                <a:off x="11111688" y="3572877"/>
                <a:ext cx="2306320" cy="664845"/>
              </a:xfrm>
              <a:custGeom>
                <a:avLst/>
                <a:gdLst/>
                <a:ahLst/>
                <a:cxnLst/>
                <a:rect l="l" t="t" r="r" b="b"/>
                <a:pathLst>
                  <a:path w="2306319" h="664845">
                    <a:moveTo>
                      <a:pt x="303530" y="512508"/>
                    </a:moveTo>
                    <a:lnTo>
                      <a:pt x="295795" y="464540"/>
                    </a:lnTo>
                    <a:lnTo>
                      <a:pt x="274243" y="422871"/>
                    </a:lnTo>
                    <a:lnTo>
                      <a:pt x="241388" y="390017"/>
                    </a:lnTo>
                    <a:lnTo>
                      <a:pt x="199720" y="368477"/>
                    </a:lnTo>
                    <a:lnTo>
                      <a:pt x="151752" y="360743"/>
                    </a:lnTo>
                    <a:lnTo>
                      <a:pt x="103784" y="368477"/>
                    </a:lnTo>
                    <a:lnTo>
                      <a:pt x="62128" y="390017"/>
                    </a:lnTo>
                    <a:lnTo>
                      <a:pt x="29286" y="422871"/>
                    </a:lnTo>
                    <a:lnTo>
                      <a:pt x="7734" y="464540"/>
                    </a:lnTo>
                    <a:lnTo>
                      <a:pt x="0" y="512508"/>
                    </a:lnTo>
                    <a:lnTo>
                      <a:pt x="7734" y="560476"/>
                    </a:lnTo>
                    <a:lnTo>
                      <a:pt x="29286" y="602145"/>
                    </a:lnTo>
                    <a:lnTo>
                      <a:pt x="62128" y="635000"/>
                    </a:lnTo>
                    <a:lnTo>
                      <a:pt x="103784" y="656539"/>
                    </a:lnTo>
                    <a:lnTo>
                      <a:pt x="151752" y="664286"/>
                    </a:lnTo>
                    <a:lnTo>
                      <a:pt x="199720" y="656539"/>
                    </a:lnTo>
                    <a:lnTo>
                      <a:pt x="241388" y="635000"/>
                    </a:lnTo>
                    <a:lnTo>
                      <a:pt x="274243" y="602145"/>
                    </a:lnTo>
                    <a:lnTo>
                      <a:pt x="295795" y="560476"/>
                    </a:lnTo>
                    <a:lnTo>
                      <a:pt x="303530" y="512508"/>
                    </a:lnTo>
                    <a:close/>
                  </a:path>
                  <a:path w="2306319" h="664845">
                    <a:moveTo>
                      <a:pt x="2306269" y="201536"/>
                    </a:moveTo>
                    <a:lnTo>
                      <a:pt x="2300668" y="147967"/>
                    </a:lnTo>
                    <a:lnTo>
                      <a:pt x="2284869" y="99822"/>
                    </a:lnTo>
                    <a:lnTo>
                      <a:pt x="2260358" y="59029"/>
                    </a:lnTo>
                    <a:lnTo>
                      <a:pt x="2228634" y="27520"/>
                    </a:lnTo>
                    <a:lnTo>
                      <a:pt x="2191194" y="7200"/>
                    </a:lnTo>
                    <a:lnTo>
                      <a:pt x="2149513" y="0"/>
                    </a:lnTo>
                    <a:lnTo>
                      <a:pt x="2107844" y="7200"/>
                    </a:lnTo>
                    <a:lnTo>
                      <a:pt x="2070404" y="27520"/>
                    </a:lnTo>
                    <a:lnTo>
                      <a:pt x="2038680" y="59029"/>
                    </a:lnTo>
                    <a:lnTo>
                      <a:pt x="2014169" y="99822"/>
                    </a:lnTo>
                    <a:lnTo>
                      <a:pt x="1998370" y="147967"/>
                    </a:lnTo>
                    <a:lnTo>
                      <a:pt x="1992769" y="201536"/>
                    </a:lnTo>
                    <a:lnTo>
                      <a:pt x="1998370" y="255117"/>
                    </a:lnTo>
                    <a:lnTo>
                      <a:pt x="2014169" y="303250"/>
                    </a:lnTo>
                    <a:lnTo>
                      <a:pt x="2038680" y="344043"/>
                    </a:lnTo>
                    <a:lnTo>
                      <a:pt x="2070404" y="375551"/>
                    </a:lnTo>
                    <a:lnTo>
                      <a:pt x="2107844" y="395871"/>
                    </a:lnTo>
                    <a:lnTo>
                      <a:pt x="2149513" y="403059"/>
                    </a:lnTo>
                    <a:lnTo>
                      <a:pt x="2191194" y="395871"/>
                    </a:lnTo>
                    <a:lnTo>
                      <a:pt x="2228634" y="375551"/>
                    </a:lnTo>
                    <a:lnTo>
                      <a:pt x="2260358" y="344043"/>
                    </a:lnTo>
                    <a:lnTo>
                      <a:pt x="2284869" y="303250"/>
                    </a:lnTo>
                    <a:lnTo>
                      <a:pt x="2300668" y="255117"/>
                    </a:lnTo>
                    <a:lnTo>
                      <a:pt x="2306269" y="201536"/>
                    </a:lnTo>
                    <a:close/>
                  </a:path>
                </a:pathLst>
              </a:custGeom>
              <a:solidFill>
                <a:srgbClr val="CEB888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/>
                <a:endParaRPr sz="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pic>
            <p:nvPicPr>
              <p:cNvPr id="24" name="object 20">
                <a:extLst>
                  <a:ext uri="{FF2B5EF4-FFF2-40B4-BE49-F238E27FC236}">
                    <a16:creationId xmlns:a16="http://schemas.microsoft.com/office/drawing/2014/main" id="{ADBFA69E-A638-C0F2-2765-875B7849A8A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783200" y="3278963"/>
                <a:ext cx="1248406" cy="743677"/>
              </a:xfrm>
              <a:prstGeom prst="rect">
                <a:avLst/>
              </a:prstGeom>
            </p:spPr>
          </p:pic>
          <p:sp>
            <p:nvSpPr>
              <p:cNvPr id="25" name="object 22">
                <a:extLst>
                  <a:ext uri="{FF2B5EF4-FFF2-40B4-BE49-F238E27FC236}">
                    <a16:creationId xmlns:a16="http://schemas.microsoft.com/office/drawing/2014/main" id="{9174CD54-DAB3-A773-E50B-5EE18BB3D2E8}"/>
                  </a:ext>
                </a:extLst>
              </p:cNvPr>
              <p:cNvSpPr/>
              <p:nvPr/>
            </p:nvSpPr>
            <p:spPr>
              <a:xfrm>
                <a:off x="9441847" y="3634225"/>
                <a:ext cx="0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h="540385">
                    <a:moveTo>
                      <a:pt x="0" y="0"/>
                    </a:moveTo>
                    <a:lnTo>
                      <a:pt x="0" y="540124"/>
                    </a:lnTo>
                  </a:path>
                </a:pathLst>
              </a:custGeom>
              <a:ln w="13030">
                <a:solidFill>
                  <a:srgbClr val="CEB888"/>
                </a:solidFill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/>
                <a:endParaRPr sz="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6" name="object 23">
                <a:extLst>
                  <a:ext uri="{FF2B5EF4-FFF2-40B4-BE49-F238E27FC236}">
                    <a16:creationId xmlns:a16="http://schemas.microsoft.com/office/drawing/2014/main" id="{8B6B7481-208C-8E6B-3076-10E99C58F1F0}"/>
                  </a:ext>
                </a:extLst>
              </p:cNvPr>
              <p:cNvSpPr/>
              <p:nvPr/>
            </p:nvSpPr>
            <p:spPr>
              <a:xfrm>
                <a:off x="9229776" y="4174350"/>
                <a:ext cx="499745" cy="145415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5414">
                    <a:moveTo>
                      <a:pt x="499605" y="0"/>
                    </a:moveTo>
                    <a:lnTo>
                      <a:pt x="0" y="0"/>
                    </a:lnTo>
                    <a:lnTo>
                      <a:pt x="0" y="145237"/>
                    </a:lnTo>
                    <a:lnTo>
                      <a:pt x="499605" y="145237"/>
                    </a:lnTo>
                    <a:lnTo>
                      <a:pt x="499605" y="0"/>
                    </a:lnTo>
                    <a:close/>
                  </a:path>
                </a:pathLst>
              </a:custGeom>
              <a:solidFill>
                <a:srgbClr val="DFD1A7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/>
                <a:endParaRPr sz="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C69D81F2-B50E-4420-8F28-38705115826C}"/>
                </a:ext>
              </a:extLst>
            </p:cNvPr>
            <p:cNvSpPr txBox="1"/>
            <p:nvPr/>
          </p:nvSpPr>
          <p:spPr>
            <a:xfrm>
              <a:off x="4647300" y="2093165"/>
              <a:ext cx="191770" cy="55785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defTabSz="457178">
                <a:spcBef>
                  <a:spcPts val="45"/>
                </a:spcBef>
              </a:pPr>
              <a:r>
                <a:rPr sz="325" b="1" kern="0" spc="-3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Whiting</a:t>
              </a:r>
              <a:r>
                <a:rPr sz="325" b="1" kern="0" spc="-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28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Field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F9AB692D-60A7-CBC4-807B-15DC9776F5CF}"/>
                </a:ext>
              </a:extLst>
            </p:cNvPr>
            <p:cNvSpPr/>
            <p:nvPr/>
          </p:nvSpPr>
          <p:spPr>
            <a:xfrm>
              <a:off x="4941079" y="1915836"/>
              <a:ext cx="0" cy="270193"/>
            </a:xfrm>
            <a:custGeom>
              <a:avLst/>
              <a:gdLst/>
              <a:ahLst/>
              <a:cxnLst/>
              <a:rect l="l" t="t" r="r" b="b"/>
              <a:pathLst>
                <a:path h="540385">
                  <a:moveTo>
                    <a:pt x="0" y="415297"/>
                  </a:moveTo>
                  <a:lnTo>
                    <a:pt x="0" y="540125"/>
                  </a:lnTo>
                </a:path>
                <a:path h="540385">
                  <a:moveTo>
                    <a:pt x="0" y="0"/>
                  </a:moveTo>
                  <a:lnTo>
                    <a:pt x="0" y="270060"/>
                  </a:lnTo>
                </a:path>
              </a:pathLst>
            </a:custGeom>
            <a:ln w="13030">
              <a:solidFill>
                <a:srgbClr val="CEB888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/>
              <a:endParaRPr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0AE88AFE-0254-B93B-46C0-274795899465}"/>
                </a:ext>
              </a:extLst>
            </p:cNvPr>
            <p:cNvSpPr txBox="1"/>
            <p:nvPr/>
          </p:nvSpPr>
          <p:spPr>
            <a:xfrm>
              <a:off x="4835042" y="2185899"/>
              <a:ext cx="249873" cy="61876"/>
            </a:xfrm>
            <a:prstGeom prst="rect">
              <a:avLst/>
            </a:prstGeom>
            <a:solidFill>
              <a:srgbClr val="DFD1A7"/>
            </a:solidFill>
          </p:spPr>
          <p:txBody>
            <a:bodyPr vert="horz" wrap="square" lIns="0" tIns="11748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925" defTabSz="457178">
                <a:spcBef>
                  <a:spcPts val="93"/>
                </a:spcBef>
              </a:pPr>
              <a:r>
                <a:rPr sz="325" b="1" kern="0" spc="-33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Hurlburt</a:t>
              </a:r>
              <a:r>
                <a:rPr sz="325" b="1" kern="0" spc="-5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Field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BB272349-5CA0-79F3-0E82-33DC9C9F68EF}"/>
                </a:ext>
              </a:extLst>
            </p:cNvPr>
            <p:cNvSpPr/>
            <p:nvPr/>
          </p:nvSpPr>
          <p:spPr>
            <a:xfrm>
              <a:off x="5001316" y="1856770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388620">
                  <a:moveTo>
                    <a:pt x="0" y="0"/>
                  </a:moveTo>
                  <a:lnTo>
                    <a:pt x="0" y="388192"/>
                  </a:lnTo>
                </a:path>
              </a:pathLst>
            </a:custGeom>
            <a:ln w="13030">
              <a:solidFill>
                <a:srgbClr val="CEB888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78"/>
              <a:endParaRPr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2BB858E0-385E-4DB5-7B79-C1B798E99B79}"/>
                </a:ext>
              </a:extLst>
            </p:cNvPr>
            <p:cNvSpPr txBox="1"/>
            <p:nvPr/>
          </p:nvSpPr>
          <p:spPr>
            <a:xfrm>
              <a:off x="4895278" y="2050866"/>
              <a:ext cx="249873" cy="61876"/>
            </a:xfrm>
            <a:prstGeom prst="rect">
              <a:avLst/>
            </a:prstGeom>
            <a:solidFill>
              <a:srgbClr val="DFD1A7"/>
            </a:solidFill>
          </p:spPr>
          <p:txBody>
            <a:bodyPr vert="horz" wrap="square" lIns="0" tIns="11748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686" defTabSz="457178">
                <a:spcBef>
                  <a:spcPts val="93"/>
                </a:spcBef>
              </a:pPr>
              <a:r>
                <a:rPr sz="325" b="1" kern="0" spc="-3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Eglin</a:t>
              </a:r>
              <a:r>
                <a:rPr sz="325" b="1" kern="0" spc="-23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38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AF</a:t>
              </a:r>
              <a:r>
                <a:rPr sz="325" b="1" kern="0" spc="-2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sz="325" b="1" kern="0" spc="-1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Base</a:t>
              </a:r>
              <a:endParaRPr sz="325" kern="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0D809D-6A32-74A8-C2A7-2DE10D786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8685" y="2134581"/>
              <a:ext cx="486417" cy="16872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0D461A-DD56-4EED-6DC7-2A1EF2ACF7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428" y="2042689"/>
              <a:ext cx="122338" cy="171893"/>
            </a:xfrm>
            <a:prstGeom prst="line">
              <a:avLst/>
            </a:prstGeom>
            <a:ln>
              <a:solidFill>
                <a:srgbClr val="D0B88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092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1E9B-7427-3380-8081-FE508E1E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69" y="498250"/>
            <a:ext cx="7094220" cy="1011066"/>
          </a:xfrm>
        </p:spPr>
        <p:txBody>
          <a:bodyPr>
            <a:normAutofit fontScale="90000"/>
          </a:bodyPr>
          <a:lstStyle/>
          <a:p>
            <a:r>
              <a:rPr lang="en-US" dirty="0"/>
              <a:t>Concrete Progress: Facilities, Funding,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B17C-CD31-4B30-6F23-DF6298002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762347"/>
            <a:ext cx="5820866" cy="3708813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dirty="0"/>
              <a:t>Academic Health Center at TMH (Opening 2026)</a:t>
            </a:r>
          </a:p>
          <a:p>
            <a:pPr lvl="1"/>
            <a:r>
              <a:rPr lang="en-US" sz="1900" dirty="0"/>
              <a:t>140,000 sq. ft. academic health building with clinical research space, laboratories, and a family medicine residency clinic, designed to bridge research and patient care.</a:t>
            </a:r>
          </a:p>
          <a:p>
            <a:r>
              <a:rPr lang="en-US" sz="1900" b="1" dirty="0"/>
              <a:t>Tallahassee Memorial Hospital (Partnering 2026)</a:t>
            </a:r>
          </a:p>
          <a:p>
            <a:pPr lvl="1"/>
            <a:r>
              <a:rPr lang="en-US" sz="1900" dirty="0"/>
              <a:t>A longstanding regional anchor hospital, TMH is the clinical home for FSU Health’s expanding academic‑clinical programs.</a:t>
            </a:r>
          </a:p>
          <a:p>
            <a:r>
              <a:rPr lang="en-US" sz="1900" b="1" dirty="0"/>
              <a:t>FSU Health Panama City Beach </a:t>
            </a:r>
          </a:p>
          <a:p>
            <a:pPr lvl="1"/>
            <a:r>
              <a:rPr lang="en-US" sz="1900" dirty="0"/>
              <a:t>Phase 1 (Completed 2024): 80,000‑sq‑ft Medical Office Building offering urgent care, outpatient surgery, cardiology, orthopedics, and primary care.</a:t>
            </a:r>
          </a:p>
          <a:p>
            <a:pPr lvl="1"/>
            <a:r>
              <a:rPr lang="en-US" sz="1900" dirty="0"/>
              <a:t>Phase 2 (Opening 2028): A 100‑bed (up to 180-bed) inpatient hospital with emergency services, surgery, cardiology, imaging, and other inpatient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37B1-8255-13D3-594D-64C1C2A1B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22" y="357163"/>
            <a:ext cx="2790020" cy="1859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4D492-0BFD-8136-F4DC-6E9918BC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22" y="2294096"/>
            <a:ext cx="2790020" cy="1570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7AFE9-6AB5-9BCE-2751-E685B314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123" y="3941649"/>
            <a:ext cx="2790019" cy="164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06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258C-05B7-625F-3053-57F2E2C13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12–24 Month Priorities: Growth With Fiscal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9ADCC-421E-BF18-5401-9DFD4EA80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the Tallahassee Academic Health Center on time (late 2026)</a:t>
            </a:r>
          </a:p>
          <a:p>
            <a:r>
              <a:rPr lang="en-US" dirty="0"/>
              <a:t>Expand ambulatory and community‑based care with partners to match the industry shift to outpatient/home settings and relieve acute‑care pressure. 	</a:t>
            </a:r>
          </a:p>
          <a:p>
            <a:r>
              <a:rPr lang="en-US" dirty="0"/>
              <a:t>Operational resilience in a margin‑tight cycle: target research grants/commercial partnerships; apply AI/IT for research opportunities; leverage economies of scale. </a:t>
            </a:r>
          </a:p>
          <a:p>
            <a:r>
              <a:rPr lang="en-US" dirty="0"/>
              <a:t>Market presence &amp; convening power: attract partners and talent</a:t>
            </a:r>
          </a:p>
        </p:txBody>
      </p:sp>
    </p:spTree>
    <p:extLst>
      <p:ext uri="{BB962C8B-B14F-4D97-AF65-F5344CB8AC3E}">
        <p14:creationId xmlns:p14="http://schemas.microsoft.com/office/powerpoint/2010/main" val="240351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192DA9-EFF0-BF2E-9CCF-65EB3AEE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0" y="277270"/>
            <a:ext cx="11527338" cy="560930"/>
          </a:xfrm>
        </p:spPr>
        <p:txBody>
          <a:bodyPr>
            <a:normAutofit/>
          </a:bodyPr>
          <a:lstStyle/>
          <a:p>
            <a:r>
              <a:rPr lang="en-US" sz="2400" dirty="0"/>
              <a:t>Connecting academic excellence with real-world health care delivery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A9BA08-0B70-A940-387F-C8EBAA88B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664862"/>
              </p:ext>
            </p:extLst>
          </p:nvPr>
        </p:nvGraphicFramePr>
        <p:xfrm>
          <a:off x="345900" y="754439"/>
          <a:ext cx="11527339" cy="4854659"/>
        </p:xfrm>
        <a:graphic>
          <a:graphicData uri="http://schemas.openxmlformats.org/drawingml/2006/table">
            <a:tbl>
              <a:tblPr firstRow="1" bandRow="1"/>
              <a:tblGrid>
                <a:gridCol w="2404280">
                  <a:extLst>
                    <a:ext uri="{9D8B030D-6E8A-4147-A177-3AD203B41FA5}">
                      <a16:colId xmlns:a16="http://schemas.microsoft.com/office/drawing/2014/main" val="1238506509"/>
                    </a:ext>
                  </a:extLst>
                </a:gridCol>
                <a:gridCol w="2666418">
                  <a:extLst>
                    <a:ext uri="{9D8B030D-6E8A-4147-A177-3AD203B41FA5}">
                      <a16:colId xmlns:a16="http://schemas.microsoft.com/office/drawing/2014/main" val="82251205"/>
                    </a:ext>
                  </a:extLst>
                </a:gridCol>
                <a:gridCol w="6456641">
                  <a:extLst>
                    <a:ext uri="{9D8B030D-6E8A-4147-A177-3AD203B41FA5}">
                      <a16:colId xmlns:a16="http://schemas.microsoft.com/office/drawing/2014/main" val="2326209511"/>
                    </a:ext>
                  </a:extLst>
                </a:gridCol>
              </a:tblGrid>
              <a:tr h="356663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Opportunity Area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Aligned FSU College(s)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46491"/>
                  </a:ext>
                </a:extLst>
              </a:tr>
              <a:tr h="552175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Patient &amp; Guest Experience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Dedman College of Hospitality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Wayfinding, navigating the episode of care, patient care journeys, service recovery.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9556"/>
                  </a:ext>
                </a:extLst>
              </a:tr>
              <a:tr h="552175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Clinical Operations, Analytics, MIS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Herbert Wertheim College of Business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SOP, staffing, patient attribution, and throughput to predictive and reactive analytics.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338375"/>
                  </a:ext>
                </a:extLst>
              </a:tr>
              <a:tr h="552175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Behavioral Adherence, SDOH, Policy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Social Sciences &amp; Public Policy; College of Social Work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SDoH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Hub, Care Plan Adherence, Health economics, Public Health workforce pipeline.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83201"/>
                  </a:ext>
                </a:extLst>
              </a:tr>
              <a:tr h="552175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Healing Environment, Arts Integration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Fine Arts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frequency settings, trauma informed care.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640074"/>
                  </a:ext>
                </a:extLst>
              </a:tr>
              <a:tr h="552175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Communication, Health Messaging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Communication &amp; Information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Patient Facing education, trauma informed care. 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010"/>
                  </a:ext>
                </a:extLst>
              </a:tr>
              <a:tr h="356663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Engineering, Devices, Systems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FAMU/FSU College of Engineering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Bench to bedside.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142063"/>
                  </a:ext>
                </a:extLst>
              </a:tr>
              <a:tr h="356663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Career track and simulations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Nursing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Revisit Epic sims (example), scholarships-to-jobs.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32552"/>
                  </a:ext>
                </a:extLst>
              </a:tr>
              <a:tr h="356663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Legal 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Law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Advance Directives Clinic, Medical-Legal Partnership, Governance Programs, Health Law Certificate.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650111"/>
                  </a:ext>
                </a:extLst>
              </a:tr>
              <a:tr h="356663"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Health Justice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College of Criminology and Criminal Justice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Educational &amp; Workforce Development Programs, Hospital Security Modernization (environmental assessment, weapon detection, protocol development, etc.), Emergency Department (ED) Crisis Response, Elder fraud and exploitation prevention.</a:t>
                      </a:r>
                    </a:p>
                  </a:txBody>
                  <a:tcPr marL="59246" marR="59246" marT="59246" marB="5924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302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866112"/>
      </p:ext>
    </p:extLst>
  </p:cSld>
  <p:clrMapOvr>
    <a:masterClrMapping/>
  </p:clrMapOvr>
</p:sld>
</file>

<file path=ppt/theme/theme1.xml><?xml version="1.0" encoding="utf-8"?>
<a:theme xmlns:a="http://schemas.openxmlformats.org/drawingml/2006/main" name="FSU_Creative_Theme">
  <a:themeElements>
    <a:clrScheme name="FSU">
      <a:dk1>
        <a:srgbClr val="000000"/>
      </a:dk1>
      <a:lt1>
        <a:srgbClr val="FFFFFF"/>
      </a:lt1>
      <a:dk2>
        <a:srgbClr val="782F40"/>
      </a:dk2>
      <a:lt2>
        <a:srgbClr val="E7E6E6"/>
      </a:lt2>
      <a:accent1>
        <a:srgbClr val="782F40"/>
      </a:accent1>
      <a:accent2>
        <a:srgbClr val="CEB888"/>
      </a:accent2>
      <a:accent3>
        <a:srgbClr val="415563"/>
      </a:accent3>
      <a:accent4>
        <a:srgbClr val="5BB8B2"/>
      </a:accent4>
      <a:accent5>
        <a:srgbClr val="FFC72C"/>
      </a:accent5>
      <a:accent6>
        <a:srgbClr val="A6192E"/>
      </a:accent6>
      <a:hlink>
        <a:srgbClr val="782F40"/>
      </a:hlink>
      <a:folHlink>
        <a:srgbClr val="000000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SU_Presentation_Institutional_Garnet" id="{A0DC1A66-BA42-A14F-BF00-AB4B6E93855D}" vid="{1C88168F-BD16-604A-9B06-5EFB18A0B7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8A144E7C77334D97F780776E91F497" ma:contentTypeVersion="18" ma:contentTypeDescription="Create a new document." ma:contentTypeScope="" ma:versionID="258306fc4d1742517c9112aa275432f5">
  <xsd:schema xmlns:xsd="http://www.w3.org/2001/XMLSchema" xmlns:xs="http://www.w3.org/2001/XMLSchema" xmlns:p="http://schemas.microsoft.com/office/2006/metadata/properties" xmlns:ns2="9f4e1a07-8b84-45be-bb8c-a4e0d092b921" xmlns:ns3="67aa5433-2597-4bc5-93b8-b6ee9f1bd362" targetNamespace="http://schemas.microsoft.com/office/2006/metadata/properties" ma:root="true" ma:fieldsID="5012878002df2d594f832293ca759af9" ns2:_="" ns3:_="">
    <xsd:import namespace="9f4e1a07-8b84-45be-bb8c-a4e0d092b921"/>
    <xsd:import namespace="67aa5433-2597-4bc5-93b8-b6ee9f1bd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e1a07-8b84-45be-bb8c-a4e0d092b9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a5433-2597-4bc5-93b8-b6ee9f1bd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cdbe19b-41a5-4e59-bdc4-55eed4b21e34}" ma:internalName="TaxCatchAll" ma:showField="CatchAllData" ma:web="67aa5433-2597-4bc5-93b8-b6ee9f1bd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4e1a07-8b84-45be-bb8c-a4e0d092b921">
      <Terms xmlns="http://schemas.microsoft.com/office/infopath/2007/PartnerControls"/>
    </lcf76f155ced4ddcb4097134ff3c332f>
    <TaxCatchAll xmlns="67aa5433-2597-4bc5-93b8-b6ee9f1bd362" xsi:nil="true"/>
  </documentManagement>
</p:properties>
</file>

<file path=customXml/itemProps1.xml><?xml version="1.0" encoding="utf-8"?>
<ds:datastoreItem xmlns:ds="http://schemas.openxmlformats.org/officeDocument/2006/customXml" ds:itemID="{AF6783A2-2E93-4B81-917A-3D531714D123}"/>
</file>

<file path=customXml/itemProps2.xml><?xml version="1.0" encoding="utf-8"?>
<ds:datastoreItem xmlns:ds="http://schemas.openxmlformats.org/officeDocument/2006/customXml" ds:itemID="{2AAFCC9F-F47B-4FFE-9347-4129E03BF403}"/>
</file>

<file path=customXml/itemProps3.xml><?xml version="1.0" encoding="utf-8"?>
<ds:datastoreItem xmlns:ds="http://schemas.openxmlformats.org/officeDocument/2006/customXml" ds:itemID="{291B71C4-FF17-4865-9F9C-C56FCAC4F73B}"/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565</Words>
  <Application>Microsoft Office PowerPoint</Application>
  <PresentationFormat>Widescreen</PresentationFormat>
  <Paragraphs>60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Aptos</vt:lpstr>
      <vt:lpstr>Arial</vt:lpstr>
      <vt:lpstr>Calibri</vt:lpstr>
      <vt:lpstr>Open Sans</vt:lpstr>
      <vt:lpstr>Open Sans Condensed Condensed</vt:lpstr>
      <vt:lpstr>Open Sans SemiBold</vt:lpstr>
      <vt:lpstr>Tahoma</vt:lpstr>
      <vt:lpstr>Times New Roman</vt:lpstr>
      <vt:lpstr>FSU_Creative_Theme</vt:lpstr>
      <vt:lpstr>FSU Health: Our Role in a Fast‑Shifting Market</vt:lpstr>
      <vt:lpstr>Concrete Progress: Facilities, Funding, Timeline</vt:lpstr>
      <vt:lpstr>12–24 Month Priorities: Growth With Fiscal Discipline</vt:lpstr>
      <vt:lpstr>Connecting academic excellence with real-world health care delivery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Trustees Meeting</dc:title>
  <dc:creator>Katie Grab</dc:creator>
  <cp:lastModifiedBy>Jeremy J Slaga</cp:lastModifiedBy>
  <cp:revision>13</cp:revision>
  <cp:lastPrinted>2025-09-30T22:54:13Z</cp:lastPrinted>
  <dcterms:created xsi:type="dcterms:W3CDTF">2024-06-27T03:35:42Z</dcterms:created>
  <dcterms:modified xsi:type="dcterms:W3CDTF">2026-03-09T19:32:48Z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0x010100BF8A144E7C77334D97F780776E91F497</vt:lpwstr>
  </property>
</Properties>
</file>