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58" r:id="rId5"/>
    <p:sldMasterId id="2147483670" r:id="rId6"/>
    <p:sldMasterId id="2147483680" r:id="rId7"/>
    <p:sldMasterId id="2147483689" r:id="rId8"/>
    <p:sldMasterId id="2147483705" r:id="rId9"/>
  </p:sldMasterIdLst>
  <p:notesMasterIdLst>
    <p:notesMasterId r:id="rId75"/>
  </p:notesMasterIdLst>
  <p:handoutMasterIdLst>
    <p:handoutMasterId r:id="rId76"/>
  </p:handoutMasterIdLst>
  <p:sldIdLst>
    <p:sldId id="256" r:id="rId10"/>
    <p:sldId id="733" r:id="rId11"/>
    <p:sldId id="2147472035" r:id="rId12"/>
    <p:sldId id="734" r:id="rId13"/>
    <p:sldId id="2147472064" r:id="rId14"/>
    <p:sldId id="703" r:id="rId15"/>
    <p:sldId id="2147472063" r:id="rId16"/>
    <p:sldId id="751" r:id="rId17"/>
    <p:sldId id="2147472062" r:id="rId18"/>
    <p:sldId id="2147472072" r:id="rId19"/>
    <p:sldId id="2147472073" r:id="rId20"/>
    <p:sldId id="2147472074" r:id="rId21"/>
    <p:sldId id="2147472075" r:id="rId22"/>
    <p:sldId id="2147472100" r:id="rId23"/>
    <p:sldId id="683" r:id="rId24"/>
    <p:sldId id="2147472056" r:id="rId25"/>
    <p:sldId id="338" r:id="rId26"/>
    <p:sldId id="2147471994" r:id="rId27"/>
    <p:sldId id="471" r:id="rId28"/>
    <p:sldId id="469" r:id="rId29"/>
    <p:sldId id="2147472076" r:id="rId30"/>
    <p:sldId id="2147472054" r:id="rId31"/>
    <p:sldId id="2147472098" r:id="rId32"/>
    <p:sldId id="2147472077" r:id="rId33"/>
    <p:sldId id="2147472078" r:id="rId34"/>
    <p:sldId id="2147472079" r:id="rId35"/>
    <p:sldId id="2147472080" r:id="rId36"/>
    <p:sldId id="2147472038" r:id="rId37"/>
    <p:sldId id="2147472081" r:id="rId38"/>
    <p:sldId id="2147472082" r:id="rId39"/>
    <p:sldId id="2147472083" r:id="rId40"/>
    <p:sldId id="2147472084" r:id="rId41"/>
    <p:sldId id="2147472085" r:id="rId42"/>
    <p:sldId id="2147472086" r:id="rId43"/>
    <p:sldId id="2147472087" r:id="rId44"/>
    <p:sldId id="2147472055" r:id="rId45"/>
    <p:sldId id="2147472088" r:id="rId46"/>
    <p:sldId id="2147472053" r:id="rId47"/>
    <p:sldId id="2147472089" r:id="rId48"/>
    <p:sldId id="2147472036" r:id="rId49"/>
    <p:sldId id="2147472037" r:id="rId50"/>
    <p:sldId id="647" r:id="rId51"/>
    <p:sldId id="2147472004" r:id="rId52"/>
    <p:sldId id="2147472102" r:id="rId53"/>
    <p:sldId id="2147472103" r:id="rId54"/>
    <p:sldId id="2147472040" r:id="rId55"/>
    <p:sldId id="2147472039" r:id="rId56"/>
    <p:sldId id="2147472090" r:id="rId57"/>
    <p:sldId id="2147472041" r:id="rId58"/>
    <p:sldId id="2147472091" r:id="rId59"/>
    <p:sldId id="2147472093" r:id="rId60"/>
    <p:sldId id="2147472044" r:id="rId61"/>
    <p:sldId id="2147472094" r:id="rId62"/>
    <p:sldId id="2147472043" r:id="rId63"/>
    <p:sldId id="2147472046" r:id="rId64"/>
    <p:sldId id="2147472066" r:id="rId65"/>
    <p:sldId id="2147472045" r:id="rId66"/>
    <p:sldId id="2147472068" r:id="rId67"/>
    <p:sldId id="2147472048" r:id="rId68"/>
    <p:sldId id="2147472047" r:id="rId69"/>
    <p:sldId id="2147472050" r:id="rId70"/>
    <p:sldId id="2147472067" r:id="rId71"/>
    <p:sldId id="2147472095" r:id="rId72"/>
    <p:sldId id="2147472049" r:id="rId73"/>
    <p:sldId id="2147472042" r:id="rId74"/>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DE18CF-ED9C-6C60-DBE2-FA92CB3646B9}" name="Sadie Greiner" initials="SG" userId="S::sg22cy@fsu.edu::3ac6fc24-945f-4616-9259-eb2f8505c7c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2F3E"/>
    <a:srgbClr val="FAEAED"/>
    <a:srgbClr val="F4D4DB"/>
    <a:srgbClr val="D0B8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FA0D98-9855-44C3-A5FB-A2CF71C66281}" v="1" dt="2026-03-09T22:38:57.8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87" autoAdjust="0"/>
    <p:restoredTop sz="95033" autoAdjust="0"/>
  </p:normalViewPr>
  <p:slideViewPr>
    <p:cSldViewPr snapToGrid="0" snapToObjects="1">
      <p:cViewPr varScale="1">
        <p:scale>
          <a:sx n="113" d="100"/>
          <a:sy n="113" d="100"/>
        </p:scale>
        <p:origin x="2414" y="39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2.xml"/><Relationship Id="rId82" Type="http://schemas.microsoft.com/office/2018/10/relationships/authors" Target="author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s>
</file>

<file path=ppt/diagrams/_rels/data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hyperlink" Target="mailto:scapenos@fsu.edu" TargetMode="External"/></Relationships>
</file>

<file path=ppt/diagrams/_rels/drawing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hyperlink" Target="mailto:scapenos@fsu.edu" TargetMode="Externa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68D3E8-2FFF-4387-A347-B5C02E3E013E}" type="doc">
      <dgm:prSet loTypeId="urn:microsoft.com/office/officeart/2005/8/layout/vList3" loCatId="picture" qsTypeId="urn:microsoft.com/office/officeart/2005/8/quickstyle/simple1" qsCatId="simple" csTypeId="urn:microsoft.com/office/officeart/2005/8/colors/accent0_2" csCatId="mainScheme" phldr="1"/>
      <dgm:spPr/>
      <dgm:t>
        <a:bodyPr/>
        <a:lstStyle/>
        <a:p>
          <a:endParaRPr lang="en-US"/>
        </a:p>
      </dgm:t>
    </dgm:pt>
    <dgm:pt modelId="{9BC1403E-8CF4-478E-B0DF-F5C337779F86}">
      <dgm:prSet phldrT="[Text]" phldr="0" custT="1"/>
      <dgm:spPr/>
      <dgm:t>
        <a:bodyPr/>
        <a:lstStyle/>
        <a:p>
          <a:pPr algn="l"/>
          <a:r>
            <a:rPr lang="en-US" sz="1800" b="1" dirty="0">
              <a:solidFill>
                <a:schemeClr val="tx1"/>
              </a:solidFill>
            </a:rPr>
            <a:t>Steve </a:t>
          </a:r>
          <a:r>
            <a:rPr lang="en-US" sz="1800" b="1" dirty="0" err="1">
              <a:solidFill>
                <a:schemeClr val="tx1"/>
              </a:solidFill>
            </a:rPr>
            <a:t>Capenos</a:t>
          </a:r>
          <a:r>
            <a:rPr lang="en-US" sz="1800" dirty="0">
              <a:solidFill>
                <a:schemeClr val="tx1"/>
              </a:solidFill>
            </a:rPr>
            <a:t>, </a:t>
          </a:r>
          <a:r>
            <a:rPr lang="en-US" sz="1800" i="1" dirty="0">
              <a:solidFill>
                <a:schemeClr val="tx1"/>
              </a:solidFill>
            </a:rPr>
            <a:t>Director, Talent Acquisition</a:t>
          </a:r>
        </a:p>
        <a:p>
          <a:pPr algn="l"/>
          <a:r>
            <a:rPr lang="en-US" sz="1800" dirty="0">
              <a:solidFill>
                <a:schemeClr val="tx1"/>
              </a:solidFill>
            </a:rPr>
            <a:t> </a:t>
          </a:r>
          <a:r>
            <a:rPr kumimoji="0" lang="en-US" sz="1800" b="0" i="0" u="none" strike="noStrike" cap="none" spc="0" normalizeH="0" baseline="0" noProof="0" dirty="0">
              <a:ln>
                <a:noFill/>
              </a:ln>
              <a:solidFill>
                <a:prstClr val="black"/>
              </a:solidFill>
              <a:effectLst/>
              <a:uLnTx/>
              <a:uFillTx/>
              <a:latin typeface="Times New Roman"/>
              <a:ea typeface="+mn-ea"/>
              <a:cs typeface="Calibri" panose="020F0502020204030204" pitchFamily="34" charset="0"/>
            </a:rPr>
            <a:t>850-644-4433 | </a:t>
          </a:r>
          <a:r>
            <a:rPr kumimoji="0" lang="en-US" sz="1800" b="0" i="0" u="none" strike="noStrike" cap="none" spc="0" normalizeH="0" baseline="0" noProof="0" dirty="0">
              <a:ln>
                <a:noFill/>
              </a:ln>
              <a:solidFill>
                <a:prstClr val="black"/>
              </a:solidFill>
              <a:effectLst/>
              <a:uLnTx/>
              <a:uFillTx/>
              <a:latin typeface="Times New Roman"/>
              <a:ea typeface="+mn-ea"/>
              <a:cs typeface="Calibri" panose="020F0502020204030204" pitchFamily="34" charset="0"/>
              <a:hlinkClick xmlns:r="http://schemas.openxmlformats.org/officeDocument/2006/relationships" r:id="rId1"/>
            </a:rPr>
            <a:t>scapenos@fsu.edu</a:t>
          </a:r>
          <a:r>
            <a:rPr kumimoji="0" lang="en-US" sz="1800" b="0" i="0" u="none" strike="noStrike" cap="none" spc="0" normalizeH="0" baseline="0" noProof="0" dirty="0">
              <a:ln>
                <a:noFill/>
              </a:ln>
              <a:solidFill>
                <a:prstClr val="black"/>
              </a:solidFill>
              <a:effectLst/>
              <a:uLnTx/>
              <a:uFillTx/>
              <a:latin typeface="Times New Roman"/>
              <a:ea typeface="+mn-ea"/>
              <a:cs typeface="Calibri" panose="020F0502020204030204" pitchFamily="34" charset="0"/>
            </a:rPr>
            <a:t> </a:t>
          </a:r>
          <a:endParaRPr lang="en-US" sz="1800" b="0" dirty="0">
            <a:solidFill>
              <a:schemeClr val="tx1"/>
            </a:solidFill>
          </a:endParaRPr>
        </a:p>
      </dgm:t>
    </dgm:pt>
    <dgm:pt modelId="{6969B76E-276F-4BDB-B362-2BA5E4AE17E0}" type="parTrans" cxnId="{1E4DCDE7-C1B3-4410-BA16-6349AFA7DB99}">
      <dgm:prSet/>
      <dgm:spPr/>
      <dgm:t>
        <a:bodyPr/>
        <a:lstStyle/>
        <a:p>
          <a:endParaRPr lang="en-US"/>
        </a:p>
      </dgm:t>
    </dgm:pt>
    <dgm:pt modelId="{B4ED51ED-A881-491F-9E14-9BA8B3AF3731}" type="sibTrans" cxnId="{1E4DCDE7-C1B3-4410-BA16-6349AFA7DB99}">
      <dgm:prSet/>
      <dgm:spPr/>
      <dgm:t>
        <a:bodyPr/>
        <a:lstStyle/>
        <a:p>
          <a:endParaRPr lang="en-US"/>
        </a:p>
      </dgm:t>
    </dgm:pt>
    <dgm:pt modelId="{94D1DA7D-C342-4EE0-AF6D-8E1469E356CD}" type="pres">
      <dgm:prSet presAssocID="{B068D3E8-2FFF-4387-A347-B5C02E3E013E}" presName="linearFlow" presStyleCnt="0">
        <dgm:presLayoutVars>
          <dgm:dir/>
          <dgm:resizeHandles val="exact"/>
        </dgm:presLayoutVars>
      </dgm:prSet>
      <dgm:spPr/>
    </dgm:pt>
    <dgm:pt modelId="{E89E8B88-961F-45A6-BAF2-BABA7147A2A7}" type="pres">
      <dgm:prSet presAssocID="{9BC1403E-8CF4-478E-B0DF-F5C337779F86}" presName="composite" presStyleCnt="0"/>
      <dgm:spPr/>
    </dgm:pt>
    <dgm:pt modelId="{AE2A138D-DBA4-4092-8DC2-5654EAD95A5B}" type="pres">
      <dgm:prSet presAssocID="{9BC1403E-8CF4-478E-B0DF-F5C337779F86}" presName="imgShp" presStyleLbl="fgImgPlace1" presStyleIdx="0" presStyleCnt="1"/>
      <dgm:spPr>
        <a:blipFill>
          <a:blip xmlns:r="http://schemas.openxmlformats.org/officeDocument/2006/relationships" r:embed="rId2"/>
          <a:srcRect/>
          <a:stretch>
            <a:fillRect t="-14000" b="-14000"/>
          </a:stretch>
        </a:blipFill>
      </dgm:spPr>
    </dgm:pt>
    <dgm:pt modelId="{ADAC1A41-35A0-49A5-88F4-9CA79DAB0083}" type="pres">
      <dgm:prSet presAssocID="{9BC1403E-8CF4-478E-B0DF-F5C337779F86}" presName="txShp" presStyleLbl="node1" presStyleIdx="0" presStyleCnt="1">
        <dgm:presLayoutVars>
          <dgm:bulletEnabled val="1"/>
        </dgm:presLayoutVars>
      </dgm:prSet>
      <dgm:spPr/>
    </dgm:pt>
  </dgm:ptLst>
  <dgm:cxnLst>
    <dgm:cxn modelId="{93E9A96C-9B85-4BD3-99A7-169CF28A8229}" type="presOf" srcId="{9BC1403E-8CF4-478E-B0DF-F5C337779F86}" destId="{ADAC1A41-35A0-49A5-88F4-9CA79DAB0083}" srcOrd="0" destOrd="0" presId="urn:microsoft.com/office/officeart/2005/8/layout/vList3"/>
    <dgm:cxn modelId="{CB7B047E-02E7-4FD4-AC80-D7EFAB2487E6}" type="presOf" srcId="{B068D3E8-2FFF-4387-A347-B5C02E3E013E}" destId="{94D1DA7D-C342-4EE0-AF6D-8E1469E356CD}" srcOrd="0" destOrd="0" presId="urn:microsoft.com/office/officeart/2005/8/layout/vList3"/>
    <dgm:cxn modelId="{1E4DCDE7-C1B3-4410-BA16-6349AFA7DB99}" srcId="{B068D3E8-2FFF-4387-A347-B5C02E3E013E}" destId="{9BC1403E-8CF4-478E-B0DF-F5C337779F86}" srcOrd="0" destOrd="0" parTransId="{6969B76E-276F-4BDB-B362-2BA5E4AE17E0}" sibTransId="{B4ED51ED-A881-491F-9E14-9BA8B3AF3731}"/>
    <dgm:cxn modelId="{1233490E-490F-4997-8858-955A3DF15BE7}" type="presParOf" srcId="{94D1DA7D-C342-4EE0-AF6D-8E1469E356CD}" destId="{E89E8B88-961F-45A6-BAF2-BABA7147A2A7}" srcOrd="0" destOrd="0" presId="urn:microsoft.com/office/officeart/2005/8/layout/vList3"/>
    <dgm:cxn modelId="{4A4284DD-F97B-4E8B-947A-F9937DB52351}" type="presParOf" srcId="{E89E8B88-961F-45A6-BAF2-BABA7147A2A7}" destId="{AE2A138D-DBA4-4092-8DC2-5654EAD95A5B}" srcOrd="0" destOrd="0" presId="urn:microsoft.com/office/officeart/2005/8/layout/vList3"/>
    <dgm:cxn modelId="{C73B193A-4A65-4408-BE90-0866AF7120C3}" type="presParOf" srcId="{E89E8B88-961F-45A6-BAF2-BABA7147A2A7}" destId="{ADAC1A41-35A0-49A5-88F4-9CA79DAB008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C1A41-35A0-49A5-88F4-9CA79DAB0083}">
      <dsp:nvSpPr>
        <dsp:cNvPr id="0" name=""/>
        <dsp:cNvSpPr/>
      </dsp:nvSpPr>
      <dsp:spPr>
        <a:xfrm rot="10800000">
          <a:off x="1664848" y="0"/>
          <a:ext cx="5871335" cy="743912"/>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8045"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Steve </a:t>
          </a:r>
          <a:r>
            <a:rPr lang="en-US" sz="1800" b="1" kern="1200" dirty="0" err="1">
              <a:solidFill>
                <a:schemeClr val="tx1"/>
              </a:solidFill>
            </a:rPr>
            <a:t>Capenos</a:t>
          </a:r>
          <a:r>
            <a:rPr lang="en-US" sz="1800" kern="1200" dirty="0">
              <a:solidFill>
                <a:schemeClr val="tx1"/>
              </a:solidFill>
            </a:rPr>
            <a:t>, </a:t>
          </a:r>
          <a:r>
            <a:rPr lang="en-US" sz="1800" i="1" kern="1200" dirty="0">
              <a:solidFill>
                <a:schemeClr val="tx1"/>
              </a:solidFill>
            </a:rPr>
            <a:t>Director, Talent Acquisition</a:t>
          </a:r>
        </a:p>
        <a:p>
          <a:pPr marL="0" lvl="0" indent="0" algn="l" defTabSz="800100">
            <a:lnSpc>
              <a:spcPct val="90000"/>
            </a:lnSpc>
            <a:spcBef>
              <a:spcPct val="0"/>
            </a:spcBef>
            <a:spcAft>
              <a:spcPct val="35000"/>
            </a:spcAft>
            <a:buNone/>
          </a:pPr>
          <a:r>
            <a:rPr lang="en-US" sz="1800" kern="1200" dirty="0">
              <a:solidFill>
                <a:schemeClr val="tx1"/>
              </a:solidFill>
            </a:rPr>
            <a:t> </a:t>
          </a:r>
          <a:r>
            <a:rPr kumimoji="0" lang="en-US" sz="1800" b="0" i="0" u="none" strike="noStrike" kern="1200" cap="none" spc="0" normalizeH="0" baseline="0" noProof="0" dirty="0">
              <a:ln>
                <a:noFill/>
              </a:ln>
              <a:solidFill>
                <a:prstClr val="black"/>
              </a:solidFill>
              <a:effectLst/>
              <a:uLnTx/>
              <a:uFillTx/>
              <a:latin typeface="Times New Roman"/>
              <a:ea typeface="+mn-ea"/>
              <a:cs typeface="Calibri" panose="020F0502020204030204" pitchFamily="34" charset="0"/>
            </a:rPr>
            <a:t>850-644-4433 | </a:t>
          </a:r>
          <a:r>
            <a:rPr kumimoji="0" lang="en-US" sz="1800" b="0" i="0" u="none" strike="noStrike" kern="1200" cap="none" spc="0" normalizeH="0" baseline="0" noProof="0" dirty="0">
              <a:ln>
                <a:noFill/>
              </a:ln>
              <a:solidFill>
                <a:prstClr val="black"/>
              </a:solidFill>
              <a:effectLst/>
              <a:uLnTx/>
              <a:uFillTx/>
              <a:latin typeface="Times New Roman"/>
              <a:ea typeface="+mn-ea"/>
              <a:cs typeface="Calibri" panose="020F0502020204030204" pitchFamily="34" charset="0"/>
              <a:hlinkClick xmlns:r="http://schemas.openxmlformats.org/officeDocument/2006/relationships" r:id="rId1"/>
            </a:rPr>
            <a:t>scapenos@fsu.edu</a:t>
          </a:r>
          <a:r>
            <a:rPr kumimoji="0" lang="en-US" sz="1800" b="0" i="0" u="none" strike="noStrike" kern="1200" cap="none" spc="0" normalizeH="0" baseline="0" noProof="0" dirty="0">
              <a:ln>
                <a:noFill/>
              </a:ln>
              <a:solidFill>
                <a:prstClr val="black"/>
              </a:solidFill>
              <a:effectLst/>
              <a:uLnTx/>
              <a:uFillTx/>
              <a:latin typeface="Times New Roman"/>
              <a:ea typeface="+mn-ea"/>
              <a:cs typeface="Calibri" panose="020F0502020204030204" pitchFamily="34" charset="0"/>
            </a:rPr>
            <a:t> </a:t>
          </a:r>
          <a:endParaRPr lang="en-US" sz="1800" b="0" kern="1200" dirty="0">
            <a:solidFill>
              <a:schemeClr val="tx1"/>
            </a:solidFill>
          </a:endParaRPr>
        </a:p>
      </dsp:txBody>
      <dsp:txXfrm rot="10800000">
        <a:off x="1850826" y="0"/>
        <a:ext cx="5685357" cy="743912"/>
      </dsp:txXfrm>
    </dsp:sp>
    <dsp:sp modelId="{AE2A138D-DBA4-4092-8DC2-5654EAD95A5B}">
      <dsp:nvSpPr>
        <dsp:cNvPr id="0" name=""/>
        <dsp:cNvSpPr/>
      </dsp:nvSpPr>
      <dsp:spPr>
        <a:xfrm>
          <a:off x="1292892" y="0"/>
          <a:ext cx="743912" cy="743912"/>
        </a:xfrm>
        <a:prstGeom prst="ellipse">
          <a:avLst/>
        </a:prstGeom>
        <a:blipFill>
          <a:blip xmlns:r="http://schemas.openxmlformats.org/officeDocument/2006/relationships" r:embed="rId2"/>
          <a:srcRect/>
          <a:stretch>
            <a:fillRect t="-14000" b="-14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6348D1F-5CC4-E644-BF9B-A0EDA21DB593}" type="datetimeFigureOut">
              <a:rPr lang="en-US" smtClean="0"/>
              <a:t>3/11/2026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BF69772-C718-C641-9550-F41AA4417B2B}" type="slidenum">
              <a:rPr lang="en-US" smtClean="0"/>
              <a:t>‹#›</a:t>
            </a:fld>
            <a:endParaRPr lang="en-US" dirty="0"/>
          </a:p>
        </p:txBody>
      </p:sp>
    </p:spTree>
    <p:extLst>
      <p:ext uri="{BB962C8B-B14F-4D97-AF65-F5344CB8AC3E}">
        <p14:creationId xmlns:p14="http://schemas.microsoft.com/office/powerpoint/2010/main" val="1338074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35B1BA3-4DB8-4ACB-9F47-F8E3716C3681}" type="datetimeFigureOut">
              <a:rPr lang="en-US" smtClean="0"/>
              <a:t>3/11/2026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6C4F115-710D-4835-AD40-22FBE4F5006D}" type="slidenum">
              <a:rPr lang="en-US" smtClean="0"/>
              <a:t>‹#›</a:t>
            </a:fld>
            <a:endParaRPr lang="en-US" dirty="0"/>
          </a:p>
        </p:txBody>
      </p:sp>
    </p:spTree>
    <p:extLst>
      <p:ext uri="{BB962C8B-B14F-4D97-AF65-F5344CB8AC3E}">
        <p14:creationId xmlns:p14="http://schemas.microsoft.com/office/powerpoint/2010/main" val="1145500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9267E-3E12-474D-8EF9-EFAAA95709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33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6A547-03A8-06A7-D7C9-1AEE645794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297DE7-4360-38D8-794C-11E3DAE7D25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F3DEE15-7835-EFFF-93F9-4CE8808D0E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20A93F-B226-55C1-F47C-A5502897F5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9267E-3E12-474D-8EF9-EFAAA95709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244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b="1" i="0">
                <a:solidFill>
                  <a:srgbClr val="000000"/>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rgbClr val="782F3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19A2AF-3053-4571-8F0F-72D657E0B8D9}" type="datetime1">
              <a:rPr lang="en-US" smtClean="0"/>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355372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3398"/>
            <a:ext cx="6858000" cy="1790700"/>
          </a:xfrm>
        </p:spPr>
        <p:txBody>
          <a:bodyPr anchor="b">
            <a:normAutofit/>
          </a:bodyPr>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normAutofit/>
          </a:bodyPr>
          <a:lstStyle>
            <a:lvl1pPr marL="0" indent="0" algn="ctr">
              <a:buNone/>
              <a:defRPr sz="1800">
                <a:solidFill>
                  <a:schemeClr val="tx1">
                    <a:lumMod val="75000"/>
                    <a:lumOff val="25000"/>
                  </a:schemeClr>
                </a:solidFill>
              </a:defRPr>
            </a:lvl1pPr>
            <a:lvl2pPr marL="342892" indent="0" algn="ctr">
              <a:buNone/>
              <a:defRPr sz="2100"/>
            </a:lvl2pPr>
            <a:lvl3pPr marL="685783" indent="0" algn="ctr">
              <a:buNone/>
              <a:defRPr sz="1800"/>
            </a:lvl3pPr>
            <a:lvl4pPr marL="1028675" indent="0" algn="ctr">
              <a:buNone/>
              <a:defRPr sz="1500"/>
            </a:lvl4pPr>
            <a:lvl5pPr marL="1371566" indent="0" algn="ctr">
              <a:buNone/>
              <a:defRPr sz="1500"/>
            </a:lvl5pPr>
            <a:lvl6pPr marL="1714457" indent="0" algn="ctr">
              <a:buNone/>
              <a:defRPr sz="1500"/>
            </a:lvl6pPr>
            <a:lvl7pPr marL="2057348" indent="0" algn="ctr">
              <a:buNone/>
              <a:defRPr sz="1500"/>
            </a:lvl7pPr>
            <a:lvl8pPr marL="2400240" indent="0" algn="ctr">
              <a:buNone/>
              <a:defRPr sz="1500"/>
            </a:lvl8pPr>
            <a:lvl9pPr marL="2743132"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A843CF-2616-4717-BD91-E602B2D24A91}" type="datetime1">
              <a:rPr lang="en-US" smtClean="0"/>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54110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546D60-3721-4D0F-A4FA-AF971FB8AA62}" type="datetime1">
              <a:rPr lang="en-US" smtClean="0"/>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57165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4317"/>
            <a:ext cx="7886700" cy="2138406"/>
          </a:xfrm>
        </p:spPr>
        <p:txBody>
          <a:bodyPr anchor="b">
            <a:normAutofit/>
          </a:bodyPr>
          <a:lstStyle>
            <a:lvl1pPr>
              <a:defRPr sz="4500" b="0"/>
            </a:lvl1pPr>
          </a:lstStyle>
          <a:p>
            <a:r>
              <a:rPr lang="en-US"/>
              <a:t>Click to edit Master title style</a:t>
            </a:r>
            <a:endParaRPr lang="en-US" dirty="0"/>
          </a:p>
        </p:txBody>
      </p:sp>
      <p:sp>
        <p:nvSpPr>
          <p:cNvPr id="3" name="Text Placeholder 2"/>
          <p:cNvSpPr>
            <a:spLocks noGrp="1"/>
          </p:cNvSpPr>
          <p:nvPr>
            <p:ph type="body" idx="1"/>
          </p:nvPr>
        </p:nvSpPr>
        <p:spPr>
          <a:xfrm>
            <a:off x="623888" y="3414475"/>
            <a:ext cx="7886700" cy="1125140"/>
          </a:xfrm>
        </p:spPr>
        <p:txBody>
          <a:bodyPr anchor="t">
            <a:normAutofit/>
          </a:bodyPr>
          <a:lstStyle>
            <a:lvl1pPr marL="0" indent="0">
              <a:buNone/>
              <a:defRPr sz="1800">
                <a:solidFill>
                  <a:schemeClr val="tx1">
                    <a:lumMod val="75000"/>
                    <a:lumOff val="25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58A79C-B4BA-4D77-A43C-13AB6B1EEC41}" type="datetime1">
              <a:rPr lang="en-US" smtClean="0"/>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17594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33845" y="1371602"/>
            <a:ext cx="3886200" cy="32635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71602"/>
            <a:ext cx="3886200" cy="32635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0264D9-B915-4362-B17B-4F459933B0FE}" type="datetime1">
              <a:rPr lang="en-US" smtClean="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46819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261390"/>
            <a:ext cx="3867150" cy="619274"/>
          </a:xfrm>
        </p:spPr>
        <p:txBody>
          <a:bodyPr anchor="b">
            <a:normAutofit/>
          </a:bodyPr>
          <a:lstStyle>
            <a:lvl1pPr marL="0" indent="0">
              <a:spcBef>
                <a:spcPts val="0"/>
              </a:spcBef>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33845" y="1880664"/>
            <a:ext cx="3867150" cy="27603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3" y="1261390"/>
            <a:ext cx="3886201" cy="619274"/>
          </a:xfrm>
        </p:spPr>
        <p:txBody>
          <a:bodyPr anchor="b"/>
          <a:lstStyle>
            <a:lvl1pPr marL="0" indent="0">
              <a:spcBef>
                <a:spcPts val="0"/>
              </a:spcBef>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3" y="1880664"/>
            <a:ext cx="3886201" cy="27603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8DED6A-701C-40D5-861A-E8B62293A699}" type="datetime1">
              <a:rPr lang="en-US" smtClean="0"/>
              <a:t>3/11/2026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74814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2883497-79FC-417E-878B-E27E73CEBB3D}" type="datetime1">
              <a:rPr lang="en-US" smtClean="0"/>
              <a:t>3/11/2026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4952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4EE588-BD47-4E59-95FB-88DD7632EC92}" type="datetime1">
              <a:rPr lang="en-US" smtClean="0"/>
              <a:t>3/11/2026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08207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342900"/>
            <a:ext cx="2948940" cy="1200148"/>
          </a:xfrm>
        </p:spPr>
        <p:txBody>
          <a:bodyPr anchor="b">
            <a:normAutofit/>
          </a:bodyPr>
          <a:lstStyle>
            <a:lvl1pPr>
              <a:defRPr sz="2400" b="0"/>
            </a:lvl1pPr>
          </a:lstStyle>
          <a:p>
            <a:r>
              <a:rPr lang="en-US"/>
              <a:t>Click to edit Master title style</a:t>
            </a:r>
            <a:endParaRPr lang="en-US" dirty="0"/>
          </a:p>
        </p:txBody>
      </p:sp>
      <p:sp>
        <p:nvSpPr>
          <p:cNvPr id="3" name="Content Placeholder 2"/>
          <p:cNvSpPr>
            <a:spLocks noGrp="1"/>
          </p:cNvSpPr>
          <p:nvPr>
            <p:ph idx="1"/>
          </p:nvPr>
        </p:nvSpPr>
        <p:spPr>
          <a:xfrm>
            <a:off x="3886200" y="742950"/>
            <a:ext cx="4629150" cy="36576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1543049"/>
            <a:ext cx="2948940" cy="2857501"/>
          </a:xfrm>
        </p:spPr>
        <p:txBody>
          <a:bodyPr>
            <a:normAutofit/>
          </a:bodyPr>
          <a:lstStyle>
            <a:lvl1pPr marL="0" indent="0">
              <a:lnSpc>
                <a:spcPct val="90000"/>
              </a:lnSpc>
              <a:buNone/>
              <a:defRPr sz="12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Edit Master text styles</a:t>
            </a:r>
          </a:p>
        </p:txBody>
      </p:sp>
      <p:sp>
        <p:nvSpPr>
          <p:cNvPr id="5" name="Date Placeholder 4"/>
          <p:cNvSpPr>
            <a:spLocks noGrp="1"/>
          </p:cNvSpPr>
          <p:nvPr>
            <p:ph type="dt" sz="half" idx="10"/>
          </p:nvPr>
        </p:nvSpPr>
        <p:spPr/>
        <p:txBody>
          <a:bodyPr/>
          <a:lstStyle/>
          <a:p>
            <a:fld id="{8FE0A87B-98AD-4F25-9D08-11936A21C5CF}" type="datetime1">
              <a:rPr lang="en-US" smtClean="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41863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342900"/>
            <a:ext cx="2948940" cy="120015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86200" y="742950"/>
            <a:ext cx="4629150" cy="36576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icon to add picture</a:t>
            </a:r>
          </a:p>
        </p:txBody>
      </p:sp>
      <p:sp>
        <p:nvSpPr>
          <p:cNvPr id="4" name="Text Placeholder 3"/>
          <p:cNvSpPr>
            <a:spLocks noGrp="1"/>
          </p:cNvSpPr>
          <p:nvPr>
            <p:ph type="body" sz="half" idx="2"/>
          </p:nvPr>
        </p:nvSpPr>
        <p:spPr>
          <a:xfrm>
            <a:off x="630936" y="1543050"/>
            <a:ext cx="2948940" cy="2857500"/>
          </a:xfrm>
        </p:spPr>
        <p:txBody>
          <a:bodyPr>
            <a:normAutofit/>
          </a:bodyPr>
          <a:lstStyle>
            <a:lvl1pPr marL="0" indent="0">
              <a:lnSpc>
                <a:spcPct val="90000"/>
              </a:lnSpc>
              <a:buNone/>
              <a:defRPr sz="12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Edit Master text styles</a:t>
            </a:r>
          </a:p>
        </p:txBody>
      </p:sp>
      <p:sp>
        <p:nvSpPr>
          <p:cNvPr id="5" name="Date Placeholder 4"/>
          <p:cNvSpPr>
            <a:spLocks noGrp="1"/>
          </p:cNvSpPr>
          <p:nvPr>
            <p:ph type="dt" sz="half" idx="10"/>
          </p:nvPr>
        </p:nvSpPr>
        <p:spPr/>
        <p:txBody>
          <a:bodyPr/>
          <a:lstStyle/>
          <a:p>
            <a:fld id="{356686FB-4C50-4011-B25F-15A84A36B26D}" type="datetime1">
              <a:rPr lang="en-US" smtClean="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60375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C62EAA-D052-4693-B8F7-E2879F951735}" type="datetime1">
              <a:rPr lang="en-US" smtClean="0"/>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36658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3672"/>
            <a:ext cx="8229600" cy="729154"/>
          </a:xfrm>
        </p:spPr>
        <p:txBody>
          <a:bodyPr/>
          <a:lstStyle>
            <a:lvl1pPr>
              <a:defRPr b="0" i="0">
                <a:latin typeface="Times New Roman"/>
                <a:cs typeface="Times New Roman"/>
              </a:defRPr>
            </a:lvl1pPr>
          </a:lstStyle>
          <a:p>
            <a:r>
              <a:rPr lang="en-US"/>
              <a:t>Click to edit Master title style</a:t>
            </a:r>
            <a:endParaRPr lang="en-US" dirty="0"/>
          </a:p>
        </p:txBody>
      </p:sp>
      <p:sp>
        <p:nvSpPr>
          <p:cNvPr id="3" name="Content Placeholder 2"/>
          <p:cNvSpPr>
            <a:spLocks noGrp="1"/>
          </p:cNvSpPr>
          <p:nvPr>
            <p:ph idx="1"/>
          </p:nvPr>
        </p:nvSpPr>
        <p:spPr>
          <a:xfrm>
            <a:off x="457200" y="1760481"/>
            <a:ext cx="8229600" cy="2775019"/>
          </a:xfrm>
        </p:spPr>
        <p:txBody>
          <a:bodyPr/>
          <a:lstStyle>
            <a:lvl1pPr>
              <a:defRPr b="0" i="0">
                <a:latin typeface="+mn-lt"/>
                <a:cs typeface="Arial"/>
              </a:defRPr>
            </a:lvl1pPr>
            <a:lvl2pPr>
              <a:defRPr b="0" i="0">
                <a:latin typeface="+mn-lt"/>
                <a:cs typeface="Arial"/>
              </a:defRPr>
            </a:lvl2pPr>
            <a:lvl3pPr>
              <a:defRPr b="0" i="0">
                <a:latin typeface="+mn-lt"/>
                <a:cs typeface="Arial"/>
              </a:defRPr>
            </a:lvl3pPr>
            <a:lvl4pPr>
              <a:defRPr b="0" i="0">
                <a:latin typeface="+mn-lt"/>
                <a:cs typeface="Arial"/>
              </a:defRPr>
            </a:lvl4pPr>
            <a:lvl5pPr>
              <a:defRPr b="0" i="0">
                <a:latin typeface="+mn-lt"/>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84D671-636E-402A-8E84-A011DA435C92}" type="datetime1">
              <a:rPr lang="en-US" smtClean="0"/>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086845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027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0273"/>
            <a:ext cx="5800725" cy="435887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86BC12-C0DB-47C3-9F3F-CE26BDDED86D}" type="datetime1">
              <a:rPr lang="en-US" smtClean="0"/>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10970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lvl1pPr>
              <a:defRPr b="1" i="0">
                <a:solidFill>
                  <a:srgbClr val="000000"/>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rgbClr val="782F3E"/>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19A2AF-3053-4571-8F0F-72D657E0B8D9}" type="datetime1">
              <a:rPr lang="en-US" smtClean="0"/>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754801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3672"/>
            <a:ext cx="8229600" cy="729154"/>
          </a:xfrm>
        </p:spPr>
        <p:txBody>
          <a:bodyPr/>
          <a:lstStyle>
            <a:lvl1pPr>
              <a:defRPr b="0" i="0">
                <a:latin typeface="Times New Roman"/>
                <a:cs typeface="Times New Roman"/>
              </a:defRPr>
            </a:lvl1pPr>
          </a:lstStyle>
          <a:p>
            <a:r>
              <a:rPr lang="en-US"/>
              <a:t>Click to edit Master title style</a:t>
            </a:r>
            <a:endParaRPr lang="en-US" dirty="0"/>
          </a:p>
        </p:txBody>
      </p:sp>
      <p:sp>
        <p:nvSpPr>
          <p:cNvPr id="3" name="Content Placeholder 2"/>
          <p:cNvSpPr>
            <a:spLocks noGrp="1"/>
          </p:cNvSpPr>
          <p:nvPr>
            <p:ph idx="1"/>
          </p:nvPr>
        </p:nvSpPr>
        <p:spPr>
          <a:xfrm>
            <a:off x="457200" y="1760482"/>
            <a:ext cx="8229600" cy="2775019"/>
          </a:xfrm>
        </p:spPr>
        <p:txBody>
          <a:bodyPr/>
          <a:lstStyle>
            <a:lvl1pPr>
              <a:defRPr b="0" i="0">
                <a:latin typeface="+mn-lt"/>
                <a:cs typeface="Arial"/>
              </a:defRPr>
            </a:lvl1pPr>
            <a:lvl2pPr>
              <a:defRPr b="0" i="0">
                <a:latin typeface="+mn-lt"/>
                <a:cs typeface="Arial"/>
              </a:defRPr>
            </a:lvl2pPr>
            <a:lvl3pPr>
              <a:defRPr b="0" i="0">
                <a:latin typeface="+mn-lt"/>
                <a:cs typeface="Arial"/>
              </a:defRPr>
            </a:lvl3pPr>
            <a:lvl4pPr>
              <a:defRPr b="0" i="0">
                <a:latin typeface="+mn-lt"/>
                <a:cs typeface="Arial"/>
              </a:defRPr>
            </a:lvl4pPr>
            <a:lvl5pPr>
              <a:defRPr b="0" i="0">
                <a:latin typeface="+mn-lt"/>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84D671-636E-402A-8E84-A011DA435C92}" type="datetime1">
              <a:rPr lang="en-US" smtClean="0"/>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525622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rgbClr val="782F3E"/>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rgbClr val="000000"/>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FE90B-B4D7-4363-B88A-059A7BC447BE}" type="datetime1">
              <a:rPr lang="en-US" smtClean="0"/>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3358008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6011"/>
            <a:ext cx="8229600" cy="647987"/>
          </a:xfrm>
        </p:spPr>
        <p:txBody>
          <a:bodyPr/>
          <a:lstStyle>
            <a:lvl1pPr>
              <a:defRPr b="1" i="0">
                <a:latin typeface="Times New Roman"/>
                <a:cs typeface="Times New Roman"/>
              </a:defRPr>
            </a:lvl1pPr>
          </a:lstStyle>
          <a:p>
            <a:r>
              <a:rPr lang="en-US"/>
              <a:t>Click to edit Master title style</a:t>
            </a:r>
            <a:endParaRPr lang="en-US" dirty="0"/>
          </a:p>
        </p:txBody>
      </p:sp>
      <p:sp>
        <p:nvSpPr>
          <p:cNvPr id="3" name="Content Placeholder 2"/>
          <p:cNvSpPr>
            <a:spLocks noGrp="1"/>
          </p:cNvSpPr>
          <p:nvPr>
            <p:ph sz="half" idx="1"/>
          </p:nvPr>
        </p:nvSpPr>
        <p:spPr>
          <a:xfrm>
            <a:off x="457200" y="1642239"/>
            <a:ext cx="4038600" cy="2956037"/>
          </a:xfrm>
        </p:spPr>
        <p:txBody>
          <a:bodyPr/>
          <a:lstStyle>
            <a:lvl1pPr>
              <a:defRPr sz="2800" b="0" i="0">
                <a:latin typeface="+mn-lt"/>
                <a:cs typeface="Arial"/>
              </a:defRPr>
            </a:lvl1pPr>
            <a:lvl2pPr>
              <a:defRPr sz="2400" b="0" i="0">
                <a:latin typeface="+mn-lt"/>
                <a:cs typeface="Arial"/>
              </a:defRPr>
            </a:lvl2pPr>
            <a:lvl3pPr>
              <a:defRPr sz="2000" b="0" i="0">
                <a:latin typeface="+mn-lt"/>
                <a:cs typeface="Arial"/>
              </a:defRPr>
            </a:lvl3pPr>
            <a:lvl4pPr>
              <a:defRPr sz="1800" b="0" i="0">
                <a:latin typeface="+mn-lt"/>
                <a:cs typeface="Arial"/>
              </a:defRPr>
            </a:lvl4pPr>
            <a:lvl5pPr>
              <a:defRPr sz="1800" b="0" i="0">
                <a:latin typeface="+mn-lt"/>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42239"/>
            <a:ext cx="4038600" cy="2956037"/>
          </a:xfrm>
        </p:spPr>
        <p:txBody>
          <a:bodyPr/>
          <a:lstStyle>
            <a:lvl1pPr>
              <a:defRPr sz="2800" b="0" i="0">
                <a:latin typeface="+mn-lt"/>
                <a:cs typeface="Arial"/>
              </a:defRPr>
            </a:lvl1pPr>
            <a:lvl2pPr>
              <a:defRPr sz="2400" b="0" i="0">
                <a:latin typeface="+mn-lt"/>
                <a:cs typeface="Arial"/>
              </a:defRPr>
            </a:lvl2pPr>
            <a:lvl3pPr>
              <a:defRPr sz="2000" b="0" i="0">
                <a:latin typeface="+mn-lt"/>
                <a:cs typeface="Arial"/>
              </a:defRPr>
            </a:lvl3pPr>
            <a:lvl4pPr>
              <a:defRPr sz="1800" b="0" i="0">
                <a:latin typeface="+mn-lt"/>
                <a:cs typeface="Arial"/>
              </a:defRPr>
            </a:lvl4pPr>
            <a:lvl5pPr>
              <a:defRPr sz="1800" b="0" i="0">
                <a:latin typeface="+mn-lt"/>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311F85-C4F3-4CC8-8166-A8D43CB43036}" type="datetime1">
              <a:rPr lang="en-US" smtClean="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3663185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32789"/>
            <a:ext cx="4040188" cy="599829"/>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55376"/>
            <a:ext cx="4040188" cy="2949470"/>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932789"/>
            <a:ext cx="4041775" cy="599829"/>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55376"/>
            <a:ext cx="4041775" cy="2949470"/>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6F8BC1-7C7B-437C-8FBD-288B44630849}" type="datetime1">
              <a:rPr lang="en-US" smtClean="0"/>
              <a:t>3/11/2026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946303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solidFill>
                  <a:srgbClr val="000000"/>
                </a:solidFill>
                <a:latin typeface="Times New Roman"/>
                <a:cs typeface="Times New Roman"/>
              </a:defRPr>
            </a:lvl1pPr>
          </a:lstStyle>
          <a:p>
            <a:r>
              <a:rPr lang="en-US" dirty="0"/>
              <a:t>Subtitle Page</a:t>
            </a:r>
          </a:p>
        </p:txBody>
      </p:sp>
      <p:sp>
        <p:nvSpPr>
          <p:cNvPr id="3" name="Date Placeholder 2"/>
          <p:cNvSpPr>
            <a:spLocks noGrp="1"/>
          </p:cNvSpPr>
          <p:nvPr>
            <p:ph type="dt" sz="half" idx="10"/>
          </p:nvPr>
        </p:nvSpPr>
        <p:spPr/>
        <p:txBody>
          <a:bodyPr/>
          <a:lstStyle/>
          <a:p>
            <a:fld id="{303E7CAF-594A-43AD-B880-90EA279AC84F}" type="datetime1">
              <a:rPr lang="en-US" smtClean="0"/>
              <a:t>3/11/2026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962363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97594C-F1CB-4718-BE37-75041BA0691E}" type="datetime1">
              <a:rPr lang="en-US" smtClean="0"/>
              <a:t>3/11/2026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465917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73674"/>
            <a:ext cx="3008313" cy="951513"/>
          </a:xfrm>
        </p:spPr>
        <p:txBody>
          <a:bodyPr anchor="b"/>
          <a:lstStyle>
            <a:lvl1pPr algn="l">
              <a:defRPr sz="20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3575050" y="873673"/>
            <a:ext cx="5111750" cy="4066190"/>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2" y="1825187"/>
            <a:ext cx="3008313" cy="3114675"/>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CC9EF8-0751-4595-93F5-0B64EB4894B8}" type="datetime1">
              <a:rPr lang="en-US" smtClean="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261386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0135" y="3928242"/>
            <a:ext cx="7260896" cy="288050"/>
          </a:xfrm>
        </p:spPr>
        <p:txBody>
          <a:bodyPr anchor="b"/>
          <a:lstStyle>
            <a:lvl1pPr algn="l">
              <a:defRPr sz="2000" b="1">
                <a:latin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1410135" y="348156"/>
            <a:ext cx="7260896" cy="3481552"/>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1410135" y="4216292"/>
            <a:ext cx="7260896" cy="550971"/>
          </a:xfrm>
        </p:spPr>
        <p:txBody>
          <a:bodyPr/>
          <a:lstStyle>
            <a:lvl1pPr marL="0" indent="0">
              <a:buNone/>
              <a:defRPr sz="1400">
                <a:latin typeface="+mj-lt"/>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32A1AF-BA1D-4B35-B8F3-56A3F06C717C}" type="datetime1">
              <a:rPr lang="en-US" smtClean="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594009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rgbClr val="782F3E"/>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FE90B-B4D7-4363-B88A-059A7BC447BE}" type="datetime1">
              <a:rPr lang="en-US" smtClean="0"/>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3376877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lumMod val="65000"/>
                  </a:schemeClr>
                </a:solidFill>
              </a:defRPr>
            </a:lvl1pPr>
          </a:lstStyle>
          <a:p>
            <a:pPr defTabSz="685800"/>
            <a:fld id="{82DA34B5-7C80-464F-9A62-3711C8F85D9D}" type="slidenum">
              <a:rPr lang="en-US" smtClean="0">
                <a:solidFill>
                  <a:prstClr val="white">
                    <a:lumMod val="65000"/>
                  </a:prstClr>
                </a:solidFill>
              </a:rPr>
              <a:pPr defTabSz="685800"/>
              <a:t>‹#›</a:t>
            </a:fld>
            <a:endParaRPr lang="en-US" dirty="0">
              <a:solidFill>
                <a:prstClr val="white">
                  <a:lumMod val="65000"/>
                </a:prstClr>
              </a:solidFill>
            </a:endParaRPr>
          </a:p>
        </p:txBody>
      </p:sp>
      <p:sp>
        <p:nvSpPr>
          <p:cNvPr id="5" name="Rectangle 4">
            <a:extLst>
              <a:ext uri="{FF2B5EF4-FFF2-40B4-BE49-F238E27FC236}">
                <a16:creationId xmlns:a16="http://schemas.microsoft.com/office/drawing/2014/main" id="{9DB41959-FEE5-1078-7916-499F63EB4500}"/>
              </a:ext>
            </a:extLst>
          </p:cNvPr>
          <p:cNvSpPr/>
          <p:nvPr userDrawn="1"/>
        </p:nvSpPr>
        <p:spPr>
          <a:xfrm>
            <a:off x="0" y="0"/>
            <a:ext cx="9144000" cy="6858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a:ea typeface="+mn-ea"/>
              <a:cs typeface="+mn-cs"/>
            </a:endParaRPr>
          </a:p>
        </p:txBody>
      </p:sp>
      <p:pic>
        <p:nvPicPr>
          <p:cNvPr id="7" name="Picture 6" descr="A gold coin with text and three torched columns&#10;&#10;Description automatically generated">
            <a:extLst>
              <a:ext uri="{FF2B5EF4-FFF2-40B4-BE49-F238E27FC236}">
                <a16:creationId xmlns:a16="http://schemas.microsoft.com/office/drawing/2014/main" id="{803AC974-AB03-E12D-6417-6787E5D44F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34" y="38763"/>
            <a:ext cx="608275" cy="608275"/>
          </a:xfrm>
          <a:prstGeom prst="rect">
            <a:avLst/>
          </a:prstGeom>
        </p:spPr>
      </p:pic>
      <p:sp>
        <p:nvSpPr>
          <p:cNvPr id="10" name="Title 1">
            <a:extLst>
              <a:ext uri="{FF2B5EF4-FFF2-40B4-BE49-F238E27FC236}">
                <a16:creationId xmlns:a16="http://schemas.microsoft.com/office/drawing/2014/main" id="{90A042F4-4B75-B950-D95B-A6B04C834626}"/>
              </a:ext>
            </a:extLst>
          </p:cNvPr>
          <p:cNvSpPr>
            <a:spLocks noGrp="1"/>
          </p:cNvSpPr>
          <p:nvPr>
            <p:ph type="title"/>
          </p:nvPr>
        </p:nvSpPr>
        <p:spPr>
          <a:xfrm>
            <a:off x="759343" y="114808"/>
            <a:ext cx="6402795" cy="456182"/>
          </a:xfrm>
        </p:spPr>
        <p:txBody>
          <a:bodyPr anchor="ctr" anchorCtr="0">
            <a:noAutofit/>
          </a:bodyPr>
          <a:lstStyle>
            <a:lvl1pPr algn="l">
              <a:defRPr sz="2850" b="1">
                <a:latin typeface="+mn-lt"/>
              </a:defRPr>
            </a:lvl1pPr>
          </a:lstStyle>
          <a:p>
            <a:r>
              <a:rPr lang="en-US"/>
              <a:t>Click to edit Master title style</a:t>
            </a:r>
          </a:p>
        </p:txBody>
      </p:sp>
    </p:spTree>
    <p:extLst>
      <p:ext uri="{BB962C8B-B14F-4D97-AF65-F5344CB8AC3E}">
        <p14:creationId xmlns:p14="http://schemas.microsoft.com/office/powerpoint/2010/main" val="671139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35A09A20-1848-4890-9926-BAAA8B6EFC60}" type="datetime1">
              <a:rPr lang="en-US" smtClean="0">
                <a:solidFill>
                  <a:prstClr val="black">
                    <a:tint val="75000"/>
                  </a:prstClr>
                </a:solidFill>
              </a:rPr>
              <a:pPr defTabSz="685800"/>
              <a:t>3/11/2026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solidFill>
                  <a:schemeClr val="bg1">
                    <a:lumMod val="65000"/>
                  </a:schemeClr>
                </a:solidFill>
              </a:defRPr>
            </a:lvl1pPr>
          </a:lstStyle>
          <a:p>
            <a:pPr defTabSz="685800"/>
            <a:fld id="{82DA34B5-7C80-464F-9A62-3711C8F85D9D}" type="slidenum">
              <a:rPr lang="en-US" smtClean="0">
                <a:solidFill>
                  <a:prstClr val="white">
                    <a:lumMod val="65000"/>
                  </a:prstClr>
                </a:solidFill>
              </a:rPr>
              <a:pPr defTabSz="685800"/>
              <a:t>‹#›</a:t>
            </a:fld>
            <a:endParaRPr lang="en-US" dirty="0">
              <a:solidFill>
                <a:prstClr val="white">
                  <a:lumMod val="65000"/>
                </a:prstClr>
              </a:solidFill>
            </a:endParaRPr>
          </a:p>
        </p:txBody>
      </p:sp>
    </p:spTree>
    <p:extLst>
      <p:ext uri="{BB962C8B-B14F-4D97-AF65-F5344CB8AC3E}">
        <p14:creationId xmlns:p14="http://schemas.microsoft.com/office/powerpoint/2010/main" val="24599242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lumMod val="65000"/>
                  </a:schemeClr>
                </a:solidFill>
              </a:defRPr>
            </a:lvl1pPr>
          </a:lstStyle>
          <a:p>
            <a:pPr defTabSz="685800"/>
            <a:fld id="{82DA34B5-7C80-464F-9A62-3711C8F85D9D}" type="slidenum">
              <a:rPr lang="en-US" smtClean="0">
                <a:solidFill>
                  <a:prstClr val="white">
                    <a:lumMod val="65000"/>
                  </a:prstClr>
                </a:solidFill>
              </a:rPr>
              <a:pPr defTabSz="685800"/>
              <a:t>‹#›</a:t>
            </a:fld>
            <a:endParaRPr lang="en-US" dirty="0">
              <a:solidFill>
                <a:prstClr val="white">
                  <a:lumMod val="65000"/>
                </a:prstClr>
              </a:solidFill>
            </a:endParaRPr>
          </a:p>
        </p:txBody>
      </p:sp>
      <p:sp>
        <p:nvSpPr>
          <p:cNvPr id="5" name="Rectangle 4">
            <a:extLst>
              <a:ext uri="{FF2B5EF4-FFF2-40B4-BE49-F238E27FC236}">
                <a16:creationId xmlns:a16="http://schemas.microsoft.com/office/drawing/2014/main" id="{9DB41959-FEE5-1078-7916-499F63EB4500}"/>
              </a:ext>
            </a:extLst>
          </p:cNvPr>
          <p:cNvSpPr/>
          <p:nvPr userDrawn="1"/>
        </p:nvSpPr>
        <p:spPr>
          <a:xfrm>
            <a:off x="0" y="0"/>
            <a:ext cx="9144000" cy="6858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a:ea typeface="+mn-ea"/>
              <a:cs typeface="+mn-cs"/>
            </a:endParaRPr>
          </a:p>
        </p:txBody>
      </p:sp>
      <p:pic>
        <p:nvPicPr>
          <p:cNvPr id="7" name="Picture 6" descr="A gold coin with text and three torched columns&#10;&#10;Description automatically generated">
            <a:extLst>
              <a:ext uri="{FF2B5EF4-FFF2-40B4-BE49-F238E27FC236}">
                <a16:creationId xmlns:a16="http://schemas.microsoft.com/office/drawing/2014/main" id="{803AC974-AB03-E12D-6417-6787E5D44F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34" y="38763"/>
            <a:ext cx="608275" cy="608275"/>
          </a:xfrm>
          <a:prstGeom prst="rect">
            <a:avLst/>
          </a:prstGeom>
        </p:spPr>
      </p:pic>
      <p:sp>
        <p:nvSpPr>
          <p:cNvPr id="10" name="Title 1">
            <a:extLst>
              <a:ext uri="{FF2B5EF4-FFF2-40B4-BE49-F238E27FC236}">
                <a16:creationId xmlns:a16="http://schemas.microsoft.com/office/drawing/2014/main" id="{90A042F4-4B75-B950-D95B-A6B04C834626}"/>
              </a:ext>
            </a:extLst>
          </p:cNvPr>
          <p:cNvSpPr>
            <a:spLocks noGrp="1"/>
          </p:cNvSpPr>
          <p:nvPr>
            <p:ph type="title"/>
          </p:nvPr>
        </p:nvSpPr>
        <p:spPr>
          <a:xfrm>
            <a:off x="759343" y="114808"/>
            <a:ext cx="6402795" cy="456182"/>
          </a:xfrm>
        </p:spPr>
        <p:txBody>
          <a:bodyPr anchor="ctr" anchorCtr="0">
            <a:noAutofit/>
          </a:bodyPr>
          <a:lstStyle>
            <a:lvl1pPr algn="l">
              <a:defRPr sz="2850" b="1">
                <a:latin typeface="+mn-lt"/>
              </a:defRPr>
            </a:lvl1pPr>
          </a:lstStyle>
          <a:p>
            <a:r>
              <a:rPr lang="en-US" dirty="0"/>
              <a:t>Click to edit Master title style</a:t>
            </a:r>
          </a:p>
        </p:txBody>
      </p:sp>
    </p:spTree>
    <p:extLst>
      <p:ext uri="{BB962C8B-B14F-4D97-AF65-F5344CB8AC3E}">
        <p14:creationId xmlns:p14="http://schemas.microsoft.com/office/powerpoint/2010/main" val="3706302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73674"/>
            <a:ext cx="3008313" cy="951513"/>
          </a:xfrm>
        </p:spPr>
        <p:txBody>
          <a:bodyPr anchor="b"/>
          <a:lstStyle>
            <a:lvl1pPr algn="l">
              <a:defRPr sz="20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3575050" y="873673"/>
            <a:ext cx="5111750" cy="4066190"/>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2" y="1825187"/>
            <a:ext cx="3008313" cy="3114675"/>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9E6768EF-8E1C-4FDD-A477-F7862F9AD6CF}" type="datetime1">
              <a:rPr lang="en-US" smtClean="0">
                <a:solidFill>
                  <a:prstClr val="black">
                    <a:tint val="75000"/>
                  </a:prstClr>
                </a:solidFill>
              </a:rPr>
              <a:pPr defTabSz="685800"/>
              <a:t>3/11/2026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bg1">
                    <a:lumMod val="65000"/>
                  </a:schemeClr>
                </a:solidFill>
              </a:defRPr>
            </a:lvl1pPr>
          </a:lstStyle>
          <a:p>
            <a:pPr defTabSz="685800"/>
            <a:fld id="{82DA34B5-7C80-464F-9A62-3711C8F85D9D}" type="slidenum">
              <a:rPr lang="en-US" smtClean="0">
                <a:solidFill>
                  <a:prstClr val="white">
                    <a:lumMod val="65000"/>
                  </a:prstClr>
                </a:solidFill>
              </a:rPr>
              <a:pPr defTabSz="685800"/>
              <a:t>‹#›</a:t>
            </a:fld>
            <a:endParaRPr lang="en-US" dirty="0">
              <a:solidFill>
                <a:prstClr val="white">
                  <a:lumMod val="65000"/>
                </a:prstClr>
              </a:solidFill>
            </a:endParaRPr>
          </a:p>
        </p:txBody>
      </p:sp>
    </p:spTree>
    <p:extLst>
      <p:ext uri="{BB962C8B-B14F-4D97-AF65-F5344CB8AC3E}">
        <p14:creationId xmlns:p14="http://schemas.microsoft.com/office/powerpoint/2010/main" val="5183696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0135" y="3928242"/>
            <a:ext cx="7260896" cy="288050"/>
          </a:xfrm>
        </p:spPr>
        <p:txBody>
          <a:bodyPr anchor="b"/>
          <a:lstStyle>
            <a:lvl1pPr algn="l">
              <a:defRPr sz="2000" b="1">
                <a:latin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1410135" y="348156"/>
            <a:ext cx="7260896" cy="3481552"/>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1410135" y="4216292"/>
            <a:ext cx="7260896" cy="550971"/>
          </a:xfrm>
        </p:spPr>
        <p:txBody>
          <a:bodyPr/>
          <a:lstStyle>
            <a:lvl1pPr marL="0" indent="0">
              <a:buNone/>
              <a:defRPr sz="1400">
                <a:latin typeface="+mj-lt"/>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00E13048-242B-4C43-AF74-85C935DB87D1}" type="datetime1">
              <a:rPr lang="en-US" smtClean="0">
                <a:solidFill>
                  <a:prstClr val="black">
                    <a:tint val="75000"/>
                  </a:prstClr>
                </a:solidFill>
              </a:rPr>
              <a:pPr defTabSz="685800"/>
              <a:t>3/11/2026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bg1">
                    <a:lumMod val="65000"/>
                  </a:schemeClr>
                </a:solidFill>
              </a:defRPr>
            </a:lvl1pPr>
          </a:lstStyle>
          <a:p>
            <a:pPr defTabSz="685800"/>
            <a:fld id="{82DA34B5-7C80-464F-9A62-3711C8F85D9D}" type="slidenum">
              <a:rPr lang="en-US" smtClean="0">
                <a:solidFill>
                  <a:prstClr val="white">
                    <a:lumMod val="65000"/>
                  </a:prstClr>
                </a:solidFill>
              </a:rPr>
              <a:pPr defTabSz="685800"/>
              <a:t>‹#›</a:t>
            </a:fld>
            <a:endParaRPr lang="en-US" dirty="0">
              <a:solidFill>
                <a:prstClr val="white">
                  <a:lumMod val="65000"/>
                </a:prstClr>
              </a:solidFill>
            </a:endParaRPr>
          </a:p>
        </p:txBody>
      </p:sp>
    </p:spTree>
    <p:extLst>
      <p:ext uri="{BB962C8B-B14F-4D97-AF65-F5344CB8AC3E}">
        <p14:creationId xmlns:p14="http://schemas.microsoft.com/office/powerpoint/2010/main" val="2509907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Side View">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1494" y="178071"/>
            <a:ext cx="8068550" cy="471949"/>
          </a:xfrm>
        </p:spPr>
        <p:txBody>
          <a:bodyPr anchor="ctr">
            <a:noAutofit/>
          </a:bodyPr>
          <a:lstStyle>
            <a:lvl1pPr algn="l">
              <a:defRPr sz="3000" b="1">
                <a:latin typeface="+mn-lt"/>
              </a:defRPr>
            </a:lvl1pPr>
          </a:lstStyle>
          <a:p>
            <a:r>
              <a:rPr lang="en-US" dirty="0"/>
              <a:t>Click to edit Master title style</a:t>
            </a:r>
          </a:p>
        </p:txBody>
      </p:sp>
      <p:sp>
        <p:nvSpPr>
          <p:cNvPr id="3" name="Picture Placeholder 2"/>
          <p:cNvSpPr>
            <a:spLocks noGrp="1"/>
          </p:cNvSpPr>
          <p:nvPr>
            <p:ph type="pic" idx="1"/>
          </p:nvPr>
        </p:nvSpPr>
        <p:spPr>
          <a:xfrm>
            <a:off x="861495" y="1184275"/>
            <a:ext cx="8068550" cy="3481552"/>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61495" y="629671"/>
            <a:ext cx="2547134" cy="300632"/>
          </a:xfrm>
        </p:spPr>
        <p:txBody>
          <a:bodyPr>
            <a:normAutofit/>
          </a:bodyPr>
          <a:lstStyle>
            <a:lvl1pPr marL="0" indent="0">
              <a:buNone/>
              <a:defRPr sz="1350" i="1">
                <a:latin typeface="+mn-lt"/>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chemeClr val="bg1">
                    <a:lumMod val="65000"/>
                  </a:schemeClr>
                </a:solidFill>
              </a:defRPr>
            </a:lvl1pPr>
          </a:lstStyle>
          <a:p>
            <a:pPr defTabSz="685800"/>
            <a:fld id="{82DA34B5-7C80-464F-9A62-3711C8F85D9D}" type="slidenum">
              <a:rPr lang="en-US" smtClean="0">
                <a:solidFill>
                  <a:prstClr val="white">
                    <a:lumMod val="65000"/>
                  </a:prstClr>
                </a:solidFill>
              </a:rPr>
              <a:pPr defTabSz="685800"/>
              <a:t>‹#›</a:t>
            </a:fld>
            <a:endParaRPr lang="en-US" dirty="0">
              <a:solidFill>
                <a:prstClr val="white">
                  <a:lumMod val="65000"/>
                </a:prstClr>
              </a:solidFill>
            </a:endParaRPr>
          </a:p>
        </p:txBody>
      </p:sp>
    </p:spTree>
    <p:extLst>
      <p:ext uri="{BB962C8B-B14F-4D97-AF65-F5344CB8AC3E}">
        <p14:creationId xmlns:p14="http://schemas.microsoft.com/office/powerpoint/2010/main" val="1234450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FCO Titl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1494" y="178071"/>
            <a:ext cx="8068550" cy="471949"/>
          </a:xfrm>
        </p:spPr>
        <p:txBody>
          <a:bodyPr anchor="ctr">
            <a:noAutofit/>
          </a:bodyPr>
          <a:lstStyle>
            <a:lvl1pPr algn="l">
              <a:defRPr sz="3000" b="1">
                <a:latin typeface="+mn-lt"/>
              </a:defRPr>
            </a:lvl1pPr>
          </a:lstStyle>
          <a:p>
            <a:r>
              <a:rPr lang="en-US" dirty="0"/>
              <a:t>Click to edit Master title style</a:t>
            </a:r>
          </a:p>
        </p:txBody>
      </p:sp>
      <p:sp>
        <p:nvSpPr>
          <p:cNvPr id="3" name="Picture Placeholder 2"/>
          <p:cNvSpPr>
            <a:spLocks noGrp="1"/>
          </p:cNvSpPr>
          <p:nvPr>
            <p:ph type="pic" idx="1"/>
          </p:nvPr>
        </p:nvSpPr>
        <p:spPr>
          <a:xfrm>
            <a:off x="861495" y="1184275"/>
            <a:ext cx="8068550" cy="3481552"/>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61495" y="629671"/>
            <a:ext cx="2547134" cy="300632"/>
          </a:xfrm>
        </p:spPr>
        <p:txBody>
          <a:bodyPr>
            <a:normAutofit/>
          </a:bodyPr>
          <a:lstStyle>
            <a:lvl1pPr marL="0" indent="0">
              <a:buNone/>
              <a:defRPr sz="1350" i="1">
                <a:latin typeface="+mn-lt"/>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chemeClr val="bg1">
                    <a:lumMod val="65000"/>
                  </a:schemeClr>
                </a:solidFill>
              </a:defRPr>
            </a:lvl1pPr>
          </a:lstStyle>
          <a:p>
            <a:pPr defTabSz="685800"/>
            <a:fld id="{82DA34B5-7C80-464F-9A62-3711C8F85D9D}" type="slidenum">
              <a:rPr lang="en-US" smtClean="0">
                <a:solidFill>
                  <a:prstClr val="white">
                    <a:lumMod val="65000"/>
                  </a:prstClr>
                </a:solidFill>
              </a:rPr>
              <a:pPr defTabSz="685800"/>
              <a:t>‹#›</a:t>
            </a:fld>
            <a:endParaRPr lang="en-US" dirty="0">
              <a:solidFill>
                <a:prstClr val="white">
                  <a:lumMod val="65000"/>
                </a:prstClr>
              </a:solidFill>
            </a:endParaRPr>
          </a:p>
        </p:txBody>
      </p:sp>
      <p:pic>
        <p:nvPicPr>
          <p:cNvPr id="6" name="Picture 5" descr="A gold coin with text and three torched columns&#10;&#10;Description automatically generated">
            <a:extLst>
              <a:ext uri="{FF2B5EF4-FFF2-40B4-BE49-F238E27FC236}">
                <a16:creationId xmlns:a16="http://schemas.microsoft.com/office/drawing/2014/main" id="{56206E04-3142-B8BB-7EBA-A67C239BC8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8091"/>
            <a:ext cx="885253" cy="885253"/>
          </a:xfrm>
          <a:prstGeom prst="rect">
            <a:avLst/>
          </a:prstGeom>
        </p:spPr>
      </p:pic>
    </p:spTree>
    <p:extLst>
      <p:ext uri="{BB962C8B-B14F-4D97-AF65-F5344CB8AC3E}">
        <p14:creationId xmlns:p14="http://schemas.microsoft.com/office/powerpoint/2010/main" val="10878943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de View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1494" y="178071"/>
            <a:ext cx="8068550" cy="471949"/>
          </a:xfrm>
        </p:spPr>
        <p:txBody>
          <a:bodyPr anchor="ctr">
            <a:noAutofit/>
          </a:bodyPr>
          <a:lstStyle>
            <a:lvl1pPr algn="l">
              <a:defRPr sz="3000" b="1">
                <a:latin typeface="+mn-lt"/>
              </a:defRPr>
            </a:lvl1pPr>
          </a:lstStyle>
          <a:p>
            <a:r>
              <a:rPr lang="en-US" dirty="0"/>
              <a:t>Click to edit Master title style</a:t>
            </a:r>
          </a:p>
        </p:txBody>
      </p:sp>
      <p:sp>
        <p:nvSpPr>
          <p:cNvPr id="3" name="Picture Placeholder 2"/>
          <p:cNvSpPr>
            <a:spLocks noGrp="1"/>
          </p:cNvSpPr>
          <p:nvPr>
            <p:ph type="pic" idx="1"/>
          </p:nvPr>
        </p:nvSpPr>
        <p:spPr>
          <a:xfrm>
            <a:off x="4836381" y="1184275"/>
            <a:ext cx="4093664" cy="3481552"/>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61495" y="629671"/>
            <a:ext cx="2547134" cy="300632"/>
          </a:xfrm>
        </p:spPr>
        <p:txBody>
          <a:bodyPr>
            <a:normAutofit/>
          </a:bodyPr>
          <a:lstStyle>
            <a:lvl1pPr marL="0" indent="0">
              <a:buNone/>
              <a:defRPr sz="1350" i="1">
                <a:latin typeface="+mj-lt"/>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a:solidFill>
                  <a:schemeClr val="bg1">
                    <a:lumMod val="65000"/>
                  </a:schemeClr>
                </a:solidFill>
              </a:defRPr>
            </a:lvl1pPr>
          </a:lstStyle>
          <a:p>
            <a:pPr defTabSz="685800"/>
            <a:fld id="{82DA34B5-7C80-464F-9A62-3711C8F85D9D}" type="slidenum">
              <a:rPr lang="en-US" smtClean="0">
                <a:solidFill>
                  <a:prstClr val="white">
                    <a:lumMod val="65000"/>
                  </a:prstClr>
                </a:solidFill>
              </a:rPr>
              <a:pPr defTabSz="685800"/>
              <a:t>‹#›</a:t>
            </a:fld>
            <a:endParaRPr lang="en-US" dirty="0">
              <a:solidFill>
                <a:prstClr val="white">
                  <a:lumMod val="65000"/>
                </a:prstClr>
              </a:solidFill>
            </a:endParaRPr>
          </a:p>
        </p:txBody>
      </p:sp>
      <p:sp>
        <p:nvSpPr>
          <p:cNvPr id="5" name="Picture Placeholder 2">
            <a:extLst>
              <a:ext uri="{FF2B5EF4-FFF2-40B4-BE49-F238E27FC236}">
                <a16:creationId xmlns:a16="http://schemas.microsoft.com/office/drawing/2014/main" id="{68D5F1B2-1E54-1E59-E248-A53CF87146E1}"/>
              </a:ext>
            </a:extLst>
          </p:cNvPr>
          <p:cNvSpPr>
            <a:spLocks noGrp="1"/>
          </p:cNvSpPr>
          <p:nvPr>
            <p:ph type="pic" idx="13"/>
          </p:nvPr>
        </p:nvSpPr>
        <p:spPr>
          <a:xfrm>
            <a:off x="459187" y="1186317"/>
            <a:ext cx="4093664" cy="3481552"/>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Click icon to add picture</a:t>
            </a:r>
          </a:p>
        </p:txBody>
      </p:sp>
    </p:spTree>
    <p:extLst>
      <p:ext uri="{BB962C8B-B14F-4D97-AF65-F5344CB8AC3E}">
        <p14:creationId xmlns:p14="http://schemas.microsoft.com/office/powerpoint/2010/main" val="63028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Side View 3">
    <p:bg>
      <p:bgPr shadeToTitle="1">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F69FB6-5E9D-6F80-01D9-5B60C0D9E909}"/>
              </a:ext>
            </a:extLst>
          </p:cNvPr>
          <p:cNvSpPr/>
          <p:nvPr userDrawn="1"/>
        </p:nvSpPr>
        <p:spPr>
          <a:xfrm>
            <a:off x="0" y="0"/>
            <a:ext cx="2761091"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 name="Title 1"/>
          <p:cNvSpPr>
            <a:spLocks noGrp="1"/>
          </p:cNvSpPr>
          <p:nvPr>
            <p:ph type="title"/>
          </p:nvPr>
        </p:nvSpPr>
        <p:spPr>
          <a:xfrm>
            <a:off x="184140" y="162802"/>
            <a:ext cx="2547134" cy="1362188"/>
          </a:xfrm>
        </p:spPr>
        <p:txBody>
          <a:bodyPr anchor="ctr">
            <a:noAutofit/>
          </a:bodyPr>
          <a:lstStyle>
            <a:lvl1pPr algn="l">
              <a:defRPr sz="3000" b="1">
                <a:latin typeface="+mn-lt"/>
              </a:defRPr>
            </a:lvl1pPr>
          </a:lstStyle>
          <a:p>
            <a:r>
              <a:rPr lang="en-US" dirty="0"/>
              <a:t>Click to edit Master title style</a:t>
            </a:r>
          </a:p>
        </p:txBody>
      </p:sp>
      <p:sp>
        <p:nvSpPr>
          <p:cNvPr id="3" name="Picture Placeholder 2"/>
          <p:cNvSpPr>
            <a:spLocks noGrp="1"/>
          </p:cNvSpPr>
          <p:nvPr>
            <p:ph type="pic" idx="1"/>
          </p:nvPr>
        </p:nvSpPr>
        <p:spPr>
          <a:xfrm>
            <a:off x="2945230" y="162802"/>
            <a:ext cx="6014630" cy="4544768"/>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184139" y="1622691"/>
            <a:ext cx="2547134" cy="2334106"/>
          </a:xfrm>
        </p:spPr>
        <p:txBody>
          <a:bodyPr/>
          <a:lstStyle>
            <a:lvl1pPr marL="0" indent="0">
              <a:buNone/>
              <a:defRPr sz="1400">
                <a:latin typeface="+mj-lt"/>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chemeClr val="bg1">
                    <a:lumMod val="65000"/>
                  </a:schemeClr>
                </a:solidFill>
              </a:defRPr>
            </a:lvl1pPr>
          </a:lstStyle>
          <a:p>
            <a:pPr defTabSz="685800"/>
            <a:fld id="{82DA34B5-7C80-464F-9A62-3711C8F85D9D}" type="slidenum">
              <a:rPr lang="en-US" smtClean="0">
                <a:solidFill>
                  <a:prstClr val="white">
                    <a:lumMod val="65000"/>
                  </a:prstClr>
                </a:solidFill>
              </a:rPr>
              <a:pPr defTabSz="685800"/>
              <a:t>‹#›</a:t>
            </a:fld>
            <a:endParaRPr lang="en-US" dirty="0">
              <a:solidFill>
                <a:prstClr val="white">
                  <a:lumMod val="65000"/>
                </a:prstClr>
              </a:solidFill>
            </a:endParaRPr>
          </a:p>
        </p:txBody>
      </p:sp>
      <p:pic>
        <p:nvPicPr>
          <p:cNvPr id="8" name="Picture 7" descr="A gold coin with text and three torched columns&#10;&#10;Description automatically generated">
            <a:extLst>
              <a:ext uri="{FF2B5EF4-FFF2-40B4-BE49-F238E27FC236}">
                <a16:creationId xmlns:a16="http://schemas.microsoft.com/office/drawing/2014/main" id="{5EF212AD-C55F-9754-6916-7DBA6705A6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49" y="4442254"/>
            <a:ext cx="650018" cy="650018"/>
          </a:xfrm>
          <a:prstGeom prst="rect">
            <a:avLst/>
          </a:prstGeom>
        </p:spPr>
      </p:pic>
    </p:spTree>
    <p:extLst>
      <p:ext uri="{BB962C8B-B14F-4D97-AF65-F5344CB8AC3E}">
        <p14:creationId xmlns:p14="http://schemas.microsoft.com/office/powerpoint/2010/main" val="3024861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lvl1pPr>
              <a:defRPr b="1" i="0">
                <a:solidFill>
                  <a:srgbClr val="000000"/>
                </a:solidFill>
                <a:latin typeface="Times New Roman"/>
                <a:cs typeface="Times New Roman"/>
              </a:defRPr>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rgbClr val="782F3E"/>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F82344-3A93-4DD4-A550-77CD0E259853}" type="datetime1">
              <a:rPr lang="en-US" smtClean="0"/>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2961592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6010"/>
            <a:ext cx="8229600" cy="647987"/>
          </a:xfrm>
        </p:spPr>
        <p:txBody>
          <a:bodyPr/>
          <a:lstStyle>
            <a:lvl1pPr>
              <a:defRPr b="1" i="0">
                <a:latin typeface="Times New Roman"/>
                <a:cs typeface="Times New Roman"/>
              </a:defRPr>
            </a:lvl1pPr>
          </a:lstStyle>
          <a:p>
            <a:r>
              <a:rPr lang="en-US"/>
              <a:t>Click to edit Master title style</a:t>
            </a:r>
            <a:endParaRPr lang="en-US" dirty="0"/>
          </a:p>
        </p:txBody>
      </p:sp>
      <p:sp>
        <p:nvSpPr>
          <p:cNvPr id="3" name="Content Placeholder 2"/>
          <p:cNvSpPr>
            <a:spLocks noGrp="1"/>
          </p:cNvSpPr>
          <p:nvPr>
            <p:ph sz="half" idx="1"/>
          </p:nvPr>
        </p:nvSpPr>
        <p:spPr>
          <a:xfrm>
            <a:off x="457200" y="1642238"/>
            <a:ext cx="4038600" cy="2956037"/>
          </a:xfrm>
        </p:spPr>
        <p:txBody>
          <a:bodyPr/>
          <a:lstStyle>
            <a:lvl1pPr>
              <a:defRPr sz="2800" b="0" i="0">
                <a:latin typeface="+mn-lt"/>
                <a:cs typeface="Arial"/>
              </a:defRPr>
            </a:lvl1pPr>
            <a:lvl2pPr>
              <a:defRPr sz="2400" b="0" i="0">
                <a:latin typeface="+mn-lt"/>
                <a:cs typeface="Arial"/>
              </a:defRPr>
            </a:lvl2pPr>
            <a:lvl3pPr>
              <a:defRPr sz="2000" b="0" i="0">
                <a:latin typeface="+mn-lt"/>
                <a:cs typeface="Arial"/>
              </a:defRPr>
            </a:lvl3pPr>
            <a:lvl4pPr>
              <a:defRPr sz="1800" b="0" i="0">
                <a:latin typeface="+mn-lt"/>
                <a:cs typeface="Arial"/>
              </a:defRPr>
            </a:lvl4pPr>
            <a:lvl5pPr>
              <a:defRPr sz="1800" b="0" i="0">
                <a:latin typeface="+mn-lt"/>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42238"/>
            <a:ext cx="4038600" cy="2956037"/>
          </a:xfrm>
        </p:spPr>
        <p:txBody>
          <a:bodyPr/>
          <a:lstStyle>
            <a:lvl1pPr>
              <a:defRPr sz="2800" b="0" i="0">
                <a:latin typeface="+mn-lt"/>
                <a:cs typeface="Arial"/>
              </a:defRPr>
            </a:lvl1pPr>
            <a:lvl2pPr>
              <a:defRPr sz="2400" b="0" i="0">
                <a:latin typeface="+mn-lt"/>
                <a:cs typeface="Arial"/>
              </a:defRPr>
            </a:lvl2pPr>
            <a:lvl3pPr>
              <a:defRPr sz="2000" b="0" i="0">
                <a:latin typeface="+mn-lt"/>
                <a:cs typeface="Arial"/>
              </a:defRPr>
            </a:lvl3pPr>
            <a:lvl4pPr>
              <a:defRPr sz="1800" b="0" i="0">
                <a:latin typeface="+mn-lt"/>
                <a:cs typeface="Arial"/>
              </a:defRPr>
            </a:lvl4pPr>
            <a:lvl5pPr>
              <a:defRPr sz="1800" b="0" i="0">
                <a:latin typeface="+mn-lt"/>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311F85-C4F3-4CC8-8166-A8D43CB43036}" type="datetime1">
              <a:rPr lang="en-US" smtClean="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30440357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3672"/>
            <a:ext cx="8229600" cy="729154"/>
          </a:xfrm>
        </p:spPr>
        <p:txBody>
          <a:bodyPr/>
          <a:lstStyle>
            <a:lvl1pPr>
              <a:defRPr b="0" i="0">
                <a:latin typeface="Times New Roman"/>
                <a:cs typeface="Times New Roman"/>
              </a:defRPr>
            </a:lvl1pPr>
          </a:lstStyle>
          <a:p>
            <a:r>
              <a:rPr lang="en-US"/>
              <a:t>Click to edit Master title style</a:t>
            </a:r>
          </a:p>
        </p:txBody>
      </p:sp>
      <p:sp>
        <p:nvSpPr>
          <p:cNvPr id="3" name="Content Placeholder 2"/>
          <p:cNvSpPr>
            <a:spLocks noGrp="1"/>
          </p:cNvSpPr>
          <p:nvPr>
            <p:ph idx="1"/>
          </p:nvPr>
        </p:nvSpPr>
        <p:spPr>
          <a:xfrm>
            <a:off x="457200" y="1760482"/>
            <a:ext cx="8229600" cy="2775019"/>
          </a:xfrm>
        </p:spPr>
        <p:txBody>
          <a:bodyPr/>
          <a:lstStyle>
            <a:lvl1pPr>
              <a:defRPr b="0" i="0">
                <a:latin typeface="+mn-lt"/>
                <a:cs typeface="Arial"/>
              </a:defRPr>
            </a:lvl1pPr>
            <a:lvl2pPr>
              <a:defRPr b="0" i="0">
                <a:latin typeface="+mn-lt"/>
                <a:cs typeface="Arial"/>
              </a:defRPr>
            </a:lvl2pPr>
            <a:lvl3pPr>
              <a:defRPr b="0" i="0">
                <a:latin typeface="+mn-lt"/>
                <a:cs typeface="Arial"/>
              </a:defRPr>
            </a:lvl3pPr>
            <a:lvl4pPr>
              <a:defRPr b="0" i="0">
                <a:latin typeface="+mn-lt"/>
                <a:cs typeface="Arial"/>
              </a:defRPr>
            </a:lvl4pPr>
            <a:lvl5pPr>
              <a:defRPr b="0" i="0">
                <a:latin typeface="+mn-lt"/>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BA239E-5E54-461B-9B0F-D561720172F4}" type="datetime1">
              <a:rPr lang="en-US" smtClean="0"/>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25755174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rgbClr val="782F3E"/>
                </a:solidFill>
              </a:defRPr>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rgbClr val="000000"/>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4573CD-63B5-405B-8FE3-873CC57C9C43}" type="datetime1">
              <a:rPr lang="en-US" smtClean="0"/>
              <a:t>3/11/2026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35833333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6011"/>
            <a:ext cx="8229600" cy="647987"/>
          </a:xfrm>
        </p:spPr>
        <p:txBody>
          <a:bodyPr/>
          <a:lstStyle>
            <a:lvl1pPr>
              <a:defRPr b="1" i="0">
                <a:latin typeface="Times New Roman"/>
                <a:cs typeface="Times New Roman"/>
              </a:defRPr>
            </a:lvl1pPr>
          </a:lstStyle>
          <a:p>
            <a:r>
              <a:rPr lang="en-US"/>
              <a:t>Click to edit Master title style</a:t>
            </a:r>
          </a:p>
        </p:txBody>
      </p:sp>
      <p:sp>
        <p:nvSpPr>
          <p:cNvPr id="3" name="Content Placeholder 2"/>
          <p:cNvSpPr>
            <a:spLocks noGrp="1"/>
          </p:cNvSpPr>
          <p:nvPr>
            <p:ph sz="half" idx="1"/>
          </p:nvPr>
        </p:nvSpPr>
        <p:spPr>
          <a:xfrm>
            <a:off x="457200" y="1642239"/>
            <a:ext cx="4038600" cy="2956037"/>
          </a:xfrm>
        </p:spPr>
        <p:txBody>
          <a:bodyPr/>
          <a:lstStyle>
            <a:lvl1pPr>
              <a:defRPr sz="2800" b="0" i="0">
                <a:latin typeface="+mn-lt"/>
                <a:cs typeface="Arial"/>
              </a:defRPr>
            </a:lvl1pPr>
            <a:lvl2pPr>
              <a:defRPr sz="2400" b="0" i="0">
                <a:latin typeface="+mn-lt"/>
                <a:cs typeface="Arial"/>
              </a:defRPr>
            </a:lvl2pPr>
            <a:lvl3pPr>
              <a:defRPr sz="2000" b="0" i="0">
                <a:latin typeface="+mn-lt"/>
                <a:cs typeface="Arial"/>
              </a:defRPr>
            </a:lvl3pPr>
            <a:lvl4pPr>
              <a:defRPr sz="1800" b="0" i="0">
                <a:latin typeface="+mn-lt"/>
                <a:cs typeface="Arial"/>
              </a:defRPr>
            </a:lvl4pPr>
            <a:lvl5pPr>
              <a:defRPr sz="1800" b="0" i="0">
                <a:latin typeface="+mn-lt"/>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2239"/>
            <a:ext cx="4038600" cy="2956037"/>
          </a:xfrm>
        </p:spPr>
        <p:txBody>
          <a:bodyPr/>
          <a:lstStyle>
            <a:lvl1pPr>
              <a:defRPr sz="2800" b="0" i="0">
                <a:latin typeface="+mn-lt"/>
                <a:cs typeface="Arial"/>
              </a:defRPr>
            </a:lvl1pPr>
            <a:lvl2pPr>
              <a:defRPr sz="2400" b="0" i="0">
                <a:latin typeface="+mn-lt"/>
                <a:cs typeface="Arial"/>
              </a:defRPr>
            </a:lvl2pPr>
            <a:lvl3pPr>
              <a:defRPr sz="2000" b="0" i="0">
                <a:latin typeface="+mn-lt"/>
                <a:cs typeface="Arial"/>
              </a:defRPr>
            </a:lvl3pPr>
            <a:lvl4pPr>
              <a:defRPr sz="1800" b="0" i="0">
                <a:latin typeface="+mn-lt"/>
                <a:cs typeface="Arial"/>
              </a:defRPr>
            </a:lvl4pPr>
            <a:lvl5pPr>
              <a:defRPr sz="1800" b="0" i="0">
                <a:latin typeface="+mn-lt"/>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A405C8-8541-4858-970B-414E7A81F975}" type="datetime1">
              <a:rPr lang="en-US" smtClean="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chemeClr val="bg1">
                    <a:lumMod val="65000"/>
                  </a:schemeClr>
                </a:solidFill>
              </a:defRPr>
            </a:lvl1pPr>
          </a:lstStyle>
          <a:p>
            <a:fld id="{82DA34B5-7C80-464F-9A62-3711C8F85D9D}" type="slidenum">
              <a:rPr lang="en-US" smtClean="0"/>
              <a:pPr/>
              <a:t>‹#›</a:t>
            </a:fld>
            <a:endParaRPr lang="en-US" dirty="0"/>
          </a:p>
        </p:txBody>
      </p:sp>
    </p:spTree>
    <p:extLst>
      <p:ext uri="{BB962C8B-B14F-4D97-AF65-F5344CB8AC3E}">
        <p14:creationId xmlns:p14="http://schemas.microsoft.com/office/powerpoint/2010/main" val="39332651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32789"/>
            <a:ext cx="4040188" cy="599829"/>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55376"/>
            <a:ext cx="4040188" cy="2949470"/>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932789"/>
            <a:ext cx="4041775" cy="599829"/>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55376"/>
            <a:ext cx="4041775" cy="2949470"/>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201F6B-D6C9-460B-83BB-1D2347E2748D}" type="datetime1">
              <a:rPr lang="en-US" smtClean="0"/>
              <a:t>3/11/2026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68938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solidFill>
                  <a:srgbClr val="000000"/>
                </a:solidFill>
                <a:latin typeface="Times New Roman"/>
                <a:cs typeface="Times New Roman"/>
              </a:defRPr>
            </a:lvl1pPr>
          </a:lstStyle>
          <a:p>
            <a:r>
              <a:rPr lang="en-US"/>
              <a:t>Subtitle Page</a:t>
            </a:r>
          </a:p>
        </p:txBody>
      </p:sp>
      <p:sp>
        <p:nvSpPr>
          <p:cNvPr id="3" name="Date Placeholder 2"/>
          <p:cNvSpPr>
            <a:spLocks noGrp="1"/>
          </p:cNvSpPr>
          <p:nvPr>
            <p:ph type="dt" sz="half" idx="10"/>
          </p:nvPr>
        </p:nvSpPr>
        <p:spPr/>
        <p:txBody>
          <a:bodyPr/>
          <a:lstStyle/>
          <a:p>
            <a:fld id="{89991DEC-FD98-42E6-83F2-C4929BE77415}" type="datetime1">
              <a:rPr lang="en-US" smtClean="0"/>
              <a:t>3/11/2026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23961165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A09A20-1848-4890-9926-BAAA8B6EFC60}" type="datetime1">
              <a:rPr lang="en-US" smtClean="0"/>
              <a:t>3/11/2026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lvl1pPr>
              <a:defRPr>
                <a:solidFill>
                  <a:schemeClr val="bg1">
                    <a:lumMod val="65000"/>
                  </a:schemeClr>
                </a:solidFill>
              </a:defRPr>
            </a:lvl1pPr>
          </a:lstStyle>
          <a:p>
            <a:fld id="{82DA34B5-7C80-464F-9A62-3711C8F85D9D}" type="slidenum">
              <a:rPr lang="en-US" smtClean="0"/>
              <a:pPr/>
              <a:t>‹#›</a:t>
            </a:fld>
            <a:endParaRPr lang="en-US" dirty="0"/>
          </a:p>
        </p:txBody>
      </p:sp>
    </p:spTree>
    <p:extLst>
      <p:ext uri="{BB962C8B-B14F-4D97-AF65-F5344CB8AC3E}">
        <p14:creationId xmlns:p14="http://schemas.microsoft.com/office/powerpoint/2010/main" val="11066099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lumMod val="65000"/>
                  </a:schemeClr>
                </a:solidFill>
              </a:defRPr>
            </a:lvl1pPr>
          </a:lstStyle>
          <a:p>
            <a:fld id="{82DA34B5-7C80-464F-9A62-3711C8F85D9D}" type="slidenum">
              <a:rPr lang="en-US" smtClean="0"/>
              <a:pPr/>
              <a:t>‹#›</a:t>
            </a:fld>
            <a:endParaRPr lang="en-US" dirty="0"/>
          </a:p>
        </p:txBody>
      </p:sp>
      <p:sp>
        <p:nvSpPr>
          <p:cNvPr id="5" name="Rectangle 4">
            <a:extLst>
              <a:ext uri="{FF2B5EF4-FFF2-40B4-BE49-F238E27FC236}">
                <a16:creationId xmlns:a16="http://schemas.microsoft.com/office/drawing/2014/main" id="{9DB41959-FEE5-1078-7916-499F63EB4500}"/>
              </a:ext>
            </a:extLst>
          </p:cNvPr>
          <p:cNvSpPr/>
          <p:nvPr userDrawn="1"/>
        </p:nvSpPr>
        <p:spPr>
          <a:xfrm>
            <a:off x="0" y="0"/>
            <a:ext cx="9144000" cy="6858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7" name="Picture 6" descr="A gold coin with text and three torched columns&#10;&#10;Description automatically generated">
            <a:extLst>
              <a:ext uri="{FF2B5EF4-FFF2-40B4-BE49-F238E27FC236}">
                <a16:creationId xmlns:a16="http://schemas.microsoft.com/office/drawing/2014/main" id="{803AC974-AB03-E12D-6417-6787E5D44F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34" y="38763"/>
            <a:ext cx="608275" cy="608275"/>
          </a:xfrm>
          <a:prstGeom prst="rect">
            <a:avLst/>
          </a:prstGeom>
        </p:spPr>
      </p:pic>
      <p:sp>
        <p:nvSpPr>
          <p:cNvPr id="10" name="Title 1">
            <a:extLst>
              <a:ext uri="{FF2B5EF4-FFF2-40B4-BE49-F238E27FC236}">
                <a16:creationId xmlns:a16="http://schemas.microsoft.com/office/drawing/2014/main" id="{90A042F4-4B75-B950-D95B-A6B04C834626}"/>
              </a:ext>
            </a:extLst>
          </p:cNvPr>
          <p:cNvSpPr>
            <a:spLocks noGrp="1"/>
          </p:cNvSpPr>
          <p:nvPr>
            <p:ph type="title"/>
          </p:nvPr>
        </p:nvSpPr>
        <p:spPr>
          <a:xfrm>
            <a:off x="759343" y="114808"/>
            <a:ext cx="6402795" cy="456182"/>
          </a:xfrm>
        </p:spPr>
        <p:txBody>
          <a:bodyPr anchor="ctr" anchorCtr="0">
            <a:noAutofit/>
          </a:bodyPr>
          <a:lstStyle>
            <a:lvl1pPr algn="l">
              <a:defRPr sz="2850" b="1">
                <a:latin typeface="+mn-lt"/>
              </a:defRPr>
            </a:lvl1pPr>
          </a:lstStyle>
          <a:p>
            <a:r>
              <a:rPr lang="en-US"/>
              <a:t>Click to edit Master title style</a:t>
            </a:r>
          </a:p>
        </p:txBody>
      </p:sp>
    </p:spTree>
    <p:extLst>
      <p:ext uri="{BB962C8B-B14F-4D97-AF65-F5344CB8AC3E}">
        <p14:creationId xmlns:p14="http://schemas.microsoft.com/office/powerpoint/2010/main" val="841598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73674"/>
            <a:ext cx="3008313" cy="951513"/>
          </a:xfrm>
        </p:spPr>
        <p:txBody>
          <a:bodyPr anchor="b"/>
          <a:lstStyle>
            <a:lvl1pPr algn="l">
              <a:defRPr sz="2000" b="1">
                <a:latin typeface="+mn-lt"/>
              </a:defRPr>
            </a:lvl1pPr>
          </a:lstStyle>
          <a:p>
            <a:r>
              <a:rPr lang="en-US"/>
              <a:t>Click to edit Master title style</a:t>
            </a:r>
          </a:p>
        </p:txBody>
      </p:sp>
      <p:sp>
        <p:nvSpPr>
          <p:cNvPr id="3" name="Content Placeholder 2"/>
          <p:cNvSpPr>
            <a:spLocks noGrp="1"/>
          </p:cNvSpPr>
          <p:nvPr>
            <p:ph idx="1"/>
          </p:nvPr>
        </p:nvSpPr>
        <p:spPr>
          <a:xfrm>
            <a:off x="3575050" y="873673"/>
            <a:ext cx="5111750" cy="4066190"/>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825187"/>
            <a:ext cx="3008313" cy="3114675"/>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6768EF-8E1C-4FDD-A477-F7862F9AD6CF}" type="datetime1">
              <a:rPr lang="en-US" smtClean="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chemeClr val="bg1">
                    <a:lumMod val="65000"/>
                  </a:schemeClr>
                </a:solidFill>
              </a:defRPr>
            </a:lvl1pPr>
          </a:lstStyle>
          <a:p>
            <a:fld id="{82DA34B5-7C80-464F-9A62-3711C8F85D9D}" type="slidenum">
              <a:rPr lang="en-US" smtClean="0"/>
              <a:pPr/>
              <a:t>‹#›</a:t>
            </a:fld>
            <a:endParaRPr lang="en-US" dirty="0"/>
          </a:p>
        </p:txBody>
      </p:sp>
    </p:spTree>
    <p:extLst>
      <p:ext uri="{BB962C8B-B14F-4D97-AF65-F5344CB8AC3E}">
        <p14:creationId xmlns:p14="http://schemas.microsoft.com/office/powerpoint/2010/main" val="28531769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0135" y="3928242"/>
            <a:ext cx="7260896" cy="288050"/>
          </a:xfrm>
        </p:spPr>
        <p:txBody>
          <a:bodyPr anchor="b"/>
          <a:lstStyle>
            <a:lvl1pPr algn="l">
              <a:defRPr sz="2000" b="1">
                <a:latin typeface="+mn-lt"/>
              </a:defRPr>
            </a:lvl1pPr>
          </a:lstStyle>
          <a:p>
            <a:r>
              <a:rPr lang="en-US"/>
              <a:t>Click to edit Master title style</a:t>
            </a:r>
          </a:p>
        </p:txBody>
      </p:sp>
      <p:sp>
        <p:nvSpPr>
          <p:cNvPr id="3" name="Picture Placeholder 2"/>
          <p:cNvSpPr>
            <a:spLocks noGrp="1"/>
          </p:cNvSpPr>
          <p:nvPr>
            <p:ph type="pic" idx="1"/>
          </p:nvPr>
        </p:nvSpPr>
        <p:spPr>
          <a:xfrm>
            <a:off x="1410135" y="348156"/>
            <a:ext cx="7260896" cy="3481552"/>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1410135" y="4216292"/>
            <a:ext cx="7260896" cy="550971"/>
          </a:xfrm>
        </p:spPr>
        <p:txBody>
          <a:bodyPr/>
          <a:lstStyle>
            <a:lvl1pPr marL="0" indent="0">
              <a:buNone/>
              <a:defRPr sz="1400">
                <a:latin typeface="+mj-lt"/>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E13048-242B-4C43-AF74-85C935DB87D1}" type="datetime1">
              <a:rPr lang="en-US" smtClean="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chemeClr val="bg1">
                    <a:lumMod val="65000"/>
                  </a:schemeClr>
                </a:solidFill>
              </a:defRPr>
            </a:lvl1pPr>
          </a:lstStyle>
          <a:p>
            <a:fld id="{82DA34B5-7C80-464F-9A62-3711C8F85D9D}" type="slidenum">
              <a:rPr lang="en-US" smtClean="0"/>
              <a:pPr/>
              <a:t>‹#›</a:t>
            </a:fld>
            <a:endParaRPr lang="en-US" dirty="0"/>
          </a:p>
        </p:txBody>
      </p:sp>
    </p:spTree>
    <p:extLst>
      <p:ext uri="{BB962C8B-B14F-4D97-AF65-F5344CB8AC3E}">
        <p14:creationId xmlns:p14="http://schemas.microsoft.com/office/powerpoint/2010/main" val="12046262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Side View">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1494" y="178071"/>
            <a:ext cx="8068550" cy="471949"/>
          </a:xfrm>
        </p:spPr>
        <p:txBody>
          <a:bodyPr anchor="ctr">
            <a:noAutofit/>
          </a:bodyPr>
          <a:lstStyle>
            <a:lvl1pPr algn="l">
              <a:defRPr sz="3000" b="1">
                <a:latin typeface="+mn-lt"/>
              </a:defRPr>
            </a:lvl1pPr>
          </a:lstStyle>
          <a:p>
            <a:r>
              <a:rPr lang="en-US"/>
              <a:t>Click to edit Master title style</a:t>
            </a:r>
          </a:p>
        </p:txBody>
      </p:sp>
      <p:sp>
        <p:nvSpPr>
          <p:cNvPr id="3" name="Picture Placeholder 2"/>
          <p:cNvSpPr>
            <a:spLocks noGrp="1"/>
          </p:cNvSpPr>
          <p:nvPr>
            <p:ph type="pic" idx="1"/>
          </p:nvPr>
        </p:nvSpPr>
        <p:spPr>
          <a:xfrm>
            <a:off x="861495" y="1184275"/>
            <a:ext cx="8068550" cy="3481552"/>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61495" y="629671"/>
            <a:ext cx="2547134" cy="300632"/>
          </a:xfrm>
        </p:spPr>
        <p:txBody>
          <a:bodyPr>
            <a:normAutofit/>
          </a:bodyPr>
          <a:lstStyle>
            <a:lvl1pPr marL="0" indent="0">
              <a:buNone/>
              <a:defRPr sz="1350" i="1">
                <a:latin typeface="+mn-lt"/>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a:solidFill>
                  <a:schemeClr val="bg1">
                    <a:lumMod val="65000"/>
                  </a:schemeClr>
                </a:solidFill>
              </a:defRPr>
            </a:lvl1pPr>
          </a:lstStyle>
          <a:p>
            <a:fld id="{82DA34B5-7C80-464F-9A62-3711C8F85D9D}" type="slidenum">
              <a:rPr lang="en-US" smtClean="0"/>
              <a:pPr/>
              <a:t>‹#›</a:t>
            </a:fld>
            <a:endParaRPr lang="en-US" dirty="0"/>
          </a:p>
        </p:txBody>
      </p:sp>
    </p:spTree>
    <p:extLst>
      <p:ext uri="{BB962C8B-B14F-4D97-AF65-F5344CB8AC3E}">
        <p14:creationId xmlns:p14="http://schemas.microsoft.com/office/powerpoint/2010/main" val="3031643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32789"/>
            <a:ext cx="4040188" cy="599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55375"/>
            <a:ext cx="4040188" cy="2949470"/>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932789"/>
            <a:ext cx="4041775" cy="599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55375"/>
            <a:ext cx="4041775" cy="2949470"/>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6F8BC1-7C7B-437C-8FBD-288B44630849}" type="datetime1">
              <a:rPr lang="en-US" smtClean="0"/>
              <a:t>3/11/2026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21148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FCO Titl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1494" y="178071"/>
            <a:ext cx="8068550" cy="471949"/>
          </a:xfrm>
        </p:spPr>
        <p:txBody>
          <a:bodyPr anchor="ctr">
            <a:noAutofit/>
          </a:bodyPr>
          <a:lstStyle>
            <a:lvl1pPr algn="l">
              <a:defRPr sz="3000" b="1">
                <a:latin typeface="+mn-lt"/>
              </a:defRPr>
            </a:lvl1pPr>
          </a:lstStyle>
          <a:p>
            <a:r>
              <a:rPr lang="en-US"/>
              <a:t>Click to edit Master title style</a:t>
            </a:r>
          </a:p>
        </p:txBody>
      </p:sp>
      <p:sp>
        <p:nvSpPr>
          <p:cNvPr id="3" name="Picture Placeholder 2"/>
          <p:cNvSpPr>
            <a:spLocks noGrp="1"/>
          </p:cNvSpPr>
          <p:nvPr>
            <p:ph type="pic" idx="1"/>
          </p:nvPr>
        </p:nvSpPr>
        <p:spPr>
          <a:xfrm>
            <a:off x="861495" y="1184275"/>
            <a:ext cx="8068550" cy="3481552"/>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61495" y="629671"/>
            <a:ext cx="2547134" cy="300632"/>
          </a:xfrm>
        </p:spPr>
        <p:txBody>
          <a:bodyPr>
            <a:normAutofit/>
          </a:bodyPr>
          <a:lstStyle>
            <a:lvl1pPr marL="0" indent="0">
              <a:buNone/>
              <a:defRPr sz="1350" i="1">
                <a:latin typeface="+mn-lt"/>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a:solidFill>
                  <a:schemeClr val="bg1">
                    <a:lumMod val="65000"/>
                  </a:schemeClr>
                </a:solidFill>
              </a:defRPr>
            </a:lvl1pPr>
          </a:lstStyle>
          <a:p>
            <a:fld id="{82DA34B5-7C80-464F-9A62-3711C8F85D9D}" type="slidenum">
              <a:rPr lang="en-US" smtClean="0"/>
              <a:pPr/>
              <a:t>‹#›</a:t>
            </a:fld>
            <a:endParaRPr lang="en-US" dirty="0"/>
          </a:p>
        </p:txBody>
      </p:sp>
      <p:pic>
        <p:nvPicPr>
          <p:cNvPr id="6" name="Picture 5" descr="A gold coin with text and three torched columns&#10;&#10;Description automatically generated">
            <a:extLst>
              <a:ext uri="{FF2B5EF4-FFF2-40B4-BE49-F238E27FC236}">
                <a16:creationId xmlns:a16="http://schemas.microsoft.com/office/drawing/2014/main" id="{56206E04-3142-B8BB-7EBA-A67C239BC8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8091"/>
            <a:ext cx="885253" cy="885253"/>
          </a:xfrm>
          <a:prstGeom prst="rect">
            <a:avLst/>
          </a:prstGeom>
        </p:spPr>
      </p:pic>
    </p:spTree>
    <p:extLst>
      <p:ext uri="{BB962C8B-B14F-4D97-AF65-F5344CB8AC3E}">
        <p14:creationId xmlns:p14="http://schemas.microsoft.com/office/powerpoint/2010/main" val="35879722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de View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1494" y="178071"/>
            <a:ext cx="8068550" cy="471949"/>
          </a:xfrm>
        </p:spPr>
        <p:txBody>
          <a:bodyPr anchor="ctr">
            <a:noAutofit/>
          </a:bodyPr>
          <a:lstStyle>
            <a:lvl1pPr algn="l">
              <a:defRPr sz="3000" b="1">
                <a:latin typeface="+mn-lt"/>
              </a:defRPr>
            </a:lvl1pPr>
          </a:lstStyle>
          <a:p>
            <a:r>
              <a:rPr lang="en-US"/>
              <a:t>Click to edit Master title style</a:t>
            </a:r>
          </a:p>
        </p:txBody>
      </p:sp>
      <p:sp>
        <p:nvSpPr>
          <p:cNvPr id="3" name="Picture Placeholder 2"/>
          <p:cNvSpPr>
            <a:spLocks noGrp="1"/>
          </p:cNvSpPr>
          <p:nvPr>
            <p:ph type="pic" idx="1"/>
          </p:nvPr>
        </p:nvSpPr>
        <p:spPr>
          <a:xfrm>
            <a:off x="4836381" y="1184275"/>
            <a:ext cx="4093664" cy="3481552"/>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61495" y="629671"/>
            <a:ext cx="2547134" cy="300632"/>
          </a:xfrm>
        </p:spPr>
        <p:txBody>
          <a:bodyPr>
            <a:normAutofit/>
          </a:bodyPr>
          <a:lstStyle>
            <a:lvl1pPr marL="0" indent="0">
              <a:buNone/>
              <a:defRPr sz="1350" i="1">
                <a:latin typeface="+mj-lt"/>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a:solidFill>
                  <a:schemeClr val="bg1">
                    <a:lumMod val="65000"/>
                  </a:schemeClr>
                </a:solidFill>
              </a:defRPr>
            </a:lvl1pPr>
          </a:lstStyle>
          <a:p>
            <a:fld id="{82DA34B5-7C80-464F-9A62-3711C8F85D9D}" type="slidenum">
              <a:rPr lang="en-US" smtClean="0"/>
              <a:pPr/>
              <a:t>‹#›</a:t>
            </a:fld>
            <a:endParaRPr lang="en-US" dirty="0"/>
          </a:p>
        </p:txBody>
      </p:sp>
      <p:sp>
        <p:nvSpPr>
          <p:cNvPr id="5" name="Picture Placeholder 2">
            <a:extLst>
              <a:ext uri="{FF2B5EF4-FFF2-40B4-BE49-F238E27FC236}">
                <a16:creationId xmlns:a16="http://schemas.microsoft.com/office/drawing/2014/main" id="{68D5F1B2-1E54-1E59-E248-A53CF87146E1}"/>
              </a:ext>
            </a:extLst>
          </p:cNvPr>
          <p:cNvSpPr>
            <a:spLocks noGrp="1"/>
          </p:cNvSpPr>
          <p:nvPr>
            <p:ph type="pic" idx="13"/>
          </p:nvPr>
        </p:nvSpPr>
        <p:spPr>
          <a:xfrm>
            <a:off x="459187" y="1186317"/>
            <a:ext cx="4093664" cy="3481552"/>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Click icon to add picture</a:t>
            </a:r>
          </a:p>
        </p:txBody>
      </p:sp>
    </p:spTree>
    <p:extLst>
      <p:ext uri="{BB962C8B-B14F-4D97-AF65-F5344CB8AC3E}">
        <p14:creationId xmlns:p14="http://schemas.microsoft.com/office/powerpoint/2010/main" val="25343391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Side View 3">
    <p:bg>
      <p:bgPr shadeToTitle="1">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F69FB6-5E9D-6F80-01D9-5B60C0D9E909}"/>
              </a:ext>
            </a:extLst>
          </p:cNvPr>
          <p:cNvSpPr/>
          <p:nvPr userDrawn="1"/>
        </p:nvSpPr>
        <p:spPr>
          <a:xfrm>
            <a:off x="0" y="0"/>
            <a:ext cx="2761091"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184140" y="162802"/>
            <a:ext cx="2547134" cy="1362188"/>
          </a:xfrm>
        </p:spPr>
        <p:txBody>
          <a:bodyPr anchor="ctr">
            <a:noAutofit/>
          </a:bodyPr>
          <a:lstStyle>
            <a:lvl1pPr algn="l">
              <a:defRPr sz="3000" b="1">
                <a:latin typeface="+mn-lt"/>
              </a:defRPr>
            </a:lvl1pPr>
          </a:lstStyle>
          <a:p>
            <a:r>
              <a:rPr lang="en-US"/>
              <a:t>Click to edit Master title style</a:t>
            </a:r>
          </a:p>
        </p:txBody>
      </p:sp>
      <p:sp>
        <p:nvSpPr>
          <p:cNvPr id="3" name="Picture Placeholder 2"/>
          <p:cNvSpPr>
            <a:spLocks noGrp="1"/>
          </p:cNvSpPr>
          <p:nvPr>
            <p:ph type="pic" idx="1"/>
          </p:nvPr>
        </p:nvSpPr>
        <p:spPr>
          <a:xfrm>
            <a:off x="2945230" y="162802"/>
            <a:ext cx="6014630" cy="4544768"/>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184139" y="1622691"/>
            <a:ext cx="2547134" cy="2334106"/>
          </a:xfrm>
        </p:spPr>
        <p:txBody>
          <a:bodyPr/>
          <a:lstStyle>
            <a:lvl1pPr marL="0" indent="0">
              <a:buNone/>
              <a:defRPr sz="1400">
                <a:latin typeface="+mj-lt"/>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a:solidFill>
                  <a:schemeClr val="bg1">
                    <a:lumMod val="65000"/>
                  </a:schemeClr>
                </a:solidFill>
              </a:defRPr>
            </a:lvl1pPr>
          </a:lstStyle>
          <a:p>
            <a:fld id="{82DA34B5-7C80-464F-9A62-3711C8F85D9D}" type="slidenum">
              <a:rPr lang="en-US" smtClean="0"/>
              <a:pPr/>
              <a:t>‹#›</a:t>
            </a:fld>
            <a:endParaRPr lang="en-US" dirty="0"/>
          </a:p>
        </p:txBody>
      </p:sp>
      <p:pic>
        <p:nvPicPr>
          <p:cNvPr id="8" name="Picture 7" descr="A gold coin with text and three torched columns&#10;&#10;Description automatically generated">
            <a:extLst>
              <a:ext uri="{FF2B5EF4-FFF2-40B4-BE49-F238E27FC236}">
                <a16:creationId xmlns:a16="http://schemas.microsoft.com/office/drawing/2014/main" id="{5EF212AD-C55F-9754-6916-7DBA6705A6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49" y="4442254"/>
            <a:ext cx="650018" cy="650018"/>
          </a:xfrm>
          <a:prstGeom prst="rect">
            <a:avLst/>
          </a:prstGeom>
        </p:spPr>
      </p:pic>
    </p:spTree>
    <p:extLst>
      <p:ext uri="{BB962C8B-B14F-4D97-AF65-F5344CB8AC3E}">
        <p14:creationId xmlns:p14="http://schemas.microsoft.com/office/powerpoint/2010/main" val="20285306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fld id="{35A09A20-1848-4890-9926-BAAA8B6EFC60}" type="datetime1">
              <a:rPr lang="en-US" smtClean="0">
                <a:solidFill>
                  <a:prstClr val="black">
                    <a:tint val="75000"/>
                  </a:prstClr>
                </a:solidFill>
              </a:rPr>
              <a:pPr defTabSz="685783"/>
              <a:t>3/11/2026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783"/>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solidFill>
                  <a:schemeClr val="bg1">
                    <a:lumMod val="65000"/>
                  </a:schemeClr>
                </a:solidFill>
              </a:defRPr>
            </a:lvl1pPr>
          </a:lstStyle>
          <a:p>
            <a:pPr defTabSz="685783"/>
            <a:fld id="{82DA34B5-7C80-464F-9A62-3711C8F85D9D}" type="slidenum">
              <a:rPr lang="en-US" smtClean="0">
                <a:solidFill>
                  <a:prstClr val="white">
                    <a:lumMod val="65000"/>
                  </a:prstClr>
                </a:solidFill>
              </a:rPr>
              <a:pPr defTabSz="685783"/>
              <a:t>‹#›</a:t>
            </a:fld>
            <a:endParaRPr lang="en-US" dirty="0">
              <a:solidFill>
                <a:prstClr val="white">
                  <a:lumMod val="65000"/>
                </a:prstClr>
              </a:solidFill>
            </a:endParaRPr>
          </a:p>
        </p:txBody>
      </p:sp>
    </p:spTree>
    <p:extLst>
      <p:ext uri="{BB962C8B-B14F-4D97-AF65-F5344CB8AC3E}">
        <p14:creationId xmlns:p14="http://schemas.microsoft.com/office/powerpoint/2010/main" val="16628421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lumMod val="65000"/>
                  </a:schemeClr>
                </a:solidFill>
              </a:defRPr>
            </a:lvl1pPr>
          </a:lstStyle>
          <a:p>
            <a:pPr defTabSz="685783"/>
            <a:fld id="{82DA34B5-7C80-464F-9A62-3711C8F85D9D}" type="slidenum">
              <a:rPr lang="en-US" smtClean="0">
                <a:solidFill>
                  <a:prstClr val="white">
                    <a:lumMod val="65000"/>
                  </a:prstClr>
                </a:solidFill>
              </a:rPr>
              <a:pPr defTabSz="685783"/>
              <a:t>‹#›</a:t>
            </a:fld>
            <a:endParaRPr lang="en-US" dirty="0">
              <a:solidFill>
                <a:prstClr val="white">
                  <a:lumMod val="65000"/>
                </a:prstClr>
              </a:solidFill>
            </a:endParaRPr>
          </a:p>
        </p:txBody>
      </p:sp>
      <p:sp>
        <p:nvSpPr>
          <p:cNvPr id="5" name="Rectangle 4">
            <a:extLst>
              <a:ext uri="{FF2B5EF4-FFF2-40B4-BE49-F238E27FC236}">
                <a16:creationId xmlns:a16="http://schemas.microsoft.com/office/drawing/2014/main" id="{9DB41959-FEE5-1078-7916-499F63EB4500}"/>
              </a:ext>
            </a:extLst>
          </p:cNvPr>
          <p:cNvSpPr/>
          <p:nvPr userDrawn="1"/>
        </p:nvSpPr>
        <p:spPr>
          <a:xfrm>
            <a:off x="0" y="0"/>
            <a:ext cx="9144000" cy="6858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a:ea typeface="+mn-ea"/>
              <a:cs typeface="+mn-cs"/>
            </a:endParaRPr>
          </a:p>
        </p:txBody>
      </p:sp>
      <p:pic>
        <p:nvPicPr>
          <p:cNvPr id="7" name="Picture 6" descr="A gold coin with text and three torched columns&#10;&#10;Description automatically generated">
            <a:extLst>
              <a:ext uri="{FF2B5EF4-FFF2-40B4-BE49-F238E27FC236}">
                <a16:creationId xmlns:a16="http://schemas.microsoft.com/office/drawing/2014/main" id="{803AC974-AB03-E12D-6417-6787E5D44F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35" y="38764"/>
            <a:ext cx="608275" cy="608275"/>
          </a:xfrm>
          <a:prstGeom prst="rect">
            <a:avLst/>
          </a:prstGeom>
        </p:spPr>
      </p:pic>
      <p:sp>
        <p:nvSpPr>
          <p:cNvPr id="10" name="Title 1">
            <a:extLst>
              <a:ext uri="{FF2B5EF4-FFF2-40B4-BE49-F238E27FC236}">
                <a16:creationId xmlns:a16="http://schemas.microsoft.com/office/drawing/2014/main" id="{90A042F4-4B75-B950-D95B-A6B04C834626}"/>
              </a:ext>
            </a:extLst>
          </p:cNvPr>
          <p:cNvSpPr>
            <a:spLocks noGrp="1"/>
          </p:cNvSpPr>
          <p:nvPr>
            <p:ph type="title"/>
          </p:nvPr>
        </p:nvSpPr>
        <p:spPr>
          <a:xfrm>
            <a:off x="759344" y="114808"/>
            <a:ext cx="6402795" cy="456182"/>
          </a:xfrm>
        </p:spPr>
        <p:txBody>
          <a:bodyPr anchor="ctr" anchorCtr="0">
            <a:noAutofit/>
          </a:bodyPr>
          <a:lstStyle>
            <a:lvl1pPr algn="l">
              <a:defRPr sz="2850" b="1">
                <a:latin typeface="+mn-lt"/>
              </a:defRPr>
            </a:lvl1pPr>
          </a:lstStyle>
          <a:p>
            <a:r>
              <a:rPr lang="en-US" dirty="0"/>
              <a:t>Click to edit Master title style</a:t>
            </a:r>
          </a:p>
        </p:txBody>
      </p:sp>
    </p:spTree>
    <p:extLst>
      <p:ext uri="{BB962C8B-B14F-4D97-AF65-F5344CB8AC3E}">
        <p14:creationId xmlns:p14="http://schemas.microsoft.com/office/powerpoint/2010/main" val="20525575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73674"/>
            <a:ext cx="3008313" cy="951513"/>
          </a:xfrm>
        </p:spPr>
        <p:txBody>
          <a:bodyPr anchor="b"/>
          <a:lstStyle>
            <a:lvl1pPr algn="l">
              <a:defRPr sz="20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3575050" y="873673"/>
            <a:ext cx="5111750" cy="4066190"/>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2" y="1825187"/>
            <a:ext cx="3008313" cy="3114675"/>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83"/>
            <a:fld id="{9E6768EF-8E1C-4FDD-A477-F7862F9AD6CF}" type="datetime1">
              <a:rPr lang="en-US" smtClean="0">
                <a:solidFill>
                  <a:prstClr val="black">
                    <a:tint val="75000"/>
                  </a:prstClr>
                </a:solidFill>
              </a:rPr>
              <a:pPr defTabSz="685783"/>
              <a:t>3/11/2026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783"/>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bg1">
                    <a:lumMod val="65000"/>
                  </a:schemeClr>
                </a:solidFill>
              </a:defRPr>
            </a:lvl1pPr>
          </a:lstStyle>
          <a:p>
            <a:pPr defTabSz="685783"/>
            <a:fld id="{82DA34B5-7C80-464F-9A62-3711C8F85D9D}" type="slidenum">
              <a:rPr lang="en-US" smtClean="0">
                <a:solidFill>
                  <a:prstClr val="white">
                    <a:lumMod val="65000"/>
                  </a:prstClr>
                </a:solidFill>
              </a:rPr>
              <a:pPr defTabSz="685783"/>
              <a:t>‹#›</a:t>
            </a:fld>
            <a:endParaRPr lang="en-US" dirty="0">
              <a:solidFill>
                <a:prstClr val="white">
                  <a:lumMod val="65000"/>
                </a:prstClr>
              </a:solidFill>
            </a:endParaRPr>
          </a:p>
        </p:txBody>
      </p:sp>
    </p:spTree>
    <p:extLst>
      <p:ext uri="{BB962C8B-B14F-4D97-AF65-F5344CB8AC3E}">
        <p14:creationId xmlns:p14="http://schemas.microsoft.com/office/powerpoint/2010/main" val="38125781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0136" y="3928243"/>
            <a:ext cx="7260896" cy="288050"/>
          </a:xfrm>
        </p:spPr>
        <p:txBody>
          <a:bodyPr anchor="b"/>
          <a:lstStyle>
            <a:lvl1pPr algn="l">
              <a:defRPr sz="2000" b="1">
                <a:latin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1410136" y="348156"/>
            <a:ext cx="7260896" cy="3481552"/>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dirty="0"/>
              <a:t>Click icon to add picture</a:t>
            </a:r>
          </a:p>
        </p:txBody>
      </p:sp>
      <p:sp>
        <p:nvSpPr>
          <p:cNvPr id="4" name="Text Placeholder 3"/>
          <p:cNvSpPr>
            <a:spLocks noGrp="1"/>
          </p:cNvSpPr>
          <p:nvPr>
            <p:ph type="body" sz="half" idx="2"/>
          </p:nvPr>
        </p:nvSpPr>
        <p:spPr>
          <a:xfrm>
            <a:off x="1410136" y="4216292"/>
            <a:ext cx="7260896" cy="550971"/>
          </a:xfrm>
        </p:spPr>
        <p:txBody>
          <a:bodyPr/>
          <a:lstStyle>
            <a:lvl1pPr marL="0" indent="0">
              <a:buNone/>
              <a:defRPr sz="1400">
                <a:latin typeface="+mj-lt"/>
              </a:defRPr>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83"/>
            <a:fld id="{00E13048-242B-4C43-AF74-85C935DB87D1}" type="datetime1">
              <a:rPr lang="en-US" smtClean="0">
                <a:solidFill>
                  <a:prstClr val="black">
                    <a:tint val="75000"/>
                  </a:prstClr>
                </a:solidFill>
              </a:rPr>
              <a:pPr defTabSz="685783"/>
              <a:t>3/11/2026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783"/>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bg1">
                    <a:lumMod val="65000"/>
                  </a:schemeClr>
                </a:solidFill>
              </a:defRPr>
            </a:lvl1pPr>
          </a:lstStyle>
          <a:p>
            <a:pPr defTabSz="685783"/>
            <a:fld id="{82DA34B5-7C80-464F-9A62-3711C8F85D9D}" type="slidenum">
              <a:rPr lang="en-US" smtClean="0">
                <a:solidFill>
                  <a:prstClr val="white">
                    <a:lumMod val="65000"/>
                  </a:prstClr>
                </a:solidFill>
              </a:rPr>
              <a:pPr defTabSz="685783"/>
              <a:t>‹#›</a:t>
            </a:fld>
            <a:endParaRPr lang="en-US" dirty="0">
              <a:solidFill>
                <a:prstClr val="white">
                  <a:lumMod val="65000"/>
                </a:prstClr>
              </a:solidFill>
            </a:endParaRPr>
          </a:p>
        </p:txBody>
      </p:sp>
    </p:spTree>
    <p:extLst>
      <p:ext uri="{BB962C8B-B14F-4D97-AF65-F5344CB8AC3E}">
        <p14:creationId xmlns:p14="http://schemas.microsoft.com/office/powerpoint/2010/main" val="32996988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Side View">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1494" y="178072"/>
            <a:ext cx="8068550" cy="471949"/>
          </a:xfrm>
        </p:spPr>
        <p:txBody>
          <a:bodyPr anchor="ctr">
            <a:noAutofit/>
          </a:bodyPr>
          <a:lstStyle>
            <a:lvl1pPr algn="l">
              <a:defRPr sz="3000" b="1">
                <a:latin typeface="+mn-lt"/>
              </a:defRPr>
            </a:lvl1pPr>
          </a:lstStyle>
          <a:p>
            <a:r>
              <a:rPr lang="en-US" dirty="0"/>
              <a:t>Click to edit Master title style</a:t>
            </a:r>
          </a:p>
        </p:txBody>
      </p:sp>
      <p:sp>
        <p:nvSpPr>
          <p:cNvPr id="3" name="Picture Placeholder 2"/>
          <p:cNvSpPr>
            <a:spLocks noGrp="1"/>
          </p:cNvSpPr>
          <p:nvPr>
            <p:ph type="pic" idx="1"/>
          </p:nvPr>
        </p:nvSpPr>
        <p:spPr>
          <a:xfrm>
            <a:off x="861496" y="1184276"/>
            <a:ext cx="8068550" cy="3481552"/>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dirty="0"/>
              <a:t>Click icon to add picture</a:t>
            </a:r>
          </a:p>
        </p:txBody>
      </p:sp>
      <p:sp>
        <p:nvSpPr>
          <p:cNvPr id="4" name="Text Placeholder 3"/>
          <p:cNvSpPr>
            <a:spLocks noGrp="1"/>
          </p:cNvSpPr>
          <p:nvPr>
            <p:ph type="body" sz="half" idx="2"/>
          </p:nvPr>
        </p:nvSpPr>
        <p:spPr>
          <a:xfrm>
            <a:off x="861496" y="629671"/>
            <a:ext cx="2547134" cy="300632"/>
          </a:xfrm>
        </p:spPr>
        <p:txBody>
          <a:bodyPr>
            <a:normAutofit/>
          </a:bodyPr>
          <a:lstStyle>
            <a:lvl1pPr marL="0" indent="0">
              <a:buNone/>
              <a:defRPr sz="1350" i="1">
                <a:latin typeface="+mn-lt"/>
              </a:defRPr>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chemeClr val="bg1">
                    <a:lumMod val="65000"/>
                  </a:schemeClr>
                </a:solidFill>
              </a:defRPr>
            </a:lvl1pPr>
          </a:lstStyle>
          <a:p>
            <a:pPr defTabSz="685783"/>
            <a:fld id="{82DA34B5-7C80-464F-9A62-3711C8F85D9D}" type="slidenum">
              <a:rPr lang="en-US" smtClean="0">
                <a:solidFill>
                  <a:prstClr val="white">
                    <a:lumMod val="65000"/>
                  </a:prstClr>
                </a:solidFill>
              </a:rPr>
              <a:pPr defTabSz="685783"/>
              <a:t>‹#›</a:t>
            </a:fld>
            <a:endParaRPr lang="en-US" dirty="0">
              <a:solidFill>
                <a:prstClr val="white">
                  <a:lumMod val="65000"/>
                </a:prstClr>
              </a:solidFill>
            </a:endParaRPr>
          </a:p>
        </p:txBody>
      </p:sp>
    </p:spTree>
    <p:extLst>
      <p:ext uri="{BB962C8B-B14F-4D97-AF65-F5344CB8AC3E}">
        <p14:creationId xmlns:p14="http://schemas.microsoft.com/office/powerpoint/2010/main" val="39140118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FCO Titl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1494" y="178072"/>
            <a:ext cx="8068550" cy="471949"/>
          </a:xfrm>
        </p:spPr>
        <p:txBody>
          <a:bodyPr anchor="ctr">
            <a:noAutofit/>
          </a:bodyPr>
          <a:lstStyle>
            <a:lvl1pPr algn="l">
              <a:defRPr sz="3000" b="1">
                <a:latin typeface="+mn-lt"/>
              </a:defRPr>
            </a:lvl1pPr>
          </a:lstStyle>
          <a:p>
            <a:r>
              <a:rPr lang="en-US" dirty="0"/>
              <a:t>Click to edit Master title style</a:t>
            </a:r>
          </a:p>
        </p:txBody>
      </p:sp>
      <p:sp>
        <p:nvSpPr>
          <p:cNvPr id="3" name="Picture Placeholder 2"/>
          <p:cNvSpPr>
            <a:spLocks noGrp="1"/>
          </p:cNvSpPr>
          <p:nvPr>
            <p:ph type="pic" idx="1"/>
          </p:nvPr>
        </p:nvSpPr>
        <p:spPr>
          <a:xfrm>
            <a:off x="861496" y="1184276"/>
            <a:ext cx="8068550" cy="3481552"/>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dirty="0"/>
              <a:t>Click icon to add picture</a:t>
            </a:r>
          </a:p>
        </p:txBody>
      </p:sp>
      <p:sp>
        <p:nvSpPr>
          <p:cNvPr id="4" name="Text Placeholder 3"/>
          <p:cNvSpPr>
            <a:spLocks noGrp="1"/>
          </p:cNvSpPr>
          <p:nvPr>
            <p:ph type="body" sz="half" idx="2"/>
          </p:nvPr>
        </p:nvSpPr>
        <p:spPr>
          <a:xfrm>
            <a:off x="861496" y="629671"/>
            <a:ext cx="2547134" cy="300632"/>
          </a:xfrm>
        </p:spPr>
        <p:txBody>
          <a:bodyPr>
            <a:normAutofit/>
          </a:bodyPr>
          <a:lstStyle>
            <a:lvl1pPr marL="0" indent="0">
              <a:buNone/>
              <a:defRPr sz="1350" i="1">
                <a:latin typeface="+mn-lt"/>
              </a:defRPr>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chemeClr val="bg1">
                    <a:lumMod val="65000"/>
                  </a:schemeClr>
                </a:solidFill>
              </a:defRPr>
            </a:lvl1pPr>
          </a:lstStyle>
          <a:p>
            <a:pPr defTabSz="685783"/>
            <a:fld id="{82DA34B5-7C80-464F-9A62-3711C8F85D9D}" type="slidenum">
              <a:rPr lang="en-US" smtClean="0">
                <a:solidFill>
                  <a:prstClr val="white">
                    <a:lumMod val="65000"/>
                  </a:prstClr>
                </a:solidFill>
              </a:rPr>
              <a:pPr defTabSz="685783"/>
              <a:t>‹#›</a:t>
            </a:fld>
            <a:endParaRPr lang="en-US" dirty="0">
              <a:solidFill>
                <a:prstClr val="white">
                  <a:lumMod val="65000"/>
                </a:prstClr>
              </a:solidFill>
            </a:endParaRPr>
          </a:p>
        </p:txBody>
      </p:sp>
      <p:pic>
        <p:nvPicPr>
          <p:cNvPr id="6" name="Picture 5" descr="A gold coin with text and three torched columns&#10;&#10;Description automatically generated">
            <a:extLst>
              <a:ext uri="{FF2B5EF4-FFF2-40B4-BE49-F238E27FC236}">
                <a16:creationId xmlns:a16="http://schemas.microsoft.com/office/drawing/2014/main" id="{56206E04-3142-B8BB-7EBA-A67C239BC8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8092"/>
            <a:ext cx="885253" cy="885253"/>
          </a:xfrm>
          <a:prstGeom prst="rect">
            <a:avLst/>
          </a:prstGeom>
        </p:spPr>
      </p:pic>
    </p:spTree>
    <p:extLst>
      <p:ext uri="{BB962C8B-B14F-4D97-AF65-F5344CB8AC3E}">
        <p14:creationId xmlns:p14="http://schemas.microsoft.com/office/powerpoint/2010/main" val="35663104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ide View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1494" y="178072"/>
            <a:ext cx="8068550" cy="471949"/>
          </a:xfrm>
        </p:spPr>
        <p:txBody>
          <a:bodyPr anchor="ctr">
            <a:noAutofit/>
          </a:bodyPr>
          <a:lstStyle>
            <a:lvl1pPr algn="l">
              <a:defRPr sz="3000" b="1">
                <a:latin typeface="+mn-lt"/>
              </a:defRPr>
            </a:lvl1pPr>
          </a:lstStyle>
          <a:p>
            <a:r>
              <a:rPr lang="en-US" dirty="0"/>
              <a:t>Click to edit Master title style</a:t>
            </a:r>
          </a:p>
        </p:txBody>
      </p:sp>
      <p:sp>
        <p:nvSpPr>
          <p:cNvPr id="3" name="Picture Placeholder 2"/>
          <p:cNvSpPr>
            <a:spLocks noGrp="1"/>
          </p:cNvSpPr>
          <p:nvPr>
            <p:ph type="pic" idx="1"/>
          </p:nvPr>
        </p:nvSpPr>
        <p:spPr>
          <a:xfrm>
            <a:off x="4836382" y="1184276"/>
            <a:ext cx="4093664" cy="3481552"/>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dirty="0"/>
              <a:t>Click icon to add picture</a:t>
            </a:r>
          </a:p>
        </p:txBody>
      </p:sp>
      <p:sp>
        <p:nvSpPr>
          <p:cNvPr id="4" name="Text Placeholder 3"/>
          <p:cNvSpPr>
            <a:spLocks noGrp="1"/>
          </p:cNvSpPr>
          <p:nvPr>
            <p:ph type="body" sz="half" idx="2"/>
          </p:nvPr>
        </p:nvSpPr>
        <p:spPr>
          <a:xfrm>
            <a:off x="861496" y="629671"/>
            <a:ext cx="2547134" cy="300632"/>
          </a:xfrm>
        </p:spPr>
        <p:txBody>
          <a:bodyPr>
            <a:normAutofit/>
          </a:bodyPr>
          <a:lstStyle>
            <a:lvl1pPr marL="0" indent="0">
              <a:buNone/>
              <a:defRPr sz="1350" i="1">
                <a:latin typeface="+mj-lt"/>
              </a:defRPr>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a:solidFill>
                  <a:schemeClr val="bg1">
                    <a:lumMod val="65000"/>
                  </a:schemeClr>
                </a:solidFill>
              </a:defRPr>
            </a:lvl1pPr>
          </a:lstStyle>
          <a:p>
            <a:pPr defTabSz="685783"/>
            <a:fld id="{82DA34B5-7C80-464F-9A62-3711C8F85D9D}" type="slidenum">
              <a:rPr lang="en-US" smtClean="0">
                <a:solidFill>
                  <a:prstClr val="white">
                    <a:lumMod val="65000"/>
                  </a:prstClr>
                </a:solidFill>
              </a:rPr>
              <a:pPr defTabSz="685783"/>
              <a:t>‹#›</a:t>
            </a:fld>
            <a:endParaRPr lang="en-US" dirty="0">
              <a:solidFill>
                <a:prstClr val="white">
                  <a:lumMod val="65000"/>
                </a:prstClr>
              </a:solidFill>
            </a:endParaRPr>
          </a:p>
        </p:txBody>
      </p:sp>
      <p:sp>
        <p:nvSpPr>
          <p:cNvPr id="5" name="Picture Placeholder 2">
            <a:extLst>
              <a:ext uri="{FF2B5EF4-FFF2-40B4-BE49-F238E27FC236}">
                <a16:creationId xmlns:a16="http://schemas.microsoft.com/office/drawing/2014/main" id="{68D5F1B2-1E54-1E59-E248-A53CF87146E1}"/>
              </a:ext>
            </a:extLst>
          </p:cNvPr>
          <p:cNvSpPr>
            <a:spLocks noGrp="1"/>
          </p:cNvSpPr>
          <p:nvPr>
            <p:ph type="pic" idx="13"/>
          </p:nvPr>
        </p:nvSpPr>
        <p:spPr>
          <a:xfrm>
            <a:off x="459187" y="1186317"/>
            <a:ext cx="4093664" cy="3481552"/>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dirty="0"/>
              <a:t>Click icon to add picture</a:t>
            </a:r>
          </a:p>
        </p:txBody>
      </p:sp>
    </p:spTree>
    <p:extLst>
      <p:ext uri="{BB962C8B-B14F-4D97-AF65-F5344CB8AC3E}">
        <p14:creationId xmlns:p14="http://schemas.microsoft.com/office/powerpoint/2010/main" val="1757631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solidFill>
                  <a:srgbClr val="000000"/>
                </a:solidFill>
                <a:latin typeface="Times New Roman"/>
                <a:cs typeface="Times New Roman"/>
              </a:defRPr>
            </a:lvl1pPr>
          </a:lstStyle>
          <a:p>
            <a:r>
              <a:rPr lang="en-US" dirty="0"/>
              <a:t>Subtitle Page</a:t>
            </a:r>
          </a:p>
        </p:txBody>
      </p:sp>
      <p:sp>
        <p:nvSpPr>
          <p:cNvPr id="3" name="Date Placeholder 2"/>
          <p:cNvSpPr>
            <a:spLocks noGrp="1"/>
          </p:cNvSpPr>
          <p:nvPr>
            <p:ph type="dt" sz="half" idx="10"/>
          </p:nvPr>
        </p:nvSpPr>
        <p:spPr/>
        <p:txBody>
          <a:bodyPr/>
          <a:lstStyle/>
          <a:p>
            <a:fld id="{303E7CAF-594A-43AD-B880-90EA279AC84F}" type="datetime1">
              <a:rPr lang="en-US" smtClean="0"/>
              <a:t>3/11/2026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33417592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Side View 3">
    <p:bg>
      <p:bgPr shadeToTitle="1">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F69FB6-5E9D-6F80-01D9-5B60C0D9E909}"/>
              </a:ext>
            </a:extLst>
          </p:cNvPr>
          <p:cNvSpPr/>
          <p:nvPr userDrawn="1"/>
        </p:nvSpPr>
        <p:spPr>
          <a:xfrm>
            <a:off x="1" y="0"/>
            <a:ext cx="2761091"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 name="Title 1"/>
          <p:cNvSpPr>
            <a:spLocks noGrp="1"/>
          </p:cNvSpPr>
          <p:nvPr>
            <p:ph type="title"/>
          </p:nvPr>
        </p:nvSpPr>
        <p:spPr>
          <a:xfrm>
            <a:off x="184141" y="162802"/>
            <a:ext cx="2547134" cy="1362188"/>
          </a:xfrm>
        </p:spPr>
        <p:txBody>
          <a:bodyPr anchor="ctr">
            <a:noAutofit/>
          </a:bodyPr>
          <a:lstStyle>
            <a:lvl1pPr algn="l">
              <a:defRPr sz="3000" b="1">
                <a:latin typeface="+mn-lt"/>
              </a:defRPr>
            </a:lvl1pPr>
          </a:lstStyle>
          <a:p>
            <a:r>
              <a:rPr lang="en-US" dirty="0"/>
              <a:t>Click to edit Master title style</a:t>
            </a:r>
          </a:p>
        </p:txBody>
      </p:sp>
      <p:sp>
        <p:nvSpPr>
          <p:cNvPr id="3" name="Picture Placeholder 2"/>
          <p:cNvSpPr>
            <a:spLocks noGrp="1"/>
          </p:cNvSpPr>
          <p:nvPr>
            <p:ph type="pic" idx="1"/>
          </p:nvPr>
        </p:nvSpPr>
        <p:spPr>
          <a:xfrm>
            <a:off x="2945230" y="162802"/>
            <a:ext cx="6014630" cy="4544768"/>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r>
              <a:rPr lang="en-US" dirty="0"/>
              <a:t>Click icon to add picture</a:t>
            </a:r>
          </a:p>
        </p:txBody>
      </p:sp>
      <p:sp>
        <p:nvSpPr>
          <p:cNvPr id="4" name="Text Placeholder 3"/>
          <p:cNvSpPr>
            <a:spLocks noGrp="1"/>
          </p:cNvSpPr>
          <p:nvPr>
            <p:ph type="body" sz="half" idx="2"/>
          </p:nvPr>
        </p:nvSpPr>
        <p:spPr>
          <a:xfrm>
            <a:off x="184140" y="1622691"/>
            <a:ext cx="2547134" cy="2334106"/>
          </a:xfrm>
        </p:spPr>
        <p:txBody>
          <a:bodyPr/>
          <a:lstStyle>
            <a:lvl1pPr marL="0" indent="0">
              <a:buNone/>
              <a:defRPr sz="1400">
                <a:latin typeface="+mj-lt"/>
              </a:defRPr>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chemeClr val="bg1">
                    <a:lumMod val="65000"/>
                  </a:schemeClr>
                </a:solidFill>
              </a:defRPr>
            </a:lvl1pPr>
          </a:lstStyle>
          <a:p>
            <a:pPr defTabSz="685783"/>
            <a:fld id="{82DA34B5-7C80-464F-9A62-3711C8F85D9D}" type="slidenum">
              <a:rPr lang="en-US" smtClean="0">
                <a:solidFill>
                  <a:prstClr val="white">
                    <a:lumMod val="65000"/>
                  </a:prstClr>
                </a:solidFill>
              </a:rPr>
              <a:pPr defTabSz="685783"/>
              <a:t>‹#›</a:t>
            </a:fld>
            <a:endParaRPr lang="en-US" dirty="0">
              <a:solidFill>
                <a:prstClr val="white">
                  <a:lumMod val="65000"/>
                </a:prstClr>
              </a:solidFill>
            </a:endParaRPr>
          </a:p>
        </p:txBody>
      </p:sp>
      <p:pic>
        <p:nvPicPr>
          <p:cNvPr id="8" name="Picture 7" descr="A gold coin with text and three torched columns&#10;&#10;Description automatically generated">
            <a:extLst>
              <a:ext uri="{FF2B5EF4-FFF2-40B4-BE49-F238E27FC236}">
                <a16:creationId xmlns:a16="http://schemas.microsoft.com/office/drawing/2014/main" id="{5EF212AD-C55F-9754-6916-7DBA6705A6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49" y="4442254"/>
            <a:ext cx="650018" cy="650018"/>
          </a:xfrm>
          <a:prstGeom prst="rect">
            <a:avLst/>
          </a:prstGeom>
        </p:spPr>
      </p:pic>
    </p:spTree>
    <p:extLst>
      <p:ext uri="{BB962C8B-B14F-4D97-AF65-F5344CB8AC3E}">
        <p14:creationId xmlns:p14="http://schemas.microsoft.com/office/powerpoint/2010/main" val="2775636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97594C-F1CB-4718-BE37-75041BA0691E}" type="datetime1">
              <a:rPr lang="en-US" smtClean="0"/>
              <a:t>3/11/2026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2653937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73674"/>
            <a:ext cx="3008313" cy="951513"/>
          </a:xfrm>
        </p:spPr>
        <p:txBody>
          <a:bodyPr anchor="b"/>
          <a:lstStyle>
            <a:lvl1pPr algn="l">
              <a:defRPr sz="20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3575050" y="873673"/>
            <a:ext cx="5111750" cy="4066190"/>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825187"/>
            <a:ext cx="3008313" cy="3114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CC9EF8-0751-4595-93F5-0B64EB4894B8}" type="datetime1">
              <a:rPr lang="en-US" smtClean="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1812867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0134" y="3928241"/>
            <a:ext cx="7260896" cy="288050"/>
          </a:xfrm>
        </p:spPr>
        <p:txBody>
          <a:bodyPr anchor="b"/>
          <a:lstStyle>
            <a:lvl1pPr algn="l">
              <a:defRPr sz="2000" b="1">
                <a:latin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1410134" y="348156"/>
            <a:ext cx="7260896" cy="34815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410134" y="4216292"/>
            <a:ext cx="7260896" cy="550971"/>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32A1AF-BA1D-4B35-B8F3-56A3F06C717C}" type="datetime1">
              <a:rPr lang="en-US" smtClean="0"/>
              <a:t>3/11/2026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dirty="0"/>
          </a:p>
        </p:txBody>
      </p:sp>
    </p:spTree>
    <p:extLst>
      <p:ext uri="{BB962C8B-B14F-4D97-AF65-F5344CB8AC3E}">
        <p14:creationId xmlns:p14="http://schemas.microsoft.com/office/powerpoint/2010/main" val="969823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jp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1.jpg"/><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image" Target="../media/image1.jp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5.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10" Type="http://schemas.openxmlformats.org/officeDocument/2006/relationships/image" Target="../media/image1.jpg"/><Relationship Id="rId4" Type="http://schemas.openxmlformats.org/officeDocument/2006/relationships/slideLayout" Target="../slideLayouts/slideLayout56.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76008"/>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865581"/>
            <a:ext cx="8229600" cy="2732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AEBE77D-650F-4A9E-8707-405C659421C6}" type="datetime1">
              <a:rPr lang="en-US" smtClean="0"/>
              <a:t>3/11/2026</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2DA34B5-7C80-464F-9A62-3711C8F85D9D}" type="slidenum">
              <a:rPr lang="en-US" smtClean="0"/>
              <a:t>‹#›</a:t>
            </a:fld>
            <a:endParaRPr lang="en-US" dirty="0"/>
          </a:p>
        </p:txBody>
      </p:sp>
    </p:spTree>
    <p:extLst>
      <p:ext uri="{BB962C8B-B14F-4D97-AF65-F5344CB8AC3E}">
        <p14:creationId xmlns:p14="http://schemas.microsoft.com/office/powerpoint/2010/main" val="3268671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274321"/>
            <a:ext cx="7886700" cy="994172"/>
          </a:xfrm>
          <a:prstGeom prst="rect">
            <a:avLst/>
          </a:prstGeom>
        </p:spPr>
        <p:txBody>
          <a:bodyPr vert="horz" lIns="68580" tIns="34290" rIns="68580" bIns="3429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3845" y="1371602"/>
            <a:ext cx="7886700" cy="3263503"/>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800">
                <a:solidFill>
                  <a:schemeClr val="tx1">
                    <a:lumMod val="65000"/>
                    <a:lumOff val="35000"/>
                  </a:schemeClr>
                </a:solidFill>
              </a:defRPr>
            </a:lvl1pPr>
          </a:lstStyle>
          <a:p>
            <a:fld id="{449E7F0E-C744-4FE1-9B63-E89DF871055F}" type="datetime1">
              <a:rPr lang="en-US" smtClean="0"/>
              <a:t>3/11/2026</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8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463145" y="4767264"/>
            <a:ext cx="2057400" cy="273844"/>
          </a:xfrm>
          <a:prstGeom prst="rect">
            <a:avLst/>
          </a:prstGeom>
        </p:spPr>
        <p:txBody>
          <a:bodyPr vert="horz" lIns="68580" tIns="34290" rIns="68580" bIns="34290" rtlCol="0" anchor="ctr"/>
          <a:lstStyle>
            <a:lvl1pPr algn="r">
              <a:defRPr sz="800">
                <a:solidFill>
                  <a:schemeClr val="tx1">
                    <a:tint val="75000"/>
                  </a:schemeClr>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338817713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Wingdings 2" pitchFamily="18" charset="2"/>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Wingdings 2" pitchFamily="18" charset="2"/>
        <a:buChar char=""/>
        <a:defRPr sz="1400" kern="1200">
          <a:solidFill>
            <a:schemeClr val="tx1"/>
          </a:solidFill>
          <a:latin typeface="+mn-lt"/>
          <a:ea typeface="+mn-ea"/>
          <a:cs typeface="+mn-cs"/>
        </a:defRPr>
      </a:lvl5pPr>
      <a:lvl6pPr marL="1885903" indent="-171446" algn="l" defTabSz="685783" rtl="0" eaLnBrk="1" latinLnBrk="0" hangingPunct="1">
        <a:spcBef>
          <a:spcPct val="20000"/>
        </a:spcBef>
        <a:buFont typeface="Wingdings 2" pitchFamily="18" charset="2"/>
        <a:buChar char=""/>
        <a:defRPr sz="1400" kern="1200">
          <a:solidFill>
            <a:schemeClr val="tx1"/>
          </a:solidFill>
          <a:latin typeface="+mn-lt"/>
          <a:ea typeface="+mn-ea"/>
          <a:cs typeface="+mn-cs"/>
        </a:defRPr>
      </a:lvl6pPr>
      <a:lvl7pPr marL="2228795" indent="-171446" algn="l" defTabSz="685783" rtl="0" eaLnBrk="1" latinLnBrk="0" hangingPunct="1">
        <a:spcBef>
          <a:spcPct val="20000"/>
        </a:spcBef>
        <a:buFont typeface="Wingdings 2" pitchFamily="18" charset="2"/>
        <a:buChar char=""/>
        <a:defRPr sz="1400" kern="1200">
          <a:solidFill>
            <a:schemeClr val="tx1"/>
          </a:solidFill>
          <a:latin typeface="+mn-lt"/>
          <a:ea typeface="+mn-ea"/>
          <a:cs typeface="+mn-cs"/>
        </a:defRPr>
      </a:lvl7pPr>
      <a:lvl8pPr marL="2571686" indent="-171446" algn="l" defTabSz="685783" rtl="0" eaLnBrk="1" latinLnBrk="0" hangingPunct="1">
        <a:spcBef>
          <a:spcPct val="20000"/>
        </a:spcBef>
        <a:buFont typeface="Wingdings 2" pitchFamily="18" charset="2"/>
        <a:buChar char=""/>
        <a:defRPr sz="1400" kern="1200">
          <a:solidFill>
            <a:schemeClr val="tx1"/>
          </a:solidFill>
          <a:latin typeface="+mn-lt"/>
          <a:ea typeface="+mn-ea"/>
          <a:cs typeface="+mn-cs"/>
        </a:defRPr>
      </a:lvl8pPr>
      <a:lvl9pPr marL="2914577" indent="-171446" algn="l" defTabSz="685783" rtl="0" eaLnBrk="1" latinLnBrk="0" hangingPunct="1">
        <a:spcBef>
          <a:spcPct val="20000"/>
        </a:spcBef>
        <a:buFont typeface="Wingdings 2" pitchFamily="18" charset="2"/>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76008"/>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865581"/>
            <a:ext cx="8229600" cy="2732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AEBE77D-650F-4A9E-8707-405C659421C6}" type="datetime1">
              <a:rPr lang="en-US" smtClean="0"/>
              <a:t>3/11/2026</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2DA34B5-7C80-464F-9A62-3711C8F85D9D}" type="slidenum">
              <a:rPr lang="en-US" smtClean="0"/>
              <a:t>‹#›</a:t>
            </a:fld>
            <a:endParaRPr lang="en-US" dirty="0"/>
          </a:p>
        </p:txBody>
      </p:sp>
    </p:spTree>
    <p:extLst>
      <p:ext uri="{BB962C8B-B14F-4D97-AF65-F5344CB8AC3E}">
        <p14:creationId xmlns:p14="http://schemas.microsoft.com/office/powerpoint/2010/main" val="110796733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704" r:id="rId10"/>
  </p:sldLayoutIdLst>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76008"/>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865581"/>
            <a:ext cx="8229600" cy="2732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800"/>
            <a:fld id="{40F62010-DD56-496E-94DB-B381247DBCD3}" type="datetime1">
              <a:rPr lang="en-US" smtClean="0">
                <a:solidFill>
                  <a:prstClr val="black">
                    <a:tint val="75000"/>
                  </a:prstClr>
                </a:solidFill>
              </a:rPr>
              <a:pPr defTabSz="685800"/>
              <a:t>3/11/2026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800"/>
            <a:fld id="{82DA34B5-7C80-464F-9A62-3711C8F85D9D}"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78369179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7600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865581"/>
            <a:ext cx="8229600" cy="2732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0F62010-DD56-496E-94DB-B381247DBCD3}" type="datetime1">
              <a:rPr lang="en-US" smtClean="0"/>
              <a:t>3/11/2026</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2DA34B5-7C80-464F-9A62-3711C8F85D9D}" type="slidenum">
              <a:rPr lang="en-US" smtClean="0"/>
              <a:t>‹#›</a:t>
            </a:fld>
            <a:endParaRPr lang="en-US" dirty="0"/>
          </a:p>
        </p:txBody>
      </p:sp>
    </p:spTree>
    <p:extLst>
      <p:ext uri="{BB962C8B-B14F-4D97-AF65-F5344CB8AC3E}">
        <p14:creationId xmlns:p14="http://schemas.microsoft.com/office/powerpoint/2010/main" val="403789982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76008"/>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865581"/>
            <a:ext cx="8229600" cy="2732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783"/>
            <a:fld id="{40F62010-DD56-496E-94DB-B381247DBCD3}" type="datetime1">
              <a:rPr lang="en-US" smtClean="0">
                <a:solidFill>
                  <a:prstClr val="black">
                    <a:tint val="75000"/>
                  </a:prstClr>
                </a:solidFill>
              </a:rPr>
              <a:pPr defTabSz="685783"/>
              <a:t>3/11/2026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783"/>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783"/>
            <a:fld id="{82DA34B5-7C80-464F-9A62-3711C8F85D9D}" type="slidenum">
              <a:rPr lang="en-US" smtClean="0">
                <a:solidFill>
                  <a:prstClr val="black">
                    <a:tint val="75000"/>
                  </a:prstClr>
                </a:solidFill>
              </a:rPr>
              <a:pPr defTabSz="685783"/>
              <a:t>‹#›</a:t>
            </a:fld>
            <a:endParaRPr lang="en-US" dirty="0">
              <a:solidFill>
                <a:prstClr val="black">
                  <a:tint val="75000"/>
                </a:prstClr>
              </a:solidFill>
            </a:endParaRPr>
          </a:p>
        </p:txBody>
      </p:sp>
    </p:spTree>
    <p:extLst>
      <p:ext uri="{BB962C8B-B14F-4D97-AF65-F5344CB8AC3E}">
        <p14:creationId xmlns:p14="http://schemas.microsoft.com/office/powerpoint/2010/main" val="12255775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hf hdr="0" ftr="0" dt="0"/>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457178" rtl="0" eaLnBrk="1" latinLnBrk="0" hangingPunct="1">
        <a:spcBef>
          <a:spcPct val="20000"/>
        </a:spcBef>
        <a:buFont typeface="Arial"/>
        <a:buChar char="•"/>
        <a:defRPr sz="3200" kern="1200">
          <a:solidFill>
            <a:schemeClr val="tx1"/>
          </a:solidFill>
          <a:latin typeface="+mn-lt"/>
          <a:ea typeface="+mn-ea"/>
          <a:cs typeface="+mn-cs"/>
        </a:defRPr>
      </a:lvl1pPr>
      <a:lvl2pPr marL="742913" indent="-285736"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4" indent="-228588"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8"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7" indent="-228588"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23.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0.xml"/><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Deans &amp; Chairs</a:t>
            </a:r>
          </a:p>
        </p:txBody>
      </p:sp>
      <p:sp>
        <p:nvSpPr>
          <p:cNvPr id="3" name="Subtitle 2"/>
          <p:cNvSpPr>
            <a:spLocks noGrp="1"/>
          </p:cNvSpPr>
          <p:nvPr>
            <p:ph type="subTitle" idx="1"/>
          </p:nvPr>
        </p:nvSpPr>
        <p:spPr>
          <a:xfrm>
            <a:off x="0" y="2914650"/>
            <a:ext cx="9144000" cy="1314450"/>
          </a:xfrm>
        </p:spPr>
        <p:txBody>
          <a:bodyPr>
            <a:normAutofit fontScale="85000" lnSpcReduction="20000"/>
          </a:bodyPr>
          <a:lstStyle/>
          <a:p>
            <a:r>
              <a:rPr lang="en-US" dirty="0">
                <a:effectLst>
                  <a:outerShdw blurRad="38100" dist="38100" dir="2700000" algn="tl">
                    <a:srgbClr val="000000">
                      <a:alpha val="43137"/>
                    </a:srgbClr>
                  </a:outerShdw>
                </a:effectLst>
              </a:rPr>
              <a:t>Kyle Clark</a:t>
            </a:r>
          </a:p>
          <a:p>
            <a:r>
              <a:rPr lang="en-US" i="1" dirty="0"/>
              <a:t>Senior Vice President for Finance &amp; Administration</a:t>
            </a:r>
          </a:p>
          <a:p>
            <a:r>
              <a:rPr lang="en-US" i="1" dirty="0"/>
              <a:t>March 10, 2026</a:t>
            </a:r>
          </a:p>
        </p:txBody>
      </p:sp>
    </p:spTree>
    <p:extLst>
      <p:ext uri="{BB962C8B-B14F-4D97-AF65-F5344CB8AC3E}">
        <p14:creationId xmlns:p14="http://schemas.microsoft.com/office/powerpoint/2010/main" val="1969975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D9360-C0FA-3606-DCDC-9A6B0D08114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1B5F11-0382-4519-8CD5-B5EE6061EB2A}"/>
              </a:ext>
            </a:extLst>
          </p:cNvPr>
          <p:cNvSpPr>
            <a:spLocks noGrp="1"/>
          </p:cNvSpPr>
          <p:nvPr>
            <p:ph type="sldNum" sz="quarter" idx="12"/>
          </p:nvPr>
        </p:nvSpPr>
        <p:spPr/>
        <p:txBody>
          <a:bodyPr/>
          <a:lstStyle/>
          <a:p>
            <a:pPr defTabSz="685800"/>
            <a:fld id="{82DA34B5-7C80-464F-9A62-3711C8F85D9D}" type="slidenum">
              <a:rPr lang="en-US" smtClean="0">
                <a:solidFill>
                  <a:prstClr val="white">
                    <a:lumMod val="65000"/>
                  </a:prstClr>
                </a:solidFill>
              </a:rPr>
              <a:pPr defTabSz="685800"/>
              <a:t>10</a:t>
            </a:fld>
            <a:endParaRPr lang="en-US" dirty="0">
              <a:solidFill>
                <a:prstClr val="white">
                  <a:lumMod val="65000"/>
                </a:prstClr>
              </a:solidFill>
            </a:endParaRPr>
          </a:p>
        </p:txBody>
      </p:sp>
      <p:sp>
        <p:nvSpPr>
          <p:cNvPr id="3" name="Title 2">
            <a:extLst>
              <a:ext uri="{FF2B5EF4-FFF2-40B4-BE49-F238E27FC236}">
                <a16:creationId xmlns:a16="http://schemas.microsoft.com/office/drawing/2014/main" id="{2A1E622D-7ACF-B36E-838A-FC79A8C319D4}"/>
              </a:ext>
            </a:extLst>
          </p:cNvPr>
          <p:cNvSpPr>
            <a:spLocks noGrp="1"/>
          </p:cNvSpPr>
          <p:nvPr>
            <p:ph type="title"/>
          </p:nvPr>
        </p:nvSpPr>
        <p:spPr/>
        <p:txBody>
          <a:bodyPr>
            <a:normAutofit fontScale="90000"/>
          </a:bodyPr>
          <a:lstStyle/>
          <a:p>
            <a:r>
              <a:rPr lang="en-US" dirty="0"/>
              <a:t>Key 2026 Budget Dates</a:t>
            </a:r>
          </a:p>
        </p:txBody>
      </p:sp>
      <p:sp>
        <p:nvSpPr>
          <p:cNvPr id="4" name="Rectangle: Rounded Corners 3">
            <a:extLst>
              <a:ext uri="{FF2B5EF4-FFF2-40B4-BE49-F238E27FC236}">
                <a16:creationId xmlns:a16="http://schemas.microsoft.com/office/drawing/2014/main" id="{23F567B2-C637-B6C9-33F8-169525A44A33}"/>
              </a:ext>
            </a:extLst>
          </p:cNvPr>
          <p:cNvSpPr/>
          <p:nvPr/>
        </p:nvSpPr>
        <p:spPr>
          <a:xfrm>
            <a:off x="3442854" y="886692"/>
            <a:ext cx="4987634" cy="4017817"/>
          </a:xfrm>
          <a:prstGeom prst="round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aphicFrame>
        <p:nvGraphicFramePr>
          <p:cNvPr id="5" name="Table 4">
            <a:extLst>
              <a:ext uri="{FF2B5EF4-FFF2-40B4-BE49-F238E27FC236}">
                <a16:creationId xmlns:a16="http://schemas.microsoft.com/office/drawing/2014/main" id="{ADD53D83-8361-28FD-48A3-06A1F6A022E8}"/>
              </a:ext>
            </a:extLst>
          </p:cNvPr>
          <p:cNvGraphicFramePr>
            <a:graphicFrameLocks noGrp="1"/>
          </p:cNvGraphicFramePr>
          <p:nvPr>
            <p:extLst>
              <p:ext uri="{D42A27DB-BD31-4B8C-83A1-F6EECF244321}">
                <p14:modId xmlns:p14="http://schemas.microsoft.com/office/powerpoint/2010/main" val="1637698130"/>
              </p:ext>
            </p:extLst>
          </p:nvPr>
        </p:nvGraphicFramePr>
        <p:xfrm>
          <a:off x="3615021" y="1664170"/>
          <a:ext cx="4663064" cy="2670444"/>
        </p:xfrm>
        <a:graphic>
          <a:graphicData uri="http://schemas.openxmlformats.org/drawingml/2006/table">
            <a:tbl>
              <a:tblPr firstRow="1" bandRow="1">
                <a:tableStyleId>{69012ECD-51FC-41F1-AA8D-1B2483CD663E}</a:tableStyleId>
              </a:tblPr>
              <a:tblGrid>
                <a:gridCol w="666152">
                  <a:extLst>
                    <a:ext uri="{9D8B030D-6E8A-4147-A177-3AD203B41FA5}">
                      <a16:colId xmlns:a16="http://schemas.microsoft.com/office/drawing/2014/main" val="1607403431"/>
                    </a:ext>
                  </a:extLst>
                </a:gridCol>
                <a:gridCol w="666152">
                  <a:extLst>
                    <a:ext uri="{9D8B030D-6E8A-4147-A177-3AD203B41FA5}">
                      <a16:colId xmlns:a16="http://schemas.microsoft.com/office/drawing/2014/main" val="1928356746"/>
                    </a:ext>
                  </a:extLst>
                </a:gridCol>
                <a:gridCol w="666152">
                  <a:extLst>
                    <a:ext uri="{9D8B030D-6E8A-4147-A177-3AD203B41FA5}">
                      <a16:colId xmlns:a16="http://schemas.microsoft.com/office/drawing/2014/main" val="1886015824"/>
                    </a:ext>
                  </a:extLst>
                </a:gridCol>
                <a:gridCol w="666152">
                  <a:extLst>
                    <a:ext uri="{9D8B030D-6E8A-4147-A177-3AD203B41FA5}">
                      <a16:colId xmlns:a16="http://schemas.microsoft.com/office/drawing/2014/main" val="3736213285"/>
                    </a:ext>
                  </a:extLst>
                </a:gridCol>
                <a:gridCol w="666152">
                  <a:extLst>
                    <a:ext uri="{9D8B030D-6E8A-4147-A177-3AD203B41FA5}">
                      <a16:colId xmlns:a16="http://schemas.microsoft.com/office/drawing/2014/main" val="3849493954"/>
                    </a:ext>
                  </a:extLst>
                </a:gridCol>
                <a:gridCol w="666152">
                  <a:extLst>
                    <a:ext uri="{9D8B030D-6E8A-4147-A177-3AD203B41FA5}">
                      <a16:colId xmlns:a16="http://schemas.microsoft.com/office/drawing/2014/main" val="1369485137"/>
                    </a:ext>
                  </a:extLst>
                </a:gridCol>
                <a:gridCol w="666152">
                  <a:extLst>
                    <a:ext uri="{9D8B030D-6E8A-4147-A177-3AD203B41FA5}">
                      <a16:colId xmlns:a16="http://schemas.microsoft.com/office/drawing/2014/main" val="378140560"/>
                    </a:ext>
                  </a:extLst>
                </a:gridCol>
              </a:tblGrid>
              <a:tr h="445074">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SUN</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MON</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TUES</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WED</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THURS</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FRI</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SAT</a:t>
                      </a:r>
                    </a:p>
                  </a:txBody>
                  <a:tcPr anchor="ctr"/>
                </a:tc>
                <a:extLst>
                  <a:ext uri="{0D108BD9-81ED-4DB2-BD59-A6C34878D82A}">
                    <a16:rowId xmlns:a16="http://schemas.microsoft.com/office/drawing/2014/main" val="2695343968"/>
                  </a:ext>
                </a:extLst>
              </a:tr>
              <a:tr h="445074">
                <a:tc>
                  <a:txBody>
                    <a:bodyP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3</a:t>
                      </a:r>
                    </a:p>
                  </a:txBody>
                  <a:tcPr anchor="ctr"/>
                </a:tc>
                <a:extLst>
                  <a:ext uri="{0D108BD9-81ED-4DB2-BD59-A6C34878D82A}">
                    <a16:rowId xmlns:a16="http://schemas.microsoft.com/office/drawing/2014/main" val="105262054"/>
                  </a:ext>
                </a:extLst>
              </a:tr>
              <a:tr h="445074">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4</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5</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6</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7</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8</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9</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10</a:t>
                      </a:r>
                    </a:p>
                  </a:txBody>
                  <a:tcPr anchor="ctr"/>
                </a:tc>
                <a:extLst>
                  <a:ext uri="{0D108BD9-81ED-4DB2-BD59-A6C34878D82A}">
                    <a16:rowId xmlns:a16="http://schemas.microsoft.com/office/drawing/2014/main" val="548767721"/>
                  </a:ext>
                </a:extLst>
              </a:tr>
              <a:tr h="445074">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11</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12</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13</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14</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15</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16</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17</a:t>
                      </a:r>
                    </a:p>
                  </a:txBody>
                  <a:tcPr anchor="ctr"/>
                </a:tc>
                <a:extLst>
                  <a:ext uri="{0D108BD9-81ED-4DB2-BD59-A6C34878D82A}">
                    <a16:rowId xmlns:a16="http://schemas.microsoft.com/office/drawing/2014/main" val="1570566175"/>
                  </a:ext>
                </a:extLst>
              </a:tr>
              <a:tr h="445074">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18</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19</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20</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21</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22</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23</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24</a:t>
                      </a:r>
                    </a:p>
                  </a:txBody>
                  <a:tcPr anchor="ctr"/>
                </a:tc>
                <a:extLst>
                  <a:ext uri="{0D108BD9-81ED-4DB2-BD59-A6C34878D82A}">
                    <a16:rowId xmlns:a16="http://schemas.microsoft.com/office/drawing/2014/main" val="2931643568"/>
                  </a:ext>
                </a:extLst>
              </a:tr>
              <a:tr h="445074">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25</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26</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27</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28</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29</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30</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31</a:t>
                      </a:r>
                    </a:p>
                  </a:txBody>
                  <a:tcPr anchor="ctr"/>
                </a:tc>
                <a:extLst>
                  <a:ext uri="{0D108BD9-81ED-4DB2-BD59-A6C34878D82A}">
                    <a16:rowId xmlns:a16="http://schemas.microsoft.com/office/drawing/2014/main" val="486358483"/>
                  </a:ext>
                </a:extLst>
              </a:tr>
            </a:tbl>
          </a:graphicData>
        </a:graphic>
      </p:graphicFrame>
      <p:sp>
        <p:nvSpPr>
          <p:cNvPr id="6" name="TextBox 5">
            <a:extLst>
              <a:ext uri="{FF2B5EF4-FFF2-40B4-BE49-F238E27FC236}">
                <a16:creationId xmlns:a16="http://schemas.microsoft.com/office/drawing/2014/main" id="{634C7EBA-74AB-A364-2518-5EBFDB09C7D4}"/>
              </a:ext>
            </a:extLst>
          </p:cNvPr>
          <p:cNvSpPr txBox="1"/>
          <p:nvPr/>
        </p:nvSpPr>
        <p:spPr>
          <a:xfrm>
            <a:off x="4044810" y="1003174"/>
            <a:ext cx="3783722"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JANUARY</a:t>
            </a:r>
          </a:p>
        </p:txBody>
      </p:sp>
      <p:grpSp>
        <p:nvGrpSpPr>
          <p:cNvPr id="10" name="Group 9">
            <a:extLst>
              <a:ext uri="{FF2B5EF4-FFF2-40B4-BE49-F238E27FC236}">
                <a16:creationId xmlns:a16="http://schemas.microsoft.com/office/drawing/2014/main" id="{3E6C6BB6-323D-D4A2-34CB-D44A88B79BDB}"/>
              </a:ext>
            </a:extLst>
          </p:cNvPr>
          <p:cNvGrpSpPr/>
          <p:nvPr/>
        </p:nvGrpSpPr>
        <p:grpSpPr>
          <a:xfrm>
            <a:off x="5110272" y="3032297"/>
            <a:ext cx="395111" cy="372534"/>
            <a:chOff x="5439448" y="3045433"/>
            <a:chExt cx="395111" cy="372534"/>
          </a:xfrm>
        </p:grpSpPr>
        <p:sp>
          <p:nvSpPr>
            <p:cNvPr id="7" name="Oval 6">
              <a:extLst>
                <a:ext uri="{FF2B5EF4-FFF2-40B4-BE49-F238E27FC236}">
                  <a16:creationId xmlns:a16="http://schemas.microsoft.com/office/drawing/2014/main" id="{964BC181-6808-8C3F-FBF9-9BFE810E0D27}"/>
                </a:ext>
              </a:extLst>
            </p:cNvPr>
            <p:cNvSpPr/>
            <p:nvPr/>
          </p:nvSpPr>
          <p:spPr>
            <a:xfrm>
              <a:off x="5439448" y="3045433"/>
              <a:ext cx="395111" cy="372534"/>
            </a:xfrm>
            <a:prstGeom prst="ellipse">
              <a:avLst/>
            </a:prstGeom>
            <a:solidFill>
              <a:srgbClr val="782F3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9D510FF-5AA3-654C-636A-B5F48A1A9D5F}"/>
                </a:ext>
              </a:extLst>
            </p:cNvPr>
            <p:cNvSpPr txBox="1"/>
            <p:nvPr/>
          </p:nvSpPr>
          <p:spPr>
            <a:xfrm>
              <a:off x="5439448" y="3100895"/>
              <a:ext cx="395111"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13</a:t>
              </a:r>
            </a:p>
          </p:txBody>
        </p:sp>
      </p:grpSp>
      <p:grpSp>
        <p:nvGrpSpPr>
          <p:cNvPr id="11" name="Group 10">
            <a:extLst>
              <a:ext uri="{FF2B5EF4-FFF2-40B4-BE49-F238E27FC236}">
                <a16:creationId xmlns:a16="http://schemas.microsoft.com/office/drawing/2014/main" id="{7B46A9CC-3F92-8636-7CB9-862D298A77DF}"/>
              </a:ext>
            </a:extLst>
          </p:cNvPr>
          <p:cNvGrpSpPr/>
          <p:nvPr/>
        </p:nvGrpSpPr>
        <p:grpSpPr>
          <a:xfrm>
            <a:off x="253396" y="1857931"/>
            <a:ext cx="395111" cy="372534"/>
            <a:chOff x="5439448" y="3045433"/>
            <a:chExt cx="395111" cy="372534"/>
          </a:xfrm>
        </p:grpSpPr>
        <p:sp>
          <p:nvSpPr>
            <p:cNvPr id="12" name="Oval 11">
              <a:extLst>
                <a:ext uri="{FF2B5EF4-FFF2-40B4-BE49-F238E27FC236}">
                  <a16:creationId xmlns:a16="http://schemas.microsoft.com/office/drawing/2014/main" id="{16291D19-E58C-AF86-38CF-E2563647F71F}"/>
                </a:ext>
              </a:extLst>
            </p:cNvPr>
            <p:cNvSpPr/>
            <p:nvPr/>
          </p:nvSpPr>
          <p:spPr>
            <a:xfrm>
              <a:off x="5439448" y="3045433"/>
              <a:ext cx="395111" cy="372534"/>
            </a:xfrm>
            <a:prstGeom prst="ellipse">
              <a:avLst/>
            </a:prstGeom>
            <a:solidFill>
              <a:srgbClr val="782F3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865662F-40C3-F489-DE3C-414DE5A78E21}"/>
                </a:ext>
              </a:extLst>
            </p:cNvPr>
            <p:cNvSpPr txBox="1"/>
            <p:nvPr/>
          </p:nvSpPr>
          <p:spPr>
            <a:xfrm>
              <a:off x="5439448" y="3100895"/>
              <a:ext cx="395111"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13</a:t>
              </a:r>
            </a:p>
          </p:txBody>
        </p:sp>
      </p:grpSp>
      <p:sp>
        <p:nvSpPr>
          <p:cNvPr id="14" name="TextBox 13">
            <a:extLst>
              <a:ext uri="{FF2B5EF4-FFF2-40B4-BE49-F238E27FC236}">
                <a16:creationId xmlns:a16="http://schemas.microsoft.com/office/drawing/2014/main" id="{500C39C8-20D8-1C18-28C4-BD32583654E9}"/>
              </a:ext>
            </a:extLst>
          </p:cNvPr>
          <p:cNvSpPr txBox="1"/>
          <p:nvPr/>
        </p:nvSpPr>
        <p:spPr>
          <a:xfrm>
            <a:off x="761999" y="1728726"/>
            <a:ext cx="2528451" cy="646331"/>
          </a:xfrm>
          <a:prstGeom prst="rect">
            <a:avLst/>
          </a:prstGeom>
          <a:noFill/>
        </p:spPr>
        <p:txBody>
          <a:bodyPr wrap="square" rtlCol="0">
            <a:spAutoFit/>
          </a:bodyPr>
          <a:lstStyle/>
          <a:p>
            <a:r>
              <a:rPr lang="en-US" dirty="0"/>
              <a:t>Regular Session Convenes</a:t>
            </a:r>
          </a:p>
        </p:txBody>
      </p:sp>
    </p:spTree>
    <p:extLst>
      <p:ext uri="{BB962C8B-B14F-4D97-AF65-F5344CB8AC3E}">
        <p14:creationId xmlns:p14="http://schemas.microsoft.com/office/powerpoint/2010/main" val="2877371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D58C1-6001-DC60-4094-CCA2777A889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B3E3CF-4A43-56FA-17C3-66869E8E42FD}"/>
              </a:ext>
            </a:extLst>
          </p:cNvPr>
          <p:cNvSpPr>
            <a:spLocks noGrp="1"/>
          </p:cNvSpPr>
          <p:nvPr>
            <p:ph type="sldNum" sz="quarter" idx="12"/>
          </p:nvPr>
        </p:nvSpPr>
        <p:spPr/>
        <p:txBody>
          <a:bodyPr/>
          <a:lstStyle/>
          <a:p>
            <a:pPr defTabSz="685800"/>
            <a:fld id="{82DA34B5-7C80-464F-9A62-3711C8F85D9D}" type="slidenum">
              <a:rPr lang="en-US" smtClean="0">
                <a:solidFill>
                  <a:prstClr val="white">
                    <a:lumMod val="65000"/>
                  </a:prstClr>
                </a:solidFill>
              </a:rPr>
              <a:pPr defTabSz="685800"/>
              <a:t>11</a:t>
            </a:fld>
            <a:endParaRPr lang="en-US" dirty="0">
              <a:solidFill>
                <a:prstClr val="white">
                  <a:lumMod val="65000"/>
                </a:prstClr>
              </a:solidFill>
            </a:endParaRPr>
          </a:p>
        </p:txBody>
      </p:sp>
      <p:sp>
        <p:nvSpPr>
          <p:cNvPr id="3" name="Title 2">
            <a:extLst>
              <a:ext uri="{FF2B5EF4-FFF2-40B4-BE49-F238E27FC236}">
                <a16:creationId xmlns:a16="http://schemas.microsoft.com/office/drawing/2014/main" id="{D3216595-243A-8F0F-8B21-5BAD8EF6E5AC}"/>
              </a:ext>
            </a:extLst>
          </p:cNvPr>
          <p:cNvSpPr>
            <a:spLocks noGrp="1"/>
          </p:cNvSpPr>
          <p:nvPr>
            <p:ph type="title"/>
          </p:nvPr>
        </p:nvSpPr>
        <p:spPr/>
        <p:txBody>
          <a:bodyPr>
            <a:normAutofit fontScale="90000"/>
          </a:bodyPr>
          <a:lstStyle/>
          <a:p>
            <a:r>
              <a:rPr lang="en-US" dirty="0"/>
              <a:t>Key 2026 Budget Dates</a:t>
            </a:r>
          </a:p>
        </p:txBody>
      </p:sp>
      <p:sp>
        <p:nvSpPr>
          <p:cNvPr id="4" name="Rectangle: Rounded Corners 3">
            <a:extLst>
              <a:ext uri="{FF2B5EF4-FFF2-40B4-BE49-F238E27FC236}">
                <a16:creationId xmlns:a16="http://schemas.microsoft.com/office/drawing/2014/main" id="{D2AD5665-FDC7-AEA9-1438-C4F565550989}"/>
              </a:ext>
            </a:extLst>
          </p:cNvPr>
          <p:cNvSpPr/>
          <p:nvPr/>
        </p:nvSpPr>
        <p:spPr>
          <a:xfrm>
            <a:off x="3442854" y="886692"/>
            <a:ext cx="4987634" cy="4017817"/>
          </a:xfrm>
          <a:prstGeom prst="round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aphicFrame>
        <p:nvGraphicFramePr>
          <p:cNvPr id="5" name="Table 4">
            <a:extLst>
              <a:ext uri="{FF2B5EF4-FFF2-40B4-BE49-F238E27FC236}">
                <a16:creationId xmlns:a16="http://schemas.microsoft.com/office/drawing/2014/main" id="{51EC341C-FBCE-800A-96B4-2F9277B65DD1}"/>
              </a:ext>
            </a:extLst>
          </p:cNvPr>
          <p:cNvGraphicFramePr>
            <a:graphicFrameLocks noGrp="1"/>
          </p:cNvGraphicFramePr>
          <p:nvPr>
            <p:extLst>
              <p:ext uri="{D42A27DB-BD31-4B8C-83A1-F6EECF244321}">
                <p14:modId xmlns:p14="http://schemas.microsoft.com/office/powerpoint/2010/main" val="1177244548"/>
              </p:ext>
            </p:extLst>
          </p:nvPr>
        </p:nvGraphicFramePr>
        <p:xfrm>
          <a:off x="3615021" y="1664169"/>
          <a:ext cx="4663064" cy="2670444"/>
        </p:xfrm>
        <a:graphic>
          <a:graphicData uri="http://schemas.openxmlformats.org/drawingml/2006/table">
            <a:tbl>
              <a:tblPr firstRow="1" bandRow="1">
                <a:tableStyleId>{69012ECD-51FC-41F1-AA8D-1B2483CD663E}</a:tableStyleId>
              </a:tblPr>
              <a:tblGrid>
                <a:gridCol w="666152">
                  <a:extLst>
                    <a:ext uri="{9D8B030D-6E8A-4147-A177-3AD203B41FA5}">
                      <a16:colId xmlns:a16="http://schemas.microsoft.com/office/drawing/2014/main" val="1607403431"/>
                    </a:ext>
                  </a:extLst>
                </a:gridCol>
                <a:gridCol w="666152">
                  <a:extLst>
                    <a:ext uri="{9D8B030D-6E8A-4147-A177-3AD203B41FA5}">
                      <a16:colId xmlns:a16="http://schemas.microsoft.com/office/drawing/2014/main" val="1928356746"/>
                    </a:ext>
                  </a:extLst>
                </a:gridCol>
                <a:gridCol w="666152">
                  <a:extLst>
                    <a:ext uri="{9D8B030D-6E8A-4147-A177-3AD203B41FA5}">
                      <a16:colId xmlns:a16="http://schemas.microsoft.com/office/drawing/2014/main" val="1886015824"/>
                    </a:ext>
                  </a:extLst>
                </a:gridCol>
                <a:gridCol w="666152">
                  <a:extLst>
                    <a:ext uri="{9D8B030D-6E8A-4147-A177-3AD203B41FA5}">
                      <a16:colId xmlns:a16="http://schemas.microsoft.com/office/drawing/2014/main" val="3736213285"/>
                    </a:ext>
                  </a:extLst>
                </a:gridCol>
                <a:gridCol w="666152">
                  <a:extLst>
                    <a:ext uri="{9D8B030D-6E8A-4147-A177-3AD203B41FA5}">
                      <a16:colId xmlns:a16="http://schemas.microsoft.com/office/drawing/2014/main" val="3849493954"/>
                    </a:ext>
                  </a:extLst>
                </a:gridCol>
                <a:gridCol w="666152">
                  <a:extLst>
                    <a:ext uri="{9D8B030D-6E8A-4147-A177-3AD203B41FA5}">
                      <a16:colId xmlns:a16="http://schemas.microsoft.com/office/drawing/2014/main" val="1369485137"/>
                    </a:ext>
                  </a:extLst>
                </a:gridCol>
                <a:gridCol w="666152">
                  <a:extLst>
                    <a:ext uri="{9D8B030D-6E8A-4147-A177-3AD203B41FA5}">
                      <a16:colId xmlns:a16="http://schemas.microsoft.com/office/drawing/2014/main" val="378140560"/>
                    </a:ext>
                  </a:extLst>
                </a:gridCol>
              </a:tblGrid>
              <a:tr h="445074">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SUN</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MON</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TUES</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WED</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THURS</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FRI</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SAT</a:t>
                      </a:r>
                    </a:p>
                  </a:txBody>
                  <a:tcPr anchor="ctr"/>
                </a:tc>
                <a:extLst>
                  <a:ext uri="{0D108BD9-81ED-4DB2-BD59-A6C34878D82A}">
                    <a16:rowId xmlns:a16="http://schemas.microsoft.com/office/drawing/2014/main" val="2695343968"/>
                  </a:ext>
                </a:extLst>
              </a:tr>
              <a:tr h="445074">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3</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4</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5</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6</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7</a:t>
                      </a:r>
                    </a:p>
                  </a:txBody>
                  <a:tcPr anchor="ctr"/>
                </a:tc>
                <a:extLst>
                  <a:ext uri="{0D108BD9-81ED-4DB2-BD59-A6C34878D82A}">
                    <a16:rowId xmlns:a16="http://schemas.microsoft.com/office/drawing/2014/main" val="105262054"/>
                  </a:ext>
                </a:extLst>
              </a:tr>
              <a:tr h="445074">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8</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9</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10</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11</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12</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13</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14</a:t>
                      </a:r>
                    </a:p>
                  </a:txBody>
                  <a:tcPr anchor="ctr"/>
                </a:tc>
                <a:extLst>
                  <a:ext uri="{0D108BD9-81ED-4DB2-BD59-A6C34878D82A}">
                    <a16:rowId xmlns:a16="http://schemas.microsoft.com/office/drawing/2014/main" val="548767721"/>
                  </a:ext>
                </a:extLst>
              </a:tr>
              <a:tr h="445074">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15</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16</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17</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18</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19</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20</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21</a:t>
                      </a:r>
                    </a:p>
                  </a:txBody>
                  <a:tcPr anchor="ctr"/>
                </a:tc>
                <a:extLst>
                  <a:ext uri="{0D108BD9-81ED-4DB2-BD59-A6C34878D82A}">
                    <a16:rowId xmlns:a16="http://schemas.microsoft.com/office/drawing/2014/main" val="1570566175"/>
                  </a:ext>
                </a:extLst>
              </a:tr>
              <a:tr h="445074">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22</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23</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24</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25</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26</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27</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28</a:t>
                      </a:r>
                    </a:p>
                  </a:txBody>
                  <a:tcPr anchor="ctr"/>
                </a:tc>
                <a:extLst>
                  <a:ext uri="{0D108BD9-81ED-4DB2-BD59-A6C34878D82A}">
                    <a16:rowId xmlns:a16="http://schemas.microsoft.com/office/drawing/2014/main" val="2931643568"/>
                  </a:ext>
                </a:extLst>
              </a:tr>
              <a:tr h="445074">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29</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30</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31</a:t>
                      </a:r>
                    </a:p>
                  </a:txBody>
                  <a:tcPr anchor="ctr"/>
                </a:tc>
                <a:tc>
                  <a:txBody>
                    <a:bodyP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86358483"/>
                  </a:ext>
                </a:extLst>
              </a:tr>
            </a:tbl>
          </a:graphicData>
        </a:graphic>
      </p:graphicFrame>
      <p:sp>
        <p:nvSpPr>
          <p:cNvPr id="6" name="TextBox 5">
            <a:extLst>
              <a:ext uri="{FF2B5EF4-FFF2-40B4-BE49-F238E27FC236}">
                <a16:creationId xmlns:a16="http://schemas.microsoft.com/office/drawing/2014/main" id="{061F7EDE-CD3A-184A-7473-7C4BF1859C52}"/>
              </a:ext>
            </a:extLst>
          </p:cNvPr>
          <p:cNvSpPr txBox="1"/>
          <p:nvPr/>
        </p:nvSpPr>
        <p:spPr>
          <a:xfrm>
            <a:off x="4044810" y="1023955"/>
            <a:ext cx="3783722"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MARCH</a:t>
            </a:r>
          </a:p>
        </p:txBody>
      </p:sp>
      <p:grpSp>
        <p:nvGrpSpPr>
          <p:cNvPr id="10" name="Group 9">
            <a:extLst>
              <a:ext uri="{FF2B5EF4-FFF2-40B4-BE49-F238E27FC236}">
                <a16:creationId xmlns:a16="http://schemas.microsoft.com/office/drawing/2014/main" id="{2841F628-BCE8-64EC-BF83-040B3C9BE5D6}"/>
              </a:ext>
            </a:extLst>
          </p:cNvPr>
          <p:cNvGrpSpPr/>
          <p:nvPr/>
        </p:nvGrpSpPr>
        <p:grpSpPr>
          <a:xfrm>
            <a:off x="7077617" y="2592531"/>
            <a:ext cx="395111" cy="372534"/>
            <a:chOff x="5439448" y="3045433"/>
            <a:chExt cx="395111" cy="372534"/>
          </a:xfrm>
        </p:grpSpPr>
        <p:sp>
          <p:nvSpPr>
            <p:cNvPr id="7" name="Oval 6">
              <a:extLst>
                <a:ext uri="{FF2B5EF4-FFF2-40B4-BE49-F238E27FC236}">
                  <a16:creationId xmlns:a16="http://schemas.microsoft.com/office/drawing/2014/main" id="{F47D3E0B-2361-B722-5F3D-B876F9DFE8C3}"/>
                </a:ext>
              </a:extLst>
            </p:cNvPr>
            <p:cNvSpPr/>
            <p:nvPr/>
          </p:nvSpPr>
          <p:spPr>
            <a:xfrm>
              <a:off x="5439448" y="3045433"/>
              <a:ext cx="395111" cy="372534"/>
            </a:xfrm>
            <a:prstGeom prst="ellipse">
              <a:avLst/>
            </a:prstGeom>
            <a:solidFill>
              <a:srgbClr val="782F3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2341EA7-C818-8257-4E44-5FC04BAAAA94}"/>
                </a:ext>
              </a:extLst>
            </p:cNvPr>
            <p:cNvSpPr txBox="1"/>
            <p:nvPr/>
          </p:nvSpPr>
          <p:spPr>
            <a:xfrm>
              <a:off x="5439448" y="3100895"/>
              <a:ext cx="395111"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13</a:t>
              </a:r>
            </a:p>
          </p:txBody>
        </p:sp>
      </p:grpSp>
      <p:grpSp>
        <p:nvGrpSpPr>
          <p:cNvPr id="11" name="Group 10">
            <a:extLst>
              <a:ext uri="{FF2B5EF4-FFF2-40B4-BE49-F238E27FC236}">
                <a16:creationId xmlns:a16="http://schemas.microsoft.com/office/drawing/2014/main" id="{C60333FB-CAF0-6C05-662C-FE11F98A899F}"/>
              </a:ext>
            </a:extLst>
          </p:cNvPr>
          <p:cNvGrpSpPr/>
          <p:nvPr/>
        </p:nvGrpSpPr>
        <p:grpSpPr>
          <a:xfrm>
            <a:off x="253396" y="1851004"/>
            <a:ext cx="395111" cy="372534"/>
            <a:chOff x="5439448" y="3045433"/>
            <a:chExt cx="395111" cy="372534"/>
          </a:xfrm>
        </p:grpSpPr>
        <p:sp>
          <p:nvSpPr>
            <p:cNvPr id="12" name="Oval 11">
              <a:extLst>
                <a:ext uri="{FF2B5EF4-FFF2-40B4-BE49-F238E27FC236}">
                  <a16:creationId xmlns:a16="http://schemas.microsoft.com/office/drawing/2014/main" id="{873F1A2F-8F28-0B3B-FD26-F731CFCA7A69}"/>
                </a:ext>
              </a:extLst>
            </p:cNvPr>
            <p:cNvSpPr/>
            <p:nvPr/>
          </p:nvSpPr>
          <p:spPr>
            <a:xfrm>
              <a:off x="5439448" y="3045433"/>
              <a:ext cx="395111" cy="372534"/>
            </a:xfrm>
            <a:prstGeom prst="ellipse">
              <a:avLst/>
            </a:prstGeom>
            <a:solidFill>
              <a:srgbClr val="782F3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21081D5-9420-F548-0E72-704F1EF51A0C}"/>
                </a:ext>
              </a:extLst>
            </p:cNvPr>
            <p:cNvSpPr txBox="1"/>
            <p:nvPr/>
          </p:nvSpPr>
          <p:spPr>
            <a:xfrm>
              <a:off x="5439448" y="3100895"/>
              <a:ext cx="395111"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13</a:t>
              </a:r>
            </a:p>
          </p:txBody>
        </p:sp>
      </p:grpSp>
      <p:sp>
        <p:nvSpPr>
          <p:cNvPr id="14" name="TextBox 13">
            <a:extLst>
              <a:ext uri="{FF2B5EF4-FFF2-40B4-BE49-F238E27FC236}">
                <a16:creationId xmlns:a16="http://schemas.microsoft.com/office/drawing/2014/main" id="{CF371D48-6926-61A6-3132-7D7576C81987}"/>
              </a:ext>
            </a:extLst>
          </p:cNvPr>
          <p:cNvSpPr txBox="1"/>
          <p:nvPr/>
        </p:nvSpPr>
        <p:spPr>
          <a:xfrm>
            <a:off x="761999" y="1721799"/>
            <a:ext cx="2528451" cy="646331"/>
          </a:xfrm>
          <a:prstGeom prst="rect">
            <a:avLst/>
          </a:prstGeom>
          <a:noFill/>
        </p:spPr>
        <p:txBody>
          <a:bodyPr wrap="square" rtlCol="0">
            <a:spAutoFit/>
          </a:bodyPr>
          <a:lstStyle/>
          <a:p>
            <a:r>
              <a:rPr lang="en-US" dirty="0"/>
              <a:t>Regular Session Concludes</a:t>
            </a:r>
          </a:p>
        </p:txBody>
      </p:sp>
      <p:grpSp>
        <p:nvGrpSpPr>
          <p:cNvPr id="8" name="Group 7">
            <a:extLst>
              <a:ext uri="{FF2B5EF4-FFF2-40B4-BE49-F238E27FC236}">
                <a16:creationId xmlns:a16="http://schemas.microsoft.com/office/drawing/2014/main" id="{D2AFEC38-C812-54A6-C3D2-093A07174664}"/>
              </a:ext>
            </a:extLst>
          </p:cNvPr>
          <p:cNvGrpSpPr/>
          <p:nvPr/>
        </p:nvGrpSpPr>
        <p:grpSpPr>
          <a:xfrm>
            <a:off x="4374444" y="3479222"/>
            <a:ext cx="402038" cy="372534"/>
            <a:chOff x="5439448" y="3045433"/>
            <a:chExt cx="402038" cy="372534"/>
          </a:xfrm>
        </p:grpSpPr>
        <p:sp>
          <p:nvSpPr>
            <p:cNvPr id="15" name="Oval 14">
              <a:extLst>
                <a:ext uri="{FF2B5EF4-FFF2-40B4-BE49-F238E27FC236}">
                  <a16:creationId xmlns:a16="http://schemas.microsoft.com/office/drawing/2014/main" id="{0313F4F1-4848-CA8B-149A-294E49A0E283}"/>
                </a:ext>
              </a:extLst>
            </p:cNvPr>
            <p:cNvSpPr/>
            <p:nvPr/>
          </p:nvSpPr>
          <p:spPr>
            <a:xfrm>
              <a:off x="5439448" y="3045433"/>
              <a:ext cx="395111" cy="372534"/>
            </a:xfrm>
            <a:prstGeom prst="ellipse">
              <a:avLst/>
            </a:prstGeom>
            <a:solidFill>
              <a:srgbClr val="782F3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67E9142-173C-FF51-FA58-0FB25002C949}"/>
                </a:ext>
              </a:extLst>
            </p:cNvPr>
            <p:cNvSpPr txBox="1"/>
            <p:nvPr/>
          </p:nvSpPr>
          <p:spPr>
            <a:xfrm>
              <a:off x="5446375" y="3100895"/>
              <a:ext cx="395111"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23</a:t>
              </a:r>
            </a:p>
          </p:txBody>
        </p:sp>
      </p:grpSp>
      <p:grpSp>
        <p:nvGrpSpPr>
          <p:cNvPr id="17" name="Group 16">
            <a:extLst>
              <a:ext uri="{FF2B5EF4-FFF2-40B4-BE49-F238E27FC236}">
                <a16:creationId xmlns:a16="http://schemas.microsoft.com/office/drawing/2014/main" id="{B464841B-3E91-0FE1-CB92-F4602EF913EC}"/>
              </a:ext>
            </a:extLst>
          </p:cNvPr>
          <p:cNvGrpSpPr/>
          <p:nvPr/>
        </p:nvGrpSpPr>
        <p:grpSpPr>
          <a:xfrm>
            <a:off x="246469" y="2787214"/>
            <a:ext cx="402038" cy="372534"/>
            <a:chOff x="5439448" y="3045433"/>
            <a:chExt cx="402038" cy="372534"/>
          </a:xfrm>
        </p:grpSpPr>
        <p:sp>
          <p:nvSpPr>
            <p:cNvPr id="18" name="Oval 17">
              <a:extLst>
                <a:ext uri="{FF2B5EF4-FFF2-40B4-BE49-F238E27FC236}">
                  <a16:creationId xmlns:a16="http://schemas.microsoft.com/office/drawing/2014/main" id="{FA3BF428-5C43-6BE0-E6FF-8361942B56CD}"/>
                </a:ext>
              </a:extLst>
            </p:cNvPr>
            <p:cNvSpPr/>
            <p:nvPr/>
          </p:nvSpPr>
          <p:spPr>
            <a:xfrm>
              <a:off x="5439448" y="3045433"/>
              <a:ext cx="395111" cy="372534"/>
            </a:xfrm>
            <a:prstGeom prst="ellipse">
              <a:avLst/>
            </a:prstGeom>
            <a:solidFill>
              <a:srgbClr val="782F3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B109049-BC95-E113-D02D-7B6D0422BB54}"/>
                </a:ext>
              </a:extLst>
            </p:cNvPr>
            <p:cNvSpPr txBox="1"/>
            <p:nvPr/>
          </p:nvSpPr>
          <p:spPr>
            <a:xfrm>
              <a:off x="5446375" y="3100895"/>
              <a:ext cx="395111"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23</a:t>
              </a:r>
            </a:p>
          </p:txBody>
        </p:sp>
      </p:grpSp>
      <p:sp>
        <p:nvSpPr>
          <p:cNvPr id="20" name="TextBox 19">
            <a:extLst>
              <a:ext uri="{FF2B5EF4-FFF2-40B4-BE49-F238E27FC236}">
                <a16:creationId xmlns:a16="http://schemas.microsoft.com/office/drawing/2014/main" id="{8B146C4B-D155-70A5-4FE8-6BA37918A53E}"/>
              </a:ext>
            </a:extLst>
          </p:cNvPr>
          <p:cNvSpPr txBox="1"/>
          <p:nvPr/>
        </p:nvSpPr>
        <p:spPr>
          <a:xfrm>
            <a:off x="761999" y="2538447"/>
            <a:ext cx="2528451" cy="923330"/>
          </a:xfrm>
          <a:prstGeom prst="rect">
            <a:avLst/>
          </a:prstGeom>
          <a:noFill/>
        </p:spPr>
        <p:txBody>
          <a:bodyPr wrap="square" rtlCol="0">
            <a:spAutoFit/>
          </a:bodyPr>
          <a:lstStyle/>
          <a:p>
            <a:r>
              <a:rPr lang="en-US" dirty="0"/>
              <a:t>Operating Budget &amp; Position Budgeting Entry Opens</a:t>
            </a:r>
          </a:p>
        </p:txBody>
      </p:sp>
      <p:grpSp>
        <p:nvGrpSpPr>
          <p:cNvPr id="21" name="Group 20">
            <a:extLst>
              <a:ext uri="{FF2B5EF4-FFF2-40B4-BE49-F238E27FC236}">
                <a16:creationId xmlns:a16="http://schemas.microsoft.com/office/drawing/2014/main" id="{9C3A6383-DE86-5FA9-0124-82765B0C622A}"/>
              </a:ext>
            </a:extLst>
          </p:cNvPr>
          <p:cNvGrpSpPr/>
          <p:nvPr/>
        </p:nvGrpSpPr>
        <p:grpSpPr>
          <a:xfrm>
            <a:off x="5087951" y="3479222"/>
            <a:ext cx="402038" cy="372534"/>
            <a:chOff x="5439448" y="3045433"/>
            <a:chExt cx="402038" cy="372534"/>
          </a:xfrm>
        </p:grpSpPr>
        <p:sp>
          <p:nvSpPr>
            <p:cNvPr id="22" name="Oval 21">
              <a:extLst>
                <a:ext uri="{FF2B5EF4-FFF2-40B4-BE49-F238E27FC236}">
                  <a16:creationId xmlns:a16="http://schemas.microsoft.com/office/drawing/2014/main" id="{A2C0D564-1A7B-162E-E0A7-58901D7123BE}"/>
                </a:ext>
              </a:extLst>
            </p:cNvPr>
            <p:cNvSpPr/>
            <p:nvPr/>
          </p:nvSpPr>
          <p:spPr>
            <a:xfrm>
              <a:off x="5439448" y="3045433"/>
              <a:ext cx="395111" cy="372534"/>
            </a:xfrm>
            <a:prstGeom prst="ellipse">
              <a:avLst/>
            </a:prstGeom>
            <a:solidFill>
              <a:srgbClr val="782F3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2A06B5E2-8DB6-7589-57F6-72515D8D40ED}"/>
                </a:ext>
              </a:extLst>
            </p:cNvPr>
            <p:cNvSpPr txBox="1"/>
            <p:nvPr/>
          </p:nvSpPr>
          <p:spPr>
            <a:xfrm>
              <a:off x="5446375" y="3100895"/>
              <a:ext cx="395111"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24</a:t>
              </a:r>
            </a:p>
          </p:txBody>
        </p:sp>
      </p:grpSp>
      <p:grpSp>
        <p:nvGrpSpPr>
          <p:cNvPr id="24" name="Group 23">
            <a:extLst>
              <a:ext uri="{FF2B5EF4-FFF2-40B4-BE49-F238E27FC236}">
                <a16:creationId xmlns:a16="http://schemas.microsoft.com/office/drawing/2014/main" id="{5AC1FE88-7646-0D9C-F280-89535775012F}"/>
              </a:ext>
            </a:extLst>
          </p:cNvPr>
          <p:cNvGrpSpPr/>
          <p:nvPr/>
        </p:nvGrpSpPr>
        <p:grpSpPr>
          <a:xfrm>
            <a:off x="253398" y="3736248"/>
            <a:ext cx="402038" cy="372534"/>
            <a:chOff x="5439448" y="3045433"/>
            <a:chExt cx="402038" cy="372534"/>
          </a:xfrm>
        </p:grpSpPr>
        <p:sp>
          <p:nvSpPr>
            <p:cNvPr id="25" name="Oval 24">
              <a:extLst>
                <a:ext uri="{FF2B5EF4-FFF2-40B4-BE49-F238E27FC236}">
                  <a16:creationId xmlns:a16="http://schemas.microsoft.com/office/drawing/2014/main" id="{17FF242A-0E78-A5E5-50E9-D33280178835}"/>
                </a:ext>
              </a:extLst>
            </p:cNvPr>
            <p:cNvSpPr/>
            <p:nvPr/>
          </p:nvSpPr>
          <p:spPr>
            <a:xfrm>
              <a:off x="5439448" y="3045433"/>
              <a:ext cx="395111" cy="372534"/>
            </a:xfrm>
            <a:prstGeom prst="ellipse">
              <a:avLst/>
            </a:prstGeom>
            <a:solidFill>
              <a:srgbClr val="782F3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CE3014E6-B39E-B43C-3D8E-BA07CB1F227D}"/>
                </a:ext>
              </a:extLst>
            </p:cNvPr>
            <p:cNvSpPr txBox="1"/>
            <p:nvPr/>
          </p:nvSpPr>
          <p:spPr>
            <a:xfrm>
              <a:off x="5446375" y="3100895"/>
              <a:ext cx="395111"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24</a:t>
              </a:r>
            </a:p>
          </p:txBody>
        </p:sp>
      </p:grpSp>
      <p:sp>
        <p:nvSpPr>
          <p:cNvPr id="27" name="TextBox 26">
            <a:extLst>
              <a:ext uri="{FF2B5EF4-FFF2-40B4-BE49-F238E27FC236}">
                <a16:creationId xmlns:a16="http://schemas.microsoft.com/office/drawing/2014/main" id="{4B8F83D6-E153-A453-6D62-859ED979297F}"/>
              </a:ext>
            </a:extLst>
          </p:cNvPr>
          <p:cNvSpPr txBox="1"/>
          <p:nvPr/>
        </p:nvSpPr>
        <p:spPr>
          <a:xfrm>
            <a:off x="762001" y="3612172"/>
            <a:ext cx="2528451" cy="646331"/>
          </a:xfrm>
          <a:prstGeom prst="rect">
            <a:avLst/>
          </a:prstGeom>
          <a:noFill/>
        </p:spPr>
        <p:txBody>
          <a:bodyPr wrap="square" rtlCol="0">
            <a:spAutoFit/>
          </a:bodyPr>
          <a:lstStyle/>
          <a:p>
            <a:r>
              <a:rPr lang="en-US" dirty="0"/>
              <a:t>Budget Entry Training Opportunities Begin</a:t>
            </a:r>
          </a:p>
        </p:txBody>
      </p:sp>
    </p:spTree>
    <p:extLst>
      <p:ext uri="{BB962C8B-B14F-4D97-AF65-F5344CB8AC3E}">
        <p14:creationId xmlns:p14="http://schemas.microsoft.com/office/powerpoint/2010/main" val="2976218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513DB-D1F9-F760-CAC9-2F1A8AA37F3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634FCB-85AF-F1A0-4B64-3E33162266BA}"/>
              </a:ext>
            </a:extLst>
          </p:cNvPr>
          <p:cNvSpPr>
            <a:spLocks noGrp="1"/>
          </p:cNvSpPr>
          <p:nvPr>
            <p:ph type="sldNum" sz="quarter" idx="12"/>
          </p:nvPr>
        </p:nvSpPr>
        <p:spPr/>
        <p:txBody>
          <a:bodyPr/>
          <a:lstStyle/>
          <a:p>
            <a:pPr defTabSz="685800"/>
            <a:fld id="{82DA34B5-7C80-464F-9A62-3711C8F85D9D}" type="slidenum">
              <a:rPr lang="en-US" smtClean="0">
                <a:solidFill>
                  <a:prstClr val="white">
                    <a:lumMod val="65000"/>
                  </a:prstClr>
                </a:solidFill>
              </a:rPr>
              <a:pPr defTabSz="685800"/>
              <a:t>12</a:t>
            </a:fld>
            <a:endParaRPr lang="en-US" dirty="0">
              <a:solidFill>
                <a:prstClr val="white">
                  <a:lumMod val="65000"/>
                </a:prstClr>
              </a:solidFill>
            </a:endParaRPr>
          </a:p>
        </p:txBody>
      </p:sp>
      <p:sp>
        <p:nvSpPr>
          <p:cNvPr id="3" name="Title 2">
            <a:extLst>
              <a:ext uri="{FF2B5EF4-FFF2-40B4-BE49-F238E27FC236}">
                <a16:creationId xmlns:a16="http://schemas.microsoft.com/office/drawing/2014/main" id="{FECA1627-DD5B-77E2-C763-FCFF35C9C5A9}"/>
              </a:ext>
            </a:extLst>
          </p:cNvPr>
          <p:cNvSpPr>
            <a:spLocks noGrp="1"/>
          </p:cNvSpPr>
          <p:nvPr>
            <p:ph type="title"/>
          </p:nvPr>
        </p:nvSpPr>
        <p:spPr/>
        <p:txBody>
          <a:bodyPr>
            <a:normAutofit fontScale="90000"/>
          </a:bodyPr>
          <a:lstStyle/>
          <a:p>
            <a:r>
              <a:rPr lang="en-US" dirty="0"/>
              <a:t>Key 2026 Budget Dates</a:t>
            </a:r>
          </a:p>
        </p:txBody>
      </p:sp>
      <p:sp>
        <p:nvSpPr>
          <p:cNvPr id="4" name="Rectangle: Rounded Corners 3">
            <a:extLst>
              <a:ext uri="{FF2B5EF4-FFF2-40B4-BE49-F238E27FC236}">
                <a16:creationId xmlns:a16="http://schemas.microsoft.com/office/drawing/2014/main" id="{001789AA-359E-7258-C06B-5336E6C62B89}"/>
              </a:ext>
            </a:extLst>
          </p:cNvPr>
          <p:cNvSpPr/>
          <p:nvPr/>
        </p:nvSpPr>
        <p:spPr>
          <a:xfrm>
            <a:off x="3442854" y="886692"/>
            <a:ext cx="4987634" cy="4017817"/>
          </a:xfrm>
          <a:prstGeom prst="round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aphicFrame>
        <p:nvGraphicFramePr>
          <p:cNvPr id="5" name="Table 4">
            <a:extLst>
              <a:ext uri="{FF2B5EF4-FFF2-40B4-BE49-F238E27FC236}">
                <a16:creationId xmlns:a16="http://schemas.microsoft.com/office/drawing/2014/main" id="{9316D05A-F421-E11F-DE53-B36A4DC4A8C4}"/>
              </a:ext>
            </a:extLst>
          </p:cNvPr>
          <p:cNvGraphicFramePr>
            <a:graphicFrameLocks noGrp="1"/>
          </p:cNvGraphicFramePr>
          <p:nvPr>
            <p:extLst>
              <p:ext uri="{D42A27DB-BD31-4B8C-83A1-F6EECF244321}">
                <p14:modId xmlns:p14="http://schemas.microsoft.com/office/powerpoint/2010/main" val="1791115923"/>
              </p:ext>
            </p:extLst>
          </p:nvPr>
        </p:nvGraphicFramePr>
        <p:xfrm>
          <a:off x="3615021" y="1664169"/>
          <a:ext cx="4663064" cy="2670444"/>
        </p:xfrm>
        <a:graphic>
          <a:graphicData uri="http://schemas.openxmlformats.org/drawingml/2006/table">
            <a:tbl>
              <a:tblPr firstRow="1" bandRow="1">
                <a:tableStyleId>{69012ECD-51FC-41F1-AA8D-1B2483CD663E}</a:tableStyleId>
              </a:tblPr>
              <a:tblGrid>
                <a:gridCol w="666152">
                  <a:extLst>
                    <a:ext uri="{9D8B030D-6E8A-4147-A177-3AD203B41FA5}">
                      <a16:colId xmlns:a16="http://schemas.microsoft.com/office/drawing/2014/main" val="1607403431"/>
                    </a:ext>
                  </a:extLst>
                </a:gridCol>
                <a:gridCol w="666152">
                  <a:extLst>
                    <a:ext uri="{9D8B030D-6E8A-4147-A177-3AD203B41FA5}">
                      <a16:colId xmlns:a16="http://schemas.microsoft.com/office/drawing/2014/main" val="1928356746"/>
                    </a:ext>
                  </a:extLst>
                </a:gridCol>
                <a:gridCol w="666152">
                  <a:extLst>
                    <a:ext uri="{9D8B030D-6E8A-4147-A177-3AD203B41FA5}">
                      <a16:colId xmlns:a16="http://schemas.microsoft.com/office/drawing/2014/main" val="1886015824"/>
                    </a:ext>
                  </a:extLst>
                </a:gridCol>
                <a:gridCol w="666152">
                  <a:extLst>
                    <a:ext uri="{9D8B030D-6E8A-4147-A177-3AD203B41FA5}">
                      <a16:colId xmlns:a16="http://schemas.microsoft.com/office/drawing/2014/main" val="3736213285"/>
                    </a:ext>
                  </a:extLst>
                </a:gridCol>
                <a:gridCol w="666152">
                  <a:extLst>
                    <a:ext uri="{9D8B030D-6E8A-4147-A177-3AD203B41FA5}">
                      <a16:colId xmlns:a16="http://schemas.microsoft.com/office/drawing/2014/main" val="3849493954"/>
                    </a:ext>
                  </a:extLst>
                </a:gridCol>
                <a:gridCol w="666152">
                  <a:extLst>
                    <a:ext uri="{9D8B030D-6E8A-4147-A177-3AD203B41FA5}">
                      <a16:colId xmlns:a16="http://schemas.microsoft.com/office/drawing/2014/main" val="1369485137"/>
                    </a:ext>
                  </a:extLst>
                </a:gridCol>
                <a:gridCol w="666152">
                  <a:extLst>
                    <a:ext uri="{9D8B030D-6E8A-4147-A177-3AD203B41FA5}">
                      <a16:colId xmlns:a16="http://schemas.microsoft.com/office/drawing/2014/main" val="378140560"/>
                    </a:ext>
                  </a:extLst>
                </a:gridCol>
              </a:tblGrid>
              <a:tr h="445074">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SUN</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MON</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TUES</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WED</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THURS</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FRI</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SAT</a:t>
                      </a:r>
                    </a:p>
                  </a:txBody>
                  <a:tcPr anchor="ctr"/>
                </a:tc>
                <a:extLst>
                  <a:ext uri="{0D108BD9-81ED-4DB2-BD59-A6C34878D82A}">
                    <a16:rowId xmlns:a16="http://schemas.microsoft.com/office/drawing/2014/main" val="2695343968"/>
                  </a:ext>
                </a:extLst>
              </a:tr>
              <a:tr h="445074">
                <a:tc>
                  <a:txBody>
                    <a:bodyP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3</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4</a:t>
                      </a:r>
                    </a:p>
                  </a:txBody>
                  <a:tcPr anchor="ctr"/>
                </a:tc>
                <a:extLst>
                  <a:ext uri="{0D108BD9-81ED-4DB2-BD59-A6C34878D82A}">
                    <a16:rowId xmlns:a16="http://schemas.microsoft.com/office/drawing/2014/main" val="105262054"/>
                  </a:ext>
                </a:extLst>
              </a:tr>
              <a:tr h="445074">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5</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6</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7</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8</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9</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10</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11</a:t>
                      </a:r>
                    </a:p>
                  </a:txBody>
                  <a:tcPr anchor="ctr"/>
                </a:tc>
                <a:extLst>
                  <a:ext uri="{0D108BD9-81ED-4DB2-BD59-A6C34878D82A}">
                    <a16:rowId xmlns:a16="http://schemas.microsoft.com/office/drawing/2014/main" val="548767721"/>
                  </a:ext>
                </a:extLst>
              </a:tr>
              <a:tr h="445074">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12</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13</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14</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15</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16</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17</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18</a:t>
                      </a:r>
                    </a:p>
                  </a:txBody>
                  <a:tcPr anchor="ctr"/>
                </a:tc>
                <a:extLst>
                  <a:ext uri="{0D108BD9-81ED-4DB2-BD59-A6C34878D82A}">
                    <a16:rowId xmlns:a16="http://schemas.microsoft.com/office/drawing/2014/main" val="1570566175"/>
                  </a:ext>
                </a:extLst>
              </a:tr>
              <a:tr h="445074">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19</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20</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21</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22</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23</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24</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25</a:t>
                      </a:r>
                    </a:p>
                  </a:txBody>
                  <a:tcPr anchor="ctr"/>
                </a:tc>
                <a:extLst>
                  <a:ext uri="{0D108BD9-81ED-4DB2-BD59-A6C34878D82A}">
                    <a16:rowId xmlns:a16="http://schemas.microsoft.com/office/drawing/2014/main" val="2931643568"/>
                  </a:ext>
                </a:extLst>
              </a:tr>
              <a:tr h="445074">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26</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27</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28</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29</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30</a:t>
                      </a:r>
                    </a:p>
                  </a:txBody>
                  <a:tcPr anchor="ctr"/>
                </a:tc>
                <a:tc>
                  <a:txBody>
                    <a:bodyP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86358483"/>
                  </a:ext>
                </a:extLst>
              </a:tr>
            </a:tbl>
          </a:graphicData>
        </a:graphic>
      </p:graphicFrame>
      <p:sp>
        <p:nvSpPr>
          <p:cNvPr id="6" name="TextBox 5">
            <a:extLst>
              <a:ext uri="{FF2B5EF4-FFF2-40B4-BE49-F238E27FC236}">
                <a16:creationId xmlns:a16="http://schemas.microsoft.com/office/drawing/2014/main" id="{2287F26C-8DDF-5375-6578-67FC07CA954F}"/>
              </a:ext>
            </a:extLst>
          </p:cNvPr>
          <p:cNvSpPr txBox="1"/>
          <p:nvPr/>
        </p:nvSpPr>
        <p:spPr>
          <a:xfrm>
            <a:off x="4044810" y="1023955"/>
            <a:ext cx="3783722"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APRIL</a:t>
            </a:r>
          </a:p>
        </p:txBody>
      </p:sp>
      <p:grpSp>
        <p:nvGrpSpPr>
          <p:cNvPr id="10" name="Group 9">
            <a:extLst>
              <a:ext uri="{FF2B5EF4-FFF2-40B4-BE49-F238E27FC236}">
                <a16:creationId xmlns:a16="http://schemas.microsoft.com/office/drawing/2014/main" id="{9E0DDB58-33F4-FDE6-6E1F-F3F0D13537ED}"/>
              </a:ext>
            </a:extLst>
          </p:cNvPr>
          <p:cNvGrpSpPr/>
          <p:nvPr/>
        </p:nvGrpSpPr>
        <p:grpSpPr>
          <a:xfrm>
            <a:off x="4360589" y="2599458"/>
            <a:ext cx="415893" cy="372534"/>
            <a:chOff x="5418666" y="3045433"/>
            <a:chExt cx="415893" cy="372534"/>
          </a:xfrm>
        </p:grpSpPr>
        <p:sp>
          <p:nvSpPr>
            <p:cNvPr id="7" name="Oval 6">
              <a:extLst>
                <a:ext uri="{FF2B5EF4-FFF2-40B4-BE49-F238E27FC236}">
                  <a16:creationId xmlns:a16="http://schemas.microsoft.com/office/drawing/2014/main" id="{8652401E-B5F9-4390-BF10-C83506E53693}"/>
                </a:ext>
              </a:extLst>
            </p:cNvPr>
            <p:cNvSpPr/>
            <p:nvPr/>
          </p:nvSpPr>
          <p:spPr>
            <a:xfrm>
              <a:off x="5439448" y="3045433"/>
              <a:ext cx="395111" cy="372534"/>
            </a:xfrm>
            <a:prstGeom prst="ellipse">
              <a:avLst/>
            </a:prstGeom>
            <a:solidFill>
              <a:srgbClr val="782F3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7E2AF86-3E4B-4D8D-BC78-EBF355EEC9D6}"/>
                </a:ext>
              </a:extLst>
            </p:cNvPr>
            <p:cNvSpPr txBox="1"/>
            <p:nvPr/>
          </p:nvSpPr>
          <p:spPr>
            <a:xfrm>
              <a:off x="5418666" y="3100895"/>
              <a:ext cx="395111"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6</a:t>
              </a:r>
            </a:p>
          </p:txBody>
        </p:sp>
      </p:grpSp>
      <p:grpSp>
        <p:nvGrpSpPr>
          <p:cNvPr id="11" name="Group 10">
            <a:extLst>
              <a:ext uri="{FF2B5EF4-FFF2-40B4-BE49-F238E27FC236}">
                <a16:creationId xmlns:a16="http://schemas.microsoft.com/office/drawing/2014/main" id="{23074218-FB88-D743-B43F-8FD59637F172}"/>
              </a:ext>
            </a:extLst>
          </p:cNvPr>
          <p:cNvGrpSpPr/>
          <p:nvPr/>
        </p:nvGrpSpPr>
        <p:grpSpPr>
          <a:xfrm>
            <a:off x="253396" y="1851004"/>
            <a:ext cx="408965" cy="372534"/>
            <a:chOff x="5439448" y="3045433"/>
            <a:chExt cx="408965" cy="372534"/>
          </a:xfrm>
        </p:grpSpPr>
        <p:sp>
          <p:nvSpPr>
            <p:cNvPr id="12" name="Oval 11">
              <a:extLst>
                <a:ext uri="{FF2B5EF4-FFF2-40B4-BE49-F238E27FC236}">
                  <a16:creationId xmlns:a16="http://schemas.microsoft.com/office/drawing/2014/main" id="{A412B7F4-3C60-36C4-6BFA-60E912178626}"/>
                </a:ext>
              </a:extLst>
            </p:cNvPr>
            <p:cNvSpPr/>
            <p:nvPr/>
          </p:nvSpPr>
          <p:spPr>
            <a:xfrm>
              <a:off x="5439448" y="3045433"/>
              <a:ext cx="395111" cy="372534"/>
            </a:xfrm>
            <a:prstGeom prst="ellipse">
              <a:avLst/>
            </a:prstGeom>
            <a:solidFill>
              <a:srgbClr val="782F3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9EDB657-0993-5B78-77A2-5749F1EC22C0}"/>
                </a:ext>
              </a:extLst>
            </p:cNvPr>
            <p:cNvSpPr txBox="1"/>
            <p:nvPr/>
          </p:nvSpPr>
          <p:spPr>
            <a:xfrm>
              <a:off x="5453302" y="3100895"/>
              <a:ext cx="395111"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6</a:t>
              </a:r>
            </a:p>
          </p:txBody>
        </p:sp>
      </p:grpSp>
      <p:sp>
        <p:nvSpPr>
          <p:cNvPr id="14" name="TextBox 13">
            <a:extLst>
              <a:ext uri="{FF2B5EF4-FFF2-40B4-BE49-F238E27FC236}">
                <a16:creationId xmlns:a16="http://schemas.microsoft.com/office/drawing/2014/main" id="{9C834781-C022-6186-35F6-1D58F19A2C6D}"/>
              </a:ext>
            </a:extLst>
          </p:cNvPr>
          <p:cNvSpPr txBox="1"/>
          <p:nvPr/>
        </p:nvSpPr>
        <p:spPr>
          <a:xfrm>
            <a:off x="761999" y="1721799"/>
            <a:ext cx="2528451" cy="646331"/>
          </a:xfrm>
          <a:prstGeom prst="rect">
            <a:avLst/>
          </a:prstGeom>
          <a:noFill/>
        </p:spPr>
        <p:txBody>
          <a:bodyPr wrap="square" rtlCol="0">
            <a:spAutoFit/>
          </a:bodyPr>
          <a:lstStyle/>
          <a:p>
            <a:r>
              <a:rPr lang="en-US" dirty="0"/>
              <a:t>Budget Entry Training Ends</a:t>
            </a:r>
          </a:p>
        </p:txBody>
      </p:sp>
      <p:grpSp>
        <p:nvGrpSpPr>
          <p:cNvPr id="8" name="Group 7">
            <a:extLst>
              <a:ext uri="{FF2B5EF4-FFF2-40B4-BE49-F238E27FC236}">
                <a16:creationId xmlns:a16="http://schemas.microsoft.com/office/drawing/2014/main" id="{56B170C3-9A0B-60B5-9911-A37B494105C7}"/>
              </a:ext>
            </a:extLst>
          </p:cNvPr>
          <p:cNvGrpSpPr/>
          <p:nvPr/>
        </p:nvGrpSpPr>
        <p:grpSpPr>
          <a:xfrm>
            <a:off x="3759721" y="3034026"/>
            <a:ext cx="402038" cy="372534"/>
            <a:chOff x="5439448" y="3045433"/>
            <a:chExt cx="402038" cy="372534"/>
          </a:xfrm>
        </p:grpSpPr>
        <p:sp>
          <p:nvSpPr>
            <p:cNvPr id="15" name="Oval 14">
              <a:extLst>
                <a:ext uri="{FF2B5EF4-FFF2-40B4-BE49-F238E27FC236}">
                  <a16:creationId xmlns:a16="http://schemas.microsoft.com/office/drawing/2014/main" id="{C6D5AFCF-FB41-9CE1-453A-0E757213F74C}"/>
                </a:ext>
              </a:extLst>
            </p:cNvPr>
            <p:cNvSpPr/>
            <p:nvPr/>
          </p:nvSpPr>
          <p:spPr>
            <a:xfrm>
              <a:off x="5439448" y="3045433"/>
              <a:ext cx="395111" cy="372534"/>
            </a:xfrm>
            <a:prstGeom prst="ellipse">
              <a:avLst/>
            </a:prstGeom>
            <a:solidFill>
              <a:srgbClr val="782F3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7E2B25D-B963-38D1-30AC-D03CBDDD9185}"/>
                </a:ext>
              </a:extLst>
            </p:cNvPr>
            <p:cNvSpPr txBox="1"/>
            <p:nvPr/>
          </p:nvSpPr>
          <p:spPr>
            <a:xfrm>
              <a:off x="5446375" y="3100895"/>
              <a:ext cx="395111"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12</a:t>
              </a:r>
            </a:p>
          </p:txBody>
        </p:sp>
      </p:grpSp>
      <p:grpSp>
        <p:nvGrpSpPr>
          <p:cNvPr id="17" name="Group 16">
            <a:extLst>
              <a:ext uri="{FF2B5EF4-FFF2-40B4-BE49-F238E27FC236}">
                <a16:creationId xmlns:a16="http://schemas.microsoft.com/office/drawing/2014/main" id="{8539795E-FC90-954E-902C-E11A7E6E3FBE}"/>
              </a:ext>
            </a:extLst>
          </p:cNvPr>
          <p:cNvGrpSpPr/>
          <p:nvPr/>
        </p:nvGrpSpPr>
        <p:grpSpPr>
          <a:xfrm>
            <a:off x="246469" y="2787214"/>
            <a:ext cx="402038" cy="372534"/>
            <a:chOff x="5439448" y="3045433"/>
            <a:chExt cx="402038" cy="372534"/>
          </a:xfrm>
        </p:grpSpPr>
        <p:sp>
          <p:nvSpPr>
            <p:cNvPr id="18" name="Oval 17">
              <a:extLst>
                <a:ext uri="{FF2B5EF4-FFF2-40B4-BE49-F238E27FC236}">
                  <a16:creationId xmlns:a16="http://schemas.microsoft.com/office/drawing/2014/main" id="{E8BB5D84-F07C-0BD2-E680-C23C80B3500A}"/>
                </a:ext>
              </a:extLst>
            </p:cNvPr>
            <p:cNvSpPr/>
            <p:nvPr/>
          </p:nvSpPr>
          <p:spPr>
            <a:xfrm>
              <a:off x="5439448" y="3045433"/>
              <a:ext cx="395111" cy="372534"/>
            </a:xfrm>
            <a:prstGeom prst="ellipse">
              <a:avLst/>
            </a:prstGeom>
            <a:solidFill>
              <a:srgbClr val="782F3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E9EEF232-BDAE-F1F2-10CA-CA7B4D12E281}"/>
                </a:ext>
              </a:extLst>
            </p:cNvPr>
            <p:cNvSpPr txBox="1"/>
            <p:nvPr/>
          </p:nvSpPr>
          <p:spPr>
            <a:xfrm>
              <a:off x="5446375" y="3100895"/>
              <a:ext cx="395111"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12</a:t>
              </a:r>
            </a:p>
          </p:txBody>
        </p:sp>
      </p:grpSp>
      <p:sp>
        <p:nvSpPr>
          <p:cNvPr id="20" name="TextBox 19">
            <a:extLst>
              <a:ext uri="{FF2B5EF4-FFF2-40B4-BE49-F238E27FC236}">
                <a16:creationId xmlns:a16="http://schemas.microsoft.com/office/drawing/2014/main" id="{50E8660E-25A5-B97E-F411-0A60A403DA00}"/>
              </a:ext>
            </a:extLst>
          </p:cNvPr>
          <p:cNvSpPr txBox="1"/>
          <p:nvPr/>
        </p:nvSpPr>
        <p:spPr>
          <a:xfrm>
            <a:off x="761999" y="2646225"/>
            <a:ext cx="2528451" cy="646331"/>
          </a:xfrm>
          <a:prstGeom prst="rect">
            <a:avLst/>
          </a:prstGeom>
          <a:noFill/>
        </p:spPr>
        <p:txBody>
          <a:bodyPr wrap="square" rtlCol="0">
            <a:spAutoFit/>
          </a:bodyPr>
          <a:lstStyle/>
          <a:p>
            <a:r>
              <a:rPr lang="en-US" dirty="0"/>
              <a:t>Position Budgeting Entry Closes</a:t>
            </a:r>
          </a:p>
        </p:txBody>
      </p:sp>
      <p:grpSp>
        <p:nvGrpSpPr>
          <p:cNvPr id="21" name="Group 20">
            <a:extLst>
              <a:ext uri="{FF2B5EF4-FFF2-40B4-BE49-F238E27FC236}">
                <a16:creationId xmlns:a16="http://schemas.microsoft.com/office/drawing/2014/main" id="{65C1A26F-094B-42ED-5C32-F8028E2A167F}"/>
              </a:ext>
            </a:extLst>
          </p:cNvPr>
          <p:cNvGrpSpPr/>
          <p:nvPr/>
        </p:nvGrpSpPr>
        <p:grpSpPr>
          <a:xfrm>
            <a:off x="3763184" y="3486234"/>
            <a:ext cx="402038" cy="372534"/>
            <a:chOff x="5439448" y="3045433"/>
            <a:chExt cx="402038" cy="372534"/>
          </a:xfrm>
        </p:grpSpPr>
        <p:sp>
          <p:nvSpPr>
            <p:cNvPr id="22" name="Oval 21">
              <a:extLst>
                <a:ext uri="{FF2B5EF4-FFF2-40B4-BE49-F238E27FC236}">
                  <a16:creationId xmlns:a16="http://schemas.microsoft.com/office/drawing/2014/main" id="{3F8E8B4C-4B0A-0584-F2C7-8291852A8C04}"/>
                </a:ext>
              </a:extLst>
            </p:cNvPr>
            <p:cNvSpPr/>
            <p:nvPr/>
          </p:nvSpPr>
          <p:spPr>
            <a:xfrm>
              <a:off x="5439448" y="3045433"/>
              <a:ext cx="395111" cy="372534"/>
            </a:xfrm>
            <a:prstGeom prst="ellipse">
              <a:avLst/>
            </a:prstGeom>
            <a:solidFill>
              <a:srgbClr val="782F3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63B7811C-E2A4-0249-A5EA-D7EF88839408}"/>
                </a:ext>
              </a:extLst>
            </p:cNvPr>
            <p:cNvSpPr txBox="1"/>
            <p:nvPr/>
          </p:nvSpPr>
          <p:spPr>
            <a:xfrm>
              <a:off x="5446375" y="3100895"/>
              <a:ext cx="395111"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19</a:t>
              </a:r>
            </a:p>
          </p:txBody>
        </p:sp>
      </p:grpSp>
      <p:grpSp>
        <p:nvGrpSpPr>
          <p:cNvPr id="24" name="Group 23">
            <a:extLst>
              <a:ext uri="{FF2B5EF4-FFF2-40B4-BE49-F238E27FC236}">
                <a16:creationId xmlns:a16="http://schemas.microsoft.com/office/drawing/2014/main" id="{90F9AFA3-E16C-3B96-86BD-E49E14431A9D}"/>
              </a:ext>
            </a:extLst>
          </p:cNvPr>
          <p:cNvGrpSpPr/>
          <p:nvPr/>
        </p:nvGrpSpPr>
        <p:grpSpPr>
          <a:xfrm>
            <a:off x="253398" y="3736248"/>
            <a:ext cx="402038" cy="372534"/>
            <a:chOff x="5439448" y="3045433"/>
            <a:chExt cx="402038" cy="372534"/>
          </a:xfrm>
        </p:grpSpPr>
        <p:sp>
          <p:nvSpPr>
            <p:cNvPr id="25" name="Oval 24">
              <a:extLst>
                <a:ext uri="{FF2B5EF4-FFF2-40B4-BE49-F238E27FC236}">
                  <a16:creationId xmlns:a16="http://schemas.microsoft.com/office/drawing/2014/main" id="{D9B65889-5B8C-33C5-8D6B-1C5FD5F2D03E}"/>
                </a:ext>
              </a:extLst>
            </p:cNvPr>
            <p:cNvSpPr/>
            <p:nvPr/>
          </p:nvSpPr>
          <p:spPr>
            <a:xfrm>
              <a:off x="5439448" y="3045433"/>
              <a:ext cx="395111" cy="372534"/>
            </a:xfrm>
            <a:prstGeom prst="ellipse">
              <a:avLst/>
            </a:prstGeom>
            <a:solidFill>
              <a:srgbClr val="782F3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69279251-5C4D-1F22-8F75-1A3CA5F7B660}"/>
                </a:ext>
              </a:extLst>
            </p:cNvPr>
            <p:cNvSpPr txBox="1"/>
            <p:nvPr/>
          </p:nvSpPr>
          <p:spPr>
            <a:xfrm>
              <a:off x="5446375" y="3100895"/>
              <a:ext cx="395111"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19</a:t>
              </a:r>
            </a:p>
          </p:txBody>
        </p:sp>
      </p:grpSp>
      <p:sp>
        <p:nvSpPr>
          <p:cNvPr id="27" name="TextBox 26">
            <a:extLst>
              <a:ext uri="{FF2B5EF4-FFF2-40B4-BE49-F238E27FC236}">
                <a16:creationId xmlns:a16="http://schemas.microsoft.com/office/drawing/2014/main" id="{D8FBE6EA-5472-0F5C-EA30-403D49F6D065}"/>
              </a:ext>
            </a:extLst>
          </p:cNvPr>
          <p:cNvSpPr txBox="1"/>
          <p:nvPr/>
        </p:nvSpPr>
        <p:spPr>
          <a:xfrm>
            <a:off x="762001" y="3612172"/>
            <a:ext cx="2528451" cy="646331"/>
          </a:xfrm>
          <a:prstGeom prst="rect">
            <a:avLst/>
          </a:prstGeom>
          <a:noFill/>
        </p:spPr>
        <p:txBody>
          <a:bodyPr wrap="square" rtlCol="0">
            <a:spAutoFit/>
          </a:bodyPr>
          <a:lstStyle/>
          <a:p>
            <a:r>
              <a:rPr lang="en-US" dirty="0"/>
              <a:t>Operating Budget Entry Closes</a:t>
            </a:r>
          </a:p>
        </p:txBody>
      </p:sp>
    </p:spTree>
    <p:extLst>
      <p:ext uri="{BB962C8B-B14F-4D97-AF65-F5344CB8AC3E}">
        <p14:creationId xmlns:p14="http://schemas.microsoft.com/office/powerpoint/2010/main" val="92820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5807E-F6C6-ED0D-C2D1-139C0DB3B51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9779A9-9AF9-E1AB-1B0F-D1ADFD34850A}"/>
              </a:ext>
            </a:extLst>
          </p:cNvPr>
          <p:cNvSpPr>
            <a:spLocks noGrp="1"/>
          </p:cNvSpPr>
          <p:nvPr>
            <p:ph type="sldNum" sz="quarter" idx="12"/>
          </p:nvPr>
        </p:nvSpPr>
        <p:spPr/>
        <p:txBody>
          <a:bodyPr/>
          <a:lstStyle/>
          <a:p>
            <a:pPr defTabSz="685800"/>
            <a:fld id="{82DA34B5-7C80-464F-9A62-3711C8F85D9D}" type="slidenum">
              <a:rPr lang="en-US" smtClean="0">
                <a:solidFill>
                  <a:prstClr val="white">
                    <a:lumMod val="65000"/>
                  </a:prstClr>
                </a:solidFill>
              </a:rPr>
              <a:pPr defTabSz="685800"/>
              <a:t>13</a:t>
            </a:fld>
            <a:endParaRPr lang="en-US" dirty="0">
              <a:solidFill>
                <a:prstClr val="white">
                  <a:lumMod val="65000"/>
                </a:prstClr>
              </a:solidFill>
            </a:endParaRPr>
          </a:p>
        </p:txBody>
      </p:sp>
      <p:sp>
        <p:nvSpPr>
          <p:cNvPr id="3" name="Title 2">
            <a:extLst>
              <a:ext uri="{FF2B5EF4-FFF2-40B4-BE49-F238E27FC236}">
                <a16:creationId xmlns:a16="http://schemas.microsoft.com/office/drawing/2014/main" id="{84B75376-E01C-0B9A-C57B-9B0D0585C875}"/>
              </a:ext>
            </a:extLst>
          </p:cNvPr>
          <p:cNvSpPr>
            <a:spLocks noGrp="1"/>
          </p:cNvSpPr>
          <p:nvPr>
            <p:ph type="title"/>
          </p:nvPr>
        </p:nvSpPr>
        <p:spPr/>
        <p:txBody>
          <a:bodyPr>
            <a:normAutofit fontScale="90000"/>
          </a:bodyPr>
          <a:lstStyle/>
          <a:p>
            <a:r>
              <a:rPr lang="en-US" dirty="0"/>
              <a:t>Key 2026 Budget Dates</a:t>
            </a:r>
          </a:p>
        </p:txBody>
      </p:sp>
      <p:sp>
        <p:nvSpPr>
          <p:cNvPr id="4" name="Rectangle: Rounded Corners 3">
            <a:extLst>
              <a:ext uri="{FF2B5EF4-FFF2-40B4-BE49-F238E27FC236}">
                <a16:creationId xmlns:a16="http://schemas.microsoft.com/office/drawing/2014/main" id="{3CBBE72C-9ECC-1721-DD3F-7DD0F08E4C1A}"/>
              </a:ext>
            </a:extLst>
          </p:cNvPr>
          <p:cNvSpPr/>
          <p:nvPr/>
        </p:nvSpPr>
        <p:spPr>
          <a:xfrm>
            <a:off x="3442854" y="886692"/>
            <a:ext cx="4987634" cy="4017817"/>
          </a:xfrm>
          <a:prstGeom prst="round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graphicFrame>
        <p:nvGraphicFramePr>
          <p:cNvPr id="5" name="Table 4">
            <a:extLst>
              <a:ext uri="{FF2B5EF4-FFF2-40B4-BE49-F238E27FC236}">
                <a16:creationId xmlns:a16="http://schemas.microsoft.com/office/drawing/2014/main" id="{5EB4E88D-DBBF-5F28-CB0C-5B9CC040E5C3}"/>
              </a:ext>
            </a:extLst>
          </p:cNvPr>
          <p:cNvGraphicFramePr>
            <a:graphicFrameLocks noGrp="1"/>
          </p:cNvGraphicFramePr>
          <p:nvPr>
            <p:extLst>
              <p:ext uri="{D42A27DB-BD31-4B8C-83A1-F6EECF244321}">
                <p14:modId xmlns:p14="http://schemas.microsoft.com/office/powerpoint/2010/main" val="1691566247"/>
              </p:ext>
            </p:extLst>
          </p:nvPr>
        </p:nvGraphicFramePr>
        <p:xfrm>
          <a:off x="3615021" y="1664169"/>
          <a:ext cx="4663064" cy="2670444"/>
        </p:xfrm>
        <a:graphic>
          <a:graphicData uri="http://schemas.openxmlformats.org/drawingml/2006/table">
            <a:tbl>
              <a:tblPr firstRow="1" bandRow="1">
                <a:tableStyleId>{69012ECD-51FC-41F1-AA8D-1B2483CD663E}</a:tableStyleId>
              </a:tblPr>
              <a:tblGrid>
                <a:gridCol w="666152">
                  <a:extLst>
                    <a:ext uri="{9D8B030D-6E8A-4147-A177-3AD203B41FA5}">
                      <a16:colId xmlns:a16="http://schemas.microsoft.com/office/drawing/2014/main" val="1607403431"/>
                    </a:ext>
                  </a:extLst>
                </a:gridCol>
                <a:gridCol w="666152">
                  <a:extLst>
                    <a:ext uri="{9D8B030D-6E8A-4147-A177-3AD203B41FA5}">
                      <a16:colId xmlns:a16="http://schemas.microsoft.com/office/drawing/2014/main" val="1928356746"/>
                    </a:ext>
                  </a:extLst>
                </a:gridCol>
                <a:gridCol w="666152">
                  <a:extLst>
                    <a:ext uri="{9D8B030D-6E8A-4147-A177-3AD203B41FA5}">
                      <a16:colId xmlns:a16="http://schemas.microsoft.com/office/drawing/2014/main" val="1886015824"/>
                    </a:ext>
                  </a:extLst>
                </a:gridCol>
                <a:gridCol w="666152">
                  <a:extLst>
                    <a:ext uri="{9D8B030D-6E8A-4147-A177-3AD203B41FA5}">
                      <a16:colId xmlns:a16="http://schemas.microsoft.com/office/drawing/2014/main" val="3736213285"/>
                    </a:ext>
                  </a:extLst>
                </a:gridCol>
                <a:gridCol w="666152">
                  <a:extLst>
                    <a:ext uri="{9D8B030D-6E8A-4147-A177-3AD203B41FA5}">
                      <a16:colId xmlns:a16="http://schemas.microsoft.com/office/drawing/2014/main" val="3849493954"/>
                    </a:ext>
                  </a:extLst>
                </a:gridCol>
                <a:gridCol w="666152">
                  <a:extLst>
                    <a:ext uri="{9D8B030D-6E8A-4147-A177-3AD203B41FA5}">
                      <a16:colId xmlns:a16="http://schemas.microsoft.com/office/drawing/2014/main" val="1369485137"/>
                    </a:ext>
                  </a:extLst>
                </a:gridCol>
                <a:gridCol w="666152">
                  <a:extLst>
                    <a:ext uri="{9D8B030D-6E8A-4147-A177-3AD203B41FA5}">
                      <a16:colId xmlns:a16="http://schemas.microsoft.com/office/drawing/2014/main" val="378140560"/>
                    </a:ext>
                  </a:extLst>
                </a:gridCol>
              </a:tblGrid>
              <a:tr h="445074">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SUN</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MON</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TUES</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WED</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THURS</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FRI</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SAT</a:t>
                      </a:r>
                    </a:p>
                  </a:txBody>
                  <a:tcPr anchor="ctr"/>
                </a:tc>
                <a:extLst>
                  <a:ext uri="{0D108BD9-81ED-4DB2-BD59-A6C34878D82A}">
                    <a16:rowId xmlns:a16="http://schemas.microsoft.com/office/drawing/2014/main" val="2695343968"/>
                  </a:ext>
                </a:extLst>
              </a:tr>
              <a:tr h="445074">
                <a:tc>
                  <a:txBody>
                    <a:bodyP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3</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4</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5</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6</a:t>
                      </a:r>
                    </a:p>
                  </a:txBody>
                  <a:tcPr anchor="ctr"/>
                </a:tc>
                <a:extLst>
                  <a:ext uri="{0D108BD9-81ED-4DB2-BD59-A6C34878D82A}">
                    <a16:rowId xmlns:a16="http://schemas.microsoft.com/office/drawing/2014/main" val="105262054"/>
                  </a:ext>
                </a:extLst>
              </a:tr>
              <a:tr h="445074">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7</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8</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9</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10</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11</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12</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13</a:t>
                      </a:r>
                    </a:p>
                  </a:txBody>
                  <a:tcPr anchor="ctr"/>
                </a:tc>
                <a:extLst>
                  <a:ext uri="{0D108BD9-81ED-4DB2-BD59-A6C34878D82A}">
                    <a16:rowId xmlns:a16="http://schemas.microsoft.com/office/drawing/2014/main" val="548767721"/>
                  </a:ext>
                </a:extLst>
              </a:tr>
              <a:tr h="445074">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14</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15</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16</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17</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18</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19</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20</a:t>
                      </a:r>
                    </a:p>
                  </a:txBody>
                  <a:tcPr anchor="ctr"/>
                </a:tc>
                <a:extLst>
                  <a:ext uri="{0D108BD9-81ED-4DB2-BD59-A6C34878D82A}">
                    <a16:rowId xmlns:a16="http://schemas.microsoft.com/office/drawing/2014/main" val="1570566175"/>
                  </a:ext>
                </a:extLst>
              </a:tr>
              <a:tr h="445074">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21</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22</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23</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24</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25</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26</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27</a:t>
                      </a:r>
                    </a:p>
                  </a:txBody>
                  <a:tcPr anchor="ctr"/>
                </a:tc>
                <a:extLst>
                  <a:ext uri="{0D108BD9-81ED-4DB2-BD59-A6C34878D82A}">
                    <a16:rowId xmlns:a16="http://schemas.microsoft.com/office/drawing/2014/main" val="2931643568"/>
                  </a:ext>
                </a:extLst>
              </a:tr>
              <a:tr h="445074">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28</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29</a:t>
                      </a:r>
                    </a:p>
                  </a:txBody>
                  <a:tcPr anchor="ctr"/>
                </a:tc>
                <a:tc>
                  <a:txBody>
                    <a:bodyPr/>
                    <a:lstStyle/>
                    <a:p>
                      <a:pPr algn="ct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30</a:t>
                      </a:r>
                    </a:p>
                  </a:txBody>
                  <a:tcPr anchor="ctr"/>
                </a:tc>
                <a:tc>
                  <a:txBody>
                    <a:bodyP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endPar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86358483"/>
                  </a:ext>
                </a:extLst>
              </a:tr>
            </a:tbl>
          </a:graphicData>
        </a:graphic>
      </p:graphicFrame>
      <p:sp>
        <p:nvSpPr>
          <p:cNvPr id="6" name="TextBox 5">
            <a:extLst>
              <a:ext uri="{FF2B5EF4-FFF2-40B4-BE49-F238E27FC236}">
                <a16:creationId xmlns:a16="http://schemas.microsoft.com/office/drawing/2014/main" id="{D5B91D22-8AD6-D349-0174-F433E35C6269}"/>
              </a:ext>
            </a:extLst>
          </p:cNvPr>
          <p:cNvSpPr txBox="1"/>
          <p:nvPr/>
        </p:nvSpPr>
        <p:spPr>
          <a:xfrm>
            <a:off x="4044810" y="1023955"/>
            <a:ext cx="3783722"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JUNE</a:t>
            </a:r>
          </a:p>
        </p:txBody>
      </p:sp>
      <p:grpSp>
        <p:nvGrpSpPr>
          <p:cNvPr id="10" name="Group 9">
            <a:extLst>
              <a:ext uri="{FF2B5EF4-FFF2-40B4-BE49-F238E27FC236}">
                <a16:creationId xmlns:a16="http://schemas.microsoft.com/office/drawing/2014/main" id="{A2020D4F-559E-1866-ED84-BB735D33D674}"/>
              </a:ext>
            </a:extLst>
          </p:cNvPr>
          <p:cNvGrpSpPr/>
          <p:nvPr/>
        </p:nvGrpSpPr>
        <p:grpSpPr>
          <a:xfrm>
            <a:off x="6358968" y="3041720"/>
            <a:ext cx="481708" cy="372534"/>
            <a:chOff x="5359778" y="3045433"/>
            <a:chExt cx="481708" cy="372534"/>
          </a:xfrm>
        </p:grpSpPr>
        <p:sp>
          <p:nvSpPr>
            <p:cNvPr id="7" name="Oval 6">
              <a:extLst>
                <a:ext uri="{FF2B5EF4-FFF2-40B4-BE49-F238E27FC236}">
                  <a16:creationId xmlns:a16="http://schemas.microsoft.com/office/drawing/2014/main" id="{74AF0968-52D0-EDCE-97D6-AF5352636268}"/>
                </a:ext>
              </a:extLst>
            </p:cNvPr>
            <p:cNvSpPr/>
            <p:nvPr/>
          </p:nvSpPr>
          <p:spPr>
            <a:xfrm>
              <a:off x="5439448" y="3045433"/>
              <a:ext cx="395111" cy="372534"/>
            </a:xfrm>
            <a:prstGeom prst="ellipse">
              <a:avLst/>
            </a:prstGeom>
            <a:solidFill>
              <a:srgbClr val="782F3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F293510-70AC-281A-AAEA-1458832E9684}"/>
                </a:ext>
              </a:extLst>
            </p:cNvPr>
            <p:cNvSpPr txBox="1"/>
            <p:nvPr/>
          </p:nvSpPr>
          <p:spPr>
            <a:xfrm>
              <a:off x="5359778" y="3093201"/>
              <a:ext cx="481708"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18</a:t>
              </a:r>
            </a:p>
          </p:txBody>
        </p:sp>
      </p:grpSp>
      <p:grpSp>
        <p:nvGrpSpPr>
          <p:cNvPr id="11" name="Group 10">
            <a:extLst>
              <a:ext uri="{FF2B5EF4-FFF2-40B4-BE49-F238E27FC236}">
                <a16:creationId xmlns:a16="http://schemas.microsoft.com/office/drawing/2014/main" id="{E2693019-6283-1D3D-06F8-F5385C2450EF}"/>
              </a:ext>
            </a:extLst>
          </p:cNvPr>
          <p:cNvGrpSpPr/>
          <p:nvPr/>
        </p:nvGrpSpPr>
        <p:grpSpPr>
          <a:xfrm>
            <a:off x="225688" y="1851004"/>
            <a:ext cx="446262" cy="372534"/>
            <a:chOff x="5411740" y="3045433"/>
            <a:chExt cx="446262" cy="372534"/>
          </a:xfrm>
        </p:grpSpPr>
        <p:sp>
          <p:nvSpPr>
            <p:cNvPr id="12" name="Oval 11">
              <a:extLst>
                <a:ext uri="{FF2B5EF4-FFF2-40B4-BE49-F238E27FC236}">
                  <a16:creationId xmlns:a16="http://schemas.microsoft.com/office/drawing/2014/main" id="{4F5ABFA6-CD2B-A4E4-DE00-4C68111BDAE0}"/>
                </a:ext>
              </a:extLst>
            </p:cNvPr>
            <p:cNvSpPr/>
            <p:nvPr/>
          </p:nvSpPr>
          <p:spPr>
            <a:xfrm>
              <a:off x="5439448" y="3045433"/>
              <a:ext cx="395111" cy="372534"/>
            </a:xfrm>
            <a:prstGeom prst="ellipse">
              <a:avLst/>
            </a:prstGeom>
            <a:solidFill>
              <a:srgbClr val="782F3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AEE5784-2A5B-C6E0-7AD9-76133EAE21DA}"/>
                </a:ext>
              </a:extLst>
            </p:cNvPr>
            <p:cNvSpPr txBox="1"/>
            <p:nvPr/>
          </p:nvSpPr>
          <p:spPr>
            <a:xfrm>
              <a:off x="5411740" y="3100895"/>
              <a:ext cx="446262"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18</a:t>
              </a:r>
            </a:p>
          </p:txBody>
        </p:sp>
      </p:grpSp>
      <p:sp>
        <p:nvSpPr>
          <p:cNvPr id="14" name="TextBox 13">
            <a:extLst>
              <a:ext uri="{FF2B5EF4-FFF2-40B4-BE49-F238E27FC236}">
                <a16:creationId xmlns:a16="http://schemas.microsoft.com/office/drawing/2014/main" id="{DF65A60F-7E93-8840-8A68-FFF518ADDF3A}"/>
              </a:ext>
            </a:extLst>
          </p:cNvPr>
          <p:cNvSpPr txBox="1"/>
          <p:nvPr/>
        </p:nvSpPr>
        <p:spPr>
          <a:xfrm>
            <a:off x="759343" y="1583300"/>
            <a:ext cx="2528451" cy="923330"/>
          </a:xfrm>
          <a:prstGeom prst="rect">
            <a:avLst/>
          </a:prstGeom>
          <a:noFill/>
        </p:spPr>
        <p:txBody>
          <a:bodyPr wrap="square" rtlCol="0">
            <a:spAutoFit/>
          </a:bodyPr>
          <a:lstStyle/>
          <a:p>
            <a:r>
              <a:rPr lang="en-US" dirty="0"/>
              <a:t>BOT Considers Operating Budget for Approval</a:t>
            </a:r>
          </a:p>
        </p:txBody>
      </p:sp>
      <p:grpSp>
        <p:nvGrpSpPr>
          <p:cNvPr id="8" name="Group 7">
            <a:extLst>
              <a:ext uri="{FF2B5EF4-FFF2-40B4-BE49-F238E27FC236}">
                <a16:creationId xmlns:a16="http://schemas.microsoft.com/office/drawing/2014/main" id="{BB205ECA-815E-CCEB-D3A5-9A32FC749DA1}"/>
              </a:ext>
            </a:extLst>
          </p:cNvPr>
          <p:cNvGrpSpPr/>
          <p:nvPr/>
        </p:nvGrpSpPr>
        <p:grpSpPr>
          <a:xfrm>
            <a:off x="5082831" y="3926351"/>
            <a:ext cx="408965" cy="372534"/>
            <a:chOff x="5439448" y="3045433"/>
            <a:chExt cx="408965" cy="372534"/>
          </a:xfrm>
        </p:grpSpPr>
        <p:sp>
          <p:nvSpPr>
            <p:cNvPr id="15" name="Oval 14">
              <a:extLst>
                <a:ext uri="{FF2B5EF4-FFF2-40B4-BE49-F238E27FC236}">
                  <a16:creationId xmlns:a16="http://schemas.microsoft.com/office/drawing/2014/main" id="{667322DF-CFB1-F45E-8CC3-5F9BB9484498}"/>
                </a:ext>
              </a:extLst>
            </p:cNvPr>
            <p:cNvSpPr/>
            <p:nvPr/>
          </p:nvSpPr>
          <p:spPr>
            <a:xfrm>
              <a:off x="5439448" y="3045433"/>
              <a:ext cx="395111" cy="372534"/>
            </a:xfrm>
            <a:prstGeom prst="ellipse">
              <a:avLst/>
            </a:prstGeom>
            <a:solidFill>
              <a:srgbClr val="782F3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E807752E-C8F3-E71B-950D-4D9FA213BFC1}"/>
                </a:ext>
              </a:extLst>
            </p:cNvPr>
            <p:cNvSpPr txBox="1"/>
            <p:nvPr/>
          </p:nvSpPr>
          <p:spPr>
            <a:xfrm>
              <a:off x="5453302" y="3100895"/>
              <a:ext cx="395111"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30</a:t>
              </a:r>
            </a:p>
          </p:txBody>
        </p:sp>
      </p:grpSp>
      <p:grpSp>
        <p:nvGrpSpPr>
          <p:cNvPr id="17" name="Group 16">
            <a:extLst>
              <a:ext uri="{FF2B5EF4-FFF2-40B4-BE49-F238E27FC236}">
                <a16:creationId xmlns:a16="http://schemas.microsoft.com/office/drawing/2014/main" id="{CD211775-803C-C79E-B069-90AE81ADA623}"/>
              </a:ext>
            </a:extLst>
          </p:cNvPr>
          <p:cNvGrpSpPr/>
          <p:nvPr/>
        </p:nvGrpSpPr>
        <p:grpSpPr>
          <a:xfrm>
            <a:off x="246469" y="2787214"/>
            <a:ext cx="402038" cy="372534"/>
            <a:chOff x="5439448" y="3045433"/>
            <a:chExt cx="402038" cy="372534"/>
          </a:xfrm>
        </p:grpSpPr>
        <p:sp>
          <p:nvSpPr>
            <p:cNvPr id="18" name="Oval 17">
              <a:extLst>
                <a:ext uri="{FF2B5EF4-FFF2-40B4-BE49-F238E27FC236}">
                  <a16:creationId xmlns:a16="http://schemas.microsoft.com/office/drawing/2014/main" id="{200E453E-674A-BD5E-38F4-8F9F2B80873C}"/>
                </a:ext>
              </a:extLst>
            </p:cNvPr>
            <p:cNvSpPr/>
            <p:nvPr/>
          </p:nvSpPr>
          <p:spPr>
            <a:xfrm>
              <a:off x="5439448" y="3045433"/>
              <a:ext cx="395111" cy="372534"/>
            </a:xfrm>
            <a:prstGeom prst="ellipse">
              <a:avLst/>
            </a:prstGeom>
            <a:solidFill>
              <a:srgbClr val="782F3E"/>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5812127-E7A5-6ACF-7DD0-8984BF7713A6}"/>
                </a:ext>
              </a:extLst>
            </p:cNvPr>
            <p:cNvSpPr txBox="1"/>
            <p:nvPr/>
          </p:nvSpPr>
          <p:spPr>
            <a:xfrm>
              <a:off x="5446375" y="3100895"/>
              <a:ext cx="395111" cy="276999"/>
            </a:xfrm>
            <a:prstGeom prst="rect">
              <a:avLst/>
            </a:prstGeom>
            <a:noFill/>
          </p:spPr>
          <p:txBody>
            <a:bodyPr wrap="square" rtlCol="0">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30</a:t>
              </a:r>
            </a:p>
          </p:txBody>
        </p:sp>
      </p:grpSp>
      <p:sp>
        <p:nvSpPr>
          <p:cNvPr id="20" name="TextBox 19">
            <a:extLst>
              <a:ext uri="{FF2B5EF4-FFF2-40B4-BE49-F238E27FC236}">
                <a16:creationId xmlns:a16="http://schemas.microsoft.com/office/drawing/2014/main" id="{89A28C7E-7A7F-1101-B338-D4644A4383ED}"/>
              </a:ext>
            </a:extLst>
          </p:cNvPr>
          <p:cNvSpPr txBox="1"/>
          <p:nvPr/>
        </p:nvSpPr>
        <p:spPr>
          <a:xfrm>
            <a:off x="759342" y="2814725"/>
            <a:ext cx="2528451" cy="369332"/>
          </a:xfrm>
          <a:prstGeom prst="rect">
            <a:avLst/>
          </a:prstGeom>
          <a:noFill/>
        </p:spPr>
        <p:txBody>
          <a:bodyPr wrap="square" rtlCol="0">
            <a:spAutoFit/>
          </a:bodyPr>
          <a:lstStyle/>
          <a:p>
            <a:r>
              <a:rPr lang="en-US" dirty="0"/>
              <a:t>Fiscal Year Ends</a:t>
            </a:r>
          </a:p>
        </p:txBody>
      </p:sp>
    </p:spTree>
    <p:extLst>
      <p:ext uri="{BB962C8B-B14F-4D97-AF65-F5344CB8AC3E}">
        <p14:creationId xmlns:p14="http://schemas.microsoft.com/office/powerpoint/2010/main" val="2705893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1B224-8FB8-59ED-F2E6-6FB9E406BF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D59365-E2D6-7E48-D697-CCC1DDB4FE46}"/>
              </a:ext>
            </a:extLst>
          </p:cNvPr>
          <p:cNvSpPr>
            <a:spLocks noGrp="1"/>
          </p:cNvSpPr>
          <p:nvPr>
            <p:ph type="title"/>
          </p:nvPr>
        </p:nvSpPr>
        <p:spPr>
          <a:xfrm>
            <a:off x="457200" y="701485"/>
            <a:ext cx="8229600" cy="510056"/>
          </a:xfrm>
        </p:spPr>
        <p:txBody>
          <a:bodyPr>
            <a:noAutofit/>
          </a:bodyPr>
          <a:lstStyle/>
          <a:p>
            <a:r>
              <a:rPr lang="en-US" sz="3200" b="1" dirty="0"/>
              <a:t>Component Units</a:t>
            </a:r>
          </a:p>
        </p:txBody>
      </p:sp>
      <p:sp>
        <p:nvSpPr>
          <p:cNvPr id="4" name="Slide Number Placeholder 3">
            <a:extLst>
              <a:ext uri="{FF2B5EF4-FFF2-40B4-BE49-F238E27FC236}">
                <a16:creationId xmlns:a16="http://schemas.microsoft.com/office/drawing/2014/main" id="{BA31C079-DFBB-E125-0476-874ED52DD0B9}"/>
              </a:ext>
            </a:extLst>
          </p:cNvPr>
          <p:cNvSpPr>
            <a:spLocks noGrp="1"/>
          </p:cNvSpPr>
          <p:nvPr>
            <p:ph type="sldNum" sz="quarter" idx="12"/>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sp>
        <p:nvSpPr>
          <p:cNvPr id="7" name="TextBox 6">
            <a:extLst>
              <a:ext uri="{FF2B5EF4-FFF2-40B4-BE49-F238E27FC236}">
                <a16:creationId xmlns:a16="http://schemas.microsoft.com/office/drawing/2014/main" id="{D646AB7A-864D-F8DC-6758-3F7EE6900CB4}"/>
              </a:ext>
            </a:extLst>
          </p:cNvPr>
          <p:cNvSpPr txBox="1"/>
          <p:nvPr/>
        </p:nvSpPr>
        <p:spPr>
          <a:xfrm>
            <a:off x="662819" y="1794933"/>
            <a:ext cx="7890933" cy="1200329"/>
          </a:xfrm>
          <a:prstGeom prst="rect">
            <a:avLst/>
          </a:prstGeom>
          <a:noFill/>
        </p:spPr>
        <p:txBody>
          <a:bodyPr wrap="square" rtlCol="0">
            <a:spAutoFit/>
          </a:bodyPr>
          <a:lstStyle/>
          <a:p>
            <a:pPr lvl="1"/>
            <a:r>
              <a:rPr lang="en-US"/>
              <a:t>Includes Direct Support Organization (legally separate not-for-profit corporations that operate exclusively to provide the university with supplemental resources) operations, along with the Florida Medical Practice Plan</a:t>
            </a:r>
            <a:endParaRPr lang="en-US" sz="2000"/>
          </a:p>
        </p:txBody>
      </p:sp>
    </p:spTree>
    <p:extLst>
      <p:ext uri="{BB962C8B-B14F-4D97-AF65-F5344CB8AC3E}">
        <p14:creationId xmlns:p14="http://schemas.microsoft.com/office/powerpoint/2010/main" val="2466920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3CBE7-CF86-4A7A-1E52-3B1D3B804884}"/>
              </a:ext>
            </a:extLst>
          </p:cNvPr>
          <p:cNvSpPr>
            <a:spLocks noGrp="1"/>
          </p:cNvSpPr>
          <p:nvPr>
            <p:ph type="title"/>
          </p:nvPr>
        </p:nvSpPr>
        <p:spPr>
          <a:xfrm>
            <a:off x="457200" y="701485"/>
            <a:ext cx="8229600" cy="510056"/>
          </a:xfrm>
        </p:spPr>
        <p:txBody>
          <a:bodyPr>
            <a:noAutofit/>
          </a:bodyPr>
          <a:lstStyle/>
          <a:p>
            <a:r>
              <a:rPr lang="en-US" sz="3200" b="1" dirty="0"/>
              <a:t>Component Units</a:t>
            </a:r>
          </a:p>
        </p:txBody>
      </p:sp>
      <p:sp>
        <p:nvSpPr>
          <p:cNvPr id="4" name="Slide Number Placeholder 3">
            <a:extLst>
              <a:ext uri="{FF2B5EF4-FFF2-40B4-BE49-F238E27FC236}">
                <a16:creationId xmlns:a16="http://schemas.microsoft.com/office/drawing/2014/main" id="{E335BF46-8AB3-32A8-7520-6189466A3330}"/>
              </a:ext>
            </a:extLst>
          </p:cNvPr>
          <p:cNvSpPr>
            <a:spLocks noGrp="1"/>
          </p:cNvSpPr>
          <p:nvPr>
            <p:ph type="sldNum" sz="quarter" idx="12"/>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graphicFrame>
        <p:nvGraphicFramePr>
          <p:cNvPr id="3" name="Table 2">
            <a:extLst>
              <a:ext uri="{FF2B5EF4-FFF2-40B4-BE49-F238E27FC236}">
                <a16:creationId xmlns:a16="http://schemas.microsoft.com/office/drawing/2014/main" id="{B8293B1D-A9CD-1AD6-252E-9BA947B73A46}"/>
              </a:ext>
            </a:extLst>
          </p:cNvPr>
          <p:cNvGraphicFramePr>
            <a:graphicFrameLocks noGrp="1"/>
          </p:cNvGraphicFramePr>
          <p:nvPr/>
        </p:nvGraphicFramePr>
        <p:xfrm>
          <a:off x="1205484" y="1569543"/>
          <a:ext cx="6733032" cy="2819400"/>
        </p:xfrm>
        <a:graphic>
          <a:graphicData uri="http://schemas.openxmlformats.org/drawingml/2006/table">
            <a:tbl>
              <a:tblPr firstRow="1" bandRow="1">
                <a:tableStyleId>{5C22544A-7EE6-4342-B048-85BDC9FD1C3A}</a:tableStyleId>
              </a:tblPr>
              <a:tblGrid>
                <a:gridCol w="5068989">
                  <a:extLst>
                    <a:ext uri="{9D8B030D-6E8A-4147-A177-3AD203B41FA5}">
                      <a16:colId xmlns:a16="http://schemas.microsoft.com/office/drawing/2014/main" val="2319245900"/>
                    </a:ext>
                  </a:extLst>
                </a:gridCol>
                <a:gridCol w="1664043">
                  <a:extLst>
                    <a:ext uri="{9D8B030D-6E8A-4147-A177-3AD203B41FA5}">
                      <a16:colId xmlns:a16="http://schemas.microsoft.com/office/drawing/2014/main" val="1423725782"/>
                    </a:ext>
                  </a:extLst>
                </a:gridCol>
              </a:tblGrid>
              <a:tr h="252452">
                <a:tc>
                  <a:txBody>
                    <a:bodyPr/>
                    <a:lstStyle/>
                    <a:p>
                      <a:r>
                        <a:rPr lang="en-US" sz="1400" dirty="0">
                          <a:solidFill>
                            <a:schemeClr val="tx1"/>
                          </a:solidFill>
                        </a:rPr>
                        <a:t>Component Unit</a:t>
                      </a:r>
                    </a:p>
                  </a:txBody>
                  <a:tcPr marL="68580" marR="68580" marT="34290" marB="34290"/>
                </a:tc>
                <a:tc>
                  <a:txBody>
                    <a:bodyPr/>
                    <a:lstStyle/>
                    <a:p>
                      <a:pPr algn="ctr"/>
                      <a:r>
                        <a:rPr lang="en-US" sz="1400" dirty="0">
                          <a:solidFill>
                            <a:schemeClr val="tx1"/>
                          </a:solidFill>
                        </a:rPr>
                        <a:t>Amount</a:t>
                      </a:r>
                    </a:p>
                  </a:txBody>
                  <a:tcPr marL="68580" marR="68580" marT="34290" marB="34290"/>
                </a:tc>
                <a:extLst>
                  <a:ext uri="{0D108BD9-81ED-4DB2-BD59-A6C34878D82A}">
                    <a16:rowId xmlns:a16="http://schemas.microsoft.com/office/drawing/2014/main" val="2835986751"/>
                  </a:ext>
                </a:extLst>
              </a:tr>
              <a:tr h="252452">
                <a:tc>
                  <a:txBody>
                    <a:bodyPr/>
                    <a:lstStyle/>
                    <a:p>
                      <a:r>
                        <a:rPr lang="en-US" sz="1400" dirty="0">
                          <a:solidFill>
                            <a:schemeClr val="tx1"/>
                          </a:solidFill>
                        </a:rPr>
                        <a:t>Seminole Boosters, Inc. (includes FSU Financial Assistance, Inc)</a:t>
                      </a:r>
                    </a:p>
                  </a:txBody>
                  <a:tcPr marL="68580" marR="68580" marT="34290" marB="34290"/>
                </a:tc>
                <a:tc>
                  <a:txBody>
                    <a:bodyPr/>
                    <a:lstStyle/>
                    <a:p>
                      <a:pPr algn="r"/>
                      <a:r>
                        <a:rPr lang="en-US" sz="1400" dirty="0">
                          <a:solidFill>
                            <a:schemeClr val="tx1"/>
                          </a:solidFill>
                        </a:rPr>
                        <a:t>$83,155,000</a:t>
                      </a:r>
                    </a:p>
                  </a:txBody>
                  <a:tcPr marL="68580" marR="68580" marT="34290" marB="34290"/>
                </a:tc>
                <a:extLst>
                  <a:ext uri="{0D108BD9-81ED-4DB2-BD59-A6C34878D82A}">
                    <a16:rowId xmlns:a16="http://schemas.microsoft.com/office/drawing/2014/main" val="1761642526"/>
                  </a:ext>
                </a:extLst>
              </a:tr>
              <a:tr h="252452">
                <a:tc>
                  <a:txBody>
                    <a:bodyPr/>
                    <a:lstStyle/>
                    <a:p>
                      <a:r>
                        <a:rPr lang="en-US" sz="1400" dirty="0">
                          <a:solidFill>
                            <a:schemeClr val="tx1"/>
                          </a:solidFill>
                        </a:rPr>
                        <a:t>FSU International Programs Association, Inc.</a:t>
                      </a:r>
                    </a:p>
                  </a:txBody>
                  <a:tcPr marL="68580" marR="68580" marT="34290" marB="34290"/>
                </a:tc>
                <a:tc>
                  <a:txBody>
                    <a:bodyPr/>
                    <a:lstStyle/>
                    <a:p>
                      <a:pPr algn="r"/>
                      <a:r>
                        <a:rPr lang="en-US" sz="1400" dirty="0">
                          <a:solidFill>
                            <a:schemeClr val="tx1"/>
                          </a:solidFill>
                        </a:rPr>
                        <a:t>$33,041,616</a:t>
                      </a:r>
                    </a:p>
                  </a:txBody>
                  <a:tcPr marL="68580" marR="68580" marT="34290" marB="34290"/>
                </a:tc>
                <a:extLst>
                  <a:ext uri="{0D108BD9-81ED-4DB2-BD59-A6C34878D82A}">
                    <a16:rowId xmlns:a16="http://schemas.microsoft.com/office/drawing/2014/main" val="910859425"/>
                  </a:ext>
                </a:extLst>
              </a:tr>
              <a:tr h="252452">
                <a:tc>
                  <a:txBody>
                    <a:bodyPr/>
                    <a:lstStyle/>
                    <a:p>
                      <a:r>
                        <a:rPr lang="en-US" sz="1400" dirty="0">
                          <a:solidFill>
                            <a:schemeClr val="tx1"/>
                          </a:solidFill>
                        </a:rPr>
                        <a:t>Florida Medical Practice Plan, Inc.</a:t>
                      </a:r>
                    </a:p>
                  </a:txBody>
                  <a:tcPr marL="68580" marR="68580" marT="34290" marB="34290"/>
                </a:tc>
                <a:tc>
                  <a:txBody>
                    <a:bodyPr/>
                    <a:lstStyle/>
                    <a:p>
                      <a:pPr algn="r"/>
                      <a:r>
                        <a:rPr lang="en-US" sz="1400" dirty="0">
                          <a:solidFill>
                            <a:schemeClr val="tx1"/>
                          </a:solidFill>
                        </a:rPr>
                        <a:t>$18,829,557</a:t>
                      </a:r>
                    </a:p>
                  </a:txBody>
                  <a:tcPr marL="68580" marR="68580" marT="34290" marB="34290"/>
                </a:tc>
                <a:extLst>
                  <a:ext uri="{0D108BD9-81ED-4DB2-BD59-A6C34878D82A}">
                    <a16:rowId xmlns:a16="http://schemas.microsoft.com/office/drawing/2014/main" val="1270360109"/>
                  </a:ext>
                </a:extLst>
              </a:tr>
              <a:tr h="252452">
                <a:tc>
                  <a:txBody>
                    <a:bodyPr/>
                    <a:lstStyle/>
                    <a:p>
                      <a:r>
                        <a:rPr lang="en-US" sz="1400" dirty="0">
                          <a:solidFill>
                            <a:schemeClr val="tx1"/>
                          </a:solidFill>
                        </a:rPr>
                        <a:t>FSU Foundation, Inc. </a:t>
                      </a:r>
                    </a:p>
                  </a:txBody>
                  <a:tcPr marL="68580" marR="68580" marT="34290" marB="34290"/>
                </a:tc>
                <a:tc>
                  <a:txBody>
                    <a:bodyPr/>
                    <a:lstStyle/>
                    <a:p>
                      <a:pPr algn="r"/>
                      <a:r>
                        <a:rPr lang="en-US" sz="1400" dirty="0">
                          <a:solidFill>
                            <a:schemeClr val="tx1"/>
                          </a:solidFill>
                        </a:rPr>
                        <a:t>$18,496,691</a:t>
                      </a:r>
                    </a:p>
                  </a:txBody>
                  <a:tcPr marL="68580" marR="68580" marT="34290" marB="34290"/>
                </a:tc>
                <a:extLst>
                  <a:ext uri="{0D108BD9-81ED-4DB2-BD59-A6C34878D82A}">
                    <a16:rowId xmlns:a16="http://schemas.microsoft.com/office/drawing/2014/main" val="2871070323"/>
                  </a:ext>
                </a:extLst>
              </a:tr>
              <a:tr h="252452">
                <a:tc>
                  <a:txBody>
                    <a:bodyPr/>
                    <a:lstStyle/>
                    <a:p>
                      <a:r>
                        <a:rPr lang="en-US" sz="1400" dirty="0">
                          <a:solidFill>
                            <a:schemeClr val="tx1"/>
                          </a:solidFill>
                        </a:rPr>
                        <a:t>FSU Research Foundation, Inc.</a:t>
                      </a:r>
                    </a:p>
                  </a:txBody>
                  <a:tcPr marL="68580" marR="68580" marT="34290" marB="34290"/>
                </a:tc>
                <a:tc>
                  <a:txBody>
                    <a:bodyPr/>
                    <a:lstStyle/>
                    <a:p>
                      <a:pPr algn="r"/>
                      <a:r>
                        <a:rPr lang="en-US" sz="1400" dirty="0">
                          <a:solidFill>
                            <a:schemeClr val="tx1"/>
                          </a:solidFill>
                        </a:rPr>
                        <a:t>$9,970,400</a:t>
                      </a:r>
                    </a:p>
                  </a:txBody>
                  <a:tcPr marL="68580" marR="68580" marT="34290" marB="34290"/>
                </a:tc>
                <a:extLst>
                  <a:ext uri="{0D108BD9-81ED-4DB2-BD59-A6C34878D82A}">
                    <a16:rowId xmlns:a16="http://schemas.microsoft.com/office/drawing/2014/main" val="3435194414"/>
                  </a:ext>
                </a:extLst>
              </a:tr>
              <a:tr h="252452">
                <a:tc>
                  <a:txBody>
                    <a:bodyPr/>
                    <a:lstStyle/>
                    <a:p>
                      <a:r>
                        <a:rPr lang="en-US" sz="1400" dirty="0">
                          <a:solidFill>
                            <a:schemeClr val="tx1"/>
                          </a:solidFill>
                        </a:rPr>
                        <a:t>John and Mable Ringling Museum of Art, Inc.</a:t>
                      </a:r>
                    </a:p>
                  </a:txBody>
                  <a:tcPr marL="68580" marR="68580" marT="34290" marB="34290"/>
                </a:tc>
                <a:tc>
                  <a:txBody>
                    <a:bodyPr/>
                    <a:lstStyle/>
                    <a:p>
                      <a:pPr algn="r"/>
                      <a:r>
                        <a:rPr lang="en-US" sz="1400" dirty="0">
                          <a:solidFill>
                            <a:schemeClr val="tx1"/>
                          </a:solidFill>
                        </a:rPr>
                        <a:t>$2,906,135</a:t>
                      </a:r>
                    </a:p>
                  </a:txBody>
                  <a:tcPr marL="68580" marR="68580" marT="34290" marB="34290"/>
                </a:tc>
                <a:extLst>
                  <a:ext uri="{0D108BD9-81ED-4DB2-BD59-A6C34878D82A}">
                    <a16:rowId xmlns:a16="http://schemas.microsoft.com/office/drawing/2014/main" val="1045075789"/>
                  </a:ext>
                </a:extLst>
              </a:tr>
              <a:tr h="252452">
                <a:tc>
                  <a:txBody>
                    <a:bodyPr/>
                    <a:lstStyle/>
                    <a:p>
                      <a:r>
                        <a:rPr lang="en-US" sz="1400" dirty="0">
                          <a:solidFill>
                            <a:schemeClr val="tx1"/>
                          </a:solidFill>
                        </a:rPr>
                        <a:t>FSU Athletics Association, Inc.</a:t>
                      </a:r>
                    </a:p>
                  </a:txBody>
                  <a:tcPr marL="68580" marR="68580" marT="34290" marB="34290"/>
                </a:tc>
                <a:tc>
                  <a:txBody>
                    <a:bodyPr/>
                    <a:lstStyle/>
                    <a:p>
                      <a:pPr algn="r"/>
                      <a:r>
                        <a:rPr lang="en-US" sz="1400" dirty="0">
                          <a:solidFill>
                            <a:schemeClr val="tx1"/>
                          </a:solidFill>
                        </a:rPr>
                        <a:t>$2,895,000</a:t>
                      </a:r>
                    </a:p>
                  </a:txBody>
                  <a:tcPr marL="68580" marR="68580" marT="34290" marB="34290"/>
                </a:tc>
                <a:extLst>
                  <a:ext uri="{0D108BD9-81ED-4DB2-BD59-A6C34878D82A}">
                    <a16:rowId xmlns:a16="http://schemas.microsoft.com/office/drawing/2014/main" val="36768510"/>
                  </a:ext>
                </a:extLst>
              </a:tr>
              <a:tr h="252452">
                <a:tc>
                  <a:txBody>
                    <a:bodyPr/>
                    <a:lstStyle/>
                    <a:p>
                      <a:r>
                        <a:rPr lang="en-US" sz="1400" dirty="0">
                          <a:solidFill>
                            <a:schemeClr val="tx1"/>
                          </a:solidFill>
                        </a:rPr>
                        <a:t>FSU Alumni Association, Inc.</a:t>
                      </a:r>
                    </a:p>
                  </a:txBody>
                  <a:tcPr marL="68580" marR="68580" marT="34290" marB="34290"/>
                </a:tc>
                <a:tc>
                  <a:txBody>
                    <a:bodyPr/>
                    <a:lstStyle/>
                    <a:p>
                      <a:pPr algn="r"/>
                      <a:r>
                        <a:rPr lang="en-US" sz="1400" dirty="0">
                          <a:solidFill>
                            <a:schemeClr val="tx1"/>
                          </a:solidFill>
                        </a:rPr>
                        <a:t>$1,960,254</a:t>
                      </a:r>
                    </a:p>
                  </a:txBody>
                  <a:tcPr marL="68580" marR="68580" marT="34290" marB="34290"/>
                </a:tc>
                <a:extLst>
                  <a:ext uri="{0D108BD9-81ED-4DB2-BD59-A6C34878D82A}">
                    <a16:rowId xmlns:a16="http://schemas.microsoft.com/office/drawing/2014/main" val="3092626240"/>
                  </a:ext>
                </a:extLst>
              </a:tr>
              <a:tr h="252452">
                <a:tc>
                  <a:txBody>
                    <a:bodyPr/>
                    <a:lstStyle/>
                    <a:p>
                      <a:r>
                        <a:rPr lang="en-US" sz="1400" dirty="0">
                          <a:solidFill>
                            <a:schemeClr val="tx1"/>
                          </a:solidFill>
                        </a:rPr>
                        <a:t>FSU College of Business Student Investment Fund, Inc.</a:t>
                      </a:r>
                    </a:p>
                  </a:txBody>
                  <a:tcPr marL="68580" marR="68580" marT="34290" marB="34290"/>
                </a:tc>
                <a:tc>
                  <a:txBody>
                    <a:bodyPr/>
                    <a:lstStyle/>
                    <a:p>
                      <a:pPr algn="r"/>
                      <a:r>
                        <a:rPr lang="en-US" sz="1400" dirty="0">
                          <a:solidFill>
                            <a:schemeClr val="tx1"/>
                          </a:solidFill>
                        </a:rPr>
                        <a:t>$10,000</a:t>
                      </a:r>
                    </a:p>
                  </a:txBody>
                  <a:tcPr marL="68580" marR="68580" marT="34290" marB="34290"/>
                </a:tc>
                <a:extLst>
                  <a:ext uri="{0D108BD9-81ED-4DB2-BD59-A6C34878D82A}">
                    <a16:rowId xmlns:a16="http://schemas.microsoft.com/office/drawing/2014/main" val="3511108762"/>
                  </a:ext>
                </a:extLst>
              </a:tr>
            </a:tbl>
          </a:graphicData>
        </a:graphic>
      </p:graphicFrame>
      <p:sp>
        <p:nvSpPr>
          <p:cNvPr id="5" name="TextBox 4">
            <a:extLst>
              <a:ext uri="{FF2B5EF4-FFF2-40B4-BE49-F238E27FC236}">
                <a16:creationId xmlns:a16="http://schemas.microsoft.com/office/drawing/2014/main" id="{5B9E961B-C7AA-AE52-18FE-87CB62F5A624}"/>
              </a:ext>
            </a:extLst>
          </p:cNvPr>
          <p:cNvSpPr txBox="1"/>
          <p:nvPr/>
        </p:nvSpPr>
        <p:spPr>
          <a:xfrm>
            <a:off x="7875255" y="2691442"/>
            <a:ext cx="248786"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a:ea typeface="+mn-ea"/>
                <a:cs typeface="+mn-cs"/>
              </a:rPr>
              <a:t>*</a:t>
            </a:r>
          </a:p>
        </p:txBody>
      </p:sp>
      <p:sp>
        <p:nvSpPr>
          <p:cNvPr id="6" name="TextBox 5">
            <a:extLst>
              <a:ext uri="{FF2B5EF4-FFF2-40B4-BE49-F238E27FC236}">
                <a16:creationId xmlns:a16="http://schemas.microsoft.com/office/drawing/2014/main" id="{E130BE4D-D759-0687-6790-4A473A854CD6}"/>
              </a:ext>
            </a:extLst>
          </p:cNvPr>
          <p:cNvSpPr txBox="1"/>
          <p:nvPr/>
        </p:nvSpPr>
        <p:spPr>
          <a:xfrm>
            <a:off x="1205484" y="4794887"/>
            <a:ext cx="3174267"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imes New Roman"/>
                <a:ea typeface="+mn-ea"/>
                <a:cs typeface="+mn-cs"/>
              </a:rPr>
              <a:t>*The 2025-2026 budget has not yet been approved by the component unit’s Board.</a:t>
            </a:r>
          </a:p>
        </p:txBody>
      </p:sp>
    </p:spTree>
    <p:extLst>
      <p:ext uri="{BB962C8B-B14F-4D97-AF65-F5344CB8AC3E}">
        <p14:creationId xmlns:p14="http://schemas.microsoft.com/office/powerpoint/2010/main" val="1053886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7DE38-AA67-8220-606B-F7BE84F2C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A48FD1-B5E9-DDBA-E5E9-4986519E41BD}"/>
              </a:ext>
            </a:extLst>
          </p:cNvPr>
          <p:cNvSpPr>
            <a:spLocks noGrp="1"/>
          </p:cNvSpPr>
          <p:nvPr>
            <p:ph type="title"/>
          </p:nvPr>
        </p:nvSpPr>
        <p:spPr>
          <a:xfrm>
            <a:off x="722313" y="3002844"/>
            <a:ext cx="7772400" cy="1323888"/>
          </a:xfrm>
        </p:spPr>
        <p:txBody>
          <a:bodyPr>
            <a:normAutofit/>
          </a:bodyPr>
          <a:lstStyle/>
          <a:p>
            <a:r>
              <a:rPr lang="en-US" dirty="0">
                <a:latin typeface="+mn-lt"/>
              </a:rPr>
              <a:t>Finance &amp; Administration Updates</a:t>
            </a:r>
          </a:p>
        </p:txBody>
      </p:sp>
    </p:spTree>
    <p:extLst>
      <p:ext uri="{BB962C8B-B14F-4D97-AF65-F5344CB8AC3E}">
        <p14:creationId xmlns:p14="http://schemas.microsoft.com/office/powerpoint/2010/main" val="553302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2FEEA-369F-6DBB-89F3-5994D446C941}"/>
              </a:ext>
            </a:extLst>
          </p:cNvPr>
          <p:cNvSpPr>
            <a:spLocks noGrp="1"/>
          </p:cNvSpPr>
          <p:nvPr>
            <p:ph type="title"/>
          </p:nvPr>
        </p:nvSpPr>
        <p:spPr/>
        <p:txBody>
          <a:bodyPr>
            <a:noAutofit/>
          </a:bodyPr>
          <a:lstStyle/>
          <a:p>
            <a:r>
              <a:rPr lang="en-US" sz="3200" dirty="0">
                <a:latin typeface="+mn-lt"/>
                <a:ea typeface="Open Sans SemiBold" panose="020B0706030804020204" pitchFamily="34" charset="0"/>
                <a:cs typeface="Open Sans SemiBold" panose="020B0706030804020204" pitchFamily="34" charset="0"/>
              </a:rPr>
              <a:t>Campus Security</a:t>
            </a:r>
          </a:p>
        </p:txBody>
      </p:sp>
      <p:sp>
        <p:nvSpPr>
          <p:cNvPr id="3" name="Content Placeholder 2">
            <a:extLst>
              <a:ext uri="{FF2B5EF4-FFF2-40B4-BE49-F238E27FC236}">
                <a16:creationId xmlns:a16="http://schemas.microsoft.com/office/drawing/2014/main" id="{1A5BB38D-5DFD-B29E-7A0B-1F3DC6080547}"/>
              </a:ext>
            </a:extLst>
          </p:cNvPr>
          <p:cNvSpPr>
            <a:spLocks noGrp="1"/>
          </p:cNvSpPr>
          <p:nvPr>
            <p:ph sz="half" idx="4294967295"/>
          </p:nvPr>
        </p:nvSpPr>
        <p:spPr>
          <a:xfrm>
            <a:off x="3221183" y="1168415"/>
            <a:ext cx="5825836" cy="3604476"/>
          </a:xfrm>
        </p:spPr>
        <p:txBody>
          <a:bodyPr>
            <a:normAutofit/>
          </a:bodyPr>
          <a:lstStyle/>
          <a:p>
            <a:r>
              <a:rPr lang="en-US" sz="1600" dirty="0">
                <a:ea typeface="Open Sans Medium" pitchFamily="2" charset="0"/>
                <a:cs typeface="Open Sans Medium" pitchFamily="2" charset="0"/>
              </a:rPr>
              <a:t>Working to centralize security systems to a single unified system</a:t>
            </a:r>
          </a:p>
          <a:p>
            <a:r>
              <a:rPr lang="en-US" sz="1600" dirty="0">
                <a:ea typeface="Open Sans Medium" pitchFamily="2" charset="0"/>
                <a:cs typeface="Open Sans Medium" pitchFamily="2" charset="0"/>
              </a:rPr>
              <a:t>Classroom safety</a:t>
            </a:r>
          </a:p>
          <a:p>
            <a:r>
              <a:rPr lang="en-US" sz="1600" dirty="0">
                <a:ea typeface="Open Sans Medium" pitchFamily="2" charset="0"/>
                <a:cs typeface="Open Sans Medium" pitchFamily="2" charset="0"/>
              </a:rPr>
              <a:t>Cameras and License Plate Recognition Systems</a:t>
            </a:r>
          </a:p>
          <a:p>
            <a:r>
              <a:rPr lang="en-US" sz="1600" dirty="0">
                <a:ea typeface="Open Sans Medium" pitchFamily="2" charset="0"/>
                <a:cs typeface="Open Sans Medium" pitchFamily="2" charset="0"/>
              </a:rPr>
              <a:t>Suicide mitigation fencing</a:t>
            </a:r>
          </a:p>
          <a:p>
            <a:r>
              <a:rPr lang="en-US" sz="1600" dirty="0">
                <a:ea typeface="Open Sans Medium" pitchFamily="2" charset="0"/>
                <a:cs typeface="Open Sans Medium" pitchFamily="2" charset="0"/>
              </a:rPr>
              <a:t>Pedestrian safety enhancements</a:t>
            </a:r>
          </a:p>
          <a:p>
            <a:pPr marL="342900" lvl="0" indent="-342900" defTabSz="457200">
              <a:defRPr/>
            </a:pPr>
            <a:r>
              <a:rPr lang="en-US" sz="1600" dirty="0">
                <a:solidFill>
                  <a:prstClr val="black"/>
                </a:solidFill>
                <a:ea typeface="Open Sans Medium" pitchFamily="2" charset="0"/>
                <a:cs typeface="Open Sans Medium" pitchFamily="2" charset="0"/>
              </a:rPr>
              <a:t>Real Time Crime Center</a:t>
            </a:r>
          </a:p>
          <a:p>
            <a:pPr marL="342900" lvl="0" indent="-342900" defTabSz="457200">
              <a:defRPr/>
            </a:pPr>
            <a:r>
              <a:rPr lang="en-US" sz="1600" dirty="0">
                <a:solidFill>
                  <a:prstClr val="black"/>
                </a:solidFill>
                <a:ea typeface="Open Sans Medium" pitchFamily="2" charset="0"/>
                <a:cs typeface="Open Sans Medium" pitchFamily="2" charset="0"/>
              </a:rPr>
              <a:t>Improve equipment for police officers</a:t>
            </a:r>
          </a:p>
          <a:p>
            <a:pPr marL="342900" lvl="0" indent="-342900" defTabSz="457200">
              <a:defRPr/>
            </a:pPr>
            <a:r>
              <a:rPr lang="en-US" sz="1600" dirty="0">
                <a:solidFill>
                  <a:prstClr val="black"/>
                </a:solidFill>
                <a:ea typeface="Open Sans Medium" pitchFamily="2" charset="0"/>
                <a:cs typeface="Open Sans Medium" pitchFamily="2" charset="0"/>
              </a:rPr>
              <a:t>Expansion of Police command and dispatch staff</a:t>
            </a:r>
          </a:p>
          <a:p>
            <a:pPr marL="342900" lvl="0" indent="-342900" defTabSz="457200">
              <a:defRPr/>
            </a:pPr>
            <a:r>
              <a:rPr lang="en-US" sz="1600" dirty="0">
                <a:solidFill>
                  <a:prstClr val="black"/>
                </a:solidFill>
                <a:ea typeface="Open Sans Medium" pitchFamily="2" charset="0"/>
                <a:cs typeface="Open Sans Medium" pitchFamily="2" charset="0"/>
              </a:rPr>
              <a:t>Firearms/Rifles</a:t>
            </a:r>
          </a:p>
          <a:p>
            <a:pPr marL="342900" lvl="0" indent="-342900" defTabSz="457200">
              <a:defRPr/>
            </a:pPr>
            <a:r>
              <a:rPr lang="en-US" sz="1600" dirty="0">
                <a:solidFill>
                  <a:prstClr val="black"/>
                </a:solidFill>
                <a:ea typeface="Open Sans Medium" pitchFamily="2" charset="0"/>
                <a:cs typeface="Open Sans Medium" pitchFamily="2" charset="0"/>
              </a:rPr>
              <a:t>Body Cameras/Armor</a:t>
            </a:r>
          </a:p>
          <a:p>
            <a:pPr marL="342900" lvl="0" indent="-342900" defTabSz="457200">
              <a:defRPr/>
            </a:pPr>
            <a:r>
              <a:rPr lang="en-US" sz="1600" dirty="0">
                <a:solidFill>
                  <a:prstClr val="black"/>
                </a:solidFill>
                <a:ea typeface="Open Sans Medium" pitchFamily="2" charset="0"/>
                <a:cs typeface="Open Sans Medium" pitchFamily="2" charset="0"/>
              </a:rPr>
              <a:t>Metal detectors </a:t>
            </a:r>
          </a:p>
          <a:p>
            <a:endParaRPr lang="en-US" sz="1600" dirty="0">
              <a:ea typeface="Open Sans Medium" pitchFamily="2" charset="0"/>
              <a:cs typeface="Open Sans Medium" pitchFamily="2" charset="0"/>
            </a:endParaRPr>
          </a:p>
        </p:txBody>
      </p:sp>
      <p:pic>
        <p:nvPicPr>
          <p:cNvPr id="5" name="Picture 4" descr="A close-up of a poster&#10;&#10;AI-generated content may be incorrect.">
            <a:extLst>
              <a:ext uri="{FF2B5EF4-FFF2-40B4-BE49-F238E27FC236}">
                <a16:creationId xmlns:a16="http://schemas.microsoft.com/office/drawing/2014/main" id="{E8A73414-5A3A-AC8C-9654-2E320280FFE4}"/>
              </a:ext>
            </a:extLst>
          </p:cNvPr>
          <p:cNvPicPr>
            <a:picLocks noChangeAspect="1"/>
          </p:cNvPicPr>
          <p:nvPr/>
        </p:nvPicPr>
        <p:blipFill>
          <a:blip r:embed="rId2"/>
          <a:stretch>
            <a:fillRect/>
          </a:stretch>
        </p:blipFill>
        <p:spPr>
          <a:xfrm>
            <a:off x="256310" y="1168415"/>
            <a:ext cx="2626817" cy="3400410"/>
          </a:xfrm>
          <a:prstGeom prst="rect">
            <a:avLst/>
          </a:prstGeom>
          <a:ln w="3175">
            <a:solidFill>
              <a:schemeClr val="tx1"/>
            </a:solidFill>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4224620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DD1B85-7A8E-5100-AE5F-C9AD7E50A7EA}"/>
              </a:ext>
            </a:extLst>
          </p:cNvPr>
          <p:cNvSpPr>
            <a:spLocks noGrp="1"/>
          </p:cNvSpPr>
          <p:nvPr>
            <p:ph type="sldNum" sz="quarter" idx="12"/>
          </p:nvPr>
        </p:nvSpPr>
        <p:spPr/>
        <p:txBody>
          <a:bodyPr/>
          <a:lstStyle/>
          <a:p>
            <a:pPr defTabSz="457189">
              <a:defRPr/>
            </a:pPr>
            <a:fld id="{82DA34B5-7C80-464F-9A62-3711C8F85D9D}" type="slidenum">
              <a:rPr lang="en-US">
                <a:solidFill>
                  <a:prstClr val="white">
                    <a:lumMod val="65000"/>
                  </a:prstClr>
                </a:solidFill>
                <a:latin typeface="Times New Roman"/>
              </a:rPr>
              <a:pPr defTabSz="457189">
                <a:defRPr/>
              </a:pPr>
              <a:t>18</a:t>
            </a:fld>
            <a:endParaRPr lang="en-US" dirty="0">
              <a:solidFill>
                <a:prstClr val="white">
                  <a:lumMod val="65000"/>
                </a:prstClr>
              </a:solidFill>
              <a:latin typeface="Times New Roman"/>
            </a:endParaRPr>
          </a:p>
        </p:txBody>
      </p:sp>
      <p:sp>
        <p:nvSpPr>
          <p:cNvPr id="2" name="Title 1">
            <a:extLst>
              <a:ext uri="{FF2B5EF4-FFF2-40B4-BE49-F238E27FC236}">
                <a16:creationId xmlns:a16="http://schemas.microsoft.com/office/drawing/2014/main" id="{32F352F2-5883-2E5C-761F-A7ED864BFAD9}"/>
              </a:ext>
            </a:extLst>
          </p:cNvPr>
          <p:cNvSpPr>
            <a:spLocks noGrp="1"/>
          </p:cNvSpPr>
          <p:nvPr>
            <p:ph type="title"/>
          </p:nvPr>
        </p:nvSpPr>
        <p:spPr/>
        <p:txBody>
          <a:bodyPr>
            <a:noAutofit/>
          </a:bodyPr>
          <a:lstStyle/>
          <a:p>
            <a:r>
              <a:rPr lang="en-US" sz="2800" dirty="0"/>
              <a:t>Procurement Efficiencies</a:t>
            </a:r>
          </a:p>
        </p:txBody>
      </p:sp>
      <p:graphicFrame>
        <p:nvGraphicFramePr>
          <p:cNvPr id="5" name="Content Placeholder 4">
            <a:extLst>
              <a:ext uri="{FF2B5EF4-FFF2-40B4-BE49-F238E27FC236}">
                <a16:creationId xmlns:a16="http://schemas.microsoft.com/office/drawing/2014/main" id="{0E9A9C4F-0ACD-C011-A359-7109A347966B}"/>
              </a:ext>
            </a:extLst>
          </p:cNvPr>
          <p:cNvGraphicFramePr>
            <a:graphicFrameLocks noGrp="1"/>
          </p:cNvGraphicFramePr>
          <p:nvPr>
            <p:ph idx="4294967295"/>
          </p:nvPr>
        </p:nvGraphicFramePr>
        <p:xfrm>
          <a:off x="390379" y="1180317"/>
          <a:ext cx="8363243" cy="3250246"/>
        </p:xfrm>
        <a:graphic>
          <a:graphicData uri="http://schemas.openxmlformats.org/drawingml/2006/table">
            <a:tbl>
              <a:tblPr firstRow="1" bandRow="1">
                <a:tableStyleId>{5C22544A-7EE6-4342-B048-85BDC9FD1C3A}</a:tableStyleId>
              </a:tblPr>
              <a:tblGrid>
                <a:gridCol w="2044348">
                  <a:extLst>
                    <a:ext uri="{9D8B030D-6E8A-4147-A177-3AD203B41FA5}">
                      <a16:colId xmlns:a16="http://schemas.microsoft.com/office/drawing/2014/main" val="2756381216"/>
                    </a:ext>
                  </a:extLst>
                </a:gridCol>
                <a:gridCol w="6318895">
                  <a:extLst>
                    <a:ext uri="{9D8B030D-6E8A-4147-A177-3AD203B41FA5}">
                      <a16:colId xmlns:a16="http://schemas.microsoft.com/office/drawing/2014/main" val="4037618143"/>
                    </a:ext>
                  </a:extLst>
                </a:gridCol>
              </a:tblGrid>
              <a:tr h="457200">
                <a:tc>
                  <a:txBody>
                    <a:bodyPr/>
                    <a:lstStyle/>
                    <a:p>
                      <a:r>
                        <a:rPr lang="en-US" sz="2400" dirty="0"/>
                        <a:t>Benefit Type</a:t>
                      </a:r>
                    </a:p>
                  </a:txBody>
                  <a:tcPr/>
                </a:tc>
                <a:tc>
                  <a:txBody>
                    <a:bodyPr/>
                    <a:lstStyle/>
                    <a:p>
                      <a:r>
                        <a:rPr lang="en-US" sz="2400" dirty="0"/>
                        <a:t>Definition</a:t>
                      </a:r>
                    </a:p>
                  </a:txBody>
                  <a:tcPr/>
                </a:tc>
                <a:extLst>
                  <a:ext uri="{0D108BD9-81ED-4DB2-BD59-A6C34878D82A}">
                    <a16:rowId xmlns:a16="http://schemas.microsoft.com/office/drawing/2014/main" val="1323769601"/>
                  </a:ext>
                </a:extLst>
              </a:tr>
              <a:tr h="985043">
                <a:tc>
                  <a:txBody>
                    <a:bodyPr/>
                    <a:lstStyle/>
                    <a:p>
                      <a:r>
                        <a:rPr lang="en-US" sz="2400" b="1" dirty="0"/>
                        <a:t>Cost Reduction</a:t>
                      </a:r>
                    </a:p>
                  </a:txBody>
                  <a:tcPr anchor="ctr"/>
                </a:tc>
                <a:tc>
                  <a:txBody>
                    <a:bodyPr/>
                    <a:lstStyle/>
                    <a:p>
                      <a:r>
                        <a:rPr lang="en-US" sz="1400" dirty="0"/>
                        <a:t>Benefit achieved when procurement action results in a total cost that is lower than baseline cost, and the baseline cost calculation is supported by documented historical price (i.e., previous contract, historical costs, imputed historical cost, or operational improvements).</a:t>
                      </a:r>
                    </a:p>
                  </a:txBody>
                  <a:tcPr/>
                </a:tc>
                <a:extLst>
                  <a:ext uri="{0D108BD9-81ED-4DB2-BD59-A6C34878D82A}">
                    <a16:rowId xmlns:a16="http://schemas.microsoft.com/office/drawing/2014/main" val="1781219150"/>
                  </a:ext>
                </a:extLst>
              </a:tr>
              <a:tr h="822960">
                <a:tc>
                  <a:txBody>
                    <a:bodyPr/>
                    <a:lstStyle/>
                    <a:p>
                      <a:r>
                        <a:rPr lang="en-US" sz="2400" b="1" dirty="0"/>
                        <a:t>Cost Avoidance</a:t>
                      </a:r>
                    </a:p>
                  </a:txBody>
                  <a:tcPr anchor="ctr"/>
                </a:tc>
                <a:tc>
                  <a:txBody>
                    <a:bodyPr/>
                    <a:lstStyle/>
                    <a:p>
                      <a:r>
                        <a:rPr lang="en-US" sz="1400" dirty="0"/>
                        <a:t>Benefit achieved when procurement action results in avoidance of additional cost (i.e., maintenance fees, requested price increases, or other ancillary costs).</a:t>
                      </a:r>
                    </a:p>
                  </a:txBody>
                  <a:tcPr/>
                </a:tc>
                <a:extLst>
                  <a:ext uri="{0D108BD9-81ED-4DB2-BD59-A6C34878D82A}">
                    <a16:rowId xmlns:a16="http://schemas.microsoft.com/office/drawing/2014/main" val="3936342294"/>
                  </a:ext>
                </a:extLst>
              </a:tr>
              <a:tr h="985043">
                <a:tc>
                  <a:txBody>
                    <a:bodyPr/>
                    <a:lstStyle/>
                    <a:p>
                      <a:r>
                        <a:rPr lang="en-US" sz="2400" b="1" dirty="0"/>
                        <a:t>Value-Added</a:t>
                      </a:r>
                    </a:p>
                  </a:txBody>
                  <a:tcPr anchor="ctr"/>
                </a:tc>
                <a:tc>
                  <a:txBody>
                    <a:bodyPr/>
                    <a:lstStyle/>
                    <a:p>
                      <a:r>
                        <a:rPr lang="en-US" sz="1400" dirty="0"/>
                        <a:t>Benefit achieved when procurement action results in new gross incentive (based on volume, compliance/utilization, transaction size, electronic payment, e-commerce, signing bonus, GPO, management fees, incentives or revenue generating etc.).</a:t>
                      </a:r>
                    </a:p>
                  </a:txBody>
                  <a:tcPr/>
                </a:tc>
                <a:extLst>
                  <a:ext uri="{0D108BD9-81ED-4DB2-BD59-A6C34878D82A}">
                    <a16:rowId xmlns:a16="http://schemas.microsoft.com/office/drawing/2014/main" val="2610098687"/>
                  </a:ext>
                </a:extLst>
              </a:tr>
            </a:tbl>
          </a:graphicData>
        </a:graphic>
      </p:graphicFrame>
    </p:spTree>
    <p:extLst>
      <p:ext uri="{BB962C8B-B14F-4D97-AF65-F5344CB8AC3E}">
        <p14:creationId xmlns:p14="http://schemas.microsoft.com/office/powerpoint/2010/main" val="1737956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16D5F-F463-5D69-48F1-D2BBAE426C6F}"/>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10594AA-9AAA-8925-D5DF-E5B24F6D7C3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smtClean="0">
                <a:ln>
                  <a:noFill/>
                </a:ln>
                <a:solidFill>
                  <a:prstClr val="white">
                    <a:lumMod val="65000"/>
                  </a:prstClr>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lumMod val="65000"/>
                </a:prstClr>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770FA134-37D1-A719-418A-EC780D2EB2E9}"/>
              </a:ext>
            </a:extLst>
          </p:cNvPr>
          <p:cNvSpPr txBox="1"/>
          <p:nvPr/>
        </p:nvSpPr>
        <p:spPr>
          <a:xfrm>
            <a:off x="175847" y="731088"/>
            <a:ext cx="875713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a:ea typeface="+mn-ea"/>
                <a:cs typeface="Calibri" panose="020F0502020204030204" pitchFamily="34" charset="0"/>
              </a:rPr>
              <a:t>The State of Talent Acquisition at FSU</a:t>
            </a:r>
          </a:p>
        </p:txBody>
      </p:sp>
      <p:sp>
        <p:nvSpPr>
          <p:cNvPr id="2" name="TextBox 1">
            <a:extLst>
              <a:ext uri="{FF2B5EF4-FFF2-40B4-BE49-F238E27FC236}">
                <a16:creationId xmlns:a16="http://schemas.microsoft.com/office/drawing/2014/main" id="{5FCD1CE3-DE1D-F88C-F5B0-2CBA43144418}"/>
              </a:ext>
            </a:extLst>
          </p:cNvPr>
          <p:cNvSpPr txBox="1"/>
          <p:nvPr/>
        </p:nvSpPr>
        <p:spPr>
          <a:xfrm>
            <a:off x="281355" y="1781479"/>
            <a:ext cx="8487508" cy="25299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FSU Talent Acquisition is now supporting a broad portfolio leadership searches across campus, including multiple dean‑level, senior administrative, and director roles.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a:ea typeface="+mn-ea"/>
                <a:cs typeface="+mn-cs"/>
              </a:rPr>
              <a:t>Key focus areas:</a:t>
            </a:r>
            <a:r>
              <a:rPr kumimoji="0" lang="en-US" sz="1800" b="0" i="0" u="none" strike="noStrike" kern="1200" cap="none" spc="0" normalizeH="0" baseline="0" noProof="0" dirty="0">
                <a:ln>
                  <a:noFill/>
                </a:ln>
                <a:solidFill>
                  <a:prstClr val="black"/>
                </a:solidFill>
                <a:effectLst/>
                <a:uLnTx/>
                <a:uFillTx/>
                <a:latin typeface="Times New Roman"/>
                <a:ea typeface="+mn-ea"/>
                <a:cs typeface="+mn-cs"/>
              </a:rPr>
              <a:t> speed, quality, branding, and strengthening partnerships with departments to keep high‑impact searches moving efficiently.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Search committees are increasingly seeking structured guidance, tools, and best practices to support consistent, well‑run recruitment processes.</a:t>
            </a:r>
            <a:endParaRPr kumimoji="0" lang="en-US" sz="2800" b="0" i="1" u="none" strike="noStrike" kern="1200" cap="none" spc="0" normalizeH="0" baseline="0" noProof="0" dirty="0">
              <a:ln>
                <a:noFill/>
              </a:ln>
              <a:solidFill>
                <a:prstClr val="black"/>
              </a:solidFill>
              <a:effectLst/>
              <a:uLnTx/>
              <a:uFillTx/>
              <a:latin typeface="Times New Roman"/>
              <a:ea typeface="+mn-ea"/>
              <a:cs typeface="Calibri" panose="020F0502020204030204" pitchFamily="34" charset="0"/>
            </a:endParaRPr>
          </a:p>
          <a:p>
            <a:pPr marL="562350" marR="0" lvl="2" indent="0" algn="l" defTabSz="914378" rtl="0" eaLnBrk="1" fontAlgn="auto" latinLnBrk="0" hangingPunct="1">
              <a:lnSpc>
                <a:spcPct val="100000"/>
              </a:lnSpc>
              <a:spcBef>
                <a:spcPct val="2000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23758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FY 2025-2026 Operating Budget</a:t>
            </a:r>
          </a:p>
        </p:txBody>
      </p:sp>
    </p:spTree>
    <p:extLst>
      <p:ext uri="{BB962C8B-B14F-4D97-AF65-F5344CB8AC3E}">
        <p14:creationId xmlns:p14="http://schemas.microsoft.com/office/powerpoint/2010/main" val="2374388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239F3DF-FD5D-4473-B629-FE799AD744C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smtClean="0">
                <a:ln>
                  <a:noFill/>
                </a:ln>
                <a:solidFill>
                  <a:prstClr val="white">
                    <a:lumMod val="65000"/>
                  </a:prstClr>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white">
                  <a:lumMod val="65000"/>
                </a:prstClr>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38B0B0D0-098F-472B-8260-9A2709440E60}"/>
              </a:ext>
            </a:extLst>
          </p:cNvPr>
          <p:cNvSpPr txBox="1"/>
          <p:nvPr/>
        </p:nvSpPr>
        <p:spPr>
          <a:xfrm>
            <a:off x="175847" y="725546"/>
            <a:ext cx="875713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a:ea typeface="+mn-ea"/>
                <a:cs typeface="Calibri" panose="020F0502020204030204" pitchFamily="34" charset="0"/>
              </a:rPr>
              <a:t>Services Supporting Academic Units</a:t>
            </a:r>
          </a:p>
        </p:txBody>
      </p:sp>
      <p:sp>
        <p:nvSpPr>
          <p:cNvPr id="2" name="TextBox 1">
            <a:extLst>
              <a:ext uri="{FF2B5EF4-FFF2-40B4-BE49-F238E27FC236}">
                <a16:creationId xmlns:a16="http://schemas.microsoft.com/office/drawing/2014/main" id="{A4F2B036-3BDC-4858-9974-3619108635A7}"/>
              </a:ext>
            </a:extLst>
          </p:cNvPr>
          <p:cNvSpPr txBox="1"/>
          <p:nvPr/>
        </p:nvSpPr>
        <p:spPr>
          <a:xfrm>
            <a:off x="328246" y="1541676"/>
            <a:ext cx="8487508" cy="2419124"/>
          </a:xfrm>
          <a:prstGeom prst="rect">
            <a:avLst/>
          </a:prstGeom>
          <a:noFill/>
        </p:spPr>
        <p:txBody>
          <a:bodyPr wrap="square" rtlCol="0">
            <a:spAutoFit/>
          </a:bodyPr>
          <a:lstStyle/>
          <a:p>
            <a:pPr marL="433763" marR="0" lvl="1" indent="-214313" algn="l" defTabSz="914378"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Position Intake &amp; Market Alignment - </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Guidance to ensure positions are clearly defined, competitive, and aligned to evolving organizational needs.</a:t>
            </a:r>
          </a:p>
          <a:p>
            <a:pPr marL="433763" marR="0" lvl="1" indent="-214313" algn="l" defTabSz="914378"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Search Committee Partnership - </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Tools, templates, and structured support to help chairs and committees conduct efficient, consistent searches.</a:t>
            </a:r>
          </a:p>
          <a:p>
            <a:pPr marL="433763" marR="0" lvl="1" indent="-214313" algn="l" defTabSz="914378"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Targeted Sourcing for Specialized Roles - </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Proactive outreach to prospective candidates, particularly important for hard-to-fill, specialized, and leadership positions.</a:t>
            </a:r>
          </a:p>
          <a:p>
            <a:pPr marL="433763" marR="0" lvl="1" indent="-214313" algn="l" defTabSz="914378"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Reputation &amp; Messaging Support - </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One-on-one consultation to consistently represent and communicate FSU’s Employer Brand and to elevate job seeker interest in critical roles.</a:t>
            </a:r>
          </a:p>
          <a:p>
            <a:pPr marL="433763" marR="0" lvl="1" indent="-214313" algn="l" defTabSz="914378"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Times New Roman"/>
                <a:ea typeface="+mn-ea"/>
                <a:cs typeface="+mn-cs"/>
              </a:rPr>
              <a:t>Compliance and Process Navigation - </a:t>
            </a:r>
            <a:r>
              <a:rPr kumimoji="0" lang="en-US" sz="1400" b="0" i="0" u="none" strike="noStrike" kern="1200" cap="none" spc="0" normalizeH="0" baseline="0" noProof="0" dirty="0">
                <a:ln>
                  <a:noFill/>
                </a:ln>
                <a:solidFill>
                  <a:prstClr val="black"/>
                </a:solidFill>
                <a:effectLst/>
                <a:uLnTx/>
                <a:uFillTx/>
                <a:latin typeface="Times New Roman"/>
                <a:ea typeface="+mn-ea"/>
                <a:cs typeface="+mn-cs"/>
              </a:rPr>
              <a:t>Real-time advising to ensure searches stay on track and aligned with institutional requirements, regulations, and best practices.</a:t>
            </a:r>
          </a:p>
        </p:txBody>
      </p:sp>
      <p:graphicFrame>
        <p:nvGraphicFramePr>
          <p:cNvPr id="3" name="Diagram 2">
            <a:extLst>
              <a:ext uri="{FF2B5EF4-FFF2-40B4-BE49-F238E27FC236}">
                <a16:creationId xmlns:a16="http://schemas.microsoft.com/office/drawing/2014/main" id="{78170A69-9CE9-4649-6FE5-EF77C56075E8}"/>
              </a:ext>
            </a:extLst>
          </p:cNvPr>
          <p:cNvGraphicFramePr/>
          <p:nvPr>
            <p:extLst>
              <p:ext uri="{D42A27DB-BD31-4B8C-83A1-F6EECF244321}">
                <p14:modId xmlns:p14="http://schemas.microsoft.com/office/powerpoint/2010/main" val="2059896394"/>
              </p:ext>
            </p:extLst>
          </p:nvPr>
        </p:nvGraphicFramePr>
        <p:xfrm>
          <a:off x="103910" y="4181379"/>
          <a:ext cx="8829076" cy="743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9334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FAF6-BE06-53ED-9113-DE5664ECE3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8C2AA1-351A-AF64-4B0D-F5766EEDAD1A}"/>
              </a:ext>
            </a:extLst>
          </p:cNvPr>
          <p:cNvSpPr>
            <a:spLocks noGrp="1"/>
          </p:cNvSpPr>
          <p:nvPr>
            <p:ph type="title"/>
          </p:nvPr>
        </p:nvSpPr>
        <p:spPr/>
        <p:txBody>
          <a:bodyPr>
            <a:normAutofit/>
          </a:bodyPr>
          <a:lstStyle/>
          <a:p>
            <a:r>
              <a:rPr lang="en-US" dirty="0">
                <a:latin typeface="+mn-lt"/>
              </a:rPr>
              <a:t>Capital Project Updates</a:t>
            </a:r>
          </a:p>
        </p:txBody>
      </p:sp>
      <p:sp>
        <p:nvSpPr>
          <p:cNvPr id="3" name="Text Placeholder 2">
            <a:extLst>
              <a:ext uri="{FF2B5EF4-FFF2-40B4-BE49-F238E27FC236}">
                <a16:creationId xmlns:a16="http://schemas.microsoft.com/office/drawing/2014/main" id="{60F738D1-6925-62F7-C32E-6C2AC051DF71}"/>
              </a:ext>
            </a:extLst>
          </p:cNvPr>
          <p:cNvSpPr>
            <a:spLocks noGrp="1"/>
          </p:cNvSpPr>
          <p:nvPr>
            <p:ph type="body" idx="1"/>
          </p:nvPr>
        </p:nvSpPr>
        <p:spPr/>
        <p:txBody>
          <a:bodyPr/>
          <a:lstStyle/>
          <a:p>
            <a:r>
              <a:rPr lang="en-US" sz="1988" dirty="0">
                <a:cs typeface="Times New Roman"/>
              </a:rPr>
              <a:t>February 2026</a:t>
            </a:r>
            <a:endParaRPr lang="en-US" dirty="0"/>
          </a:p>
        </p:txBody>
      </p:sp>
    </p:spTree>
    <p:extLst>
      <p:ext uri="{BB962C8B-B14F-4D97-AF65-F5344CB8AC3E}">
        <p14:creationId xmlns:p14="http://schemas.microsoft.com/office/powerpoint/2010/main" val="3997497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3CBE7-CF86-4A7A-1E52-3B1D3B804884}"/>
              </a:ext>
            </a:extLst>
          </p:cNvPr>
          <p:cNvSpPr>
            <a:spLocks noGrp="1"/>
          </p:cNvSpPr>
          <p:nvPr>
            <p:ph type="title"/>
          </p:nvPr>
        </p:nvSpPr>
        <p:spPr>
          <a:xfrm>
            <a:off x="0" y="736079"/>
            <a:ext cx="9144000" cy="937902"/>
          </a:xfrm>
        </p:spPr>
        <p:txBody>
          <a:bodyPr>
            <a:noAutofit/>
          </a:bodyPr>
          <a:lstStyle/>
          <a:p>
            <a:r>
              <a:rPr lang="en-US" sz="3200" b="1" dirty="0"/>
              <a:t>Fixed Capital Outlay</a:t>
            </a:r>
            <a:br>
              <a:rPr lang="en-US" sz="3200" b="1" dirty="0"/>
            </a:br>
            <a:r>
              <a:rPr lang="en-US" sz="3200" b="1" dirty="0"/>
              <a:t> Projects by Category</a:t>
            </a:r>
          </a:p>
        </p:txBody>
      </p:sp>
      <p:sp>
        <p:nvSpPr>
          <p:cNvPr id="3" name="Slide Number Placeholder 2">
            <a:extLst>
              <a:ext uri="{FF2B5EF4-FFF2-40B4-BE49-F238E27FC236}">
                <a16:creationId xmlns:a16="http://schemas.microsoft.com/office/drawing/2014/main" id="{BF3E4884-2825-9EEA-00D6-61C69A99A2BE}"/>
              </a:ext>
            </a:extLst>
          </p:cNvPr>
          <p:cNvSpPr>
            <a:spLocks noGrp="1"/>
          </p:cNvSpPr>
          <p:nvPr>
            <p:ph type="sldNum" sz="quarter" idx="12"/>
          </p:nvPr>
        </p:nvSpPr>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graphicFrame>
        <p:nvGraphicFramePr>
          <p:cNvPr id="7" name="Content Placeholder 6">
            <a:extLst>
              <a:ext uri="{FF2B5EF4-FFF2-40B4-BE49-F238E27FC236}">
                <a16:creationId xmlns:a16="http://schemas.microsoft.com/office/drawing/2014/main" id="{DFBA2DDA-C4EF-9EC0-3EA9-089090AD7123}"/>
              </a:ext>
            </a:extLst>
          </p:cNvPr>
          <p:cNvGraphicFramePr>
            <a:graphicFrameLocks noGrp="1"/>
          </p:cNvGraphicFramePr>
          <p:nvPr>
            <p:ph idx="1"/>
            <p:extLst>
              <p:ext uri="{D42A27DB-BD31-4B8C-83A1-F6EECF244321}">
                <p14:modId xmlns:p14="http://schemas.microsoft.com/office/powerpoint/2010/main" val="1809553212"/>
              </p:ext>
            </p:extLst>
          </p:nvPr>
        </p:nvGraphicFramePr>
        <p:xfrm>
          <a:off x="1800225" y="1889966"/>
          <a:ext cx="5543550" cy="3014220"/>
        </p:xfrm>
        <a:graphic>
          <a:graphicData uri="http://schemas.openxmlformats.org/drawingml/2006/table">
            <a:tbl>
              <a:tblPr/>
              <a:tblGrid>
                <a:gridCol w="3980221">
                  <a:extLst>
                    <a:ext uri="{9D8B030D-6E8A-4147-A177-3AD203B41FA5}">
                      <a16:colId xmlns:a16="http://schemas.microsoft.com/office/drawing/2014/main" val="4093195314"/>
                    </a:ext>
                  </a:extLst>
                </a:gridCol>
                <a:gridCol w="1563329">
                  <a:extLst>
                    <a:ext uri="{9D8B030D-6E8A-4147-A177-3AD203B41FA5}">
                      <a16:colId xmlns:a16="http://schemas.microsoft.com/office/drawing/2014/main" val="3550726069"/>
                    </a:ext>
                  </a:extLst>
                </a:gridCol>
              </a:tblGrid>
              <a:tr h="274020">
                <a:tc>
                  <a:txBody>
                    <a:bodyPr/>
                    <a:lstStyle/>
                    <a:p>
                      <a:pPr algn="l" fontAlgn="b"/>
                      <a:endParaRPr lang="en-US" sz="1600" b="1" i="0" u="none" strike="noStrike" dirty="0">
                        <a:solidFill>
                          <a:srgbClr val="000000"/>
                        </a:solidFill>
                        <a:effectLst/>
                        <a:latin typeface="Times New Roman" panose="02020603050405020304" pitchFamily="18" charset="0"/>
                      </a:endParaRPr>
                    </a:p>
                  </a:txBody>
                  <a:tcPr marL="7620" marR="7620" marT="7620" marB="0" anchor="b">
                    <a:lnL>
                      <a:noFill/>
                    </a:lnL>
                    <a:lnR>
                      <a:noFill/>
                    </a:lnR>
                    <a:lnT>
                      <a:noFill/>
                    </a:lnT>
                    <a:lnB>
                      <a:noFill/>
                    </a:lnB>
                    <a:noFill/>
                  </a:tcPr>
                </a:tc>
                <a:tc>
                  <a:txBody>
                    <a:bodyPr/>
                    <a:lstStyle/>
                    <a:p>
                      <a:pPr algn="ctr" fontAlgn="b"/>
                      <a:r>
                        <a:rPr lang="en-US" sz="1600" b="1" i="0" u="none" strike="noStrike" dirty="0">
                          <a:solidFill>
                            <a:srgbClr val="000000"/>
                          </a:solidFill>
                          <a:effectLst/>
                          <a:latin typeface="Times New Roman" panose="02020603050405020304" pitchFamily="18" charset="0"/>
                        </a:rPr>
                        <a:t> </a:t>
                      </a:r>
                      <a:r>
                        <a:rPr lang="en-US" sz="1600" b="1" i="0" u="sng" strike="noStrike" dirty="0">
                          <a:solidFill>
                            <a:srgbClr val="000000"/>
                          </a:solidFill>
                          <a:effectLst/>
                          <a:latin typeface="Times New Roman" panose="02020603050405020304" pitchFamily="18" charset="0"/>
                        </a:rPr>
                        <a:t>2026 Spend </a:t>
                      </a:r>
                    </a:p>
                  </a:txBody>
                  <a:tcPr marL="7620" marR="7620" marT="7620" marB="0" anchor="b">
                    <a:lnL>
                      <a:noFill/>
                    </a:lnL>
                    <a:lnR>
                      <a:noFill/>
                    </a:lnR>
                    <a:lnT>
                      <a:noFill/>
                    </a:lnT>
                    <a:lnB>
                      <a:noFill/>
                    </a:lnB>
                    <a:noFill/>
                  </a:tcPr>
                </a:tc>
                <a:extLst>
                  <a:ext uri="{0D108BD9-81ED-4DB2-BD59-A6C34878D82A}">
                    <a16:rowId xmlns:a16="http://schemas.microsoft.com/office/drawing/2014/main" val="1349251233"/>
                  </a:ext>
                </a:extLst>
              </a:tr>
              <a:tr h="274020">
                <a:tc>
                  <a:txBody>
                    <a:bodyPr/>
                    <a:lstStyle/>
                    <a:p>
                      <a:pPr algn="l" fontAlgn="b"/>
                      <a:r>
                        <a:rPr lang="en-US" sz="1600" b="0" i="0" u="none" strike="noStrike" dirty="0">
                          <a:solidFill>
                            <a:srgbClr val="000000"/>
                          </a:solidFill>
                          <a:effectLst/>
                          <a:latin typeface="Times New Roman" panose="02020603050405020304" pitchFamily="18" charset="0"/>
                        </a:rPr>
                        <a:t>Athletics </a:t>
                      </a:r>
                    </a:p>
                  </a:txBody>
                  <a:tcPr marL="7620" marR="7620" marT="7620" marB="0" anchor="b">
                    <a:lnL>
                      <a:noFill/>
                    </a:lnL>
                    <a:lnR>
                      <a:noFill/>
                    </a:lnR>
                    <a:lnT>
                      <a:noFill/>
                    </a:lnT>
                    <a:lnB>
                      <a:noFill/>
                    </a:lnB>
                    <a:noFill/>
                  </a:tcPr>
                </a:tc>
                <a:tc>
                  <a:txBody>
                    <a:bodyPr/>
                    <a:lstStyle/>
                    <a:p>
                      <a:pPr algn="r" fontAlgn="b"/>
                      <a:r>
                        <a:rPr lang="en-US" sz="1600" b="0" i="0" u="none" strike="noStrike" dirty="0">
                          <a:solidFill>
                            <a:srgbClr val="000000"/>
                          </a:solidFill>
                          <a:effectLst/>
                          <a:latin typeface="Times New Roman" panose="02020603050405020304" pitchFamily="18" charset="0"/>
                        </a:rPr>
                        <a:t> $   127,203,323 </a:t>
                      </a:r>
                    </a:p>
                  </a:txBody>
                  <a:tcPr marL="7620" marR="7620" marT="7620" marB="0" anchor="b">
                    <a:lnL>
                      <a:noFill/>
                    </a:lnL>
                    <a:lnR>
                      <a:noFill/>
                    </a:lnR>
                    <a:lnT>
                      <a:noFill/>
                    </a:lnT>
                    <a:lnB>
                      <a:noFill/>
                    </a:lnB>
                    <a:noFill/>
                  </a:tcPr>
                </a:tc>
                <a:extLst>
                  <a:ext uri="{0D108BD9-81ED-4DB2-BD59-A6C34878D82A}">
                    <a16:rowId xmlns:a16="http://schemas.microsoft.com/office/drawing/2014/main" val="790770830"/>
                  </a:ext>
                </a:extLst>
              </a:tr>
              <a:tr h="274020">
                <a:tc>
                  <a:txBody>
                    <a:bodyPr/>
                    <a:lstStyle/>
                    <a:p>
                      <a:pPr algn="l" fontAlgn="b"/>
                      <a:r>
                        <a:rPr lang="en-US" sz="1600" b="0" i="0" u="none" strike="noStrike" dirty="0">
                          <a:solidFill>
                            <a:srgbClr val="000000"/>
                          </a:solidFill>
                          <a:effectLst/>
                          <a:latin typeface="Times New Roman" panose="02020603050405020304" pitchFamily="18" charset="0"/>
                        </a:rPr>
                        <a:t>Instruction/Research </a:t>
                      </a:r>
                    </a:p>
                  </a:txBody>
                  <a:tcPr marL="7620" marR="7620" marT="7620" marB="0" anchor="b">
                    <a:lnL>
                      <a:noFill/>
                    </a:lnL>
                    <a:lnR>
                      <a:noFill/>
                    </a:lnR>
                    <a:lnT>
                      <a:noFill/>
                    </a:lnT>
                    <a:lnB>
                      <a:noFill/>
                    </a:lnB>
                    <a:noFill/>
                  </a:tcPr>
                </a:tc>
                <a:tc>
                  <a:txBody>
                    <a:bodyPr/>
                    <a:lstStyle/>
                    <a:p>
                      <a:pPr algn="r" fontAlgn="b"/>
                      <a:r>
                        <a:rPr lang="en-US" sz="1600" b="0" i="0" u="none" strike="noStrike" dirty="0">
                          <a:solidFill>
                            <a:srgbClr val="000000"/>
                          </a:solidFill>
                          <a:effectLst/>
                          <a:latin typeface="Times New Roman" panose="02020603050405020304" pitchFamily="18" charset="0"/>
                        </a:rPr>
                        <a:t>      118,720,485 </a:t>
                      </a:r>
                    </a:p>
                  </a:txBody>
                  <a:tcPr marL="7620" marR="7620" marT="7620" marB="0" anchor="b">
                    <a:lnL>
                      <a:noFill/>
                    </a:lnL>
                    <a:lnR>
                      <a:noFill/>
                    </a:lnR>
                    <a:lnT>
                      <a:noFill/>
                    </a:lnT>
                    <a:lnB>
                      <a:noFill/>
                    </a:lnB>
                    <a:noFill/>
                  </a:tcPr>
                </a:tc>
                <a:extLst>
                  <a:ext uri="{0D108BD9-81ED-4DB2-BD59-A6C34878D82A}">
                    <a16:rowId xmlns:a16="http://schemas.microsoft.com/office/drawing/2014/main" val="3883807245"/>
                  </a:ext>
                </a:extLst>
              </a:tr>
              <a:tr h="274020">
                <a:tc>
                  <a:txBody>
                    <a:bodyPr/>
                    <a:lstStyle/>
                    <a:p>
                      <a:pPr algn="l" fontAlgn="b"/>
                      <a:r>
                        <a:rPr lang="en-US" sz="1600" b="0" i="0" u="none" strike="noStrike" dirty="0">
                          <a:solidFill>
                            <a:srgbClr val="000000"/>
                          </a:solidFill>
                          <a:effectLst/>
                          <a:latin typeface="Times New Roman" panose="02020603050405020304" pitchFamily="18" charset="0"/>
                        </a:rPr>
                        <a:t>Academic Health </a:t>
                      </a:r>
                    </a:p>
                  </a:txBody>
                  <a:tcPr marL="7620" marR="7620" marT="7620" marB="0" anchor="b">
                    <a:lnL>
                      <a:noFill/>
                    </a:lnL>
                    <a:lnR>
                      <a:noFill/>
                    </a:lnR>
                    <a:lnT>
                      <a:noFill/>
                    </a:lnT>
                    <a:lnB>
                      <a:noFill/>
                    </a:lnB>
                    <a:noFill/>
                  </a:tcPr>
                </a:tc>
                <a:tc>
                  <a:txBody>
                    <a:bodyPr/>
                    <a:lstStyle/>
                    <a:p>
                      <a:pPr algn="r" fontAlgn="b"/>
                      <a:r>
                        <a:rPr lang="en-US" sz="1600" b="0" i="0" u="none" strike="noStrike" dirty="0">
                          <a:solidFill>
                            <a:srgbClr val="000000"/>
                          </a:solidFill>
                          <a:effectLst/>
                          <a:latin typeface="Times New Roman" panose="02020603050405020304" pitchFamily="18" charset="0"/>
                        </a:rPr>
                        <a:t>      113,640,562 </a:t>
                      </a:r>
                    </a:p>
                  </a:txBody>
                  <a:tcPr marL="7620" marR="7620" marT="7620" marB="0" anchor="b">
                    <a:lnL>
                      <a:noFill/>
                    </a:lnL>
                    <a:lnR>
                      <a:noFill/>
                    </a:lnR>
                    <a:lnT>
                      <a:noFill/>
                    </a:lnT>
                    <a:lnB>
                      <a:noFill/>
                    </a:lnB>
                    <a:noFill/>
                  </a:tcPr>
                </a:tc>
                <a:extLst>
                  <a:ext uri="{0D108BD9-81ED-4DB2-BD59-A6C34878D82A}">
                    <a16:rowId xmlns:a16="http://schemas.microsoft.com/office/drawing/2014/main" val="574089021"/>
                  </a:ext>
                </a:extLst>
              </a:tr>
              <a:tr h="274020">
                <a:tc>
                  <a:txBody>
                    <a:bodyPr/>
                    <a:lstStyle/>
                    <a:p>
                      <a:pPr algn="l" fontAlgn="b"/>
                      <a:r>
                        <a:rPr lang="en-US" sz="1600" b="0" i="0" u="none" strike="noStrike" dirty="0">
                          <a:solidFill>
                            <a:srgbClr val="000000"/>
                          </a:solidFill>
                          <a:effectLst/>
                          <a:latin typeface="Times New Roman" panose="02020603050405020304" pitchFamily="18" charset="0"/>
                        </a:rPr>
                        <a:t>Administrative </a:t>
                      </a:r>
                    </a:p>
                  </a:txBody>
                  <a:tcPr marL="7620" marR="7620" marT="7620" marB="0" anchor="b">
                    <a:lnL>
                      <a:noFill/>
                    </a:lnL>
                    <a:lnR>
                      <a:noFill/>
                    </a:lnR>
                    <a:lnT>
                      <a:noFill/>
                    </a:lnT>
                    <a:lnB>
                      <a:noFill/>
                    </a:lnB>
                    <a:noFill/>
                  </a:tcPr>
                </a:tc>
                <a:tc>
                  <a:txBody>
                    <a:bodyPr/>
                    <a:lstStyle/>
                    <a:p>
                      <a:pPr algn="r" fontAlgn="b"/>
                      <a:r>
                        <a:rPr lang="en-US" sz="1600" b="0" i="0" u="none" strike="noStrike" dirty="0">
                          <a:solidFill>
                            <a:srgbClr val="000000"/>
                          </a:solidFill>
                          <a:effectLst/>
                          <a:latin typeface="Times New Roman" panose="02020603050405020304" pitchFamily="18" charset="0"/>
                        </a:rPr>
                        <a:t>        35,232,467 </a:t>
                      </a:r>
                    </a:p>
                  </a:txBody>
                  <a:tcPr marL="7620" marR="7620" marT="7620" marB="0" anchor="b">
                    <a:lnL>
                      <a:noFill/>
                    </a:lnL>
                    <a:lnR>
                      <a:noFill/>
                    </a:lnR>
                    <a:lnT>
                      <a:noFill/>
                    </a:lnT>
                    <a:lnB>
                      <a:noFill/>
                    </a:lnB>
                    <a:noFill/>
                  </a:tcPr>
                </a:tc>
                <a:extLst>
                  <a:ext uri="{0D108BD9-81ED-4DB2-BD59-A6C34878D82A}">
                    <a16:rowId xmlns:a16="http://schemas.microsoft.com/office/drawing/2014/main" val="2647752850"/>
                  </a:ext>
                </a:extLst>
              </a:tr>
              <a:tr h="274020">
                <a:tc>
                  <a:txBody>
                    <a:bodyPr/>
                    <a:lstStyle/>
                    <a:p>
                      <a:pPr algn="l" fontAlgn="b"/>
                      <a:r>
                        <a:rPr lang="en-US" sz="1600" b="0" i="0" u="none" strike="noStrike" dirty="0">
                          <a:solidFill>
                            <a:srgbClr val="000000"/>
                          </a:solidFill>
                          <a:effectLst/>
                          <a:latin typeface="Times New Roman" panose="02020603050405020304" pitchFamily="18" charset="0"/>
                        </a:rPr>
                        <a:t>Student Support</a:t>
                      </a:r>
                    </a:p>
                  </a:txBody>
                  <a:tcPr marL="7620" marR="7620" marT="7620" marB="0" anchor="b">
                    <a:lnL>
                      <a:noFill/>
                    </a:lnL>
                    <a:lnR>
                      <a:noFill/>
                    </a:lnR>
                    <a:lnT>
                      <a:noFill/>
                    </a:lnT>
                    <a:lnB>
                      <a:noFill/>
                    </a:lnB>
                    <a:noFill/>
                  </a:tcPr>
                </a:tc>
                <a:tc>
                  <a:txBody>
                    <a:bodyPr/>
                    <a:lstStyle/>
                    <a:p>
                      <a:pPr algn="r" fontAlgn="b"/>
                      <a:r>
                        <a:rPr lang="en-US" sz="1600" b="0" i="0" u="none" strike="noStrike" dirty="0">
                          <a:solidFill>
                            <a:srgbClr val="000000"/>
                          </a:solidFill>
                          <a:effectLst/>
                          <a:latin typeface="Times New Roman" panose="02020603050405020304" pitchFamily="18" charset="0"/>
                        </a:rPr>
                        <a:t>        31,883,625 </a:t>
                      </a:r>
                    </a:p>
                  </a:txBody>
                  <a:tcPr marL="7620" marR="7620" marT="7620" marB="0" anchor="b">
                    <a:lnL>
                      <a:noFill/>
                    </a:lnL>
                    <a:lnR>
                      <a:noFill/>
                    </a:lnR>
                    <a:lnT>
                      <a:noFill/>
                    </a:lnT>
                    <a:lnB>
                      <a:noFill/>
                    </a:lnB>
                    <a:noFill/>
                  </a:tcPr>
                </a:tc>
                <a:extLst>
                  <a:ext uri="{0D108BD9-81ED-4DB2-BD59-A6C34878D82A}">
                    <a16:rowId xmlns:a16="http://schemas.microsoft.com/office/drawing/2014/main" val="1552339509"/>
                  </a:ext>
                </a:extLst>
              </a:tr>
              <a:tr h="274020">
                <a:tc>
                  <a:txBody>
                    <a:bodyPr/>
                    <a:lstStyle/>
                    <a:p>
                      <a:pPr algn="l" fontAlgn="b"/>
                      <a:r>
                        <a:rPr lang="en-US" sz="1600" b="0" i="0" u="none" strike="noStrike" dirty="0">
                          <a:solidFill>
                            <a:srgbClr val="000000"/>
                          </a:solidFill>
                          <a:effectLst/>
                          <a:latin typeface="Times New Roman" panose="02020603050405020304" pitchFamily="18" charset="0"/>
                        </a:rPr>
                        <a:t>State Appropriated Deferred Maintenance </a:t>
                      </a:r>
                    </a:p>
                  </a:txBody>
                  <a:tcPr marL="7620" marR="7620" marT="7620" marB="0" anchor="b">
                    <a:lnL>
                      <a:noFill/>
                    </a:lnL>
                    <a:lnR>
                      <a:noFill/>
                    </a:lnR>
                    <a:lnT>
                      <a:noFill/>
                    </a:lnT>
                    <a:lnB>
                      <a:noFill/>
                    </a:lnB>
                    <a:noFill/>
                  </a:tcPr>
                </a:tc>
                <a:tc>
                  <a:txBody>
                    <a:bodyPr/>
                    <a:lstStyle/>
                    <a:p>
                      <a:pPr algn="r" fontAlgn="b"/>
                      <a:r>
                        <a:rPr lang="en-US" sz="1600" b="0" i="0" u="none" strike="noStrike" dirty="0">
                          <a:solidFill>
                            <a:srgbClr val="000000"/>
                          </a:solidFill>
                          <a:effectLst/>
                          <a:latin typeface="Times New Roman" panose="02020603050405020304" pitchFamily="18" charset="0"/>
                        </a:rPr>
                        <a:t>        29,099,311 </a:t>
                      </a:r>
                    </a:p>
                  </a:txBody>
                  <a:tcPr marL="7620" marR="7620" marT="7620" marB="0" anchor="b">
                    <a:lnL>
                      <a:noFill/>
                    </a:lnL>
                    <a:lnR>
                      <a:noFill/>
                    </a:lnR>
                    <a:lnT>
                      <a:noFill/>
                    </a:lnT>
                    <a:lnB>
                      <a:noFill/>
                    </a:lnB>
                    <a:noFill/>
                  </a:tcPr>
                </a:tc>
                <a:extLst>
                  <a:ext uri="{0D108BD9-81ED-4DB2-BD59-A6C34878D82A}">
                    <a16:rowId xmlns:a16="http://schemas.microsoft.com/office/drawing/2014/main" val="3511576008"/>
                  </a:ext>
                </a:extLst>
              </a:tr>
              <a:tr h="274020">
                <a:tc>
                  <a:txBody>
                    <a:bodyPr/>
                    <a:lstStyle/>
                    <a:p>
                      <a:pPr algn="l" fontAlgn="b"/>
                      <a:r>
                        <a:rPr lang="en-US" sz="1600" b="0" i="0" u="none" strike="noStrike" dirty="0">
                          <a:solidFill>
                            <a:srgbClr val="000000"/>
                          </a:solidFill>
                          <a:effectLst/>
                          <a:latin typeface="Times New Roman" panose="02020603050405020304" pitchFamily="18" charset="0"/>
                        </a:rPr>
                        <a:t>Deferred Maintenance/Capital Renewal </a:t>
                      </a:r>
                    </a:p>
                  </a:txBody>
                  <a:tcPr marL="7620" marR="7620" marT="7620" marB="0" anchor="b">
                    <a:lnL>
                      <a:noFill/>
                    </a:lnL>
                    <a:lnR>
                      <a:noFill/>
                    </a:lnR>
                    <a:lnT>
                      <a:noFill/>
                    </a:lnT>
                    <a:lnB>
                      <a:noFill/>
                    </a:lnB>
                    <a:noFill/>
                  </a:tcPr>
                </a:tc>
                <a:tc>
                  <a:txBody>
                    <a:bodyPr/>
                    <a:lstStyle/>
                    <a:p>
                      <a:pPr algn="r" fontAlgn="b"/>
                      <a:r>
                        <a:rPr lang="en-US" sz="1600" b="0" i="0" u="none" strike="noStrike" dirty="0">
                          <a:solidFill>
                            <a:srgbClr val="000000"/>
                          </a:solidFill>
                          <a:effectLst/>
                          <a:latin typeface="Times New Roman" panose="02020603050405020304" pitchFamily="18" charset="0"/>
                        </a:rPr>
                        <a:t>        25,141,722 </a:t>
                      </a:r>
                    </a:p>
                  </a:txBody>
                  <a:tcPr marL="7620" marR="7620" marT="7620" marB="0" anchor="b">
                    <a:lnL>
                      <a:noFill/>
                    </a:lnL>
                    <a:lnR>
                      <a:noFill/>
                    </a:lnR>
                    <a:lnT>
                      <a:noFill/>
                    </a:lnT>
                    <a:lnB>
                      <a:noFill/>
                    </a:lnB>
                    <a:noFill/>
                  </a:tcPr>
                </a:tc>
                <a:extLst>
                  <a:ext uri="{0D108BD9-81ED-4DB2-BD59-A6C34878D82A}">
                    <a16:rowId xmlns:a16="http://schemas.microsoft.com/office/drawing/2014/main" val="1658234426"/>
                  </a:ext>
                </a:extLst>
              </a:tr>
              <a:tr h="274020">
                <a:tc>
                  <a:txBody>
                    <a:bodyPr/>
                    <a:lstStyle/>
                    <a:p>
                      <a:pPr algn="l" fontAlgn="b"/>
                      <a:r>
                        <a:rPr lang="en-US" sz="1600" b="0" i="0" u="none" strike="noStrike" dirty="0">
                          <a:solidFill>
                            <a:srgbClr val="000000"/>
                          </a:solidFill>
                          <a:effectLst/>
                          <a:latin typeface="Times New Roman" panose="02020603050405020304" pitchFamily="18" charset="0"/>
                        </a:rPr>
                        <a:t>Infrastructure </a:t>
                      </a:r>
                    </a:p>
                  </a:txBody>
                  <a:tcPr marL="7620" marR="7620" marT="7620" marB="0" anchor="b">
                    <a:lnL>
                      <a:noFill/>
                    </a:lnL>
                    <a:lnR>
                      <a:noFill/>
                    </a:lnR>
                    <a:lnT>
                      <a:noFill/>
                    </a:lnT>
                    <a:lnB>
                      <a:noFill/>
                    </a:lnB>
                    <a:noFill/>
                  </a:tcPr>
                </a:tc>
                <a:tc>
                  <a:txBody>
                    <a:bodyPr/>
                    <a:lstStyle/>
                    <a:p>
                      <a:pPr algn="r" fontAlgn="b"/>
                      <a:r>
                        <a:rPr lang="en-US" sz="1600" b="0" i="0" u="none" strike="noStrike" dirty="0">
                          <a:solidFill>
                            <a:srgbClr val="000000"/>
                          </a:solidFill>
                          <a:effectLst/>
                          <a:latin typeface="Times New Roman" panose="02020603050405020304" pitchFamily="18" charset="0"/>
                        </a:rPr>
                        <a:t>         5,502,079 </a:t>
                      </a:r>
                    </a:p>
                  </a:txBody>
                  <a:tcPr marL="7620" marR="7620" marT="7620" marB="0" anchor="b">
                    <a:lnL>
                      <a:noFill/>
                    </a:lnL>
                    <a:lnR>
                      <a:noFill/>
                    </a:lnR>
                    <a:lnT>
                      <a:noFill/>
                    </a:lnT>
                    <a:lnB>
                      <a:noFill/>
                    </a:lnB>
                    <a:noFill/>
                  </a:tcPr>
                </a:tc>
                <a:extLst>
                  <a:ext uri="{0D108BD9-81ED-4DB2-BD59-A6C34878D82A}">
                    <a16:rowId xmlns:a16="http://schemas.microsoft.com/office/drawing/2014/main" val="760885919"/>
                  </a:ext>
                </a:extLst>
              </a:tr>
              <a:tr h="274020">
                <a:tc>
                  <a:txBody>
                    <a:bodyPr/>
                    <a:lstStyle/>
                    <a:p>
                      <a:pPr algn="l" fontAlgn="b"/>
                      <a:endParaRPr lang="en-US" sz="1600" b="0" i="0" u="none" strike="noStrike" dirty="0">
                        <a:solidFill>
                          <a:srgbClr val="000000"/>
                        </a:solidFill>
                        <a:effectLst/>
                        <a:latin typeface="Times New Roman" panose="02020603050405020304" pitchFamily="18" charset="0"/>
                      </a:endParaRPr>
                    </a:p>
                  </a:txBody>
                  <a:tcPr marL="7620" marR="7620" marT="7620" marB="0" anchor="b">
                    <a:lnL>
                      <a:noFill/>
                    </a:lnL>
                    <a:lnR>
                      <a:noFill/>
                    </a:lnR>
                    <a:lnT>
                      <a:noFill/>
                    </a:lnT>
                    <a:lnB>
                      <a:noFill/>
                    </a:lnB>
                    <a:noFill/>
                  </a:tcPr>
                </a:tc>
                <a:tc>
                  <a:txBody>
                    <a:bodyPr/>
                    <a:lstStyle/>
                    <a:p>
                      <a:pPr algn="r" fontAlgn="b"/>
                      <a:endParaRPr lang="en-US" sz="1600" b="0" i="0" u="none" strike="noStrike" dirty="0">
                        <a:solidFill>
                          <a:srgbClr val="000000"/>
                        </a:solidFill>
                        <a:effectLst/>
                        <a:latin typeface="Times New Roman" panose="02020603050405020304" pitchFamily="18" charset="0"/>
                      </a:endParaRPr>
                    </a:p>
                  </a:txBody>
                  <a:tcPr marL="7620" marR="7620" marT="7620" marB="0" anchor="b">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8047118"/>
                  </a:ext>
                </a:extLst>
              </a:tr>
              <a:tr h="274020">
                <a:tc>
                  <a:txBody>
                    <a:bodyPr/>
                    <a:lstStyle/>
                    <a:p>
                      <a:pPr algn="l" fontAlgn="b"/>
                      <a:r>
                        <a:rPr lang="en-US" sz="1600" b="1" i="0" u="none" strike="noStrike" dirty="0">
                          <a:solidFill>
                            <a:srgbClr val="000000"/>
                          </a:solidFill>
                          <a:effectLst/>
                          <a:latin typeface="Times New Roman" panose="02020603050405020304" pitchFamily="18" charset="0"/>
                        </a:rPr>
                        <a:t>Grand Total</a:t>
                      </a:r>
                    </a:p>
                  </a:txBody>
                  <a:tcPr marL="7620" marR="7620" marT="7620" marB="0" anchor="b">
                    <a:lnL>
                      <a:noFill/>
                    </a:lnL>
                    <a:lnR>
                      <a:noFill/>
                    </a:lnR>
                    <a:lnT>
                      <a:noFill/>
                    </a:lnT>
                    <a:lnB>
                      <a:noFill/>
                    </a:lnB>
                    <a:noFill/>
                  </a:tcPr>
                </a:tc>
                <a:tc>
                  <a:txBody>
                    <a:bodyPr/>
                    <a:lstStyle/>
                    <a:p>
                      <a:pPr algn="r" fontAlgn="b"/>
                      <a:r>
                        <a:rPr lang="en-US" sz="1600" b="1" i="0" u="none" strike="noStrike" dirty="0">
                          <a:solidFill>
                            <a:srgbClr val="000000"/>
                          </a:solidFill>
                          <a:effectLst/>
                          <a:latin typeface="Times New Roman" panose="02020603050405020304" pitchFamily="18" charset="0"/>
                        </a:rPr>
                        <a:t> $   486,423,573 </a:t>
                      </a:r>
                    </a:p>
                  </a:txBody>
                  <a:tcPr marL="7620" marR="7620" marT="762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7898324"/>
                  </a:ext>
                </a:extLst>
              </a:tr>
            </a:tbl>
          </a:graphicData>
        </a:graphic>
      </p:graphicFrame>
    </p:spTree>
    <p:extLst>
      <p:ext uri="{BB962C8B-B14F-4D97-AF65-F5344CB8AC3E}">
        <p14:creationId xmlns:p14="http://schemas.microsoft.com/office/powerpoint/2010/main" val="2334933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F28BE-DE0C-E047-003F-151C7E1CAE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1EC7CE-7914-2136-8EBA-57A281FE8548}"/>
              </a:ext>
            </a:extLst>
          </p:cNvPr>
          <p:cNvSpPr>
            <a:spLocks noGrp="1"/>
          </p:cNvSpPr>
          <p:nvPr>
            <p:ph type="title"/>
          </p:nvPr>
        </p:nvSpPr>
        <p:spPr>
          <a:xfrm>
            <a:off x="789294" y="191006"/>
            <a:ext cx="7260896" cy="505264"/>
          </a:xfrm>
        </p:spPr>
        <p:txBody>
          <a:bodyPr>
            <a:noAutofit/>
          </a:bodyPr>
          <a:lstStyle/>
          <a:p>
            <a:r>
              <a:rPr lang="en-US" sz="2700" dirty="0">
                <a:effectLst>
                  <a:outerShdw blurRad="38100" dist="38100" dir="2700000" algn="tl">
                    <a:srgbClr val="000000">
                      <a:alpha val="43137"/>
                    </a:srgbClr>
                  </a:outerShdw>
                </a:effectLst>
              </a:rPr>
              <a:t>NW Housing, Dining &amp; Parking – Phase I</a:t>
            </a:r>
          </a:p>
        </p:txBody>
      </p:sp>
      <p:sp>
        <p:nvSpPr>
          <p:cNvPr id="6" name="Picture Placeholder 5">
            <a:extLst>
              <a:ext uri="{FF2B5EF4-FFF2-40B4-BE49-F238E27FC236}">
                <a16:creationId xmlns:a16="http://schemas.microsoft.com/office/drawing/2014/main" id="{C12E094A-B2D7-AE19-F205-17269A8F138F}"/>
              </a:ext>
            </a:extLst>
          </p:cNvPr>
          <p:cNvSpPr>
            <a:spLocks noGrp="1"/>
          </p:cNvSpPr>
          <p:nvPr>
            <p:ph type="pic" idx="1"/>
          </p:nvPr>
        </p:nvSpPr>
        <p:spPr>
          <a:xfrm>
            <a:off x="789294" y="1238542"/>
            <a:ext cx="7727096" cy="3653228"/>
          </a:xfrm>
        </p:spPr>
        <p:txBody>
          <a:bodyPr>
            <a:normAutofit fontScale="40000" lnSpcReduction="20000"/>
          </a:bodyPr>
          <a:lstStyle/>
          <a:p>
            <a:pPr defTabSz="342884">
              <a:lnSpc>
                <a:spcPct val="115000"/>
              </a:lnSpc>
              <a:spcBef>
                <a:spcPts val="0"/>
              </a:spcBef>
              <a:defRPr/>
            </a:pPr>
            <a:r>
              <a:rPr lang="en-US" sz="3300" b="1" dirty="0">
                <a:solidFill>
                  <a:srgbClr val="000000"/>
                </a:solidFill>
                <a:ea typeface="Calibri"/>
                <a:cs typeface="Times New Roman"/>
              </a:rPr>
              <a:t>GSF:  </a:t>
            </a:r>
            <a:r>
              <a:rPr lang="en-US" sz="3300" dirty="0">
                <a:solidFill>
                  <a:srgbClr val="000000"/>
                </a:solidFill>
                <a:ea typeface="Calibri"/>
                <a:cs typeface="Times New Roman"/>
              </a:rPr>
              <a:t>1,000,000 gsf  </a:t>
            </a:r>
            <a:r>
              <a:rPr lang="en-US" sz="3300" dirty="0">
                <a:solidFill>
                  <a:srgbClr val="000000"/>
                </a:solidFill>
              </a:rPr>
              <a:t>(965,000 sf is housing, 35,000 sf is dining)</a:t>
            </a:r>
            <a:endParaRPr lang="en-US" sz="3300" dirty="0">
              <a:solidFill>
                <a:srgbClr val="000000"/>
              </a:solidFill>
              <a:ea typeface="Calibri" panose="020F0502020204030204" pitchFamily="34" charset="0"/>
              <a:cs typeface="Times New Roman" panose="02020603050405020304" pitchFamily="18" charset="0"/>
            </a:endParaRPr>
          </a:p>
          <a:p>
            <a:pPr defTabSz="342884">
              <a:lnSpc>
                <a:spcPct val="115000"/>
              </a:lnSpc>
              <a:spcBef>
                <a:spcPts val="0"/>
              </a:spcBef>
              <a:defRPr/>
            </a:pPr>
            <a:r>
              <a:rPr lang="en-US" sz="3300" b="1" dirty="0">
                <a:solidFill>
                  <a:srgbClr val="000000"/>
                </a:solidFill>
                <a:ea typeface="Calibri"/>
                <a:cs typeface="Times New Roman"/>
              </a:rPr>
              <a:t>Project Budget:  </a:t>
            </a:r>
            <a:r>
              <a:rPr lang="en-US" sz="3300" dirty="0">
                <a:solidFill>
                  <a:srgbClr val="000000"/>
                </a:solidFill>
                <a:ea typeface="Calibri"/>
                <a:cs typeface="Times New Roman"/>
              </a:rPr>
              <a:t>$374,000,000 </a:t>
            </a:r>
          </a:p>
          <a:p>
            <a:pPr defTabSz="342884">
              <a:lnSpc>
                <a:spcPct val="115000"/>
              </a:lnSpc>
              <a:spcBef>
                <a:spcPts val="0"/>
              </a:spcBef>
              <a:defRPr/>
            </a:pPr>
            <a:r>
              <a:rPr lang="en-US" sz="3300" b="1" dirty="0">
                <a:solidFill>
                  <a:srgbClr val="000000"/>
                </a:solidFill>
                <a:ea typeface="Calibri"/>
                <a:cs typeface="Times New Roman"/>
              </a:rPr>
              <a:t>Project Schedule: </a:t>
            </a:r>
            <a:r>
              <a:rPr lang="en-US" sz="3300" dirty="0">
                <a:solidFill>
                  <a:srgbClr val="000000"/>
                </a:solidFill>
                <a:ea typeface="Calibri"/>
                <a:cs typeface="Times New Roman"/>
              </a:rPr>
              <a:t>Commence Construction: Spring 2026 </a:t>
            </a:r>
          </a:p>
          <a:p>
            <a:pPr defTabSz="342884">
              <a:lnSpc>
                <a:spcPct val="115000"/>
              </a:lnSpc>
              <a:spcBef>
                <a:spcPts val="0"/>
              </a:spcBef>
              <a:defRPr/>
            </a:pPr>
            <a:r>
              <a:rPr lang="en-US" sz="3300" dirty="0">
                <a:solidFill>
                  <a:srgbClr val="000000"/>
                </a:solidFill>
                <a:ea typeface="Calibri"/>
                <a:cs typeface="Times New Roman"/>
              </a:rPr>
              <a:t>			       Goal: Parking Garage Summer 2027, Housing &amp; Dining - Fall Semester Occupancy 2028</a:t>
            </a:r>
            <a:endParaRPr lang="en-US" sz="3300" dirty="0">
              <a:solidFill>
                <a:srgbClr val="000000"/>
              </a:solidFill>
              <a:ea typeface="Calibri" panose="020F0502020204030204" pitchFamily="34" charset="0"/>
              <a:cs typeface="Times New Roman" panose="02020603050405020304" pitchFamily="18" charset="0"/>
            </a:endParaRPr>
          </a:p>
          <a:p>
            <a:pPr defTabSz="342884">
              <a:lnSpc>
                <a:spcPct val="115000"/>
              </a:lnSpc>
              <a:spcBef>
                <a:spcPts val="0"/>
              </a:spcBef>
              <a:defRPr/>
            </a:pPr>
            <a:r>
              <a:rPr lang="en-US" sz="3300" dirty="0">
                <a:solidFill>
                  <a:srgbClr val="000000"/>
                </a:solidFill>
                <a:ea typeface="Calibri"/>
                <a:cs typeface="Times New Roman"/>
              </a:rPr>
              <a:t>  </a:t>
            </a:r>
          </a:p>
          <a:p>
            <a:pPr defTabSz="342884">
              <a:lnSpc>
                <a:spcPct val="115000"/>
              </a:lnSpc>
              <a:spcBef>
                <a:spcPts val="0"/>
              </a:spcBef>
              <a:defRPr/>
            </a:pPr>
            <a:r>
              <a:rPr lang="en-US" sz="3300" b="1" dirty="0">
                <a:solidFill>
                  <a:srgbClr val="000000"/>
                </a:solidFill>
                <a:ea typeface="Calibri"/>
                <a:cs typeface="Times New Roman"/>
              </a:rPr>
              <a:t>Project Information:</a:t>
            </a:r>
          </a:p>
          <a:p>
            <a:pPr marL="342424" algn="just" defTabSz="342884">
              <a:lnSpc>
                <a:spcPct val="115000"/>
              </a:lnSpc>
              <a:spcBef>
                <a:spcPts val="0"/>
              </a:spcBef>
              <a:defRPr/>
            </a:pPr>
            <a:r>
              <a:rPr lang="en-US" sz="3300" dirty="0">
                <a:solidFill>
                  <a:srgbClr val="000000"/>
                </a:solidFill>
              </a:rPr>
              <a:t>This project includes master planning for Housing needs.  The overall objective is to reach 8,300 beds by 2030. This is a multi-phase project with an initial phase adding additional housing for approximately 1,200 beds, 750 dining seats, and a parking ramp with 930 parking spaces. Planning and programming wrapped up May 2025, design was completed on the parking garage and will be completed for the Housing, dining and utilities by Summer 2026, and construction will commence in March 2026 for all Phase I scope.   </a:t>
            </a:r>
          </a:p>
          <a:p>
            <a:pPr marL="342424" algn="just" defTabSz="342884">
              <a:lnSpc>
                <a:spcPct val="115000"/>
              </a:lnSpc>
              <a:spcBef>
                <a:spcPts val="0"/>
              </a:spcBef>
              <a:defRPr/>
            </a:pPr>
            <a:endParaRPr lang="en-US" sz="3300" dirty="0">
              <a:solidFill>
                <a:srgbClr val="000000"/>
              </a:solidFill>
              <a:ea typeface="Calibri" panose="020F0502020204030204" pitchFamily="34" charset="0"/>
              <a:cs typeface="Times New Roman" panose="02020603050405020304" pitchFamily="18" charset="0"/>
            </a:endParaRPr>
          </a:p>
          <a:p>
            <a:pPr defTabSz="342884">
              <a:lnSpc>
                <a:spcPct val="115000"/>
              </a:lnSpc>
              <a:spcBef>
                <a:spcPts val="0"/>
              </a:spcBef>
              <a:defRPr/>
            </a:pPr>
            <a:r>
              <a:rPr lang="en-US" sz="3300" b="1" dirty="0">
                <a:solidFill>
                  <a:srgbClr val="000000"/>
                </a:solidFill>
                <a:ea typeface="Calibri"/>
                <a:cs typeface="Times New Roman"/>
              </a:rPr>
              <a:t>Project Partners:</a:t>
            </a:r>
          </a:p>
          <a:p>
            <a:pPr defTabSz="342884">
              <a:lnSpc>
                <a:spcPct val="115000"/>
              </a:lnSpc>
              <a:spcBef>
                <a:spcPts val="0"/>
              </a:spcBef>
              <a:defRPr/>
            </a:pPr>
            <a:r>
              <a:rPr lang="en-US" sz="3300" dirty="0">
                <a:solidFill>
                  <a:srgbClr val="000000"/>
                </a:solidFill>
                <a:ea typeface="Calibri"/>
                <a:cs typeface="Times New Roman"/>
              </a:rPr>
              <a:t>	Design Professional: Walker Architects, Gainesville, FL and VMDO</a:t>
            </a:r>
            <a:endParaRPr lang="en-US" sz="3300" dirty="0">
              <a:solidFill>
                <a:srgbClr val="000000"/>
              </a:solidFill>
              <a:ea typeface="Calibri" panose="020F0502020204030204" pitchFamily="34" charset="0"/>
              <a:cs typeface="Times New Roman" panose="02020603050405020304" pitchFamily="18" charset="0"/>
            </a:endParaRPr>
          </a:p>
          <a:p>
            <a:pPr defTabSz="342884">
              <a:lnSpc>
                <a:spcPct val="115000"/>
              </a:lnSpc>
              <a:spcBef>
                <a:spcPts val="0"/>
              </a:spcBef>
              <a:defRPr/>
            </a:pPr>
            <a:r>
              <a:rPr lang="en-US" sz="3300" dirty="0">
                <a:solidFill>
                  <a:srgbClr val="000000"/>
                </a:solidFill>
                <a:ea typeface="Calibri"/>
                <a:cs typeface="Times New Roman"/>
              </a:rPr>
              <a:t>	Contractor: Culpepper Construction, Tallahassee, FL</a:t>
            </a:r>
          </a:p>
          <a:p>
            <a:pPr defTabSz="342884">
              <a:lnSpc>
                <a:spcPct val="115000"/>
              </a:lnSpc>
              <a:spcBef>
                <a:spcPts val="0"/>
              </a:spcBef>
              <a:defRPr/>
            </a:pPr>
            <a:r>
              <a:rPr lang="en-US" sz="3300" dirty="0">
                <a:solidFill>
                  <a:srgbClr val="000000"/>
                </a:solidFill>
                <a:ea typeface="Calibri"/>
                <a:cs typeface="Times New Roman"/>
              </a:rPr>
              <a:t>	Owner's Representative: Cumming Management Group, Nashville, TN</a:t>
            </a:r>
          </a:p>
          <a:p>
            <a:endParaRPr lang="en-US" dirty="0"/>
          </a:p>
        </p:txBody>
      </p:sp>
      <p:sp>
        <p:nvSpPr>
          <p:cNvPr id="7" name="Text Placeholder 6">
            <a:extLst>
              <a:ext uri="{FF2B5EF4-FFF2-40B4-BE49-F238E27FC236}">
                <a16:creationId xmlns:a16="http://schemas.microsoft.com/office/drawing/2014/main" id="{A6B3175A-8690-D686-4E46-6EBF4AAB3B5B}"/>
              </a:ext>
            </a:extLst>
          </p:cNvPr>
          <p:cNvSpPr>
            <a:spLocks noGrp="1"/>
          </p:cNvSpPr>
          <p:nvPr>
            <p:ph type="body" sz="half" idx="2"/>
          </p:nvPr>
        </p:nvSpPr>
        <p:spPr>
          <a:xfrm>
            <a:off x="789294" y="705246"/>
            <a:ext cx="3239590" cy="300632"/>
          </a:xfrm>
        </p:spPr>
        <p:txBody>
          <a:bodyPr vert="horz" lIns="68580" tIns="34290" rIns="68580" bIns="34290" rtlCol="0" anchor="t">
            <a:normAutofit/>
          </a:bodyPr>
          <a:lstStyle/>
          <a:p>
            <a:r>
              <a:rPr lang="en-US" i="1" dirty="0">
                <a:latin typeface="+mn-lt"/>
              </a:rPr>
              <a:t>Project Status: Design and Construction</a:t>
            </a:r>
          </a:p>
        </p:txBody>
      </p:sp>
      <p:sp>
        <p:nvSpPr>
          <p:cNvPr id="11" name="Slide Number Placeholder 3">
            <a:extLst>
              <a:ext uri="{FF2B5EF4-FFF2-40B4-BE49-F238E27FC236}">
                <a16:creationId xmlns:a16="http://schemas.microsoft.com/office/drawing/2014/main" id="{BAABB284-6AD6-1E42-2ECD-6F468EA81113}"/>
              </a:ext>
            </a:extLst>
          </p:cNvPr>
          <p:cNvSpPr txBox="1">
            <a:spLocks/>
          </p:cNvSpPr>
          <p:nvPr/>
        </p:nvSpPr>
        <p:spPr>
          <a:xfrm>
            <a:off x="6553200" y="4754848"/>
            <a:ext cx="2133600" cy="273844"/>
          </a:xfrm>
          <a:prstGeom prst="rect">
            <a:avLst/>
          </a:prstGeom>
        </p:spPr>
        <p:txBody>
          <a:bodyPr vert="horz" lIns="68580" tIns="34290" rIns="68580" bIns="3429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82DA34B5-7C80-464F-9A62-3711C8F85D9D}" type="slidenum">
              <a:rPr lang="en-US" sz="1200">
                <a:solidFill>
                  <a:prstClr val="black">
                    <a:tint val="75000"/>
                  </a:prstClr>
                </a:solidFill>
                <a:latin typeface="Times New Roman"/>
              </a:rPr>
              <a:pPr defTabSz="685800">
                <a:defRPr/>
              </a:pPr>
              <a:t>23</a:t>
            </a:fld>
            <a:endParaRPr lang="en-US" sz="1200" dirty="0">
              <a:solidFill>
                <a:prstClr val="black">
                  <a:tint val="75000"/>
                </a:prstClr>
              </a:solidFill>
              <a:latin typeface="Times New Roman"/>
            </a:endParaRPr>
          </a:p>
        </p:txBody>
      </p:sp>
    </p:spTree>
    <p:extLst>
      <p:ext uri="{BB962C8B-B14F-4D97-AF65-F5344CB8AC3E}">
        <p14:creationId xmlns:p14="http://schemas.microsoft.com/office/powerpoint/2010/main" val="3572390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23298-6FB8-FFF5-55EA-574E5C9988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0A52A4-999E-A8C5-A63A-7D781A041C39}"/>
              </a:ext>
            </a:extLst>
          </p:cNvPr>
          <p:cNvSpPr>
            <a:spLocks noGrp="1"/>
          </p:cNvSpPr>
          <p:nvPr>
            <p:ph type="title"/>
          </p:nvPr>
        </p:nvSpPr>
        <p:spPr>
          <a:xfrm>
            <a:off x="789294" y="233892"/>
            <a:ext cx="7260896" cy="593572"/>
          </a:xfrm>
        </p:spPr>
        <p:txBody>
          <a:bodyPr>
            <a:noAutofit/>
          </a:bodyPr>
          <a:lstStyle/>
          <a:p>
            <a:r>
              <a:rPr lang="en-US" sz="3000" dirty="0">
                <a:effectLst>
                  <a:outerShdw blurRad="38100" dist="38100" dir="2700000" algn="tl">
                    <a:srgbClr val="000000">
                      <a:alpha val="43137"/>
                    </a:srgbClr>
                  </a:outerShdw>
                </a:effectLst>
              </a:rPr>
              <a:t>NW Housing, Dining &amp; Parking – Phase I</a:t>
            </a:r>
          </a:p>
        </p:txBody>
      </p:sp>
      <p:sp>
        <p:nvSpPr>
          <p:cNvPr id="6" name="Picture Placeholder 5">
            <a:extLst>
              <a:ext uri="{FF2B5EF4-FFF2-40B4-BE49-F238E27FC236}">
                <a16:creationId xmlns:a16="http://schemas.microsoft.com/office/drawing/2014/main" id="{CA5A919D-3584-D1CF-1977-AD4E0700D0A7}"/>
              </a:ext>
            </a:extLst>
          </p:cNvPr>
          <p:cNvSpPr>
            <a:spLocks noGrp="1"/>
          </p:cNvSpPr>
          <p:nvPr>
            <p:ph type="pic" idx="1"/>
          </p:nvPr>
        </p:nvSpPr>
        <p:spPr>
          <a:xfrm>
            <a:off x="789294" y="1238542"/>
            <a:ext cx="7727096" cy="3653228"/>
          </a:xfrm>
        </p:spPr>
        <p:txBody>
          <a:bodyPr>
            <a:normAutofit/>
          </a:bodyPr>
          <a:lstStyle/>
          <a:p>
            <a:r>
              <a:rPr lang="en-US" sz="2400" b="1" dirty="0"/>
              <a:t>Largest project in FSU History has begun!</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Constructing new bus stop pull off lanes north of Rogers Hall along Academic Way over spring break </a:t>
            </a:r>
          </a:p>
          <a:p>
            <a:pPr marL="457200" indent="-457200">
              <a:buFont typeface="Arial" panose="020B0604020202020204" pitchFamily="34" charset="0"/>
              <a:buChar char="•"/>
            </a:pPr>
            <a:r>
              <a:rPr lang="en-US" sz="2000" dirty="0"/>
              <a:t>Constructing temporary lots to offset the impacts of parking closures</a:t>
            </a:r>
          </a:p>
          <a:p>
            <a:pPr marL="457200" indent="-457200">
              <a:buFont typeface="Arial" panose="020B0604020202020204" pitchFamily="34" charset="0"/>
              <a:buChar char="•"/>
            </a:pPr>
            <a:r>
              <a:rPr lang="en-US" sz="2000" dirty="0"/>
              <a:t>Closing parking lots 466 and 468 on March 31</a:t>
            </a:r>
            <a:r>
              <a:rPr lang="en-US" sz="2000" baseline="30000" dirty="0"/>
              <a:t>st</a:t>
            </a:r>
            <a:endParaRPr lang="en-US" sz="2000" dirty="0"/>
          </a:p>
          <a:p>
            <a:pPr marL="457200" indent="-457200">
              <a:buFont typeface="Arial" panose="020B0604020202020204" pitchFamily="34" charset="0"/>
              <a:buChar char="•"/>
            </a:pPr>
            <a:r>
              <a:rPr lang="en-US" sz="2000" dirty="0"/>
              <a:t>Closing Chieftan Way and adjacent select parking areas on May 2</a:t>
            </a:r>
            <a:r>
              <a:rPr lang="en-US" sz="2000" baseline="30000" dirty="0"/>
              <a:t>nd</a:t>
            </a:r>
            <a:r>
              <a:rPr lang="en-US" sz="2000" dirty="0"/>
              <a:t> </a:t>
            </a:r>
          </a:p>
          <a:p>
            <a:pPr marL="457200" indent="-457200">
              <a:buFont typeface="Arial" panose="020B0604020202020204" pitchFamily="34" charset="0"/>
              <a:buChar char="•"/>
            </a:pPr>
            <a:r>
              <a:rPr lang="en-US" sz="2000" dirty="0"/>
              <a:t>Constructing right-hand turning lane on Academic Way to Murphree Street</a:t>
            </a:r>
          </a:p>
        </p:txBody>
      </p:sp>
      <p:sp>
        <p:nvSpPr>
          <p:cNvPr id="11" name="Slide Number Placeholder 3">
            <a:extLst>
              <a:ext uri="{FF2B5EF4-FFF2-40B4-BE49-F238E27FC236}">
                <a16:creationId xmlns:a16="http://schemas.microsoft.com/office/drawing/2014/main" id="{E6F1EA78-698A-377A-B7A0-35442C38F4E6}"/>
              </a:ext>
            </a:extLst>
          </p:cNvPr>
          <p:cNvSpPr txBox="1">
            <a:spLocks/>
          </p:cNvSpPr>
          <p:nvPr/>
        </p:nvSpPr>
        <p:spPr>
          <a:xfrm>
            <a:off x="6553200" y="4754848"/>
            <a:ext cx="2133600" cy="273844"/>
          </a:xfrm>
          <a:prstGeom prst="rect">
            <a:avLst/>
          </a:prstGeom>
        </p:spPr>
        <p:txBody>
          <a:bodyPr vert="horz" lIns="68580" tIns="34290" rIns="68580" bIns="3429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82DA34B5-7C80-464F-9A62-3711C8F85D9D}" type="slidenum">
              <a:rPr lang="en-US" sz="1200">
                <a:solidFill>
                  <a:prstClr val="black">
                    <a:tint val="75000"/>
                  </a:prstClr>
                </a:solidFill>
                <a:latin typeface="Times New Roman"/>
              </a:rPr>
              <a:pPr defTabSz="685800">
                <a:defRPr/>
              </a:pPr>
              <a:t>24</a:t>
            </a:fld>
            <a:endParaRPr lang="en-US" sz="1200" dirty="0">
              <a:solidFill>
                <a:prstClr val="black">
                  <a:tint val="75000"/>
                </a:prstClr>
              </a:solidFill>
              <a:latin typeface="Times New Roman"/>
            </a:endParaRPr>
          </a:p>
        </p:txBody>
      </p:sp>
    </p:spTree>
    <p:extLst>
      <p:ext uri="{BB962C8B-B14F-4D97-AF65-F5344CB8AC3E}">
        <p14:creationId xmlns:p14="http://schemas.microsoft.com/office/powerpoint/2010/main" val="966567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08952-CF48-FE04-2E68-137A821993E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4D2FB3-EC1B-FF9F-5108-8C6539377ECA}"/>
              </a:ext>
            </a:extLst>
          </p:cNvPr>
          <p:cNvSpPr>
            <a:spLocks noGrp="1"/>
          </p:cNvSpPr>
          <p:nvPr>
            <p:ph type="sldNum" sz="quarter" idx="12"/>
          </p:nvPr>
        </p:nvSpPr>
        <p:spPr/>
        <p:txBody>
          <a:bodyPr/>
          <a:lstStyle/>
          <a:p>
            <a:pPr defTabSz="685800"/>
            <a:fld id="{82DA34B5-7C80-464F-9A62-3711C8F85D9D}" type="slidenum">
              <a:rPr lang="en-US">
                <a:solidFill>
                  <a:prstClr val="white">
                    <a:lumMod val="65000"/>
                  </a:prstClr>
                </a:solidFill>
                <a:latin typeface="Times New Roman"/>
              </a:rPr>
              <a:pPr defTabSz="685800"/>
              <a:t>25</a:t>
            </a:fld>
            <a:endParaRPr lang="en-US" dirty="0">
              <a:solidFill>
                <a:prstClr val="white">
                  <a:lumMod val="65000"/>
                </a:prstClr>
              </a:solidFill>
              <a:latin typeface="Times New Roman"/>
            </a:endParaRPr>
          </a:p>
        </p:txBody>
      </p:sp>
      <p:sp>
        <p:nvSpPr>
          <p:cNvPr id="3" name="Title 2">
            <a:extLst>
              <a:ext uri="{FF2B5EF4-FFF2-40B4-BE49-F238E27FC236}">
                <a16:creationId xmlns:a16="http://schemas.microsoft.com/office/drawing/2014/main" id="{215A06A5-6342-804E-C68B-0F33506811C3}"/>
              </a:ext>
            </a:extLst>
          </p:cNvPr>
          <p:cNvSpPr>
            <a:spLocks noGrp="1"/>
          </p:cNvSpPr>
          <p:nvPr>
            <p:ph type="title"/>
          </p:nvPr>
        </p:nvSpPr>
        <p:spPr/>
        <p:txBody>
          <a:bodyPr/>
          <a:lstStyle/>
          <a:p>
            <a:r>
              <a:rPr lang="en-US" sz="2700" dirty="0">
                <a:effectLst>
                  <a:outerShdw blurRad="38100" dist="38100" dir="2700000" algn="tl">
                    <a:srgbClr val="000000">
                      <a:alpha val="43137"/>
                    </a:srgbClr>
                  </a:outerShdw>
                </a:effectLst>
              </a:rPr>
              <a:t>NW Housing, Dining &amp; Parking – Phase I</a:t>
            </a:r>
            <a:endParaRPr lang="en-US" dirty="0"/>
          </a:p>
        </p:txBody>
      </p:sp>
      <p:pic>
        <p:nvPicPr>
          <p:cNvPr id="5" name="Picture 4">
            <a:extLst>
              <a:ext uri="{FF2B5EF4-FFF2-40B4-BE49-F238E27FC236}">
                <a16:creationId xmlns:a16="http://schemas.microsoft.com/office/drawing/2014/main" id="{B4FD55F2-C332-550A-EF83-599CD5DF0C0B}"/>
              </a:ext>
            </a:extLst>
          </p:cNvPr>
          <p:cNvPicPr>
            <a:picLocks noChangeAspect="1"/>
          </p:cNvPicPr>
          <p:nvPr/>
        </p:nvPicPr>
        <p:blipFill>
          <a:blip r:embed="rId2"/>
          <a:srcRect l="13665" t="9707" b="7946"/>
          <a:stretch>
            <a:fillRect/>
          </a:stretch>
        </p:blipFill>
        <p:spPr>
          <a:xfrm>
            <a:off x="743353" y="791226"/>
            <a:ext cx="7657294" cy="4249882"/>
          </a:xfrm>
          <a:prstGeom prst="rect">
            <a:avLst/>
          </a:prstGeom>
          <a:ln>
            <a:solidFill>
              <a:schemeClr val="tx1"/>
            </a:solidFill>
          </a:ln>
        </p:spPr>
      </p:pic>
    </p:spTree>
    <p:extLst>
      <p:ext uri="{BB962C8B-B14F-4D97-AF65-F5344CB8AC3E}">
        <p14:creationId xmlns:p14="http://schemas.microsoft.com/office/powerpoint/2010/main" val="3322556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0E17A-E995-D890-3214-7B8183DBD93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C970FA-CC6A-87A0-346A-B35EF7DBCC42}"/>
              </a:ext>
            </a:extLst>
          </p:cNvPr>
          <p:cNvSpPr>
            <a:spLocks noGrp="1"/>
          </p:cNvSpPr>
          <p:nvPr>
            <p:ph type="sldNum" sz="quarter" idx="12"/>
          </p:nvPr>
        </p:nvSpPr>
        <p:spPr/>
        <p:txBody>
          <a:bodyPr/>
          <a:lstStyle/>
          <a:p>
            <a:pPr defTabSz="685800"/>
            <a:fld id="{82DA34B5-7C80-464F-9A62-3711C8F85D9D}" type="slidenum">
              <a:rPr lang="en-US">
                <a:solidFill>
                  <a:prstClr val="white">
                    <a:lumMod val="65000"/>
                  </a:prstClr>
                </a:solidFill>
                <a:latin typeface="Times New Roman"/>
              </a:rPr>
              <a:pPr defTabSz="685800"/>
              <a:t>26</a:t>
            </a:fld>
            <a:endParaRPr lang="en-US" dirty="0">
              <a:solidFill>
                <a:prstClr val="white">
                  <a:lumMod val="65000"/>
                </a:prstClr>
              </a:solidFill>
              <a:latin typeface="Times New Roman"/>
            </a:endParaRPr>
          </a:p>
        </p:txBody>
      </p:sp>
      <p:sp>
        <p:nvSpPr>
          <p:cNvPr id="3" name="Title 2">
            <a:extLst>
              <a:ext uri="{FF2B5EF4-FFF2-40B4-BE49-F238E27FC236}">
                <a16:creationId xmlns:a16="http://schemas.microsoft.com/office/drawing/2014/main" id="{0504F989-B3F9-350B-1245-DD71C10E9769}"/>
              </a:ext>
            </a:extLst>
          </p:cNvPr>
          <p:cNvSpPr>
            <a:spLocks noGrp="1"/>
          </p:cNvSpPr>
          <p:nvPr>
            <p:ph type="title"/>
          </p:nvPr>
        </p:nvSpPr>
        <p:spPr/>
        <p:txBody>
          <a:bodyPr/>
          <a:lstStyle/>
          <a:p>
            <a:r>
              <a:rPr lang="en-US" sz="2700" dirty="0">
                <a:effectLst>
                  <a:outerShdw blurRad="38100" dist="38100" dir="2700000" algn="tl">
                    <a:srgbClr val="000000">
                      <a:alpha val="43137"/>
                    </a:srgbClr>
                  </a:outerShdw>
                </a:effectLst>
              </a:rPr>
              <a:t>NW Housing, Dining &amp; Parking – Phase I</a:t>
            </a:r>
            <a:endParaRPr lang="en-US" dirty="0"/>
          </a:p>
        </p:txBody>
      </p:sp>
      <p:pic>
        <p:nvPicPr>
          <p:cNvPr id="6" name="Picture 5">
            <a:extLst>
              <a:ext uri="{FF2B5EF4-FFF2-40B4-BE49-F238E27FC236}">
                <a16:creationId xmlns:a16="http://schemas.microsoft.com/office/drawing/2014/main" id="{D820FB00-3D76-C323-303B-3F4C4CDE04E9}"/>
              </a:ext>
            </a:extLst>
          </p:cNvPr>
          <p:cNvPicPr>
            <a:picLocks noChangeAspect="1"/>
          </p:cNvPicPr>
          <p:nvPr/>
        </p:nvPicPr>
        <p:blipFill>
          <a:blip r:embed="rId2"/>
          <a:srcRect b="3495"/>
          <a:stretch>
            <a:fillRect/>
          </a:stretch>
        </p:blipFill>
        <p:spPr>
          <a:xfrm>
            <a:off x="1041499" y="716870"/>
            <a:ext cx="6777163" cy="4382974"/>
          </a:xfrm>
          <a:prstGeom prst="rect">
            <a:avLst/>
          </a:prstGeom>
        </p:spPr>
      </p:pic>
      <p:pic>
        <p:nvPicPr>
          <p:cNvPr id="9" name="Picture 8">
            <a:extLst>
              <a:ext uri="{FF2B5EF4-FFF2-40B4-BE49-F238E27FC236}">
                <a16:creationId xmlns:a16="http://schemas.microsoft.com/office/drawing/2014/main" id="{EF9CE0C7-A035-7332-A843-2977A676BDE8}"/>
              </a:ext>
            </a:extLst>
          </p:cNvPr>
          <p:cNvPicPr>
            <a:picLocks noChangeAspect="1"/>
          </p:cNvPicPr>
          <p:nvPr/>
        </p:nvPicPr>
        <p:blipFill>
          <a:blip r:embed="rId3"/>
          <a:srcRect t="61302" r="85926"/>
          <a:stretch>
            <a:fillRect/>
          </a:stretch>
        </p:blipFill>
        <p:spPr>
          <a:xfrm>
            <a:off x="7929035" y="1187355"/>
            <a:ext cx="1109740" cy="1335712"/>
          </a:xfrm>
          <a:prstGeom prst="rect">
            <a:avLst/>
          </a:prstGeom>
        </p:spPr>
      </p:pic>
      <p:sp>
        <p:nvSpPr>
          <p:cNvPr id="10" name="TextBox 9">
            <a:extLst>
              <a:ext uri="{FF2B5EF4-FFF2-40B4-BE49-F238E27FC236}">
                <a16:creationId xmlns:a16="http://schemas.microsoft.com/office/drawing/2014/main" id="{8B912BCB-B8DA-9579-30F9-C4DCE421E424}"/>
              </a:ext>
            </a:extLst>
          </p:cNvPr>
          <p:cNvSpPr txBox="1"/>
          <p:nvPr/>
        </p:nvSpPr>
        <p:spPr>
          <a:xfrm>
            <a:off x="36456" y="2810488"/>
            <a:ext cx="799756" cy="600164"/>
          </a:xfrm>
          <a:prstGeom prst="rect">
            <a:avLst/>
          </a:prstGeom>
          <a:noFill/>
        </p:spPr>
        <p:txBody>
          <a:bodyPr wrap="square" rtlCol="0">
            <a:spAutoFit/>
          </a:bodyPr>
          <a:lstStyle/>
          <a:p>
            <a:pPr defTabSz="685800"/>
            <a:r>
              <a:rPr lang="en-US" sz="1100" dirty="0">
                <a:solidFill>
                  <a:prstClr val="black"/>
                </a:solidFill>
                <a:latin typeface="Times New Roman"/>
              </a:rPr>
              <a:t>Temp Parking Lot</a:t>
            </a:r>
          </a:p>
        </p:txBody>
      </p:sp>
      <p:sp>
        <p:nvSpPr>
          <p:cNvPr id="11" name="TextBox 10">
            <a:extLst>
              <a:ext uri="{FF2B5EF4-FFF2-40B4-BE49-F238E27FC236}">
                <a16:creationId xmlns:a16="http://schemas.microsoft.com/office/drawing/2014/main" id="{4B89634E-5CFC-3079-BB04-7452F9AFB1F4}"/>
              </a:ext>
            </a:extLst>
          </p:cNvPr>
          <p:cNvSpPr txBox="1"/>
          <p:nvPr/>
        </p:nvSpPr>
        <p:spPr>
          <a:xfrm>
            <a:off x="7887677" y="1244441"/>
            <a:ext cx="1216974" cy="276999"/>
          </a:xfrm>
          <a:prstGeom prst="rect">
            <a:avLst/>
          </a:prstGeom>
          <a:noFill/>
        </p:spPr>
        <p:txBody>
          <a:bodyPr wrap="square" rtlCol="0">
            <a:spAutoFit/>
          </a:bodyPr>
          <a:lstStyle/>
          <a:p>
            <a:pPr defTabSz="685800"/>
            <a:r>
              <a:rPr lang="en-US" sz="1200" dirty="0">
                <a:solidFill>
                  <a:prstClr val="black"/>
                </a:solidFill>
                <a:latin typeface="Times New Roman"/>
              </a:rPr>
              <a:t>New Bus Stops</a:t>
            </a:r>
          </a:p>
        </p:txBody>
      </p:sp>
      <p:sp>
        <p:nvSpPr>
          <p:cNvPr id="12" name="TextBox 11">
            <a:extLst>
              <a:ext uri="{FF2B5EF4-FFF2-40B4-BE49-F238E27FC236}">
                <a16:creationId xmlns:a16="http://schemas.microsoft.com/office/drawing/2014/main" id="{0605916D-5231-A3DA-E180-A276DF7B046E}"/>
              </a:ext>
            </a:extLst>
          </p:cNvPr>
          <p:cNvSpPr txBox="1"/>
          <p:nvPr/>
        </p:nvSpPr>
        <p:spPr>
          <a:xfrm>
            <a:off x="105225" y="1093980"/>
            <a:ext cx="799756" cy="646331"/>
          </a:xfrm>
          <a:prstGeom prst="rect">
            <a:avLst/>
          </a:prstGeom>
          <a:noFill/>
        </p:spPr>
        <p:txBody>
          <a:bodyPr wrap="square" rtlCol="0">
            <a:spAutoFit/>
          </a:bodyPr>
          <a:lstStyle/>
          <a:p>
            <a:pPr defTabSz="685800"/>
            <a:r>
              <a:rPr lang="en-US" sz="1200" dirty="0">
                <a:solidFill>
                  <a:prstClr val="black"/>
                </a:solidFill>
                <a:latin typeface="Times New Roman"/>
              </a:rPr>
              <a:t>New Parking Garage</a:t>
            </a:r>
          </a:p>
        </p:txBody>
      </p:sp>
      <p:cxnSp>
        <p:nvCxnSpPr>
          <p:cNvPr id="14" name="Straight Arrow Connector 13">
            <a:extLst>
              <a:ext uri="{FF2B5EF4-FFF2-40B4-BE49-F238E27FC236}">
                <a16:creationId xmlns:a16="http://schemas.microsoft.com/office/drawing/2014/main" id="{2E2BE045-4469-48D1-BE9B-604AF1599C82}"/>
              </a:ext>
            </a:extLst>
          </p:cNvPr>
          <p:cNvCxnSpPr>
            <a:cxnSpLocks/>
            <a:stCxn id="22" idx="0"/>
          </p:cNvCxnSpPr>
          <p:nvPr/>
        </p:nvCxnSpPr>
        <p:spPr>
          <a:xfrm flipV="1">
            <a:off x="619685" y="2990939"/>
            <a:ext cx="627876" cy="21684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CAF8548E-3471-A012-C84D-9DAADECD4433}"/>
              </a:ext>
            </a:extLst>
          </p:cNvPr>
          <p:cNvCxnSpPr>
            <a:cxnSpLocks/>
          </p:cNvCxnSpPr>
          <p:nvPr/>
        </p:nvCxnSpPr>
        <p:spPr>
          <a:xfrm flipH="1">
            <a:off x="6486379" y="1392073"/>
            <a:ext cx="1442656" cy="53226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9F6EF390-0589-7F98-86E9-209C4277C901}"/>
              </a:ext>
            </a:extLst>
          </p:cNvPr>
          <p:cNvCxnSpPr>
            <a:cxnSpLocks/>
          </p:cNvCxnSpPr>
          <p:nvPr/>
        </p:nvCxnSpPr>
        <p:spPr>
          <a:xfrm>
            <a:off x="759343" y="1528364"/>
            <a:ext cx="2298157" cy="55764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21F3DF18-30DB-7DF7-A84A-3B7DBD123C71}"/>
              </a:ext>
            </a:extLst>
          </p:cNvPr>
          <p:cNvPicPr>
            <a:picLocks noChangeAspect="1"/>
          </p:cNvPicPr>
          <p:nvPr/>
        </p:nvPicPr>
        <p:blipFill>
          <a:blip r:embed="rId3"/>
          <a:srcRect t="22386" r="85926" b="40528"/>
          <a:stretch>
            <a:fillRect/>
          </a:stretch>
        </p:blipFill>
        <p:spPr>
          <a:xfrm>
            <a:off x="105225" y="852887"/>
            <a:ext cx="936275" cy="1205075"/>
          </a:xfrm>
          <a:prstGeom prst="rect">
            <a:avLst/>
          </a:prstGeom>
        </p:spPr>
      </p:pic>
      <p:pic>
        <p:nvPicPr>
          <p:cNvPr id="22" name="Picture 21">
            <a:extLst>
              <a:ext uri="{FF2B5EF4-FFF2-40B4-BE49-F238E27FC236}">
                <a16:creationId xmlns:a16="http://schemas.microsoft.com/office/drawing/2014/main" id="{EDE887CA-48B5-AF3D-06B4-267F2816CBD2}"/>
              </a:ext>
            </a:extLst>
          </p:cNvPr>
          <p:cNvPicPr>
            <a:picLocks noChangeAspect="1"/>
          </p:cNvPicPr>
          <p:nvPr/>
        </p:nvPicPr>
        <p:blipFill>
          <a:blip r:embed="rId3"/>
          <a:srcRect r="85926" b="79849"/>
          <a:stretch>
            <a:fillRect/>
          </a:stretch>
        </p:blipFill>
        <p:spPr>
          <a:xfrm rot="5400000">
            <a:off x="-118479" y="2904003"/>
            <a:ext cx="868771" cy="607558"/>
          </a:xfrm>
          <a:prstGeom prst="rect">
            <a:avLst/>
          </a:prstGeom>
        </p:spPr>
      </p:pic>
    </p:spTree>
    <p:extLst>
      <p:ext uri="{BB962C8B-B14F-4D97-AF65-F5344CB8AC3E}">
        <p14:creationId xmlns:p14="http://schemas.microsoft.com/office/powerpoint/2010/main" val="1369859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7326C-14CF-8721-8E44-E82E2B3BAAE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E5C1B64-BDA5-8E30-10B3-7387ADF444A6}"/>
              </a:ext>
            </a:extLst>
          </p:cNvPr>
          <p:cNvSpPr>
            <a:spLocks noGrp="1"/>
          </p:cNvSpPr>
          <p:nvPr>
            <p:ph type="title"/>
          </p:nvPr>
        </p:nvSpPr>
        <p:spPr>
          <a:xfrm>
            <a:off x="759343" y="114808"/>
            <a:ext cx="8384657" cy="456182"/>
          </a:xfrm>
        </p:spPr>
        <p:txBody>
          <a:bodyPr/>
          <a:lstStyle/>
          <a:p>
            <a:r>
              <a:rPr lang="en-US" sz="2700" dirty="0">
                <a:effectLst>
                  <a:outerShdw blurRad="38100" dist="38100" dir="2700000" algn="tl">
                    <a:srgbClr val="000000">
                      <a:alpha val="43137"/>
                    </a:srgbClr>
                  </a:outerShdw>
                </a:effectLst>
              </a:rPr>
              <a:t>NW Housing, Dining &amp; Parking – Phase I</a:t>
            </a:r>
            <a:endParaRPr lang="en-US" sz="2700" dirty="0"/>
          </a:p>
        </p:txBody>
      </p:sp>
      <p:sp>
        <p:nvSpPr>
          <p:cNvPr id="6" name="Slide Number Placeholder 3">
            <a:extLst>
              <a:ext uri="{FF2B5EF4-FFF2-40B4-BE49-F238E27FC236}">
                <a16:creationId xmlns:a16="http://schemas.microsoft.com/office/drawing/2014/main" id="{91EA226C-FE0F-049C-E235-EF903E7A08D2}"/>
              </a:ext>
            </a:extLst>
          </p:cNvPr>
          <p:cNvSpPr txBox="1">
            <a:spLocks/>
          </p:cNvSpPr>
          <p:nvPr/>
        </p:nvSpPr>
        <p:spPr>
          <a:xfrm>
            <a:off x="6553200" y="4754848"/>
            <a:ext cx="2133600" cy="273844"/>
          </a:xfrm>
          <a:prstGeom prst="rect">
            <a:avLst/>
          </a:prstGeom>
        </p:spPr>
        <p:txBody>
          <a:bodyPr vert="horz" lIns="68580" tIns="34290" rIns="68580" bIns="3429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82DA34B5-7C80-464F-9A62-3711C8F85D9D}" type="slidenum">
              <a:rPr lang="en-US" sz="1200">
                <a:solidFill>
                  <a:prstClr val="black">
                    <a:tint val="75000"/>
                  </a:prstClr>
                </a:solidFill>
                <a:latin typeface="Times New Roman"/>
              </a:rPr>
              <a:pPr defTabSz="685800">
                <a:defRPr/>
              </a:pPr>
              <a:t>27</a:t>
            </a:fld>
            <a:endParaRPr lang="en-US" sz="1200" dirty="0">
              <a:solidFill>
                <a:prstClr val="black">
                  <a:tint val="75000"/>
                </a:prstClr>
              </a:solidFill>
              <a:latin typeface="Times New Roman"/>
            </a:endParaRPr>
          </a:p>
        </p:txBody>
      </p:sp>
      <p:pic>
        <p:nvPicPr>
          <p:cNvPr id="4" name="Picture 3">
            <a:extLst>
              <a:ext uri="{FF2B5EF4-FFF2-40B4-BE49-F238E27FC236}">
                <a16:creationId xmlns:a16="http://schemas.microsoft.com/office/drawing/2014/main" id="{74D23123-9101-C7A6-8F8A-50FE0D082593}"/>
              </a:ext>
            </a:extLst>
          </p:cNvPr>
          <p:cNvPicPr>
            <a:picLocks noChangeAspect="1"/>
          </p:cNvPicPr>
          <p:nvPr/>
        </p:nvPicPr>
        <p:blipFill>
          <a:blip r:embed="rId2"/>
          <a:stretch>
            <a:fillRect/>
          </a:stretch>
        </p:blipFill>
        <p:spPr>
          <a:xfrm>
            <a:off x="759343" y="664979"/>
            <a:ext cx="7965666" cy="4478521"/>
          </a:xfrm>
          <a:prstGeom prst="rect">
            <a:avLst/>
          </a:prstGeom>
        </p:spPr>
      </p:pic>
    </p:spTree>
    <p:extLst>
      <p:ext uri="{BB962C8B-B14F-4D97-AF65-F5344CB8AC3E}">
        <p14:creationId xmlns:p14="http://schemas.microsoft.com/office/powerpoint/2010/main" val="1809385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FDC4A-5AB7-06B8-683C-70A5C64F25E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6FE526-1DBE-D67D-33B7-DA23AC3DFCD2}"/>
              </a:ext>
            </a:extLst>
          </p:cNvPr>
          <p:cNvSpPr>
            <a:spLocks noGrp="1"/>
          </p:cNvSpPr>
          <p:nvPr>
            <p:ph type="sldNum" sz="quarter" idx="12"/>
          </p:nvPr>
        </p:nvSpPr>
        <p:spPr/>
        <p:txBody>
          <a:bodyPr/>
          <a:lstStyle/>
          <a:p>
            <a:pPr defTabSz="685800"/>
            <a:fld id="{82DA34B5-7C80-464F-9A62-3711C8F85D9D}" type="slidenum">
              <a:rPr lang="en-US">
                <a:solidFill>
                  <a:prstClr val="white">
                    <a:lumMod val="65000"/>
                  </a:prstClr>
                </a:solidFill>
                <a:latin typeface="Times New Roman"/>
              </a:rPr>
              <a:pPr defTabSz="685800"/>
              <a:t>28</a:t>
            </a:fld>
            <a:endParaRPr lang="en-US" dirty="0">
              <a:solidFill>
                <a:prstClr val="white">
                  <a:lumMod val="65000"/>
                </a:prstClr>
              </a:solidFill>
              <a:latin typeface="Times New Roman"/>
            </a:endParaRPr>
          </a:p>
        </p:txBody>
      </p:sp>
      <p:sp>
        <p:nvSpPr>
          <p:cNvPr id="3" name="Title 2">
            <a:extLst>
              <a:ext uri="{FF2B5EF4-FFF2-40B4-BE49-F238E27FC236}">
                <a16:creationId xmlns:a16="http://schemas.microsoft.com/office/drawing/2014/main" id="{697AA9D0-C581-AD27-04A8-13F77F89C836}"/>
              </a:ext>
            </a:extLst>
          </p:cNvPr>
          <p:cNvSpPr>
            <a:spLocks noGrp="1"/>
          </p:cNvSpPr>
          <p:nvPr>
            <p:ph type="title"/>
          </p:nvPr>
        </p:nvSpPr>
        <p:spPr/>
        <p:txBody>
          <a:bodyPr/>
          <a:lstStyle/>
          <a:p>
            <a:r>
              <a:rPr lang="en-US" sz="2700" dirty="0">
                <a:effectLst>
                  <a:outerShdw blurRad="38100" dist="38100" dir="2700000" algn="tl">
                    <a:srgbClr val="000000">
                      <a:alpha val="43137"/>
                    </a:srgbClr>
                  </a:outerShdw>
                </a:effectLst>
              </a:rPr>
              <a:t>NW Housing, Dining &amp; Parking – Phase I</a:t>
            </a:r>
            <a:endParaRPr lang="en-US" dirty="0"/>
          </a:p>
        </p:txBody>
      </p:sp>
      <p:pic>
        <p:nvPicPr>
          <p:cNvPr id="6" name="Picture 5">
            <a:extLst>
              <a:ext uri="{FF2B5EF4-FFF2-40B4-BE49-F238E27FC236}">
                <a16:creationId xmlns:a16="http://schemas.microsoft.com/office/drawing/2014/main" id="{342BEFE2-4AE4-AF51-F62E-16311499AD8E}"/>
              </a:ext>
            </a:extLst>
          </p:cNvPr>
          <p:cNvPicPr>
            <a:picLocks noChangeAspect="1"/>
          </p:cNvPicPr>
          <p:nvPr/>
        </p:nvPicPr>
        <p:blipFill>
          <a:blip r:embed="rId2"/>
          <a:srcRect l="2274" t="2509" r="1557" b="3307"/>
          <a:stretch>
            <a:fillRect/>
          </a:stretch>
        </p:blipFill>
        <p:spPr>
          <a:xfrm>
            <a:off x="858982" y="775532"/>
            <a:ext cx="7426036" cy="4128654"/>
          </a:xfrm>
          <a:prstGeom prst="rect">
            <a:avLst/>
          </a:prstGeom>
          <a:ln>
            <a:noFill/>
          </a:ln>
        </p:spPr>
      </p:pic>
    </p:spTree>
    <p:extLst>
      <p:ext uri="{BB962C8B-B14F-4D97-AF65-F5344CB8AC3E}">
        <p14:creationId xmlns:p14="http://schemas.microsoft.com/office/powerpoint/2010/main" val="2434700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47CEA-4D89-1004-A182-8637507A522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4B6B5B-67CB-E478-2C29-91AF1F23EC32}"/>
              </a:ext>
            </a:extLst>
          </p:cNvPr>
          <p:cNvSpPr>
            <a:spLocks noGrp="1"/>
          </p:cNvSpPr>
          <p:nvPr>
            <p:ph type="sldNum" sz="quarter" idx="12"/>
          </p:nvPr>
        </p:nvSpPr>
        <p:spPr/>
        <p:txBody>
          <a:bodyPr/>
          <a:lstStyle/>
          <a:p>
            <a:pPr defTabSz="685800"/>
            <a:fld id="{82DA34B5-7C80-464F-9A62-3711C8F85D9D}" type="slidenum">
              <a:rPr lang="en-US">
                <a:solidFill>
                  <a:prstClr val="white">
                    <a:lumMod val="65000"/>
                  </a:prstClr>
                </a:solidFill>
                <a:latin typeface="Times New Roman"/>
              </a:rPr>
              <a:pPr defTabSz="685800"/>
              <a:t>29</a:t>
            </a:fld>
            <a:endParaRPr lang="en-US" dirty="0">
              <a:solidFill>
                <a:prstClr val="white">
                  <a:lumMod val="65000"/>
                </a:prstClr>
              </a:solidFill>
              <a:latin typeface="Times New Roman"/>
            </a:endParaRPr>
          </a:p>
        </p:txBody>
      </p:sp>
      <p:sp>
        <p:nvSpPr>
          <p:cNvPr id="3" name="Title 2">
            <a:extLst>
              <a:ext uri="{FF2B5EF4-FFF2-40B4-BE49-F238E27FC236}">
                <a16:creationId xmlns:a16="http://schemas.microsoft.com/office/drawing/2014/main" id="{2742D94A-02D8-D073-CA03-8F5C0ABEB002}"/>
              </a:ext>
            </a:extLst>
          </p:cNvPr>
          <p:cNvSpPr>
            <a:spLocks noGrp="1"/>
          </p:cNvSpPr>
          <p:nvPr>
            <p:ph type="title"/>
          </p:nvPr>
        </p:nvSpPr>
        <p:spPr/>
        <p:txBody>
          <a:bodyPr/>
          <a:lstStyle/>
          <a:p>
            <a:r>
              <a:rPr lang="en-US" sz="2700" dirty="0">
                <a:effectLst>
                  <a:outerShdw blurRad="38100" dist="38100" dir="2700000" algn="tl">
                    <a:srgbClr val="000000">
                      <a:alpha val="43137"/>
                    </a:srgbClr>
                  </a:outerShdw>
                </a:effectLst>
              </a:rPr>
              <a:t>NW Housing, Dining &amp; Parking – Phase I</a:t>
            </a:r>
            <a:endParaRPr lang="en-US" dirty="0"/>
          </a:p>
        </p:txBody>
      </p:sp>
      <p:pic>
        <p:nvPicPr>
          <p:cNvPr id="5" name="Picture 4">
            <a:extLst>
              <a:ext uri="{FF2B5EF4-FFF2-40B4-BE49-F238E27FC236}">
                <a16:creationId xmlns:a16="http://schemas.microsoft.com/office/drawing/2014/main" id="{1A37C485-60F9-1DBA-6E70-6F8A703CB404}"/>
              </a:ext>
            </a:extLst>
          </p:cNvPr>
          <p:cNvPicPr>
            <a:picLocks noChangeAspect="1"/>
          </p:cNvPicPr>
          <p:nvPr/>
        </p:nvPicPr>
        <p:blipFill>
          <a:blip r:embed="rId2"/>
          <a:stretch>
            <a:fillRect/>
          </a:stretch>
        </p:blipFill>
        <p:spPr>
          <a:xfrm>
            <a:off x="674269" y="680478"/>
            <a:ext cx="7916413" cy="4411067"/>
          </a:xfrm>
          <a:prstGeom prst="rect">
            <a:avLst/>
          </a:prstGeom>
        </p:spPr>
      </p:pic>
    </p:spTree>
    <p:extLst>
      <p:ext uri="{BB962C8B-B14F-4D97-AF65-F5344CB8AC3E}">
        <p14:creationId xmlns:p14="http://schemas.microsoft.com/office/powerpoint/2010/main" val="16677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3CBE7-CF86-4A7A-1E52-3B1D3B804884}"/>
              </a:ext>
            </a:extLst>
          </p:cNvPr>
          <p:cNvSpPr>
            <a:spLocks noGrp="1"/>
          </p:cNvSpPr>
          <p:nvPr>
            <p:ph type="title"/>
          </p:nvPr>
        </p:nvSpPr>
        <p:spPr>
          <a:xfrm>
            <a:off x="457199" y="742095"/>
            <a:ext cx="8229600" cy="729154"/>
          </a:xfrm>
        </p:spPr>
        <p:txBody>
          <a:bodyPr>
            <a:noAutofit/>
          </a:bodyPr>
          <a:lstStyle/>
          <a:p>
            <a:r>
              <a:rPr lang="en-US" sz="3200" b="1" dirty="0"/>
              <a:t>2025-2026 Total Operating Budget Summary</a:t>
            </a:r>
          </a:p>
        </p:txBody>
      </p:sp>
      <p:sp>
        <p:nvSpPr>
          <p:cNvPr id="3" name="Slide Number Placeholder 2">
            <a:extLst>
              <a:ext uri="{FF2B5EF4-FFF2-40B4-BE49-F238E27FC236}">
                <a16:creationId xmlns:a16="http://schemas.microsoft.com/office/drawing/2014/main" id="{25FE7647-5B34-E651-0598-002A7F572A5E}"/>
              </a:ext>
            </a:extLst>
          </p:cNvPr>
          <p:cNvSpPr>
            <a:spLocks noGrp="1"/>
          </p:cNvSpPr>
          <p:nvPr>
            <p:ph type="sldNum" sz="quarter" idx="12"/>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sp>
        <p:nvSpPr>
          <p:cNvPr id="6" name="Rectangle 1">
            <a:extLst>
              <a:ext uri="{FF2B5EF4-FFF2-40B4-BE49-F238E27FC236}">
                <a16:creationId xmlns:a16="http://schemas.microsoft.com/office/drawing/2014/main" id="{48F986B7-1E68-E665-7E20-505B48A47B9A}"/>
              </a:ext>
            </a:extLst>
          </p:cNvPr>
          <p:cNvSpPr>
            <a:spLocks noChangeArrowheads="1"/>
          </p:cNvSpPr>
          <p:nvPr/>
        </p:nvSpPr>
        <p:spPr bwMode="auto">
          <a:xfrm>
            <a:off x="-2830614" y="76200"/>
            <a:ext cx="1629261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Times New Roman"/>
              <a:ea typeface="+mn-ea"/>
              <a:cs typeface="+mn-cs"/>
            </a:endParaRPr>
          </a:p>
        </p:txBody>
      </p:sp>
      <p:graphicFrame>
        <p:nvGraphicFramePr>
          <p:cNvPr id="8" name="Content Placeholder 7">
            <a:extLst>
              <a:ext uri="{FF2B5EF4-FFF2-40B4-BE49-F238E27FC236}">
                <a16:creationId xmlns:a16="http://schemas.microsoft.com/office/drawing/2014/main" id="{17951C87-CE2F-8CC5-6BF6-887AB225D4D3}"/>
              </a:ext>
            </a:extLst>
          </p:cNvPr>
          <p:cNvGraphicFramePr>
            <a:graphicFrameLocks noGrp="1"/>
          </p:cNvGraphicFramePr>
          <p:nvPr>
            <p:ph idx="1"/>
          </p:nvPr>
        </p:nvGraphicFramePr>
        <p:xfrm>
          <a:off x="1639611" y="1770045"/>
          <a:ext cx="6137985" cy="2847690"/>
        </p:xfrm>
        <a:graphic>
          <a:graphicData uri="http://schemas.openxmlformats.org/drawingml/2006/table">
            <a:tbl>
              <a:tblPr firstRow="1" firstCol="1" bandRow="1"/>
              <a:tblGrid>
                <a:gridCol w="3417115">
                  <a:extLst>
                    <a:ext uri="{9D8B030D-6E8A-4147-A177-3AD203B41FA5}">
                      <a16:colId xmlns:a16="http://schemas.microsoft.com/office/drawing/2014/main" val="1706157015"/>
                    </a:ext>
                  </a:extLst>
                </a:gridCol>
                <a:gridCol w="1360435">
                  <a:extLst>
                    <a:ext uri="{9D8B030D-6E8A-4147-A177-3AD203B41FA5}">
                      <a16:colId xmlns:a16="http://schemas.microsoft.com/office/drawing/2014/main" val="3024794749"/>
                    </a:ext>
                  </a:extLst>
                </a:gridCol>
                <a:gridCol w="1360435">
                  <a:extLst>
                    <a:ext uri="{9D8B030D-6E8A-4147-A177-3AD203B41FA5}">
                      <a16:colId xmlns:a16="http://schemas.microsoft.com/office/drawing/2014/main" val="850348881"/>
                    </a:ext>
                  </a:extLst>
                </a:gridCol>
              </a:tblGrid>
              <a:tr h="254243">
                <a:tc>
                  <a:txBody>
                    <a:bodyPr/>
                    <a:lstStyle/>
                    <a:p>
                      <a:pPr marL="0" marR="0">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 </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1"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2024-2025</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b="1" dirty="0">
                          <a:effectLst/>
                          <a:latin typeface="Garamond" panose="02020404030301010803" pitchFamily="18" charset="0"/>
                          <a:ea typeface="Calibri" panose="020F0502020204030204" pitchFamily="34" charset="0"/>
                          <a:cs typeface="Times New Roman" panose="02020603050405020304" pitchFamily="18" charset="0"/>
                        </a:rPr>
                        <a:t>Amended </a:t>
                      </a:r>
                    </a:p>
                    <a:p>
                      <a:pPr marL="0" marR="0" algn="ctr">
                        <a:lnSpc>
                          <a:spcPct val="115000"/>
                        </a:lnSpc>
                        <a:spcBef>
                          <a:spcPts val="0"/>
                        </a:spcBef>
                        <a:spcAft>
                          <a:spcPts val="0"/>
                        </a:spcAft>
                      </a:pPr>
                      <a:r>
                        <a:rPr lang="en-US" sz="1400" b="1" dirty="0">
                          <a:effectLst/>
                          <a:latin typeface="Garamond" panose="02020404030301010803" pitchFamily="18" charset="0"/>
                          <a:ea typeface="Calibri" panose="020F0502020204030204" pitchFamily="34" charset="0"/>
                          <a:cs typeface="Times New Roman" panose="02020603050405020304" pitchFamily="18" charset="0"/>
                        </a:rPr>
                        <a:t> 2025-2026</a:t>
                      </a: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1639053"/>
                  </a:ext>
                </a:extLst>
              </a:tr>
              <a:tr h="334448">
                <a:tc>
                  <a:txBody>
                    <a:bodyPr/>
                    <a:lstStyle/>
                    <a:p>
                      <a:pPr marL="0" marR="0">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Education &amp; General - State Support</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$937,468,379</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400" dirty="0">
                          <a:effectLst/>
                          <a:latin typeface="Garamond" panose="02020404030301010803" pitchFamily="18" charset="0"/>
                          <a:ea typeface="Calibri" panose="020F0502020204030204" pitchFamily="34" charset="0"/>
                          <a:cs typeface="Times New Roman" panose="02020603050405020304" pitchFamily="18" charset="0"/>
                        </a:rPr>
                        <a:t>$1,014,635,024</a:t>
                      </a: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4322123"/>
                  </a:ext>
                </a:extLst>
              </a:tr>
              <a:tr h="254243">
                <a:tc>
                  <a:txBody>
                    <a:bodyPr/>
                    <a:lstStyle/>
                    <a:p>
                      <a:pPr marL="0" marR="0">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Education &amp; General - Tuition and Fees</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246,948,346</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400" dirty="0">
                          <a:effectLst/>
                          <a:latin typeface="Garamond" panose="02020404030301010803" pitchFamily="18" charset="0"/>
                          <a:ea typeface="Calibri" panose="020F0502020204030204" pitchFamily="34" charset="0"/>
                          <a:cs typeface="Times New Roman" panose="02020603050405020304" pitchFamily="18" charset="0"/>
                        </a:rPr>
                        <a:t>257,997,379</a:t>
                      </a: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5339826"/>
                  </a:ext>
                </a:extLst>
              </a:tr>
              <a:tr h="254243">
                <a:tc>
                  <a:txBody>
                    <a:bodyPr/>
                    <a:lstStyle/>
                    <a:p>
                      <a:pPr marL="0" marR="0">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Designated</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88,880,058</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400" dirty="0">
                          <a:effectLst/>
                          <a:latin typeface="Garamond" panose="02020404030301010803" pitchFamily="18" charset="0"/>
                          <a:ea typeface="Calibri" panose="020F0502020204030204" pitchFamily="34" charset="0"/>
                          <a:cs typeface="Times New Roman" panose="02020603050405020304" pitchFamily="18" charset="0"/>
                        </a:rPr>
                        <a:t>92,291,982</a:t>
                      </a: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84266280"/>
                  </a:ext>
                </a:extLst>
              </a:tr>
              <a:tr h="254243">
                <a:tc>
                  <a:txBody>
                    <a:bodyPr/>
                    <a:lstStyle/>
                    <a:p>
                      <a:pPr marL="0" marR="0">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Auxiliary</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433,441,908</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400" dirty="0">
                          <a:effectLst/>
                          <a:latin typeface="Garamond" panose="02020404030301010803" pitchFamily="18" charset="0"/>
                          <a:ea typeface="Calibri" panose="020F0502020204030204" pitchFamily="34" charset="0"/>
                          <a:cs typeface="Times New Roman" panose="02020603050405020304" pitchFamily="18" charset="0"/>
                        </a:rPr>
                        <a:t>505,566,530</a:t>
                      </a: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9643389"/>
                  </a:ext>
                </a:extLst>
              </a:tr>
              <a:tr h="254243">
                <a:tc>
                  <a:txBody>
                    <a:bodyPr/>
                    <a:lstStyle/>
                    <a:p>
                      <a:pPr marL="0" marR="0">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Restricted</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583,679,742</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400" dirty="0">
                          <a:effectLst/>
                          <a:latin typeface="Garamond" panose="02020404030301010803" pitchFamily="18" charset="0"/>
                          <a:ea typeface="Calibri" panose="020F0502020204030204" pitchFamily="34" charset="0"/>
                          <a:cs typeface="Times New Roman" panose="02020603050405020304" pitchFamily="18" charset="0"/>
                        </a:rPr>
                        <a:t>547,748,153</a:t>
                      </a: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95698645"/>
                  </a:ext>
                </a:extLst>
              </a:tr>
              <a:tr h="254243">
                <a:tc>
                  <a:txBody>
                    <a:bodyPr/>
                    <a:lstStyle/>
                    <a:p>
                      <a:pPr marL="0" marR="0">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Debt Service</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29,761,724</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400" dirty="0">
                          <a:effectLst/>
                          <a:latin typeface="Garamond" panose="02020404030301010803" pitchFamily="18" charset="0"/>
                          <a:ea typeface="Calibri" panose="020F0502020204030204" pitchFamily="34" charset="0"/>
                          <a:cs typeface="Times New Roman" panose="02020603050405020304" pitchFamily="18" charset="0"/>
                        </a:rPr>
                        <a:t>24,976,271</a:t>
                      </a: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2690110"/>
                  </a:ext>
                </a:extLst>
              </a:tr>
              <a:tr h="254243">
                <a:tc>
                  <a:txBody>
                    <a:bodyPr/>
                    <a:lstStyle/>
                    <a:p>
                      <a:pPr marL="0" marR="0">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Capital Projects</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519,758,280</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400" dirty="0">
                          <a:effectLst/>
                          <a:latin typeface="Garamond" panose="02020404030301010803" pitchFamily="18" charset="0"/>
                          <a:ea typeface="Calibri" panose="020F0502020204030204" pitchFamily="34" charset="0"/>
                          <a:cs typeface="Times New Roman" panose="02020603050405020304" pitchFamily="18" charset="0"/>
                        </a:rPr>
                        <a:t>486,423,573</a:t>
                      </a: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609852"/>
                  </a:ext>
                </a:extLst>
              </a:tr>
              <a:tr h="254243">
                <a:tc>
                  <a:txBody>
                    <a:bodyPr/>
                    <a:lstStyle/>
                    <a:p>
                      <a:pPr marL="0" marR="0">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Component Units</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162,454,627</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400" dirty="0">
                          <a:effectLst/>
                          <a:latin typeface="Garamond" panose="02020404030301010803" pitchFamily="18" charset="0"/>
                          <a:ea typeface="Calibri" panose="020F0502020204030204" pitchFamily="34" charset="0"/>
                          <a:cs typeface="Times New Roman" panose="02020603050405020304" pitchFamily="18" charset="0"/>
                        </a:rPr>
                        <a:t>148,579,653</a:t>
                      </a: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0931100"/>
                  </a:ext>
                </a:extLst>
              </a:tr>
              <a:tr h="254243">
                <a:tc>
                  <a:txBody>
                    <a:bodyPr/>
                    <a:lstStyle/>
                    <a:p>
                      <a:pPr marL="0" marR="0">
                        <a:lnSpc>
                          <a:spcPct val="115000"/>
                        </a:lnSpc>
                        <a:spcBef>
                          <a:spcPts val="0"/>
                        </a:spcBef>
                        <a:spcAft>
                          <a:spcPts val="0"/>
                        </a:spcAft>
                      </a:pPr>
                      <a:r>
                        <a:rPr lang="en-US" sz="1400" b="1"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Total</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400" b="1"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$3,002,393,064</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400" b="1" dirty="0">
                          <a:effectLst/>
                          <a:latin typeface="Garamond" panose="02020404030301010803" pitchFamily="18" charset="0"/>
                          <a:ea typeface="Calibri" panose="020F0502020204030204" pitchFamily="34" charset="0"/>
                          <a:cs typeface="Times New Roman" panose="02020603050405020304" pitchFamily="18" charset="0"/>
                        </a:rPr>
                        <a:t>$3,078,198,565</a:t>
                      </a: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3122891"/>
                  </a:ext>
                </a:extLst>
              </a:tr>
            </a:tbl>
          </a:graphicData>
        </a:graphic>
      </p:graphicFrame>
      <p:sp>
        <p:nvSpPr>
          <p:cNvPr id="9" name="Rectangle 1">
            <a:extLst>
              <a:ext uri="{FF2B5EF4-FFF2-40B4-BE49-F238E27FC236}">
                <a16:creationId xmlns:a16="http://schemas.microsoft.com/office/drawing/2014/main" id="{1A5DA9F8-B7B6-6D0A-67A6-B404B1EC6FEE}"/>
              </a:ext>
            </a:extLst>
          </p:cNvPr>
          <p:cNvSpPr>
            <a:spLocks noChangeArrowheads="1"/>
          </p:cNvSpPr>
          <p:nvPr/>
        </p:nvSpPr>
        <p:spPr bwMode="auto">
          <a:xfrm>
            <a:off x="-2932642" y="43249"/>
            <a:ext cx="1273386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3048868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2872A-8993-E645-9ECA-21177FF9CE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628818-1583-ACD8-2694-2423E2AA2E87}"/>
              </a:ext>
            </a:extLst>
          </p:cNvPr>
          <p:cNvSpPr>
            <a:spLocks noGrp="1"/>
          </p:cNvSpPr>
          <p:nvPr>
            <p:ph type="title"/>
          </p:nvPr>
        </p:nvSpPr>
        <p:spPr>
          <a:xfrm>
            <a:off x="807461" y="186200"/>
            <a:ext cx="8114865" cy="539022"/>
          </a:xfrm>
        </p:spPr>
        <p:txBody>
          <a:bodyPr>
            <a:noAutofit/>
          </a:bodyPr>
          <a:lstStyle/>
          <a:p>
            <a:r>
              <a:rPr lang="en-US" sz="2700" dirty="0">
                <a:effectLst>
                  <a:outerShdw blurRad="38100" dist="38100" dir="2700000" algn="tl">
                    <a:srgbClr val="000000">
                      <a:alpha val="43137"/>
                    </a:srgbClr>
                  </a:outerShdw>
                </a:effectLst>
              </a:rPr>
              <a:t>FAMU – FSU College of Engineering – Building C</a:t>
            </a:r>
          </a:p>
        </p:txBody>
      </p:sp>
      <p:sp>
        <p:nvSpPr>
          <p:cNvPr id="6" name="Picture Placeholder 5">
            <a:extLst>
              <a:ext uri="{FF2B5EF4-FFF2-40B4-BE49-F238E27FC236}">
                <a16:creationId xmlns:a16="http://schemas.microsoft.com/office/drawing/2014/main" id="{7997A6BA-E037-1CCF-1F7C-9F99139A6944}"/>
              </a:ext>
            </a:extLst>
          </p:cNvPr>
          <p:cNvSpPr>
            <a:spLocks noGrp="1"/>
          </p:cNvSpPr>
          <p:nvPr>
            <p:ph type="pic" idx="1"/>
          </p:nvPr>
        </p:nvSpPr>
        <p:spPr>
          <a:xfrm>
            <a:off x="726949" y="1101621"/>
            <a:ext cx="7727096" cy="3653228"/>
          </a:xfrm>
        </p:spPr>
        <p:txBody>
          <a:bodyPr>
            <a:noAutofit/>
          </a:bodyPr>
          <a:lstStyle/>
          <a:p>
            <a:pPr defTabSz="342884">
              <a:spcBef>
                <a:spcPts val="0"/>
              </a:spcBef>
              <a:defRPr/>
            </a:pPr>
            <a:r>
              <a:rPr lang="en-US" sz="1300" b="1" dirty="0">
                <a:solidFill>
                  <a:srgbClr val="000000"/>
                </a:solidFill>
                <a:ea typeface="Calibri"/>
                <a:cs typeface="Times New Roman"/>
              </a:rPr>
              <a:t>GSF: </a:t>
            </a:r>
            <a:r>
              <a:rPr lang="en-US" sz="1300" dirty="0">
                <a:solidFill>
                  <a:srgbClr val="000000"/>
                </a:solidFill>
                <a:ea typeface="Calibri"/>
                <a:cs typeface="Times New Roman"/>
              </a:rPr>
              <a:t>163,950 gsf</a:t>
            </a:r>
          </a:p>
          <a:p>
            <a:pPr defTabSz="342884">
              <a:spcBef>
                <a:spcPts val="0"/>
              </a:spcBef>
              <a:defRPr/>
            </a:pPr>
            <a:r>
              <a:rPr lang="en-US" sz="1300" b="1" dirty="0">
                <a:solidFill>
                  <a:srgbClr val="000000"/>
                </a:solidFill>
                <a:ea typeface="Calibri"/>
                <a:cs typeface="Times New Roman"/>
              </a:rPr>
              <a:t>Project Budget:  </a:t>
            </a:r>
            <a:r>
              <a:rPr lang="en-US" sz="1300" dirty="0">
                <a:solidFill>
                  <a:srgbClr val="000000"/>
                </a:solidFill>
                <a:ea typeface="Calibri"/>
                <a:cs typeface="Times New Roman"/>
              </a:rPr>
              <a:t>$156,975,000 / Funding: $65,000,000</a:t>
            </a:r>
          </a:p>
          <a:p>
            <a:pPr defTabSz="342884">
              <a:spcBef>
                <a:spcPts val="0"/>
              </a:spcBef>
              <a:defRPr/>
            </a:pPr>
            <a:r>
              <a:rPr lang="en-US" sz="1300" b="1" dirty="0">
                <a:solidFill>
                  <a:srgbClr val="000000"/>
                </a:solidFill>
                <a:ea typeface="Calibri"/>
                <a:cs typeface="Times New Roman"/>
              </a:rPr>
              <a:t>Project Schedule: </a:t>
            </a:r>
            <a:r>
              <a:rPr lang="en-US" sz="1300" dirty="0">
                <a:solidFill>
                  <a:srgbClr val="000000"/>
                </a:solidFill>
                <a:ea typeface="Calibri"/>
                <a:cs typeface="Times New Roman"/>
              </a:rPr>
              <a:t>Design Completion May 2026, Construction start 2026, Goal: spring semester occupancy 2029 pending funding approval</a:t>
            </a:r>
            <a:endParaRPr lang="en-US" sz="1300" dirty="0">
              <a:solidFill>
                <a:srgbClr val="000000"/>
              </a:solidFill>
              <a:ea typeface="Calibri" panose="020F0502020204030204" pitchFamily="34" charset="0"/>
              <a:cs typeface="Times New Roman" panose="02020603050405020304" pitchFamily="18" charset="0"/>
            </a:endParaRPr>
          </a:p>
          <a:p>
            <a:pPr defTabSz="342884">
              <a:spcBef>
                <a:spcPts val="0"/>
              </a:spcBef>
              <a:defRPr/>
            </a:pPr>
            <a:r>
              <a:rPr lang="en-US" sz="1300" dirty="0">
                <a:solidFill>
                  <a:srgbClr val="000000"/>
                </a:solidFill>
                <a:ea typeface="Calibri"/>
                <a:cs typeface="Times New Roman"/>
              </a:rPr>
              <a:t>  </a:t>
            </a:r>
          </a:p>
          <a:p>
            <a:pPr defTabSz="342884">
              <a:spcBef>
                <a:spcPts val="0"/>
              </a:spcBef>
              <a:defRPr/>
            </a:pPr>
            <a:r>
              <a:rPr lang="en-US" sz="1300" b="1" dirty="0">
                <a:solidFill>
                  <a:srgbClr val="000000"/>
                </a:solidFill>
                <a:ea typeface="Calibri"/>
                <a:cs typeface="Times New Roman"/>
              </a:rPr>
              <a:t>Project Information:</a:t>
            </a:r>
          </a:p>
          <a:p>
            <a:pPr marL="342424" algn="just" defTabSz="342884">
              <a:spcBef>
                <a:spcPts val="0"/>
              </a:spcBef>
              <a:defRPr/>
            </a:pPr>
            <a:r>
              <a:rPr lang="en-US" sz="1300" dirty="0">
                <a:solidFill>
                  <a:srgbClr val="000000"/>
                </a:solidFill>
              </a:rPr>
              <a:t>This project plans, designs and constructs the third building, Building C, on the originally conceived FAMU – FSU College of Engineering complex. </a:t>
            </a:r>
            <a:r>
              <a:rPr lang="en-US" sz="1300" dirty="0"/>
              <a:t>The College of Engineering is currently sharing classroom space in FSU's Mag Lab, Research Buildings A &amp; B, as well as offices and conference rooms. Study space is currently spread out in hallways and lobby areas within Building A and B. Events that require auditorium space must be scheduled in spaces on FAMU or FSU campus when available, and there is no space to display projects or achievements. This project also provides for renovation/remodel funds for spaces impacted by the tie-in between the existing and new construction, allowing for upgrading and replacing room signage and wayfinding, and expands the food service from a snack bar into a cafeteria.</a:t>
            </a:r>
            <a:r>
              <a:rPr lang="en-US" sz="1300" dirty="0">
                <a:solidFill>
                  <a:srgbClr val="000000"/>
                </a:solidFill>
              </a:rPr>
              <a:t>   </a:t>
            </a:r>
            <a:endParaRPr lang="en-US" sz="1300" dirty="0">
              <a:solidFill>
                <a:srgbClr val="000000"/>
              </a:solidFill>
              <a:cs typeface="Times New Roman"/>
            </a:endParaRPr>
          </a:p>
          <a:p>
            <a:pPr marL="342424" algn="just" defTabSz="342884">
              <a:spcBef>
                <a:spcPts val="0"/>
              </a:spcBef>
              <a:defRPr/>
            </a:pPr>
            <a:endParaRPr lang="en-US" sz="1300" dirty="0">
              <a:solidFill>
                <a:srgbClr val="000000"/>
              </a:solidFill>
              <a:ea typeface="Calibri" panose="020F0502020204030204" pitchFamily="34" charset="0"/>
              <a:cs typeface="Times New Roman" panose="02020603050405020304" pitchFamily="18" charset="0"/>
            </a:endParaRPr>
          </a:p>
          <a:p>
            <a:pPr defTabSz="342884">
              <a:spcBef>
                <a:spcPts val="0"/>
              </a:spcBef>
              <a:defRPr/>
            </a:pPr>
            <a:r>
              <a:rPr lang="en-US" sz="1300" b="1" dirty="0">
                <a:solidFill>
                  <a:srgbClr val="000000"/>
                </a:solidFill>
                <a:ea typeface="Calibri"/>
                <a:cs typeface="Times New Roman"/>
              </a:rPr>
              <a:t>Project Partners:</a:t>
            </a:r>
          </a:p>
          <a:p>
            <a:pPr defTabSz="342884">
              <a:spcBef>
                <a:spcPts val="0"/>
              </a:spcBef>
              <a:defRPr/>
            </a:pPr>
            <a:r>
              <a:rPr lang="en-US" sz="1300" dirty="0">
                <a:solidFill>
                  <a:srgbClr val="000000"/>
                </a:solidFill>
                <a:ea typeface="Calibri"/>
                <a:cs typeface="Times New Roman"/>
              </a:rPr>
              <a:t>	Design Professional: HOK, Tampa, FL</a:t>
            </a:r>
            <a:endParaRPr lang="en-US" sz="1300" dirty="0">
              <a:solidFill>
                <a:srgbClr val="000000"/>
              </a:solidFill>
              <a:highlight>
                <a:srgbClr val="FFFF00"/>
              </a:highlight>
              <a:ea typeface="Calibri" panose="020F0502020204030204" pitchFamily="34" charset="0"/>
              <a:cs typeface="Times New Roman" panose="02020603050405020304" pitchFamily="18" charset="0"/>
            </a:endParaRPr>
          </a:p>
          <a:p>
            <a:pPr defTabSz="342884">
              <a:spcBef>
                <a:spcPts val="0"/>
              </a:spcBef>
              <a:defRPr/>
            </a:pPr>
            <a:r>
              <a:rPr lang="en-US" sz="1300" dirty="0">
                <a:solidFill>
                  <a:srgbClr val="000000"/>
                </a:solidFill>
                <a:ea typeface="Calibri"/>
                <a:cs typeface="Times New Roman"/>
              </a:rPr>
              <a:t>	Contractor: CMR Selection - Future</a:t>
            </a:r>
          </a:p>
        </p:txBody>
      </p:sp>
      <p:sp>
        <p:nvSpPr>
          <p:cNvPr id="7" name="Text Placeholder 6">
            <a:extLst>
              <a:ext uri="{FF2B5EF4-FFF2-40B4-BE49-F238E27FC236}">
                <a16:creationId xmlns:a16="http://schemas.microsoft.com/office/drawing/2014/main" id="{87CF0B0D-8E70-C1D1-1B9C-819A76DD2FD2}"/>
              </a:ext>
            </a:extLst>
          </p:cNvPr>
          <p:cNvSpPr>
            <a:spLocks noGrp="1"/>
          </p:cNvSpPr>
          <p:nvPr>
            <p:ph type="body" sz="half" idx="2"/>
          </p:nvPr>
        </p:nvSpPr>
        <p:spPr>
          <a:xfrm>
            <a:off x="807462" y="699755"/>
            <a:ext cx="7260896" cy="288050"/>
          </a:xfrm>
        </p:spPr>
        <p:txBody>
          <a:bodyPr vert="horz" lIns="68580" tIns="34290" rIns="68580" bIns="34290" rtlCol="0" anchor="t">
            <a:normAutofit/>
          </a:bodyPr>
          <a:lstStyle/>
          <a:p>
            <a:r>
              <a:rPr lang="en-US" i="1" dirty="0">
                <a:latin typeface="+mn-lt"/>
              </a:rPr>
              <a:t>Project Status: Design</a:t>
            </a:r>
          </a:p>
        </p:txBody>
      </p:sp>
      <p:sp>
        <p:nvSpPr>
          <p:cNvPr id="11" name="Slide Number Placeholder 3">
            <a:extLst>
              <a:ext uri="{FF2B5EF4-FFF2-40B4-BE49-F238E27FC236}">
                <a16:creationId xmlns:a16="http://schemas.microsoft.com/office/drawing/2014/main" id="{E8C7D75B-5C97-03CD-5557-ECEBAAA06246}"/>
              </a:ext>
            </a:extLst>
          </p:cNvPr>
          <p:cNvSpPr txBox="1">
            <a:spLocks/>
          </p:cNvSpPr>
          <p:nvPr/>
        </p:nvSpPr>
        <p:spPr>
          <a:xfrm>
            <a:off x="6553200" y="4754848"/>
            <a:ext cx="2133600" cy="273844"/>
          </a:xfrm>
          <a:prstGeom prst="rect">
            <a:avLst/>
          </a:prstGeom>
        </p:spPr>
        <p:txBody>
          <a:bodyPr vert="horz" lIns="68580" tIns="34290" rIns="68580" bIns="3429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82DA34B5-7C80-464F-9A62-3711C8F85D9D}" type="slidenum">
              <a:rPr lang="en-US" sz="1200">
                <a:solidFill>
                  <a:prstClr val="black">
                    <a:tint val="75000"/>
                  </a:prstClr>
                </a:solidFill>
                <a:latin typeface="Times New Roman"/>
              </a:rPr>
              <a:pPr defTabSz="685800">
                <a:defRPr/>
              </a:pPr>
              <a:t>30</a:t>
            </a:fld>
            <a:endParaRPr lang="en-US" sz="1200" dirty="0">
              <a:solidFill>
                <a:prstClr val="black">
                  <a:tint val="75000"/>
                </a:prstClr>
              </a:solidFill>
              <a:latin typeface="Times New Roman"/>
            </a:endParaRPr>
          </a:p>
        </p:txBody>
      </p:sp>
    </p:spTree>
    <p:extLst>
      <p:ext uri="{BB962C8B-B14F-4D97-AF65-F5344CB8AC3E}">
        <p14:creationId xmlns:p14="http://schemas.microsoft.com/office/powerpoint/2010/main" val="495778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03334-1491-8FE8-BFF1-E6A7AE2AF57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78DA0BE-DDAF-3090-17AE-EB8278C8E2BA}"/>
              </a:ext>
            </a:extLst>
          </p:cNvPr>
          <p:cNvSpPr>
            <a:spLocks noGrp="1"/>
          </p:cNvSpPr>
          <p:nvPr>
            <p:ph type="title"/>
          </p:nvPr>
        </p:nvSpPr>
        <p:spPr>
          <a:xfrm>
            <a:off x="759343" y="114808"/>
            <a:ext cx="8384657" cy="456182"/>
          </a:xfrm>
        </p:spPr>
        <p:txBody>
          <a:bodyPr/>
          <a:lstStyle/>
          <a:p>
            <a:r>
              <a:rPr lang="en-US" sz="2700" dirty="0">
                <a:effectLst>
                  <a:outerShdw blurRad="38100" dist="38100" dir="2700000" algn="tl">
                    <a:srgbClr val="000000">
                      <a:alpha val="43137"/>
                    </a:srgbClr>
                  </a:outerShdw>
                </a:effectLst>
              </a:rPr>
              <a:t>FAMU – FSU College of Engineering – Building C</a:t>
            </a:r>
            <a:endParaRPr lang="en-US" sz="2700" dirty="0"/>
          </a:p>
        </p:txBody>
      </p:sp>
      <p:sp>
        <p:nvSpPr>
          <p:cNvPr id="6" name="Slide Number Placeholder 3">
            <a:extLst>
              <a:ext uri="{FF2B5EF4-FFF2-40B4-BE49-F238E27FC236}">
                <a16:creationId xmlns:a16="http://schemas.microsoft.com/office/drawing/2014/main" id="{EB656759-40BD-40F4-2157-55C40458E988}"/>
              </a:ext>
            </a:extLst>
          </p:cNvPr>
          <p:cNvSpPr txBox="1">
            <a:spLocks/>
          </p:cNvSpPr>
          <p:nvPr/>
        </p:nvSpPr>
        <p:spPr>
          <a:xfrm>
            <a:off x="6553200" y="4754848"/>
            <a:ext cx="2133600" cy="273844"/>
          </a:xfrm>
          <a:prstGeom prst="rect">
            <a:avLst/>
          </a:prstGeom>
        </p:spPr>
        <p:txBody>
          <a:bodyPr vert="horz" lIns="68580" tIns="34290" rIns="68580" bIns="3429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82DA34B5-7C80-464F-9A62-3711C8F85D9D}" type="slidenum">
              <a:rPr lang="en-US" sz="1200">
                <a:solidFill>
                  <a:prstClr val="black">
                    <a:tint val="75000"/>
                  </a:prstClr>
                </a:solidFill>
                <a:latin typeface="Times New Roman"/>
              </a:rPr>
              <a:pPr defTabSz="685800">
                <a:defRPr/>
              </a:pPr>
              <a:t>31</a:t>
            </a:fld>
            <a:endParaRPr lang="en-US" sz="1200" dirty="0">
              <a:solidFill>
                <a:prstClr val="black">
                  <a:tint val="75000"/>
                </a:prstClr>
              </a:solidFill>
              <a:latin typeface="Times New Roman"/>
            </a:endParaRPr>
          </a:p>
        </p:txBody>
      </p:sp>
      <p:pic>
        <p:nvPicPr>
          <p:cNvPr id="6146" name="Picture 5">
            <a:extLst>
              <a:ext uri="{FF2B5EF4-FFF2-40B4-BE49-F238E27FC236}">
                <a16:creationId xmlns:a16="http://schemas.microsoft.com/office/drawing/2014/main" id="{48CA253E-40F6-9730-BD7E-43CF38843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661" y="699923"/>
            <a:ext cx="8430678" cy="405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6285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3B28108D-2349-587E-9EC4-3776780722A4}"/>
              </a:ext>
            </a:extLst>
          </p:cNvPr>
          <p:cNvSpPr txBox="1">
            <a:spLocks/>
          </p:cNvSpPr>
          <p:nvPr/>
        </p:nvSpPr>
        <p:spPr>
          <a:xfrm>
            <a:off x="6553200" y="4754848"/>
            <a:ext cx="2133600" cy="273844"/>
          </a:xfrm>
          <a:prstGeom prst="rect">
            <a:avLst/>
          </a:prstGeom>
        </p:spPr>
        <p:txBody>
          <a:bodyPr vert="horz" lIns="68580" tIns="34290" rIns="68580" bIns="3429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82DA34B5-7C80-464F-9A62-3711C8F85D9D}" type="slidenum">
              <a:rPr lang="en-US" sz="1200">
                <a:solidFill>
                  <a:prstClr val="black">
                    <a:tint val="75000"/>
                  </a:prstClr>
                </a:solidFill>
                <a:latin typeface="Times New Roman"/>
              </a:rPr>
              <a:pPr defTabSz="685800">
                <a:defRPr/>
              </a:pPr>
              <a:t>32</a:t>
            </a:fld>
            <a:endParaRPr lang="en-US" sz="1200" dirty="0">
              <a:solidFill>
                <a:prstClr val="black">
                  <a:tint val="75000"/>
                </a:prstClr>
              </a:solidFill>
              <a:latin typeface="Times New Roman"/>
            </a:endParaRPr>
          </a:p>
        </p:txBody>
      </p:sp>
      <p:pic>
        <p:nvPicPr>
          <p:cNvPr id="4" name="Picture 3">
            <a:extLst>
              <a:ext uri="{FF2B5EF4-FFF2-40B4-BE49-F238E27FC236}">
                <a16:creationId xmlns:a16="http://schemas.microsoft.com/office/drawing/2014/main" id="{E9002C5A-1927-61BA-92EB-93468CDB764B}"/>
              </a:ext>
            </a:extLst>
          </p:cNvPr>
          <p:cNvPicPr>
            <a:picLocks noChangeAspect="1"/>
          </p:cNvPicPr>
          <p:nvPr/>
        </p:nvPicPr>
        <p:blipFill>
          <a:blip r:embed="rId2"/>
          <a:srcRect b="7137"/>
          <a:stretch>
            <a:fillRect/>
          </a:stretch>
        </p:blipFill>
        <p:spPr>
          <a:xfrm>
            <a:off x="928255" y="695346"/>
            <a:ext cx="8215745" cy="4448154"/>
          </a:xfrm>
          <a:prstGeom prst="rect">
            <a:avLst/>
          </a:prstGeom>
        </p:spPr>
      </p:pic>
      <p:sp>
        <p:nvSpPr>
          <p:cNvPr id="3" name="Title 2">
            <a:extLst>
              <a:ext uri="{FF2B5EF4-FFF2-40B4-BE49-F238E27FC236}">
                <a16:creationId xmlns:a16="http://schemas.microsoft.com/office/drawing/2014/main" id="{442DC23F-000A-CF95-504B-FC2F9B2AF9C3}"/>
              </a:ext>
            </a:extLst>
          </p:cNvPr>
          <p:cNvSpPr>
            <a:spLocks noGrp="1"/>
          </p:cNvSpPr>
          <p:nvPr>
            <p:ph type="title"/>
          </p:nvPr>
        </p:nvSpPr>
        <p:spPr>
          <a:xfrm>
            <a:off x="759343" y="114808"/>
            <a:ext cx="8384657" cy="456182"/>
          </a:xfrm>
        </p:spPr>
        <p:txBody>
          <a:bodyPr/>
          <a:lstStyle/>
          <a:p>
            <a:r>
              <a:rPr lang="en-US" sz="2700" dirty="0">
                <a:effectLst>
                  <a:outerShdw blurRad="38100" dist="38100" dir="2700000" algn="tl">
                    <a:srgbClr val="000000">
                      <a:alpha val="43137"/>
                    </a:srgbClr>
                  </a:outerShdw>
                </a:effectLst>
              </a:rPr>
              <a:t>FAMU – FSU College of Engineering – Building C</a:t>
            </a:r>
            <a:endParaRPr lang="en-US" sz="2700" dirty="0"/>
          </a:p>
        </p:txBody>
      </p:sp>
    </p:spTree>
    <p:extLst>
      <p:ext uri="{BB962C8B-B14F-4D97-AF65-F5344CB8AC3E}">
        <p14:creationId xmlns:p14="http://schemas.microsoft.com/office/powerpoint/2010/main" val="1999054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DDE36-A1F5-2DD4-455F-2A25B06C54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B773441-6135-2EA0-DD75-C05940538630}"/>
              </a:ext>
            </a:extLst>
          </p:cNvPr>
          <p:cNvSpPr>
            <a:spLocks noGrp="1"/>
          </p:cNvSpPr>
          <p:nvPr>
            <p:ph type="title"/>
          </p:nvPr>
        </p:nvSpPr>
        <p:spPr>
          <a:xfrm>
            <a:off x="759343" y="114808"/>
            <a:ext cx="8384657" cy="456182"/>
          </a:xfrm>
        </p:spPr>
        <p:txBody>
          <a:bodyPr/>
          <a:lstStyle/>
          <a:p>
            <a:r>
              <a:rPr lang="en-US" sz="2700" dirty="0">
                <a:effectLst>
                  <a:outerShdw blurRad="38100" dist="38100" dir="2700000" algn="tl">
                    <a:srgbClr val="000000">
                      <a:alpha val="43137"/>
                    </a:srgbClr>
                  </a:outerShdw>
                </a:effectLst>
              </a:rPr>
              <a:t>FAMU – FSU College of Engineering – Building C</a:t>
            </a:r>
            <a:endParaRPr lang="en-US" sz="2700" dirty="0"/>
          </a:p>
        </p:txBody>
      </p:sp>
      <p:sp>
        <p:nvSpPr>
          <p:cNvPr id="6" name="Slide Number Placeholder 3">
            <a:extLst>
              <a:ext uri="{FF2B5EF4-FFF2-40B4-BE49-F238E27FC236}">
                <a16:creationId xmlns:a16="http://schemas.microsoft.com/office/drawing/2014/main" id="{02CCA38C-4277-E4F6-7376-A69F0A3C329B}"/>
              </a:ext>
            </a:extLst>
          </p:cNvPr>
          <p:cNvSpPr txBox="1">
            <a:spLocks/>
          </p:cNvSpPr>
          <p:nvPr/>
        </p:nvSpPr>
        <p:spPr>
          <a:xfrm>
            <a:off x="6553200" y="4754848"/>
            <a:ext cx="2133600" cy="273844"/>
          </a:xfrm>
          <a:prstGeom prst="rect">
            <a:avLst/>
          </a:prstGeom>
        </p:spPr>
        <p:txBody>
          <a:bodyPr vert="horz" lIns="68580" tIns="34290" rIns="68580" bIns="3429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82DA34B5-7C80-464F-9A62-3711C8F85D9D}" type="slidenum">
              <a:rPr lang="en-US" sz="1200">
                <a:solidFill>
                  <a:prstClr val="black">
                    <a:tint val="75000"/>
                  </a:prstClr>
                </a:solidFill>
                <a:latin typeface="Times New Roman"/>
              </a:rPr>
              <a:pPr defTabSz="685800">
                <a:defRPr/>
              </a:pPr>
              <a:t>33</a:t>
            </a:fld>
            <a:endParaRPr lang="en-US" sz="1200" dirty="0">
              <a:solidFill>
                <a:prstClr val="black">
                  <a:tint val="75000"/>
                </a:prstClr>
              </a:solidFill>
              <a:latin typeface="Times New Roman"/>
            </a:endParaRPr>
          </a:p>
        </p:txBody>
      </p:sp>
      <p:pic>
        <p:nvPicPr>
          <p:cNvPr id="5122" name="Picture 6">
            <a:extLst>
              <a:ext uri="{FF2B5EF4-FFF2-40B4-BE49-F238E27FC236}">
                <a16:creationId xmlns:a16="http://schemas.microsoft.com/office/drawing/2014/main" id="{D2F96522-C516-4302-AEAF-56505228A1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688" y="734971"/>
            <a:ext cx="6478623" cy="431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343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2B07B-0E16-33CD-4C5D-4D1AFF9F8FAD}"/>
              </a:ext>
            </a:extLst>
          </p:cNvPr>
          <p:cNvSpPr>
            <a:spLocks noGrp="1"/>
          </p:cNvSpPr>
          <p:nvPr>
            <p:ph type="title"/>
          </p:nvPr>
        </p:nvSpPr>
        <p:spPr>
          <a:xfrm>
            <a:off x="861494" y="166255"/>
            <a:ext cx="7260896" cy="561109"/>
          </a:xfrm>
        </p:spPr>
        <p:txBody>
          <a:bodyPr>
            <a:normAutofit/>
          </a:bodyPr>
          <a:lstStyle/>
          <a:p>
            <a:r>
              <a:rPr lang="en-US" sz="2800" dirty="0">
                <a:effectLst>
                  <a:outerShdw blurRad="38100" dist="38100" dir="2700000" algn="tl">
                    <a:srgbClr val="000000">
                      <a:alpha val="43137"/>
                    </a:srgbClr>
                  </a:outerShdw>
                </a:effectLst>
              </a:rPr>
              <a:t>Deferred Maintenance</a:t>
            </a:r>
          </a:p>
        </p:txBody>
      </p:sp>
      <p:sp>
        <p:nvSpPr>
          <p:cNvPr id="4" name="Picture Placeholder 3">
            <a:extLst>
              <a:ext uri="{FF2B5EF4-FFF2-40B4-BE49-F238E27FC236}">
                <a16:creationId xmlns:a16="http://schemas.microsoft.com/office/drawing/2014/main" id="{DCD7CB60-5A56-BCE9-A2C4-AC68EC8F14D1}"/>
              </a:ext>
            </a:extLst>
          </p:cNvPr>
          <p:cNvSpPr>
            <a:spLocks noGrp="1"/>
          </p:cNvSpPr>
          <p:nvPr>
            <p:ph type="pic" idx="1"/>
          </p:nvPr>
        </p:nvSpPr>
        <p:spPr>
          <a:xfrm>
            <a:off x="866186" y="1323108"/>
            <a:ext cx="7820614" cy="3498273"/>
          </a:xfrm>
        </p:spPr>
        <p:txBody>
          <a:bodyPr>
            <a:normAutofit lnSpcReduction="10000"/>
          </a:bodyPr>
          <a:lstStyle/>
          <a:p>
            <a:pPr marL="342424" indent="-342424"/>
            <a:r>
              <a:rPr lang="en-US" sz="1500" dirty="0">
                <a:solidFill>
                  <a:srgbClr val="000000"/>
                </a:solidFill>
              </a:rPr>
              <a:t>Main Tallahassee Campus - $66,187,052</a:t>
            </a:r>
            <a:endParaRPr lang="en-US" sz="1500" dirty="0">
              <a:solidFill>
                <a:srgbClr val="000000"/>
              </a:solidFill>
              <a:cs typeface="Arial"/>
            </a:endParaRPr>
          </a:p>
          <a:p>
            <a:pPr marL="342424" indent="-342424"/>
            <a:r>
              <a:rPr lang="en-US" sz="1500" dirty="0">
                <a:solidFill>
                  <a:srgbClr val="000000"/>
                </a:solidFill>
              </a:rPr>
              <a:t>Panama City Campus - $5,000,000</a:t>
            </a:r>
            <a:endParaRPr lang="en-US" sz="1500" dirty="0">
              <a:solidFill>
                <a:srgbClr val="000000"/>
              </a:solidFill>
              <a:cs typeface="Arial"/>
            </a:endParaRPr>
          </a:p>
          <a:p>
            <a:pPr marL="342424" indent="-342424"/>
            <a:r>
              <a:rPr lang="en-US" sz="1500" dirty="0">
                <a:solidFill>
                  <a:srgbClr val="000000"/>
                </a:solidFill>
              </a:rPr>
              <a:t>College of Engineering - $855,000</a:t>
            </a:r>
            <a:endParaRPr lang="en-US" sz="1500" dirty="0">
              <a:solidFill>
                <a:srgbClr val="000000"/>
              </a:solidFill>
              <a:cs typeface="Arial"/>
            </a:endParaRPr>
          </a:p>
          <a:p>
            <a:pPr marL="342424" indent="-342424"/>
            <a:endParaRPr lang="en-US" sz="1500" dirty="0">
              <a:solidFill>
                <a:srgbClr val="000000"/>
              </a:solidFill>
              <a:cs typeface="Arial"/>
            </a:endParaRPr>
          </a:p>
          <a:p>
            <a:pPr marL="342424" indent="-342424"/>
            <a:r>
              <a:rPr lang="en-US" sz="1500" dirty="0">
                <a:solidFill>
                  <a:srgbClr val="000000"/>
                </a:solidFill>
                <a:cs typeface="Arial"/>
              </a:rPr>
              <a:t>28+ Roofing improvement projects</a:t>
            </a:r>
            <a:endParaRPr lang="en-US" sz="1500" dirty="0">
              <a:solidFill>
                <a:srgbClr val="000000"/>
              </a:solidFill>
              <a:ea typeface="Calibri"/>
              <a:cs typeface="Arial"/>
            </a:endParaRPr>
          </a:p>
          <a:p>
            <a:pPr marL="342424" indent="-342424"/>
            <a:r>
              <a:rPr lang="en-US" sz="1500" dirty="0">
                <a:solidFill>
                  <a:srgbClr val="000000"/>
                </a:solidFill>
                <a:cs typeface="Arial"/>
              </a:rPr>
              <a:t>26+ Building Envelope (windows and foundations) improvement projects</a:t>
            </a:r>
            <a:endParaRPr lang="en-US" sz="1500" dirty="0">
              <a:solidFill>
                <a:srgbClr val="000000"/>
              </a:solidFill>
            </a:endParaRPr>
          </a:p>
          <a:p>
            <a:pPr marL="342424" indent="-342424"/>
            <a:r>
              <a:rPr lang="en-US" sz="1500" dirty="0">
                <a:solidFill>
                  <a:srgbClr val="000000"/>
                </a:solidFill>
                <a:cs typeface="Arial"/>
              </a:rPr>
              <a:t>13+ Fire &amp; Life Safety improvement projects</a:t>
            </a:r>
            <a:endParaRPr lang="en-US" sz="1500" dirty="0">
              <a:solidFill>
                <a:srgbClr val="000000"/>
              </a:solidFill>
              <a:ea typeface="Calibri"/>
              <a:cs typeface="Arial"/>
            </a:endParaRPr>
          </a:p>
          <a:p>
            <a:pPr marL="342424" indent="-342424"/>
            <a:r>
              <a:rPr lang="en-US" sz="1500" dirty="0">
                <a:solidFill>
                  <a:srgbClr val="000000"/>
                </a:solidFill>
                <a:cs typeface="Arial"/>
              </a:rPr>
              <a:t>16+ HVAC system improvement projects</a:t>
            </a:r>
            <a:endParaRPr lang="en-US" sz="1500" dirty="0">
              <a:solidFill>
                <a:srgbClr val="000000"/>
              </a:solidFill>
              <a:ea typeface="Calibri"/>
              <a:cs typeface="Arial"/>
            </a:endParaRPr>
          </a:p>
          <a:p>
            <a:pPr marL="342424" indent="-342424"/>
            <a:endParaRPr lang="en-US" sz="1500" dirty="0">
              <a:solidFill>
                <a:srgbClr val="000000"/>
              </a:solidFill>
              <a:cs typeface="Arial"/>
            </a:endParaRPr>
          </a:p>
          <a:p>
            <a:pPr marL="342424" indent="-342424"/>
            <a:r>
              <a:rPr lang="en-US" sz="1500" b="1" dirty="0">
                <a:cs typeface="Arial"/>
              </a:rPr>
              <a:t>52</a:t>
            </a:r>
            <a:r>
              <a:rPr lang="en-US" sz="1500" dirty="0">
                <a:cs typeface="Arial"/>
              </a:rPr>
              <a:t> projects are completed (</a:t>
            </a:r>
            <a:r>
              <a:rPr lang="en-US" sz="1500" i="1" dirty="0">
                <a:cs typeface="Arial"/>
              </a:rPr>
              <a:t>12 additional projects since October 2025</a:t>
            </a:r>
            <a:r>
              <a:rPr lang="en-US" sz="1500" dirty="0">
                <a:cs typeface="Arial"/>
              </a:rPr>
              <a:t>)</a:t>
            </a:r>
            <a:endParaRPr lang="en-US" sz="1500" dirty="0">
              <a:ea typeface="+mn-lt"/>
              <a:cs typeface="+mn-lt"/>
            </a:endParaRPr>
          </a:p>
          <a:p>
            <a:pPr marL="342424" indent="-342424"/>
            <a:r>
              <a:rPr lang="en-US" sz="1500" dirty="0">
                <a:ea typeface="+mn-lt"/>
                <a:cs typeface="+mn-lt"/>
              </a:rPr>
              <a:t>Over </a:t>
            </a:r>
            <a:r>
              <a:rPr lang="en-US" sz="1500" b="1" dirty="0">
                <a:ea typeface="+mn-lt"/>
                <a:cs typeface="+mn-lt"/>
              </a:rPr>
              <a:t>200</a:t>
            </a:r>
            <a:r>
              <a:rPr lang="en-US" sz="1500" dirty="0">
                <a:ea typeface="+mn-lt"/>
                <a:cs typeface="+mn-lt"/>
              </a:rPr>
              <a:t> contracts/purchase orders have been issued </a:t>
            </a:r>
          </a:p>
          <a:p>
            <a:pPr marL="342424" indent="-342424"/>
            <a:endParaRPr lang="en-US" sz="1500" dirty="0">
              <a:latin typeface="Times New Roman"/>
              <a:cs typeface="Times New Roman"/>
            </a:endParaRPr>
          </a:p>
          <a:p>
            <a:pPr marL="342424" indent="-342424"/>
            <a:r>
              <a:rPr lang="en-US" sz="1500" b="1" dirty="0">
                <a:latin typeface="Times New Roman"/>
                <a:cs typeface="Arial"/>
              </a:rPr>
              <a:t>All SFRF funds fully committed and to be paid out before December 31, 2026.</a:t>
            </a:r>
            <a:endParaRPr lang="en-US" sz="1500" b="1" dirty="0">
              <a:latin typeface="Times New Roman"/>
              <a:cs typeface="Times New Roman"/>
            </a:endParaRPr>
          </a:p>
          <a:p>
            <a:pPr marL="342424" indent="-342424"/>
            <a:endParaRPr lang="en-US" sz="1500" dirty="0">
              <a:solidFill>
                <a:srgbClr val="000000"/>
              </a:solidFill>
              <a:highlight>
                <a:srgbClr val="FFFF00"/>
              </a:highlight>
              <a:ea typeface="Calibri"/>
              <a:cs typeface="Arial"/>
            </a:endParaRPr>
          </a:p>
          <a:p>
            <a:pPr marL="342424" indent="-342424"/>
            <a:endParaRPr lang="en-US" sz="1500" dirty="0">
              <a:solidFill>
                <a:srgbClr val="000000"/>
              </a:solidFill>
              <a:cs typeface="Arial"/>
            </a:endParaRPr>
          </a:p>
          <a:p>
            <a:pPr marL="342424" indent="-342424"/>
            <a:endParaRPr lang="en-US" sz="1500" dirty="0">
              <a:solidFill>
                <a:srgbClr val="000000"/>
              </a:solidFill>
              <a:cs typeface="Arial"/>
            </a:endParaRPr>
          </a:p>
          <a:p>
            <a:pPr marL="342424" indent="-342424"/>
            <a:endParaRPr lang="en-US" sz="1500" dirty="0">
              <a:solidFill>
                <a:srgbClr val="000000"/>
              </a:solidFill>
              <a:cs typeface="Arial"/>
            </a:endParaRPr>
          </a:p>
          <a:p>
            <a:pPr marL="342424" indent="-342424"/>
            <a:endParaRPr lang="en-US" sz="1500" dirty="0">
              <a:cs typeface="Arial"/>
            </a:endParaRPr>
          </a:p>
          <a:p>
            <a:endParaRPr lang="en-US" sz="1500" dirty="0">
              <a:cs typeface="Times New Roman"/>
            </a:endParaRPr>
          </a:p>
        </p:txBody>
      </p:sp>
      <p:sp>
        <p:nvSpPr>
          <p:cNvPr id="8" name="Content Placeholder 7"/>
          <p:cNvSpPr>
            <a:spLocks noGrp="1"/>
          </p:cNvSpPr>
          <p:nvPr>
            <p:ph type="body" sz="half" idx="2"/>
          </p:nvPr>
        </p:nvSpPr>
        <p:spPr>
          <a:xfrm>
            <a:off x="866186" y="736340"/>
            <a:ext cx="5316941" cy="300632"/>
          </a:xfrm>
        </p:spPr>
        <p:txBody>
          <a:bodyPr vert="horz" lIns="68580" tIns="34290" rIns="68580" bIns="34290" rtlCol="0" anchor="t">
            <a:normAutofit/>
          </a:bodyPr>
          <a:lstStyle/>
          <a:p>
            <a:pPr marL="342424" indent="-342424"/>
            <a:r>
              <a:rPr lang="en-US" i="1" dirty="0">
                <a:solidFill>
                  <a:srgbClr val="000000"/>
                </a:solidFill>
                <a:latin typeface="+mn-lt"/>
                <a:cs typeface="Arial"/>
              </a:rPr>
              <a:t>Project Status: Various (Construction and Warranty)</a:t>
            </a:r>
            <a:endParaRPr lang="en-US" sz="1350" i="1" dirty="0">
              <a:solidFill>
                <a:srgbClr val="000000"/>
              </a:solidFill>
              <a:latin typeface="+mn-lt"/>
              <a:cs typeface="Arial"/>
            </a:endParaRPr>
          </a:p>
        </p:txBody>
      </p:sp>
      <p:sp>
        <p:nvSpPr>
          <p:cNvPr id="6" name="Slide Number Placeholder 3">
            <a:extLst>
              <a:ext uri="{FF2B5EF4-FFF2-40B4-BE49-F238E27FC236}">
                <a16:creationId xmlns:a16="http://schemas.microsoft.com/office/drawing/2014/main" id="{1E16B63B-9E62-B256-2506-D76F067CD453}"/>
              </a:ext>
            </a:extLst>
          </p:cNvPr>
          <p:cNvSpPr txBox="1">
            <a:spLocks/>
          </p:cNvSpPr>
          <p:nvPr/>
        </p:nvSpPr>
        <p:spPr>
          <a:xfrm>
            <a:off x="6553200" y="4754848"/>
            <a:ext cx="2133600" cy="273844"/>
          </a:xfrm>
          <a:prstGeom prst="rect">
            <a:avLst/>
          </a:prstGeom>
        </p:spPr>
        <p:txBody>
          <a:bodyPr vert="horz" lIns="68580" tIns="34290" rIns="68580" bIns="3429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82DA34B5-7C80-464F-9A62-3711C8F85D9D}" type="slidenum">
              <a:rPr lang="en-US" sz="1200">
                <a:solidFill>
                  <a:prstClr val="black">
                    <a:tint val="75000"/>
                  </a:prstClr>
                </a:solidFill>
                <a:latin typeface="Times New Roman"/>
              </a:rPr>
              <a:pPr defTabSz="685800">
                <a:defRPr/>
              </a:pPr>
              <a:t>34</a:t>
            </a:fld>
            <a:endParaRPr lang="en-US" sz="1200" dirty="0">
              <a:solidFill>
                <a:prstClr val="black">
                  <a:tint val="75000"/>
                </a:prstClr>
              </a:solidFill>
              <a:latin typeface="Times New Roman"/>
            </a:endParaRPr>
          </a:p>
        </p:txBody>
      </p:sp>
    </p:spTree>
    <p:extLst>
      <p:ext uri="{BB962C8B-B14F-4D97-AF65-F5344CB8AC3E}">
        <p14:creationId xmlns:p14="http://schemas.microsoft.com/office/powerpoint/2010/main" val="1358140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892A2-CAF4-E712-2587-B6594234CF67}"/>
            </a:ext>
          </a:extLst>
        </p:cNvPr>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0227E0FB-395A-3831-92B9-5D586866F367}"/>
              </a:ext>
            </a:extLst>
          </p:cNvPr>
          <p:cNvSpPr>
            <a:spLocks noGrp="1"/>
          </p:cNvSpPr>
          <p:nvPr>
            <p:ph type="sldNum" sz="quarter" idx="12"/>
          </p:nvPr>
        </p:nvSpPr>
        <p:spPr>
          <a:xfrm>
            <a:off x="6553200" y="4767264"/>
            <a:ext cx="2133600" cy="273844"/>
          </a:xfrm>
        </p:spPr>
        <p:txBody>
          <a:bodyPr/>
          <a:lstStyle/>
          <a:p>
            <a:pPr defTabSz="685800">
              <a:defRPr/>
            </a:pPr>
            <a:fld id="{82DA34B5-7C80-464F-9A62-3711C8F85D9D}" type="slidenum">
              <a:rPr lang="en-US">
                <a:solidFill>
                  <a:prstClr val="white">
                    <a:lumMod val="65000"/>
                  </a:prstClr>
                </a:solidFill>
                <a:latin typeface="Times New Roman"/>
              </a:rPr>
              <a:pPr defTabSz="685800">
                <a:defRPr/>
              </a:pPr>
              <a:t>35</a:t>
            </a:fld>
            <a:endParaRPr lang="en-US" dirty="0">
              <a:solidFill>
                <a:prstClr val="white">
                  <a:lumMod val="65000"/>
                </a:prstClr>
              </a:solidFill>
              <a:latin typeface="Times New Roman"/>
            </a:endParaRPr>
          </a:p>
        </p:txBody>
      </p:sp>
      <p:sp>
        <p:nvSpPr>
          <p:cNvPr id="6" name="Title 4">
            <a:extLst>
              <a:ext uri="{FF2B5EF4-FFF2-40B4-BE49-F238E27FC236}">
                <a16:creationId xmlns:a16="http://schemas.microsoft.com/office/drawing/2014/main" id="{2D1F85F7-A52F-039F-E572-86025E31E53B}"/>
              </a:ext>
            </a:extLst>
          </p:cNvPr>
          <p:cNvSpPr>
            <a:spLocks noGrp="1"/>
          </p:cNvSpPr>
          <p:nvPr>
            <p:ph type="title"/>
          </p:nvPr>
        </p:nvSpPr>
        <p:spPr>
          <a:xfrm>
            <a:off x="861495" y="102393"/>
            <a:ext cx="8068550" cy="471949"/>
          </a:xfrm>
        </p:spPr>
        <p:txBody>
          <a:bodyPr/>
          <a:lstStyle/>
          <a:p>
            <a:r>
              <a:rPr lang="en-US" sz="2800" dirty="0"/>
              <a:t>Deferred Maintenance Buildings</a:t>
            </a:r>
          </a:p>
        </p:txBody>
      </p:sp>
      <p:sp>
        <p:nvSpPr>
          <p:cNvPr id="8" name="Picture Placeholder 9">
            <a:extLst>
              <a:ext uri="{FF2B5EF4-FFF2-40B4-BE49-F238E27FC236}">
                <a16:creationId xmlns:a16="http://schemas.microsoft.com/office/drawing/2014/main" id="{73D5B3A4-92DF-C4FE-6739-78D4F087C7AA}"/>
              </a:ext>
            </a:extLst>
          </p:cNvPr>
          <p:cNvSpPr txBox="1">
            <a:spLocks/>
          </p:cNvSpPr>
          <p:nvPr/>
        </p:nvSpPr>
        <p:spPr>
          <a:xfrm>
            <a:off x="6305371" y="1236992"/>
            <a:ext cx="2629257" cy="3139321"/>
          </a:xfrm>
          <a:prstGeom prst="rect">
            <a:avLst/>
          </a:prstGeom>
        </p:spPr>
        <p:txBody>
          <a:bodyPr>
            <a:normAutofit fontScale="55000" lnSpcReduction="20000"/>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28625" indent="-428625" defTabSz="457189">
              <a:buFont typeface="Arial" panose="020B0604020202020204" pitchFamily="34" charset="0"/>
              <a:buChar char="•"/>
            </a:pPr>
            <a:r>
              <a:rPr lang="en-US" sz="3200" dirty="0">
                <a:solidFill>
                  <a:prstClr val="black"/>
                </a:solidFill>
                <a:latin typeface="Times New Roman"/>
              </a:rPr>
              <a:t>Ringling Art Museum</a:t>
            </a:r>
          </a:p>
          <a:p>
            <a:pPr marL="428625" indent="-428625" defTabSz="457189">
              <a:buFont typeface="Arial" panose="020B0604020202020204" pitchFamily="34" charset="0"/>
              <a:buChar char="•"/>
            </a:pPr>
            <a:r>
              <a:rPr lang="en-US" sz="3200" dirty="0">
                <a:solidFill>
                  <a:prstClr val="black"/>
                </a:solidFill>
                <a:latin typeface="Times New Roman"/>
              </a:rPr>
              <a:t>Rogers</a:t>
            </a:r>
          </a:p>
          <a:p>
            <a:pPr marL="428625" indent="-428625" defTabSz="457189">
              <a:buFont typeface="Arial" panose="020B0604020202020204" pitchFamily="34" charset="0"/>
              <a:buChar char="•"/>
            </a:pPr>
            <a:r>
              <a:rPr lang="en-US" sz="3200" dirty="0">
                <a:solidFill>
                  <a:prstClr val="black"/>
                </a:solidFill>
                <a:latin typeface="Times New Roman"/>
              </a:rPr>
              <a:t>Rovetta</a:t>
            </a:r>
          </a:p>
          <a:p>
            <a:pPr marL="428625" indent="-428625" defTabSz="457189">
              <a:buFont typeface="Arial" panose="020B0604020202020204" pitchFamily="34" charset="0"/>
              <a:buChar char="•"/>
            </a:pPr>
            <a:r>
              <a:rPr lang="en-US" sz="3200" dirty="0">
                <a:solidFill>
                  <a:prstClr val="black"/>
                </a:solidFill>
                <a:latin typeface="Times New Roman"/>
              </a:rPr>
              <a:t>Sandels</a:t>
            </a:r>
          </a:p>
          <a:p>
            <a:pPr marL="428625" indent="-428625" defTabSz="457189">
              <a:buFont typeface="Arial" panose="020B0604020202020204" pitchFamily="34" charset="0"/>
              <a:buChar char="•"/>
            </a:pPr>
            <a:r>
              <a:rPr lang="en-US" sz="3200" dirty="0">
                <a:solidFill>
                  <a:prstClr val="black"/>
                </a:solidFill>
                <a:latin typeface="Times New Roman"/>
              </a:rPr>
              <a:t>Shaw</a:t>
            </a:r>
          </a:p>
          <a:p>
            <a:pPr marL="428625" indent="-428625" defTabSz="457189">
              <a:buFont typeface="Arial" panose="020B0604020202020204" pitchFamily="34" charset="0"/>
              <a:buChar char="•"/>
            </a:pPr>
            <a:r>
              <a:rPr lang="en-US" sz="3200" dirty="0">
                <a:solidFill>
                  <a:prstClr val="black"/>
                </a:solidFill>
                <a:latin typeface="Times New Roman"/>
              </a:rPr>
              <a:t>Strozier</a:t>
            </a:r>
          </a:p>
          <a:p>
            <a:pPr marL="428625" indent="-428625" defTabSz="457189">
              <a:buFont typeface="Arial" panose="020B0604020202020204" pitchFamily="34" charset="0"/>
              <a:buChar char="•"/>
            </a:pPr>
            <a:r>
              <a:rPr lang="en-US" sz="3200" dirty="0">
                <a:solidFill>
                  <a:prstClr val="black"/>
                </a:solidFill>
                <a:latin typeface="Times New Roman"/>
              </a:rPr>
              <a:t>Thrasher</a:t>
            </a:r>
          </a:p>
          <a:p>
            <a:pPr marL="428625" indent="-428625" defTabSz="457189">
              <a:buFont typeface="Arial" panose="020B0604020202020204" pitchFamily="34" charset="0"/>
              <a:buChar char="•"/>
            </a:pPr>
            <a:r>
              <a:rPr lang="en-US" sz="3200" dirty="0">
                <a:solidFill>
                  <a:prstClr val="black"/>
                </a:solidFill>
                <a:latin typeface="Times New Roman"/>
              </a:rPr>
              <a:t>Turnbull</a:t>
            </a:r>
          </a:p>
          <a:p>
            <a:pPr marL="428625" indent="-428625" defTabSz="457189">
              <a:buFont typeface="Arial" panose="020B0604020202020204" pitchFamily="34" charset="0"/>
              <a:buChar char="•"/>
            </a:pPr>
            <a:r>
              <a:rPr lang="en-US" sz="3200" dirty="0">
                <a:solidFill>
                  <a:prstClr val="black"/>
                </a:solidFill>
                <a:latin typeface="Times New Roman"/>
              </a:rPr>
              <a:t>University Center</a:t>
            </a:r>
          </a:p>
          <a:p>
            <a:pPr marL="428625" indent="-428625" defTabSz="457189">
              <a:buFont typeface="Arial" panose="020B0604020202020204" pitchFamily="34" charset="0"/>
              <a:buChar char="•"/>
            </a:pPr>
            <a:r>
              <a:rPr lang="en-US" sz="3200" dirty="0">
                <a:solidFill>
                  <a:prstClr val="black"/>
                </a:solidFill>
                <a:latin typeface="Times New Roman"/>
              </a:rPr>
              <a:t>Westcott</a:t>
            </a:r>
          </a:p>
          <a:p>
            <a:pPr marL="428625" indent="-428625" defTabSz="457189">
              <a:buFont typeface="Arial" panose="020B0604020202020204" pitchFamily="34" charset="0"/>
              <a:buChar char="•"/>
            </a:pPr>
            <a:r>
              <a:rPr lang="en-US" sz="3200" dirty="0">
                <a:solidFill>
                  <a:prstClr val="black"/>
                </a:solidFill>
                <a:latin typeface="Times New Roman"/>
              </a:rPr>
              <a:t>Williams</a:t>
            </a:r>
          </a:p>
        </p:txBody>
      </p:sp>
      <p:sp>
        <p:nvSpPr>
          <p:cNvPr id="10" name="Picture Placeholder 23">
            <a:extLst>
              <a:ext uri="{FF2B5EF4-FFF2-40B4-BE49-F238E27FC236}">
                <a16:creationId xmlns:a16="http://schemas.microsoft.com/office/drawing/2014/main" id="{22FA4245-118A-2CD8-1847-3AD77D7125B2}"/>
              </a:ext>
            </a:extLst>
          </p:cNvPr>
          <p:cNvSpPr txBox="1">
            <a:spLocks/>
          </p:cNvSpPr>
          <p:nvPr/>
        </p:nvSpPr>
        <p:spPr>
          <a:xfrm>
            <a:off x="3322221" y="1236992"/>
            <a:ext cx="2806936" cy="3139321"/>
          </a:xfrm>
          <a:prstGeom prst="rect">
            <a:avLst/>
          </a:prstGeom>
        </p:spPr>
        <p:txBody>
          <a:bodyPr vert="horz" lIns="68580" tIns="34290" rIns="68580" bIns="34290" rtlCol="0">
            <a:normAutofit fontScale="55000" lnSpcReduction="20000"/>
          </a:bodyPr>
          <a:lstStyle>
            <a:lvl1pPr marL="0" indent="0" algn="l" defTabSz="609585" rtl="0" eaLnBrk="1" latinLnBrk="0" hangingPunct="1">
              <a:spcBef>
                <a:spcPct val="20000"/>
              </a:spcBef>
              <a:buFont typeface="Arial"/>
              <a:buNone/>
              <a:defRPr sz="4267" kern="1200">
                <a:solidFill>
                  <a:schemeClr val="tx1"/>
                </a:solidFill>
                <a:latin typeface="+mn-lt"/>
                <a:ea typeface="+mn-ea"/>
                <a:cs typeface="+mn-cs"/>
              </a:defRPr>
            </a:lvl1pPr>
            <a:lvl2pPr marL="609585" indent="0" algn="l" defTabSz="609585" rtl="0" eaLnBrk="1" latinLnBrk="0" hangingPunct="1">
              <a:spcBef>
                <a:spcPct val="20000"/>
              </a:spcBef>
              <a:buFont typeface="Arial"/>
              <a:buNone/>
              <a:defRPr sz="3733" kern="1200">
                <a:solidFill>
                  <a:schemeClr val="tx1"/>
                </a:solidFill>
                <a:latin typeface="+mn-lt"/>
                <a:ea typeface="+mn-ea"/>
                <a:cs typeface="+mn-cs"/>
              </a:defRPr>
            </a:lvl2pPr>
            <a:lvl3pPr marL="1219170" indent="0" algn="l" defTabSz="609585" rtl="0" eaLnBrk="1" latinLnBrk="0" hangingPunct="1">
              <a:spcBef>
                <a:spcPct val="20000"/>
              </a:spcBef>
              <a:buFont typeface="Arial"/>
              <a:buNone/>
              <a:defRPr sz="3200" kern="1200">
                <a:solidFill>
                  <a:schemeClr val="tx1"/>
                </a:solidFill>
                <a:latin typeface="+mn-lt"/>
                <a:ea typeface="+mn-ea"/>
                <a:cs typeface="+mn-cs"/>
              </a:defRPr>
            </a:lvl3pPr>
            <a:lvl4pPr marL="1828754" indent="0" algn="l" defTabSz="609585" rtl="0" eaLnBrk="1" latinLnBrk="0" hangingPunct="1">
              <a:spcBef>
                <a:spcPct val="20000"/>
              </a:spcBef>
              <a:buFont typeface="Arial"/>
              <a:buNone/>
              <a:defRPr sz="2667" kern="1200">
                <a:solidFill>
                  <a:schemeClr val="tx1"/>
                </a:solidFill>
                <a:latin typeface="+mn-lt"/>
                <a:ea typeface="+mn-ea"/>
                <a:cs typeface="+mn-cs"/>
              </a:defRPr>
            </a:lvl4pPr>
            <a:lvl5pPr marL="2438339"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047924" indent="0" algn="l" defTabSz="609585" rtl="0" eaLnBrk="1" latinLnBrk="0" hangingPunct="1">
              <a:spcBef>
                <a:spcPct val="20000"/>
              </a:spcBef>
              <a:buFont typeface="Arial"/>
              <a:buNone/>
              <a:defRPr sz="2667" kern="1200">
                <a:solidFill>
                  <a:schemeClr val="tx1"/>
                </a:solidFill>
                <a:latin typeface="+mn-lt"/>
                <a:ea typeface="+mn-ea"/>
                <a:cs typeface="+mn-cs"/>
              </a:defRPr>
            </a:lvl6pPr>
            <a:lvl7pPr marL="3657509" indent="0" algn="l" defTabSz="609585" rtl="0" eaLnBrk="1" latinLnBrk="0" hangingPunct="1">
              <a:spcBef>
                <a:spcPct val="20000"/>
              </a:spcBef>
              <a:buFont typeface="Arial"/>
              <a:buNone/>
              <a:defRPr sz="2667" kern="1200">
                <a:solidFill>
                  <a:schemeClr val="tx1"/>
                </a:solidFill>
                <a:latin typeface="+mn-lt"/>
                <a:ea typeface="+mn-ea"/>
                <a:cs typeface="+mn-cs"/>
              </a:defRPr>
            </a:lvl7pPr>
            <a:lvl8pPr marL="4267093" indent="0" algn="l" defTabSz="609585" rtl="0" eaLnBrk="1" latinLnBrk="0" hangingPunct="1">
              <a:spcBef>
                <a:spcPct val="20000"/>
              </a:spcBef>
              <a:buFont typeface="Arial"/>
              <a:buNone/>
              <a:defRPr sz="2667" kern="1200">
                <a:solidFill>
                  <a:schemeClr val="tx1"/>
                </a:solidFill>
                <a:latin typeface="+mn-lt"/>
                <a:ea typeface="+mn-ea"/>
                <a:cs typeface="+mn-cs"/>
              </a:defRPr>
            </a:lvl8pPr>
            <a:lvl9pPr marL="4876678" indent="0" algn="l" defTabSz="609585" rtl="0" eaLnBrk="1" latinLnBrk="0" hangingPunct="1">
              <a:spcBef>
                <a:spcPct val="20000"/>
              </a:spcBef>
              <a:buFont typeface="Arial"/>
              <a:buNone/>
              <a:defRPr sz="2667" kern="1200">
                <a:solidFill>
                  <a:schemeClr val="tx1"/>
                </a:solidFill>
                <a:latin typeface="+mn-lt"/>
                <a:ea typeface="+mn-ea"/>
                <a:cs typeface="+mn-cs"/>
              </a:defRPr>
            </a:lvl9pPr>
          </a:lstStyle>
          <a:p>
            <a:pPr marL="428625" indent="-428625" defTabSz="457189">
              <a:buFont typeface="Arial" panose="020B0604020202020204" pitchFamily="34" charset="0"/>
              <a:buChar char="•"/>
              <a:defRPr/>
            </a:pPr>
            <a:r>
              <a:rPr lang="en-US" sz="3200" dirty="0">
                <a:solidFill>
                  <a:prstClr val="black"/>
                </a:solidFill>
                <a:latin typeface="Times New Roman"/>
              </a:rPr>
              <a:t>HCB</a:t>
            </a:r>
          </a:p>
          <a:p>
            <a:pPr marL="428625" indent="-428625" defTabSz="457189">
              <a:buFont typeface="Arial" panose="020B0604020202020204" pitchFamily="34" charset="0"/>
              <a:buChar char="•"/>
              <a:defRPr/>
            </a:pPr>
            <a:r>
              <a:rPr lang="en-US" sz="3200" dirty="0">
                <a:solidFill>
                  <a:prstClr val="black"/>
                </a:solidFill>
                <a:latin typeface="Times New Roman"/>
              </a:rPr>
              <a:t>Housewright</a:t>
            </a:r>
          </a:p>
          <a:p>
            <a:pPr marL="428625" indent="-428625" defTabSz="457189">
              <a:buFont typeface="Arial" panose="020B0604020202020204" pitchFamily="34" charset="0"/>
              <a:buChar char="•"/>
              <a:defRPr/>
            </a:pPr>
            <a:r>
              <a:rPr lang="en-US" sz="3200" dirty="0">
                <a:solidFill>
                  <a:prstClr val="black"/>
                </a:solidFill>
                <a:latin typeface="Times New Roman"/>
              </a:rPr>
              <a:t>Immokalee</a:t>
            </a:r>
          </a:p>
          <a:p>
            <a:pPr marL="428625" indent="-428625" defTabSz="457189">
              <a:buFont typeface="Arial" panose="020B0604020202020204" pitchFamily="34" charset="0"/>
              <a:buChar char="•"/>
              <a:defRPr/>
            </a:pPr>
            <a:r>
              <a:rPr lang="en-US" sz="3200" dirty="0">
                <a:solidFill>
                  <a:prstClr val="black"/>
                </a:solidFill>
                <a:latin typeface="Times New Roman"/>
              </a:rPr>
              <a:t>Love</a:t>
            </a:r>
          </a:p>
          <a:p>
            <a:pPr marL="428625" indent="-428625" defTabSz="457189">
              <a:buFont typeface="Arial" panose="020B0604020202020204" pitchFamily="34" charset="0"/>
              <a:buChar char="•"/>
              <a:defRPr/>
            </a:pPr>
            <a:r>
              <a:rPr lang="en-US" sz="3200" dirty="0">
                <a:solidFill>
                  <a:prstClr val="black"/>
                </a:solidFill>
                <a:latin typeface="Times New Roman"/>
              </a:rPr>
              <a:t>Marine Lab</a:t>
            </a:r>
          </a:p>
          <a:p>
            <a:pPr marL="428625" indent="-428625" defTabSz="457189">
              <a:buFont typeface="Arial" panose="020B0604020202020204" pitchFamily="34" charset="0"/>
              <a:buChar char="•"/>
              <a:defRPr/>
            </a:pPr>
            <a:r>
              <a:rPr lang="en-US" sz="3200" dirty="0">
                <a:solidFill>
                  <a:prstClr val="black"/>
                </a:solidFill>
                <a:latin typeface="Times New Roman"/>
              </a:rPr>
              <a:t>Maryland Circle</a:t>
            </a:r>
          </a:p>
          <a:p>
            <a:pPr marL="428625" indent="-428625" defTabSz="457189">
              <a:buFont typeface="Arial" panose="020B0604020202020204" pitchFamily="34" charset="0"/>
              <a:buChar char="•"/>
              <a:defRPr/>
            </a:pPr>
            <a:r>
              <a:rPr lang="en-US" sz="3200" dirty="0">
                <a:solidFill>
                  <a:prstClr val="black"/>
                </a:solidFill>
                <a:latin typeface="Times New Roman"/>
              </a:rPr>
              <a:t>Master Craftsman</a:t>
            </a:r>
          </a:p>
          <a:p>
            <a:pPr marL="428625" indent="-428625" defTabSz="457189">
              <a:buFont typeface="Arial" panose="020B0604020202020204" pitchFamily="34" charset="0"/>
              <a:buChar char="•"/>
              <a:defRPr/>
            </a:pPr>
            <a:r>
              <a:rPr lang="en-US" sz="3200" dirty="0">
                <a:solidFill>
                  <a:prstClr val="black"/>
                </a:solidFill>
                <a:latin typeface="Times New Roman"/>
              </a:rPr>
              <a:t>Panama City Campus</a:t>
            </a:r>
          </a:p>
          <a:p>
            <a:pPr marL="428625" indent="-428625" defTabSz="457189">
              <a:buFont typeface="Arial" panose="020B0604020202020204" pitchFamily="34" charset="0"/>
              <a:buChar char="•"/>
              <a:defRPr/>
            </a:pPr>
            <a:r>
              <a:rPr lang="en-US" sz="3200" dirty="0">
                <a:solidFill>
                  <a:prstClr val="black"/>
                </a:solidFill>
                <a:latin typeface="Times New Roman"/>
              </a:rPr>
              <a:t>Pepper</a:t>
            </a:r>
          </a:p>
          <a:p>
            <a:pPr marL="428625" indent="-428625" defTabSz="457189">
              <a:buFont typeface="Arial" panose="020B0604020202020204" pitchFamily="34" charset="0"/>
              <a:buChar char="•"/>
              <a:defRPr/>
            </a:pPr>
            <a:r>
              <a:rPr lang="en-US" sz="3200" dirty="0">
                <a:solidFill>
                  <a:prstClr val="black"/>
                </a:solidFill>
                <a:latin typeface="Times New Roman"/>
              </a:rPr>
              <a:t>Recycling/Solid Waste</a:t>
            </a:r>
          </a:p>
          <a:p>
            <a:pPr marL="428625" indent="-428625" defTabSz="457189">
              <a:buFont typeface="Arial" panose="020B0604020202020204" pitchFamily="34" charset="0"/>
              <a:buChar char="•"/>
              <a:defRPr/>
            </a:pPr>
            <a:r>
              <a:rPr lang="en-US" sz="3200" dirty="0">
                <a:solidFill>
                  <a:prstClr val="black"/>
                </a:solidFill>
                <a:latin typeface="Times New Roman"/>
              </a:rPr>
              <a:t>Medicine Research</a:t>
            </a:r>
          </a:p>
        </p:txBody>
      </p:sp>
      <p:sp>
        <p:nvSpPr>
          <p:cNvPr id="3" name="TextBox 2">
            <a:extLst>
              <a:ext uri="{FF2B5EF4-FFF2-40B4-BE49-F238E27FC236}">
                <a16:creationId xmlns:a16="http://schemas.microsoft.com/office/drawing/2014/main" id="{D3BD4C45-1FFD-F7DA-5FCE-018CEC411D9F}"/>
              </a:ext>
            </a:extLst>
          </p:cNvPr>
          <p:cNvSpPr txBox="1"/>
          <p:nvPr/>
        </p:nvSpPr>
        <p:spPr>
          <a:xfrm>
            <a:off x="323770" y="1236992"/>
            <a:ext cx="2826820" cy="3139321"/>
          </a:xfrm>
          <a:prstGeom prst="rect">
            <a:avLst/>
          </a:prstGeom>
          <a:noFill/>
        </p:spPr>
        <p:txBody>
          <a:bodyPr wrap="square">
            <a:spAutoFit/>
          </a:bodyPr>
          <a:lstStyle/>
          <a:p>
            <a:pPr marL="428625" indent="-428625" defTabSz="457189">
              <a:buFont typeface="Arial" panose="020B0604020202020204" pitchFamily="34" charset="0"/>
              <a:buChar char="•"/>
            </a:pPr>
            <a:r>
              <a:rPr lang="en-US" sz="1800" dirty="0">
                <a:solidFill>
                  <a:prstClr val="black"/>
                </a:solidFill>
                <a:latin typeface="Times New Roman"/>
              </a:rPr>
              <a:t>Bellamy</a:t>
            </a:r>
          </a:p>
          <a:p>
            <a:pPr marL="428625" indent="-428625" defTabSz="457189">
              <a:buFont typeface="Arial" panose="020B0604020202020204" pitchFamily="34" charset="0"/>
              <a:buChar char="•"/>
            </a:pPr>
            <a:r>
              <a:rPr lang="en-US" sz="1800" dirty="0">
                <a:solidFill>
                  <a:prstClr val="black"/>
                </a:solidFill>
                <a:latin typeface="Times New Roman"/>
              </a:rPr>
              <a:t>Bio Medical</a:t>
            </a:r>
          </a:p>
          <a:p>
            <a:pPr marL="428625" indent="-428625" defTabSz="457189">
              <a:buFont typeface="Arial" panose="020B0604020202020204" pitchFamily="34" charset="0"/>
              <a:buChar char="•"/>
            </a:pPr>
            <a:r>
              <a:rPr lang="en-US" sz="1800" dirty="0">
                <a:solidFill>
                  <a:prstClr val="black"/>
                </a:solidFill>
                <a:latin typeface="Times New Roman"/>
              </a:rPr>
              <a:t>Bio Unit One</a:t>
            </a:r>
          </a:p>
          <a:p>
            <a:pPr marL="428625" indent="-428625" defTabSz="457189">
              <a:buFont typeface="Arial" panose="020B0604020202020204" pitchFamily="34" charset="0"/>
              <a:buChar char="•"/>
            </a:pPr>
            <a:r>
              <a:rPr lang="en-US" sz="1800" dirty="0">
                <a:solidFill>
                  <a:prstClr val="black"/>
                </a:solidFill>
                <a:latin typeface="Times New Roman"/>
              </a:rPr>
              <a:t>Ca’d Zan</a:t>
            </a:r>
          </a:p>
          <a:p>
            <a:pPr marL="428625" indent="-428625" defTabSz="457189">
              <a:buFont typeface="Arial" panose="020B0604020202020204" pitchFamily="34" charset="0"/>
              <a:buChar char="•"/>
            </a:pPr>
            <a:r>
              <a:rPr lang="en-US" sz="1800" dirty="0">
                <a:solidFill>
                  <a:prstClr val="black"/>
                </a:solidFill>
                <a:latin typeface="Times New Roman"/>
              </a:rPr>
              <a:t>Carothers Hall</a:t>
            </a:r>
          </a:p>
          <a:p>
            <a:pPr marL="428625" indent="-428625" defTabSz="457189">
              <a:buFont typeface="Arial" panose="020B0604020202020204" pitchFamily="34" charset="0"/>
              <a:buChar char="•"/>
            </a:pPr>
            <a:r>
              <a:rPr lang="en-US" sz="1800" dirty="0">
                <a:solidFill>
                  <a:prstClr val="black"/>
                </a:solidFill>
                <a:latin typeface="Times New Roman"/>
              </a:rPr>
              <a:t>College of Engineering</a:t>
            </a:r>
          </a:p>
          <a:p>
            <a:pPr marL="428625" indent="-428625" defTabSz="457189">
              <a:buFont typeface="Arial" panose="020B0604020202020204" pitchFamily="34" charset="0"/>
              <a:buChar char="•"/>
            </a:pPr>
            <a:r>
              <a:rPr lang="en-US" sz="1800" dirty="0">
                <a:solidFill>
                  <a:prstClr val="black"/>
                </a:solidFill>
                <a:latin typeface="Times New Roman"/>
              </a:rPr>
              <a:t>Collins</a:t>
            </a:r>
          </a:p>
          <a:p>
            <a:pPr marL="428625" indent="-428625" defTabSz="457189">
              <a:buFont typeface="Arial" panose="020B0604020202020204" pitchFamily="34" charset="0"/>
              <a:buChar char="•"/>
            </a:pPr>
            <a:r>
              <a:rPr lang="en-US" sz="1800" dirty="0">
                <a:solidFill>
                  <a:prstClr val="black"/>
                </a:solidFill>
                <a:latin typeface="Times New Roman"/>
              </a:rPr>
              <a:t>Critchfield</a:t>
            </a:r>
          </a:p>
          <a:p>
            <a:pPr marL="428625" indent="-428625" defTabSz="457189">
              <a:buFont typeface="Arial" panose="020B0604020202020204" pitchFamily="34" charset="0"/>
              <a:buChar char="•"/>
            </a:pPr>
            <a:r>
              <a:rPr lang="en-US" sz="1800" dirty="0">
                <a:solidFill>
                  <a:prstClr val="black"/>
                </a:solidFill>
                <a:latin typeface="Times New Roman"/>
              </a:rPr>
              <a:t>Diffenbaugh</a:t>
            </a:r>
          </a:p>
          <a:p>
            <a:pPr marL="428625" indent="-428625" defTabSz="457189">
              <a:buFont typeface="Arial" panose="020B0604020202020204" pitchFamily="34" charset="0"/>
              <a:buChar char="•"/>
            </a:pPr>
            <a:r>
              <a:rPr lang="en-US" sz="1800" dirty="0">
                <a:solidFill>
                  <a:prstClr val="black"/>
                </a:solidFill>
                <a:latin typeface="Times New Roman"/>
              </a:rPr>
              <a:t>Dittmer</a:t>
            </a:r>
          </a:p>
          <a:p>
            <a:pPr marL="428625" indent="-428625" defTabSz="457189">
              <a:buFont typeface="Arial" panose="020B0604020202020204" pitchFamily="34" charset="0"/>
              <a:buChar char="•"/>
            </a:pPr>
            <a:r>
              <a:rPr lang="en-US" sz="1800" dirty="0">
                <a:solidFill>
                  <a:prstClr val="black"/>
                </a:solidFill>
                <a:latin typeface="Times New Roman"/>
              </a:rPr>
              <a:t>Fine Arts</a:t>
            </a:r>
          </a:p>
        </p:txBody>
      </p:sp>
    </p:spTree>
    <p:extLst>
      <p:ext uri="{BB962C8B-B14F-4D97-AF65-F5344CB8AC3E}">
        <p14:creationId xmlns:p14="http://schemas.microsoft.com/office/powerpoint/2010/main" val="1554770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F1755-6E7A-CC7B-296D-948D7291077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DAB1D7-DAB5-B179-49AE-8D78BF2533E4}"/>
              </a:ext>
            </a:extLst>
          </p:cNvPr>
          <p:cNvSpPr>
            <a:spLocks noGrp="1"/>
          </p:cNvSpPr>
          <p:nvPr>
            <p:ph type="sldNum" sz="quarter" idx="12"/>
          </p:nvPr>
        </p:nvSpPr>
        <p:spPr/>
        <p:txBody>
          <a:bodyPr/>
          <a:lstStyle/>
          <a:p>
            <a:pPr defTabSz="685800"/>
            <a:fld id="{82DA34B5-7C80-464F-9A62-3711C8F85D9D}" type="slidenum">
              <a:rPr lang="en-US">
                <a:solidFill>
                  <a:prstClr val="white">
                    <a:lumMod val="65000"/>
                  </a:prstClr>
                </a:solidFill>
                <a:latin typeface="Times New Roman"/>
              </a:rPr>
              <a:pPr defTabSz="685800"/>
              <a:t>36</a:t>
            </a:fld>
            <a:endParaRPr lang="en-US" dirty="0">
              <a:solidFill>
                <a:prstClr val="white">
                  <a:lumMod val="65000"/>
                </a:prstClr>
              </a:solidFill>
              <a:latin typeface="Times New Roman"/>
            </a:endParaRPr>
          </a:p>
        </p:txBody>
      </p:sp>
      <p:sp>
        <p:nvSpPr>
          <p:cNvPr id="3" name="Title 2">
            <a:extLst>
              <a:ext uri="{FF2B5EF4-FFF2-40B4-BE49-F238E27FC236}">
                <a16:creationId xmlns:a16="http://schemas.microsoft.com/office/drawing/2014/main" id="{96696382-A11C-AE03-3411-BDCBAEAC3334}"/>
              </a:ext>
            </a:extLst>
          </p:cNvPr>
          <p:cNvSpPr>
            <a:spLocks noGrp="1"/>
          </p:cNvSpPr>
          <p:nvPr>
            <p:ph type="title"/>
          </p:nvPr>
        </p:nvSpPr>
        <p:spPr>
          <a:xfrm>
            <a:off x="759343" y="114808"/>
            <a:ext cx="7086209" cy="456182"/>
          </a:xfrm>
        </p:spPr>
        <p:txBody>
          <a:bodyPr/>
          <a:lstStyle/>
          <a:p>
            <a:r>
              <a:rPr lang="en-US" sz="2700" dirty="0"/>
              <a:t>Deferred Maintenance – February 2026 Photos</a:t>
            </a:r>
            <a:endParaRPr lang="en-US" dirty="0"/>
          </a:p>
        </p:txBody>
      </p:sp>
      <p:sp>
        <p:nvSpPr>
          <p:cNvPr id="4" name="TextBox 3">
            <a:extLst>
              <a:ext uri="{FF2B5EF4-FFF2-40B4-BE49-F238E27FC236}">
                <a16:creationId xmlns:a16="http://schemas.microsoft.com/office/drawing/2014/main" id="{BB5A5E6A-1865-945E-5A49-6F7EB2F5E0E6}"/>
              </a:ext>
            </a:extLst>
          </p:cNvPr>
          <p:cNvSpPr txBox="1"/>
          <p:nvPr/>
        </p:nvSpPr>
        <p:spPr>
          <a:xfrm>
            <a:off x="270160" y="4187845"/>
            <a:ext cx="8612488" cy="300082"/>
          </a:xfrm>
          <a:prstGeom prst="rect">
            <a:avLst/>
          </a:prstGeom>
          <a:noFill/>
        </p:spPr>
        <p:txBody>
          <a:bodyPr wrap="square" rtlCol="0">
            <a:spAutoFit/>
          </a:bodyPr>
          <a:lstStyle/>
          <a:p>
            <a:pPr algn="ctr" defTabSz="685800"/>
            <a:r>
              <a:rPr lang="en-US" sz="1350" dirty="0">
                <a:solidFill>
                  <a:prstClr val="black"/>
                </a:solidFill>
                <a:latin typeface="Times New Roman"/>
              </a:rPr>
              <a:t>Fine Arts – Building Envelope</a:t>
            </a:r>
          </a:p>
        </p:txBody>
      </p:sp>
      <p:pic>
        <p:nvPicPr>
          <p:cNvPr id="8" name="Picture 7">
            <a:extLst>
              <a:ext uri="{FF2B5EF4-FFF2-40B4-BE49-F238E27FC236}">
                <a16:creationId xmlns:a16="http://schemas.microsoft.com/office/drawing/2014/main" id="{9BD61E0E-036B-8AB4-3510-1F8A08C514EA}"/>
              </a:ext>
            </a:extLst>
          </p:cNvPr>
          <p:cNvPicPr>
            <a:picLocks noChangeAspect="1"/>
          </p:cNvPicPr>
          <p:nvPr/>
        </p:nvPicPr>
        <p:blipFill>
          <a:blip r:embed="rId2"/>
          <a:srcRect r="34124"/>
          <a:stretch>
            <a:fillRect/>
          </a:stretch>
        </p:blipFill>
        <p:spPr>
          <a:xfrm>
            <a:off x="270160" y="1124235"/>
            <a:ext cx="4352327" cy="2895031"/>
          </a:xfrm>
          <a:prstGeom prst="rect">
            <a:avLst/>
          </a:prstGeom>
        </p:spPr>
      </p:pic>
      <p:pic>
        <p:nvPicPr>
          <p:cNvPr id="10" name="Picture 9">
            <a:extLst>
              <a:ext uri="{FF2B5EF4-FFF2-40B4-BE49-F238E27FC236}">
                <a16:creationId xmlns:a16="http://schemas.microsoft.com/office/drawing/2014/main" id="{062376DA-4177-E155-10A7-0F59B6D12BED}"/>
              </a:ext>
            </a:extLst>
          </p:cNvPr>
          <p:cNvPicPr>
            <a:picLocks noChangeAspect="1"/>
          </p:cNvPicPr>
          <p:nvPr/>
        </p:nvPicPr>
        <p:blipFill>
          <a:blip r:embed="rId3"/>
          <a:srcRect r="17377"/>
          <a:stretch>
            <a:fillRect/>
          </a:stretch>
        </p:blipFill>
        <p:spPr>
          <a:xfrm>
            <a:off x="4670976" y="1138089"/>
            <a:ext cx="4211672" cy="2895031"/>
          </a:xfrm>
          <a:prstGeom prst="rect">
            <a:avLst/>
          </a:prstGeom>
        </p:spPr>
      </p:pic>
    </p:spTree>
    <p:extLst>
      <p:ext uri="{BB962C8B-B14F-4D97-AF65-F5344CB8AC3E}">
        <p14:creationId xmlns:p14="http://schemas.microsoft.com/office/powerpoint/2010/main" val="4230821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A9C06-AD7A-030B-6D7B-109031AA4CA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C949DE-B0C8-715E-BE40-8B6B4861E9A1}"/>
              </a:ext>
            </a:extLst>
          </p:cNvPr>
          <p:cNvSpPr>
            <a:spLocks noGrp="1"/>
          </p:cNvSpPr>
          <p:nvPr>
            <p:ph type="sldNum" sz="quarter" idx="12"/>
          </p:nvPr>
        </p:nvSpPr>
        <p:spPr/>
        <p:txBody>
          <a:bodyPr/>
          <a:lstStyle/>
          <a:p>
            <a:pPr defTabSz="685800"/>
            <a:fld id="{82DA34B5-7C80-464F-9A62-3711C8F85D9D}" type="slidenum">
              <a:rPr lang="en-US">
                <a:solidFill>
                  <a:prstClr val="white">
                    <a:lumMod val="65000"/>
                  </a:prstClr>
                </a:solidFill>
                <a:latin typeface="Times New Roman"/>
              </a:rPr>
              <a:pPr defTabSz="685800"/>
              <a:t>37</a:t>
            </a:fld>
            <a:endParaRPr lang="en-US" dirty="0">
              <a:solidFill>
                <a:prstClr val="white">
                  <a:lumMod val="65000"/>
                </a:prstClr>
              </a:solidFill>
              <a:latin typeface="Times New Roman"/>
            </a:endParaRPr>
          </a:p>
        </p:txBody>
      </p:sp>
      <p:sp>
        <p:nvSpPr>
          <p:cNvPr id="3" name="Title 2">
            <a:extLst>
              <a:ext uri="{FF2B5EF4-FFF2-40B4-BE49-F238E27FC236}">
                <a16:creationId xmlns:a16="http://schemas.microsoft.com/office/drawing/2014/main" id="{322D25BD-E7DE-B90E-0AB6-FC6FFE00F976}"/>
              </a:ext>
            </a:extLst>
          </p:cNvPr>
          <p:cNvSpPr>
            <a:spLocks noGrp="1"/>
          </p:cNvSpPr>
          <p:nvPr>
            <p:ph type="title"/>
          </p:nvPr>
        </p:nvSpPr>
        <p:spPr>
          <a:xfrm>
            <a:off x="759343" y="114808"/>
            <a:ext cx="7086209" cy="456182"/>
          </a:xfrm>
        </p:spPr>
        <p:txBody>
          <a:bodyPr/>
          <a:lstStyle/>
          <a:p>
            <a:r>
              <a:rPr lang="en-US" sz="2700" dirty="0"/>
              <a:t>Deferred Maintenance – February 2026 Photos</a:t>
            </a:r>
            <a:endParaRPr lang="en-US" dirty="0"/>
          </a:p>
        </p:txBody>
      </p:sp>
      <p:pic>
        <p:nvPicPr>
          <p:cNvPr id="13" name="Picture 12">
            <a:extLst>
              <a:ext uri="{FF2B5EF4-FFF2-40B4-BE49-F238E27FC236}">
                <a16:creationId xmlns:a16="http://schemas.microsoft.com/office/drawing/2014/main" id="{BBE19C3B-C666-F9B4-437A-9D8012A96950}"/>
              </a:ext>
            </a:extLst>
          </p:cNvPr>
          <p:cNvPicPr>
            <a:picLocks noChangeAspect="1"/>
          </p:cNvPicPr>
          <p:nvPr/>
        </p:nvPicPr>
        <p:blipFill>
          <a:blip r:embed="rId2"/>
          <a:srcRect r="10124"/>
          <a:stretch>
            <a:fillRect/>
          </a:stretch>
        </p:blipFill>
        <p:spPr>
          <a:xfrm rot="5400000">
            <a:off x="4231117" y="-116687"/>
            <a:ext cx="3821434" cy="5694456"/>
          </a:xfrm>
          <a:prstGeom prst="rect">
            <a:avLst/>
          </a:prstGeom>
        </p:spPr>
      </p:pic>
      <p:sp>
        <p:nvSpPr>
          <p:cNvPr id="4" name="TextBox 3">
            <a:extLst>
              <a:ext uri="{FF2B5EF4-FFF2-40B4-BE49-F238E27FC236}">
                <a16:creationId xmlns:a16="http://schemas.microsoft.com/office/drawing/2014/main" id="{33AE5948-6572-2633-9C5B-66ABD61E922B}"/>
              </a:ext>
            </a:extLst>
          </p:cNvPr>
          <p:cNvSpPr txBox="1"/>
          <p:nvPr/>
        </p:nvSpPr>
        <p:spPr>
          <a:xfrm>
            <a:off x="3181686" y="4728094"/>
            <a:ext cx="2780629" cy="300082"/>
          </a:xfrm>
          <a:prstGeom prst="rect">
            <a:avLst/>
          </a:prstGeom>
          <a:noFill/>
        </p:spPr>
        <p:txBody>
          <a:bodyPr wrap="square" rtlCol="0">
            <a:spAutoFit/>
          </a:bodyPr>
          <a:lstStyle/>
          <a:p>
            <a:pPr algn="ctr" defTabSz="685800"/>
            <a:r>
              <a:rPr lang="en-US" sz="1350" dirty="0">
                <a:solidFill>
                  <a:prstClr val="black"/>
                </a:solidFill>
                <a:latin typeface="Times New Roman"/>
              </a:rPr>
              <a:t>Dittmer Chemistry Lab - Reroofing</a:t>
            </a:r>
          </a:p>
        </p:txBody>
      </p:sp>
      <p:pic>
        <p:nvPicPr>
          <p:cNvPr id="6" name="Picture 5">
            <a:extLst>
              <a:ext uri="{FF2B5EF4-FFF2-40B4-BE49-F238E27FC236}">
                <a16:creationId xmlns:a16="http://schemas.microsoft.com/office/drawing/2014/main" id="{AF0975DA-2314-B4F4-9C53-469CCF68A753}"/>
              </a:ext>
            </a:extLst>
          </p:cNvPr>
          <p:cNvPicPr>
            <a:picLocks noChangeAspect="1"/>
          </p:cNvPicPr>
          <p:nvPr/>
        </p:nvPicPr>
        <p:blipFill>
          <a:blip r:embed="rId3"/>
          <a:stretch>
            <a:fillRect/>
          </a:stretch>
        </p:blipFill>
        <p:spPr>
          <a:xfrm>
            <a:off x="154938" y="839337"/>
            <a:ext cx="2852511" cy="3801922"/>
          </a:xfrm>
          <a:prstGeom prst="rect">
            <a:avLst/>
          </a:prstGeom>
        </p:spPr>
      </p:pic>
    </p:spTree>
    <p:extLst>
      <p:ext uri="{BB962C8B-B14F-4D97-AF65-F5344CB8AC3E}">
        <p14:creationId xmlns:p14="http://schemas.microsoft.com/office/powerpoint/2010/main" val="231069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0B7A2-0AC8-6090-D0AD-B4CB2607A65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F0C45A-72CE-72D1-1708-2E860C1F292E}"/>
              </a:ext>
            </a:extLst>
          </p:cNvPr>
          <p:cNvSpPr>
            <a:spLocks noGrp="1"/>
          </p:cNvSpPr>
          <p:nvPr>
            <p:ph type="sldNum" sz="quarter" idx="12"/>
          </p:nvPr>
        </p:nvSpPr>
        <p:spPr/>
        <p:txBody>
          <a:bodyPr/>
          <a:lstStyle/>
          <a:p>
            <a:pPr defTabSz="685800"/>
            <a:fld id="{82DA34B5-7C80-464F-9A62-3711C8F85D9D}" type="slidenum">
              <a:rPr lang="en-US">
                <a:solidFill>
                  <a:prstClr val="white">
                    <a:lumMod val="65000"/>
                  </a:prstClr>
                </a:solidFill>
                <a:latin typeface="Times New Roman"/>
              </a:rPr>
              <a:pPr defTabSz="685800"/>
              <a:t>38</a:t>
            </a:fld>
            <a:endParaRPr lang="en-US" dirty="0">
              <a:solidFill>
                <a:prstClr val="white">
                  <a:lumMod val="65000"/>
                </a:prstClr>
              </a:solidFill>
              <a:latin typeface="Times New Roman"/>
            </a:endParaRPr>
          </a:p>
        </p:txBody>
      </p:sp>
      <p:sp>
        <p:nvSpPr>
          <p:cNvPr id="3" name="Title 2">
            <a:extLst>
              <a:ext uri="{FF2B5EF4-FFF2-40B4-BE49-F238E27FC236}">
                <a16:creationId xmlns:a16="http://schemas.microsoft.com/office/drawing/2014/main" id="{D1036826-6E08-B0EB-5401-19E51930E441}"/>
              </a:ext>
            </a:extLst>
          </p:cNvPr>
          <p:cNvSpPr>
            <a:spLocks noGrp="1"/>
          </p:cNvSpPr>
          <p:nvPr>
            <p:ph type="title"/>
          </p:nvPr>
        </p:nvSpPr>
        <p:spPr>
          <a:xfrm>
            <a:off x="759343" y="114808"/>
            <a:ext cx="7086209" cy="456182"/>
          </a:xfrm>
        </p:spPr>
        <p:txBody>
          <a:bodyPr/>
          <a:lstStyle/>
          <a:p>
            <a:r>
              <a:rPr lang="en-US" sz="2700" dirty="0"/>
              <a:t>Deferred Maintenance – February 2026 Photos</a:t>
            </a:r>
            <a:endParaRPr lang="en-US" dirty="0"/>
          </a:p>
        </p:txBody>
      </p:sp>
      <p:pic>
        <p:nvPicPr>
          <p:cNvPr id="9" name="Picture 8">
            <a:extLst>
              <a:ext uri="{FF2B5EF4-FFF2-40B4-BE49-F238E27FC236}">
                <a16:creationId xmlns:a16="http://schemas.microsoft.com/office/drawing/2014/main" id="{F95027F3-8939-C1C4-7E8C-B76ADBCFF5B9}"/>
              </a:ext>
            </a:extLst>
          </p:cNvPr>
          <p:cNvPicPr>
            <a:picLocks noChangeAspect="1"/>
          </p:cNvPicPr>
          <p:nvPr/>
        </p:nvPicPr>
        <p:blipFill>
          <a:blip r:embed="rId3"/>
          <a:stretch>
            <a:fillRect/>
          </a:stretch>
        </p:blipFill>
        <p:spPr>
          <a:xfrm>
            <a:off x="72751" y="785195"/>
            <a:ext cx="2929417" cy="3916860"/>
          </a:xfrm>
          <a:prstGeom prst="rect">
            <a:avLst/>
          </a:prstGeom>
        </p:spPr>
      </p:pic>
      <p:pic>
        <p:nvPicPr>
          <p:cNvPr id="11" name="Picture 10">
            <a:extLst>
              <a:ext uri="{FF2B5EF4-FFF2-40B4-BE49-F238E27FC236}">
                <a16:creationId xmlns:a16="http://schemas.microsoft.com/office/drawing/2014/main" id="{8AA156C9-7B3F-DF53-52C4-2B686D7C42BE}"/>
              </a:ext>
            </a:extLst>
          </p:cNvPr>
          <p:cNvPicPr>
            <a:picLocks noChangeAspect="1"/>
          </p:cNvPicPr>
          <p:nvPr/>
        </p:nvPicPr>
        <p:blipFill>
          <a:blip r:embed="rId4"/>
          <a:stretch>
            <a:fillRect/>
          </a:stretch>
        </p:blipFill>
        <p:spPr>
          <a:xfrm>
            <a:off x="3105741" y="785195"/>
            <a:ext cx="2932518" cy="3916860"/>
          </a:xfrm>
          <a:prstGeom prst="rect">
            <a:avLst/>
          </a:prstGeom>
        </p:spPr>
      </p:pic>
      <p:pic>
        <p:nvPicPr>
          <p:cNvPr id="5" name="Picture 4">
            <a:extLst>
              <a:ext uri="{FF2B5EF4-FFF2-40B4-BE49-F238E27FC236}">
                <a16:creationId xmlns:a16="http://schemas.microsoft.com/office/drawing/2014/main" id="{0A808A39-D70A-2E98-24CF-274816DABC43}"/>
              </a:ext>
            </a:extLst>
          </p:cNvPr>
          <p:cNvPicPr>
            <a:picLocks noChangeAspect="1"/>
          </p:cNvPicPr>
          <p:nvPr/>
        </p:nvPicPr>
        <p:blipFill>
          <a:blip r:embed="rId5"/>
          <a:stretch>
            <a:fillRect/>
          </a:stretch>
        </p:blipFill>
        <p:spPr>
          <a:xfrm>
            <a:off x="6138733" y="785195"/>
            <a:ext cx="2932517" cy="3916859"/>
          </a:xfrm>
          <a:prstGeom prst="rect">
            <a:avLst/>
          </a:prstGeom>
        </p:spPr>
      </p:pic>
      <p:sp>
        <p:nvSpPr>
          <p:cNvPr id="7" name="TextBox 6">
            <a:extLst>
              <a:ext uri="{FF2B5EF4-FFF2-40B4-BE49-F238E27FC236}">
                <a16:creationId xmlns:a16="http://schemas.microsoft.com/office/drawing/2014/main" id="{9B2A3375-F665-D4B8-A311-4C11C53AE785}"/>
              </a:ext>
            </a:extLst>
          </p:cNvPr>
          <p:cNvSpPr txBox="1"/>
          <p:nvPr/>
        </p:nvSpPr>
        <p:spPr>
          <a:xfrm>
            <a:off x="72752" y="4755028"/>
            <a:ext cx="8998498" cy="300082"/>
          </a:xfrm>
          <a:prstGeom prst="rect">
            <a:avLst/>
          </a:prstGeom>
          <a:noFill/>
        </p:spPr>
        <p:txBody>
          <a:bodyPr wrap="square" rtlCol="0">
            <a:spAutoFit/>
          </a:bodyPr>
          <a:lstStyle/>
          <a:p>
            <a:pPr algn="ctr" defTabSz="685800"/>
            <a:r>
              <a:rPr lang="en-US" sz="1350" dirty="0">
                <a:solidFill>
                  <a:prstClr val="black"/>
                </a:solidFill>
                <a:latin typeface="Times New Roman"/>
              </a:rPr>
              <a:t>Dittmer Chemistry Lab – Building Envelope</a:t>
            </a:r>
          </a:p>
        </p:txBody>
      </p:sp>
    </p:spTree>
    <p:extLst>
      <p:ext uri="{BB962C8B-B14F-4D97-AF65-F5344CB8AC3E}">
        <p14:creationId xmlns:p14="http://schemas.microsoft.com/office/powerpoint/2010/main" val="714640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C6A48-8631-D098-1B90-CC0B97FB2A07}"/>
            </a:ext>
          </a:extLst>
        </p:cNvPr>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097AF5CB-4766-648E-54B0-3519FD84209E}"/>
              </a:ext>
            </a:extLst>
          </p:cNvPr>
          <p:cNvSpPr>
            <a:spLocks noGrp="1"/>
          </p:cNvSpPr>
          <p:nvPr>
            <p:ph type="sldNum" sz="quarter" idx="12"/>
          </p:nvPr>
        </p:nvSpPr>
        <p:spPr>
          <a:xfrm>
            <a:off x="6553200" y="4767264"/>
            <a:ext cx="2133600" cy="273844"/>
          </a:xfrm>
        </p:spPr>
        <p:txBody>
          <a:bodyPr/>
          <a:lstStyle/>
          <a:p>
            <a:pPr defTabSz="685800">
              <a:defRPr/>
            </a:pPr>
            <a:fld id="{82DA34B5-7C80-464F-9A62-3711C8F85D9D}" type="slidenum">
              <a:rPr lang="en-US">
                <a:solidFill>
                  <a:prstClr val="white">
                    <a:lumMod val="65000"/>
                  </a:prstClr>
                </a:solidFill>
                <a:latin typeface="Times New Roman"/>
              </a:rPr>
              <a:pPr defTabSz="685800">
                <a:defRPr/>
              </a:pPr>
              <a:t>39</a:t>
            </a:fld>
            <a:endParaRPr lang="en-US" dirty="0">
              <a:solidFill>
                <a:prstClr val="white">
                  <a:lumMod val="65000"/>
                </a:prstClr>
              </a:solidFill>
              <a:latin typeface="Times New Roman"/>
            </a:endParaRPr>
          </a:p>
        </p:txBody>
      </p:sp>
      <p:sp>
        <p:nvSpPr>
          <p:cNvPr id="6" name="Title 4">
            <a:extLst>
              <a:ext uri="{FF2B5EF4-FFF2-40B4-BE49-F238E27FC236}">
                <a16:creationId xmlns:a16="http://schemas.microsoft.com/office/drawing/2014/main" id="{7429DC83-D738-7D33-F75D-B8577F402112}"/>
              </a:ext>
            </a:extLst>
          </p:cNvPr>
          <p:cNvSpPr>
            <a:spLocks noGrp="1"/>
          </p:cNvSpPr>
          <p:nvPr>
            <p:ph type="title"/>
          </p:nvPr>
        </p:nvSpPr>
        <p:spPr>
          <a:xfrm>
            <a:off x="861495" y="102393"/>
            <a:ext cx="8068550" cy="471949"/>
          </a:xfrm>
        </p:spPr>
        <p:txBody>
          <a:bodyPr/>
          <a:lstStyle/>
          <a:p>
            <a:r>
              <a:rPr lang="en-US" dirty="0"/>
              <a:t>Deferred Maintenance – February 2026 Photos</a:t>
            </a:r>
          </a:p>
        </p:txBody>
      </p:sp>
      <p:sp>
        <p:nvSpPr>
          <p:cNvPr id="9" name="Title 4">
            <a:extLst>
              <a:ext uri="{FF2B5EF4-FFF2-40B4-BE49-F238E27FC236}">
                <a16:creationId xmlns:a16="http://schemas.microsoft.com/office/drawing/2014/main" id="{BBB12C8C-3B35-B26A-35F1-F0708C61C5DE}"/>
              </a:ext>
            </a:extLst>
          </p:cNvPr>
          <p:cNvSpPr txBox="1">
            <a:spLocks/>
          </p:cNvSpPr>
          <p:nvPr/>
        </p:nvSpPr>
        <p:spPr>
          <a:xfrm>
            <a:off x="154646" y="4569159"/>
            <a:ext cx="8916655" cy="328423"/>
          </a:xfrm>
          <a:prstGeom prst="rect">
            <a:avLst/>
          </a:prstGeom>
        </p:spPr>
        <p:txBody>
          <a:bodyPr vert="horz" lIns="68580" tIns="34290" rIns="68580" bIns="34290" rtlCol="0" anchor="ctr" anchorCtr="0">
            <a:noAutofit/>
          </a:bodyPr>
          <a:lstStyle>
            <a:lvl1pPr algn="l" defTabSz="609585" rtl="0" eaLnBrk="1" latinLnBrk="0" hangingPunct="1">
              <a:spcBef>
                <a:spcPct val="0"/>
              </a:spcBef>
              <a:buNone/>
              <a:defRPr sz="3800" b="1" kern="1200">
                <a:solidFill>
                  <a:schemeClr val="tx1"/>
                </a:solidFill>
                <a:latin typeface="+mn-lt"/>
                <a:ea typeface="+mj-ea"/>
                <a:cs typeface="+mj-cs"/>
              </a:defRPr>
            </a:lvl1pPr>
          </a:lstStyle>
          <a:p>
            <a:pPr algn="ctr" defTabSz="457189"/>
            <a:r>
              <a:rPr lang="en-US" sz="1350" b="0" dirty="0">
                <a:solidFill>
                  <a:prstClr val="black"/>
                </a:solidFill>
                <a:latin typeface="Times New Roman"/>
              </a:rPr>
              <a:t>Ringling - Museum of Art and Ca'd'Zan - Reroofing </a:t>
            </a:r>
          </a:p>
        </p:txBody>
      </p:sp>
      <p:pic>
        <p:nvPicPr>
          <p:cNvPr id="4" name="Picture 3">
            <a:extLst>
              <a:ext uri="{FF2B5EF4-FFF2-40B4-BE49-F238E27FC236}">
                <a16:creationId xmlns:a16="http://schemas.microsoft.com/office/drawing/2014/main" id="{171014D9-4E23-647B-77B9-19F3E7AF9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203" y="971753"/>
            <a:ext cx="2628220" cy="3504294"/>
          </a:xfrm>
          <a:prstGeom prst="rect">
            <a:avLst/>
          </a:prstGeom>
        </p:spPr>
      </p:pic>
      <p:pic>
        <p:nvPicPr>
          <p:cNvPr id="8" name="Picture 7">
            <a:extLst>
              <a:ext uri="{FF2B5EF4-FFF2-40B4-BE49-F238E27FC236}">
                <a16:creationId xmlns:a16="http://schemas.microsoft.com/office/drawing/2014/main" id="{4A5F842E-40AB-975D-A916-816582F52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46" y="971753"/>
            <a:ext cx="2628220" cy="3504294"/>
          </a:xfrm>
          <a:prstGeom prst="rect">
            <a:avLst/>
          </a:prstGeom>
        </p:spPr>
      </p:pic>
      <p:pic>
        <p:nvPicPr>
          <p:cNvPr id="12" name="Picture 11">
            <a:extLst>
              <a:ext uri="{FF2B5EF4-FFF2-40B4-BE49-F238E27FC236}">
                <a16:creationId xmlns:a16="http://schemas.microsoft.com/office/drawing/2014/main" id="{6C39F1E3-6F9E-12FA-EBDC-E363654282DB}"/>
              </a:ext>
            </a:extLst>
          </p:cNvPr>
          <p:cNvPicPr>
            <a:picLocks noChangeAspect="1"/>
          </p:cNvPicPr>
          <p:nvPr/>
        </p:nvPicPr>
        <p:blipFill>
          <a:blip r:embed="rId4">
            <a:extLst>
              <a:ext uri="{28A0092B-C50C-407E-A947-70E740481C1C}">
                <a14:useLocalDpi xmlns:a14="http://schemas.microsoft.com/office/drawing/2010/main" val="0"/>
              </a:ext>
            </a:extLst>
          </a:blip>
          <a:srcRect l="10314" r="16179"/>
          <a:stretch>
            <a:fillRect/>
          </a:stretch>
        </p:blipFill>
        <p:spPr>
          <a:xfrm>
            <a:off x="5633759" y="962769"/>
            <a:ext cx="3437543" cy="3507338"/>
          </a:xfrm>
          <a:prstGeom prst="rect">
            <a:avLst/>
          </a:prstGeom>
        </p:spPr>
      </p:pic>
    </p:spTree>
    <p:extLst>
      <p:ext uri="{BB962C8B-B14F-4D97-AF65-F5344CB8AC3E}">
        <p14:creationId xmlns:p14="http://schemas.microsoft.com/office/powerpoint/2010/main" val="310664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3CBE7-CF86-4A7A-1E52-3B1D3B804884}"/>
              </a:ext>
            </a:extLst>
          </p:cNvPr>
          <p:cNvSpPr>
            <a:spLocks noGrp="1"/>
          </p:cNvSpPr>
          <p:nvPr>
            <p:ph type="title"/>
          </p:nvPr>
        </p:nvSpPr>
        <p:spPr>
          <a:xfrm>
            <a:off x="457200" y="732819"/>
            <a:ext cx="8229600" cy="647987"/>
          </a:xfrm>
        </p:spPr>
        <p:txBody>
          <a:bodyPr>
            <a:normAutofit/>
          </a:bodyPr>
          <a:lstStyle/>
          <a:p>
            <a:r>
              <a:rPr lang="en-US" sz="3200" b="1" dirty="0"/>
              <a:t>Education &amp; General (E&amp;G)</a:t>
            </a:r>
          </a:p>
        </p:txBody>
      </p:sp>
      <p:sp>
        <p:nvSpPr>
          <p:cNvPr id="4" name="Content Placeholder 1">
            <a:extLst>
              <a:ext uri="{FF2B5EF4-FFF2-40B4-BE49-F238E27FC236}">
                <a16:creationId xmlns:a16="http://schemas.microsoft.com/office/drawing/2014/main" id="{F6C80588-0BC6-EA74-0ADE-6545A9C0C272}"/>
              </a:ext>
            </a:extLst>
          </p:cNvPr>
          <p:cNvSpPr txBox="1">
            <a:spLocks noGrp="1"/>
          </p:cNvSpPr>
          <p:nvPr>
            <p:ph sz="half" idx="1"/>
          </p:nvPr>
        </p:nvSpPr>
        <p:spPr>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200"/>
              </a:spcBef>
              <a:buClr>
                <a:srgbClr val="CC0000"/>
              </a:buClr>
              <a:buSzPct val="75000"/>
              <a:buFont typeface="Wingdings 3" charset="2"/>
              <a:buChar char=""/>
              <a:defRPr sz="3200" b="1" i="0" kern="1200" spc="-150">
                <a:solidFill>
                  <a:schemeClr val="tx1">
                    <a:lumMod val="75000"/>
                    <a:lumOff val="25000"/>
                  </a:schemeClr>
                </a:solidFill>
                <a:latin typeface="Arial"/>
                <a:ea typeface="+mn-ea"/>
                <a:cs typeface="Arial"/>
              </a:defRPr>
            </a:lvl1pPr>
            <a:lvl2pPr marL="742950" indent="-285750" algn="l" defTabSz="457200" rtl="0" eaLnBrk="1" latinLnBrk="0" hangingPunct="1">
              <a:spcBef>
                <a:spcPct val="20000"/>
              </a:spcBef>
              <a:buClr>
                <a:schemeClr val="bg1">
                  <a:lumMod val="75000"/>
                </a:schemeClr>
              </a:buClr>
              <a:buFont typeface="Arial"/>
              <a:buChar char="•"/>
              <a:defRPr sz="2400" kern="1200">
                <a:solidFill>
                  <a:schemeClr val="tx1">
                    <a:lumMod val="50000"/>
                    <a:lumOff val="50000"/>
                  </a:schemeClr>
                </a:solidFill>
                <a:latin typeface="Arial"/>
                <a:ea typeface="+mn-ea"/>
                <a:cs typeface="Arial"/>
              </a:defRPr>
            </a:lvl2pPr>
            <a:lvl3pPr marL="1143000" indent="-228600" algn="l" defTabSz="457200" rtl="0" eaLnBrk="1" latinLnBrk="0" hangingPunct="1">
              <a:spcBef>
                <a:spcPct val="20000"/>
              </a:spcBef>
              <a:buClr>
                <a:schemeClr val="bg1">
                  <a:lumMod val="75000"/>
                </a:schemeClr>
              </a:buClr>
              <a:buSzPct val="80000"/>
              <a:buFont typeface="Wingdings" charset="2"/>
              <a:buChar char="§"/>
              <a:defRPr sz="200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Clr>
                <a:schemeClr val="bg1">
                  <a:lumMod val="75000"/>
                </a:schemeClr>
              </a:buClr>
              <a:buFont typeface="Arial"/>
              <a:buChar char="–"/>
              <a:defRPr sz="1800" kern="1200">
                <a:solidFill>
                  <a:schemeClr val="tx1">
                    <a:lumMod val="50000"/>
                    <a:lumOff val="50000"/>
                  </a:schemeClr>
                </a:solidFill>
                <a:latin typeface="Arial"/>
                <a:ea typeface="+mn-ea"/>
                <a:cs typeface="Arial"/>
              </a:defRPr>
            </a:lvl4pPr>
            <a:lvl5pPr marL="2057400" indent="-228600" algn="l" defTabSz="457200" rtl="0" eaLnBrk="1" latinLnBrk="0" hangingPunct="1">
              <a:spcBef>
                <a:spcPct val="20000"/>
              </a:spcBef>
              <a:buClr>
                <a:schemeClr val="bg1">
                  <a:lumMod val="75000"/>
                </a:schemeClr>
              </a:buClr>
              <a:buFont typeface="Arial"/>
              <a:buChar char="»"/>
              <a:defRPr sz="1600" kern="1200">
                <a:solidFill>
                  <a:schemeClr val="tx1">
                    <a:lumMod val="50000"/>
                    <a:lumOff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buClrTx/>
              <a:buSzPct val="100000"/>
              <a:buFont typeface="Arial" panose="020B0604020202020204" pitchFamily="34" charset="0"/>
              <a:buChar char="•"/>
              <a:defRPr/>
            </a:pPr>
            <a:r>
              <a:rPr lang="en-US" sz="1900" u="sng" spc="0" dirty="0">
                <a:solidFill>
                  <a:schemeClr val="tx1"/>
                </a:solidFill>
                <a:latin typeface="+mn-lt"/>
              </a:rPr>
              <a:t>Education and General (E&amp;G)</a:t>
            </a:r>
            <a:r>
              <a:rPr lang="en-US" sz="1900" b="0" spc="0" dirty="0">
                <a:solidFill>
                  <a:schemeClr val="tx1"/>
                </a:solidFill>
                <a:latin typeface="+mn-lt"/>
              </a:rPr>
              <a:t>: Largely funds appropriated by the State Legislature, including General Revenue (primarily Florida’s sales tax revenue) and Lottery. This also includes tuition and certain fees. </a:t>
            </a:r>
          </a:p>
          <a:p>
            <a:pPr defTabSz="457189">
              <a:buClrTx/>
              <a:buSzPct val="100000"/>
              <a:buFont typeface="Arial" panose="020B0604020202020204" pitchFamily="34" charset="0"/>
              <a:buChar char="•"/>
              <a:defRPr/>
            </a:pPr>
            <a:endParaRPr lang="en-US" sz="1900" b="0" spc="0" dirty="0">
              <a:solidFill>
                <a:schemeClr val="tx1"/>
              </a:solidFill>
              <a:latin typeface="+mn-lt"/>
            </a:endParaRPr>
          </a:p>
          <a:p>
            <a:pPr defTabSz="457189">
              <a:buClrTx/>
              <a:buSzPct val="100000"/>
              <a:buFont typeface="Arial" panose="020B0604020202020204" pitchFamily="34" charset="0"/>
              <a:buChar char="•"/>
              <a:defRPr/>
            </a:pPr>
            <a:r>
              <a:rPr lang="en-US" sz="1900" spc="0" dirty="0">
                <a:solidFill>
                  <a:schemeClr val="tx1"/>
                </a:solidFill>
                <a:latin typeface="+mn-lt"/>
              </a:rPr>
              <a:t>$1,272,612,403</a:t>
            </a:r>
          </a:p>
          <a:p>
            <a:pPr defTabSz="457189">
              <a:buClrTx/>
              <a:buSzPct val="100000"/>
              <a:buFont typeface="Arial" panose="020B0604020202020204" pitchFamily="34" charset="0"/>
              <a:buChar char="•"/>
              <a:defRPr/>
            </a:pPr>
            <a:endParaRPr lang="en-US" sz="1900" spc="0" dirty="0">
              <a:solidFill>
                <a:schemeClr val="tx1"/>
              </a:solidFill>
              <a:latin typeface="+mn-lt"/>
            </a:endParaRPr>
          </a:p>
          <a:p>
            <a:pPr defTabSz="457189">
              <a:buClrTx/>
              <a:buSzPct val="100000"/>
              <a:buFont typeface="Arial" panose="020B0604020202020204" pitchFamily="34" charset="0"/>
              <a:buChar char="•"/>
              <a:defRPr/>
            </a:pPr>
            <a:r>
              <a:rPr lang="en-US" sz="1900" spc="0" dirty="0">
                <a:solidFill>
                  <a:schemeClr val="tx1"/>
                </a:solidFill>
                <a:latin typeface="+mn-lt"/>
              </a:rPr>
              <a:t>41.34% </a:t>
            </a:r>
            <a:r>
              <a:rPr lang="en-US" sz="1900" b="0" spc="0" dirty="0">
                <a:solidFill>
                  <a:schemeClr val="tx1"/>
                </a:solidFill>
                <a:latin typeface="+mn-lt"/>
              </a:rPr>
              <a:t>of total budget</a:t>
            </a:r>
          </a:p>
          <a:p>
            <a:pPr defTabSz="457189">
              <a:buClrTx/>
              <a:buFont typeface="Arial" panose="020B0604020202020204" pitchFamily="34" charset="0"/>
              <a:buChar char="•"/>
              <a:defRPr/>
            </a:pPr>
            <a:endParaRPr lang="en-US" sz="1900" b="0" spc="0" dirty="0">
              <a:solidFill>
                <a:schemeClr val="tx1"/>
              </a:solidFill>
              <a:latin typeface="+mn-lt"/>
            </a:endParaRPr>
          </a:p>
          <a:p>
            <a:pPr marL="342892" indent="-342892" defTabSz="457189">
              <a:buClr>
                <a:srgbClr val="FFFFFF"/>
              </a:buClr>
              <a:buFont typeface="Wingdings" panose="05000000000000000000" pitchFamily="2" charset="2"/>
              <a:buChar char="§"/>
              <a:defRPr/>
            </a:pPr>
            <a:endParaRPr lang="en-US" sz="1900" b="0" spc="0" dirty="0">
              <a:solidFill>
                <a:schemeClr val="tx1"/>
              </a:solidFill>
              <a:latin typeface="+mn-lt"/>
            </a:endParaRPr>
          </a:p>
        </p:txBody>
      </p:sp>
      <p:sp>
        <p:nvSpPr>
          <p:cNvPr id="3" name="Slide Number Placeholder 2">
            <a:extLst>
              <a:ext uri="{FF2B5EF4-FFF2-40B4-BE49-F238E27FC236}">
                <a16:creationId xmlns:a16="http://schemas.microsoft.com/office/drawing/2014/main" id="{702BB597-8341-6E5E-65EB-73252A61F8A2}"/>
              </a:ext>
            </a:extLst>
          </p:cNvPr>
          <p:cNvSpPr>
            <a:spLocks noGrp="1"/>
          </p:cNvSpPr>
          <p:nvPr>
            <p:ph type="sldNum" sz="quarter" idx="12"/>
          </p:nvPr>
        </p:nvSpPr>
        <p:spPr/>
        <p:txBody>
          <a:bodyPr/>
          <a:lstStyle/>
          <a:p>
            <a:pPr defTabSz="457189">
              <a:defRPr/>
            </a:pPr>
            <a:fld id="{82DA34B5-7C80-464F-9A62-3711C8F85D9D}" type="slidenum">
              <a:rPr lang="en-US">
                <a:solidFill>
                  <a:prstClr val="black">
                    <a:tint val="75000"/>
                  </a:prstClr>
                </a:solidFill>
                <a:latin typeface="Times New Roman"/>
              </a:rPr>
              <a:pPr defTabSz="457189">
                <a:defRPr/>
              </a:pPr>
              <a:t>4</a:t>
            </a:fld>
            <a:endParaRPr lang="en-US" dirty="0">
              <a:solidFill>
                <a:prstClr val="black">
                  <a:tint val="75000"/>
                </a:prstClr>
              </a:solidFill>
              <a:latin typeface="Times New Roman"/>
            </a:endParaRPr>
          </a:p>
        </p:txBody>
      </p:sp>
      <p:pic>
        <p:nvPicPr>
          <p:cNvPr id="5" name="Picture 4">
            <a:extLst>
              <a:ext uri="{FF2B5EF4-FFF2-40B4-BE49-F238E27FC236}">
                <a16:creationId xmlns:a16="http://schemas.microsoft.com/office/drawing/2014/main" id="{8605C80F-F6BE-F7F0-F328-0C9F4F3ED8E5}"/>
              </a:ext>
            </a:extLst>
          </p:cNvPr>
          <p:cNvPicPr>
            <a:picLocks noChangeAspect="1"/>
          </p:cNvPicPr>
          <p:nvPr/>
        </p:nvPicPr>
        <p:blipFill>
          <a:blip r:embed="rId2"/>
          <a:srcRect l="9827" t="1279" r="14403" b="4805"/>
          <a:stretch/>
        </p:blipFill>
        <p:spPr>
          <a:xfrm>
            <a:off x="4495800" y="1642239"/>
            <a:ext cx="4554630" cy="3125025"/>
          </a:xfrm>
          <a:prstGeom prst="rect">
            <a:avLst/>
          </a:prstGeom>
        </p:spPr>
      </p:pic>
    </p:spTree>
    <p:extLst>
      <p:ext uri="{BB962C8B-B14F-4D97-AF65-F5344CB8AC3E}">
        <p14:creationId xmlns:p14="http://schemas.microsoft.com/office/powerpoint/2010/main" val="3933049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6053F-283E-77C8-5B50-A6398D974F71}"/>
            </a:ext>
          </a:extLst>
        </p:cNvPr>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68F5E213-005C-5B59-BFB3-F04947045C54}"/>
              </a:ext>
            </a:extLst>
          </p:cNvPr>
          <p:cNvSpPr>
            <a:spLocks noGrp="1"/>
          </p:cNvSpPr>
          <p:nvPr>
            <p:ph type="sldNum" sz="quarter" idx="12"/>
          </p:nvPr>
        </p:nvSpPr>
        <p:spPr>
          <a:xfrm>
            <a:off x="6553200" y="4767264"/>
            <a:ext cx="2133600" cy="273844"/>
          </a:xfrm>
        </p:spPr>
        <p:txBody>
          <a:bodyPr/>
          <a:lstStyle/>
          <a:p>
            <a:pPr defTabSz="685800">
              <a:defRPr/>
            </a:pPr>
            <a:fld id="{82DA34B5-7C80-464F-9A62-3711C8F85D9D}" type="slidenum">
              <a:rPr lang="en-US">
                <a:solidFill>
                  <a:prstClr val="white">
                    <a:lumMod val="65000"/>
                  </a:prstClr>
                </a:solidFill>
                <a:latin typeface="Times New Roman"/>
              </a:rPr>
              <a:pPr defTabSz="685800">
                <a:defRPr/>
              </a:pPr>
              <a:t>40</a:t>
            </a:fld>
            <a:endParaRPr lang="en-US" dirty="0">
              <a:solidFill>
                <a:prstClr val="white">
                  <a:lumMod val="65000"/>
                </a:prstClr>
              </a:solidFill>
              <a:latin typeface="Times New Roman"/>
            </a:endParaRPr>
          </a:p>
        </p:txBody>
      </p:sp>
      <p:sp>
        <p:nvSpPr>
          <p:cNvPr id="6" name="Title 4">
            <a:extLst>
              <a:ext uri="{FF2B5EF4-FFF2-40B4-BE49-F238E27FC236}">
                <a16:creationId xmlns:a16="http://schemas.microsoft.com/office/drawing/2014/main" id="{7521D540-6E49-6873-671C-85BDBED5A77D}"/>
              </a:ext>
            </a:extLst>
          </p:cNvPr>
          <p:cNvSpPr>
            <a:spLocks noGrp="1"/>
          </p:cNvSpPr>
          <p:nvPr>
            <p:ph type="title"/>
          </p:nvPr>
        </p:nvSpPr>
        <p:spPr>
          <a:xfrm>
            <a:off x="861495" y="102393"/>
            <a:ext cx="8068550" cy="471949"/>
          </a:xfrm>
        </p:spPr>
        <p:txBody>
          <a:bodyPr/>
          <a:lstStyle/>
          <a:p>
            <a:r>
              <a:rPr lang="en-US" dirty="0"/>
              <a:t>Deferred Maintenance – February 2026 Photos</a:t>
            </a:r>
          </a:p>
        </p:txBody>
      </p:sp>
      <p:sp>
        <p:nvSpPr>
          <p:cNvPr id="9" name="Title 4">
            <a:extLst>
              <a:ext uri="{FF2B5EF4-FFF2-40B4-BE49-F238E27FC236}">
                <a16:creationId xmlns:a16="http://schemas.microsoft.com/office/drawing/2014/main" id="{4ED425DB-E4A3-A288-3561-82BAB1079FB3}"/>
              </a:ext>
            </a:extLst>
          </p:cNvPr>
          <p:cNvSpPr txBox="1">
            <a:spLocks/>
          </p:cNvSpPr>
          <p:nvPr/>
        </p:nvSpPr>
        <p:spPr>
          <a:xfrm>
            <a:off x="145473" y="4069667"/>
            <a:ext cx="3997712" cy="488477"/>
          </a:xfrm>
          <a:prstGeom prst="rect">
            <a:avLst/>
          </a:prstGeom>
        </p:spPr>
        <p:txBody>
          <a:bodyPr vert="horz" lIns="68580" tIns="34290" rIns="68580" bIns="34290" rtlCol="0" anchor="t" anchorCtr="0">
            <a:noAutofit/>
          </a:bodyPr>
          <a:lstStyle>
            <a:lvl1pPr algn="l" defTabSz="609585" rtl="0" eaLnBrk="1" latinLnBrk="0" hangingPunct="1">
              <a:spcBef>
                <a:spcPct val="0"/>
              </a:spcBef>
              <a:buNone/>
              <a:defRPr sz="3800" b="1" kern="1200">
                <a:solidFill>
                  <a:schemeClr val="tx1"/>
                </a:solidFill>
                <a:latin typeface="+mn-lt"/>
                <a:ea typeface="+mj-ea"/>
                <a:cs typeface="+mj-cs"/>
              </a:defRPr>
            </a:lvl1pPr>
          </a:lstStyle>
          <a:p>
            <a:pPr algn="ctr" defTabSz="457189"/>
            <a:r>
              <a:rPr lang="en-US" sz="1350" b="0" dirty="0">
                <a:solidFill>
                  <a:prstClr val="black"/>
                </a:solidFill>
                <a:latin typeface="Times New Roman"/>
              </a:rPr>
              <a:t>FAMU-FSU College of Engineering A &amp; B – Building Envelope</a:t>
            </a:r>
          </a:p>
        </p:txBody>
      </p:sp>
      <p:pic>
        <p:nvPicPr>
          <p:cNvPr id="13315" name="Picture 3">
            <a:extLst>
              <a:ext uri="{FF2B5EF4-FFF2-40B4-BE49-F238E27FC236}">
                <a16:creationId xmlns:a16="http://schemas.microsoft.com/office/drawing/2014/main" id="{7BF825AB-DF27-60BA-92CD-D083AD9DC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73" y="1147615"/>
            <a:ext cx="3997712" cy="264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C57CF15C-50DB-94FE-DB61-8E927A1EA9BC}"/>
              </a:ext>
            </a:extLst>
          </p:cNvPr>
          <p:cNvPicPr>
            <a:picLocks noChangeAspect="1"/>
          </p:cNvPicPr>
          <p:nvPr/>
        </p:nvPicPr>
        <p:blipFill>
          <a:blip r:embed="rId3"/>
          <a:stretch>
            <a:fillRect/>
          </a:stretch>
        </p:blipFill>
        <p:spPr>
          <a:xfrm>
            <a:off x="4343535" y="1147615"/>
            <a:ext cx="4629161" cy="2641345"/>
          </a:xfrm>
          <a:prstGeom prst="rect">
            <a:avLst/>
          </a:prstGeom>
        </p:spPr>
      </p:pic>
      <p:sp>
        <p:nvSpPr>
          <p:cNvPr id="2" name="Title 4">
            <a:extLst>
              <a:ext uri="{FF2B5EF4-FFF2-40B4-BE49-F238E27FC236}">
                <a16:creationId xmlns:a16="http://schemas.microsoft.com/office/drawing/2014/main" id="{2C6CFED5-1C89-4AE1-433B-DE679C78AF59}"/>
              </a:ext>
            </a:extLst>
          </p:cNvPr>
          <p:cNvSpPr txBox="1">
            <a:spLocks/>
          </p:cNvSpPr>
          <p:nvPr/>
        </p:nvSpPr>
        <p:spPr>
          <a:xfrm>
            <a:off x="4343535" y="4069668"/>
            <a:ext cx="4654993" cy="488476"/>
          </a:xfrm>
          <a:prstGeom prst="rect">
            <a:avLst/>
          </a:prstGeom>
        </p:spPr>
        <p:txBody>
          <a:bodyPr vert="horz" lIns="68580" tIns="34290" rIns="68580" bIns="34290" rtlCol="0" anchor="t" anchorCtr="0">
            <a:noAutofit/>
          </a:bodyPr>
          <a:lstStyle>
            <a:lvl1pPr algn="l" defTabSz="609585" rtl="0" eaLnBrk="1" latinLnBrk="0" hangingPunct="1">
              <a:spcBef>
                <a:spcPct val="0"/>
              </a:spcBef>
              <a:buNone/>
              <a:defRPr sz="3800" b="1" kern="1200">
                <a:solidFill>
                  <a:schemeClr val="tx1"/>
                </a:solidFill>
                <a:latin typeface="+mn-lt"/>
                <a:ea typeface="+mj-ea"/>
                <a:cs typeface="+mj-cs"/>
              </a:defRPr>
            </a:lvl1pPr>
          </a:lstStyle>
          <a:p>
            <a:pPr algn="ctr" defTabSz="457189"/>
            <a:r>
              <a:rPr lang="en-US" sz="1350" b="0" dirty="0">
                <a:solidFill>
                  <a:prstClr val="black"/>
                </a:solidFill>
                <a:latin typeface="Times New Roman"/>
              </a:rPr>
              <a:t>Collins – Building Envelope</a:t>
            </a:r>
          </a:p>
        </p:txBody>
      </p:sp>
    </p:spTree>
    <p:extLst>
      <p:ext uri="{BB962C8B-B14F-4D97-AF65-F5344CB8AC3E}">
        <p14:creationId xmlns:p14="http://schemas.microsoft.com/office/powerpoint/2010/main" val="3661999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9B59D-9333-A610-1687-81565A951C70}"/>
            </a:ext>
          </a:extLst>
        </p:cNvPr>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060512F2-17CE-D5BD-65B5-BDD70BC2C2F9}"/>
              </a:ext>
            </a:extLst>
          </p:cNvPr>
          <p:cNvSpPr>
            <a:spLocks noGrp="1"/>
          </p:cNvSpPr>
          <p:nvPr>
            <p:ph type="sldNum" sz="quarter" idx="12"/>
          </p:nvPr>
        </p:nvSpPr>
        <p:spPr>
          <a:xfrm>
            <a:off x="6553200" y="4767264"/>
            <a:ext cx="2133600" cy="273844"/>
          </a:xfrm>
        </p:spPr>
        <p:txBody>
          <a:bodyPr/>
          <a:lstStyle/>
          <a:p>
            <a:pPr defTabSz="685800">
              <a:defRPr/>
            </a:pPr>
            <a:fld id="{82DA34B5-7C80-464F-9A62-3711C8F85D9D}" type="slidenum">
              <a:rPr lang="en-US">
                <a:solidFill>
                  <a:prstClr val="white">
                    <a:lumMod val="65000"/>
                  </a:prstClr>
                </a:solidFill>
                <a:latin typeface="Times New Roman"/>
              </a:rPr>
              <a:pPr defTabSz="685800">
                <a:defRPr/>
              </a:pPr>
              <a:t>41</a:t>
            </a:fld>
            <a:endParaRPr lang="en-US" dirty="0">
              <a:solidFill>
                <a:prstClr val="white">
                  <a:lumMod val="65000"/>
                </a:prstClr>
              </a:solidFill>
              <a:latin typeface="Times New Roman"/>
            </a:endParaRPr>
          </a:p>
        </p:txBody>
      </p:sp>
      <p:sp>
        <p:nvSpPr>
          <p:cNvPr id="6" name="Title 4">
            <a:extLst>
              <a:ext uri="{FF2B5EF4-FFF2-40B4-BE49-F238E27FC236}">
                <a16:creationId xmlns:a16="http://schemas.microsoft.com/office/drawing/2014/main" id="{181A9D00-A6F2-6718-0B7C-EF4BDC963104}"/>
              </a:ext>
            </a:extLst>
          </p:cNvPr>
          <p:cNvSpPr>
            <a:spLocks noGrp="1"/>
          </p:cNvSpPr>
          <p:nvPr>
            <p:ph type="title"/>
          </p:nvPr>
        </p:nvSpPr>
        <p:spPr>
          <a:xfrm>
            <a:off x="861495" y="102393"/>
            <a:ext cx="8068550" cy="471949"/>
          </a:xfrm>
        </p:spPr>
        <p:txBody>
          <a:bodyPr/>
          <a:lstStyle/>
          <a:p>
            <a:r>
              <a:rPr lang="en-US" dirty="0"/>
              <a:t>Deferred Maintenance – February 2026 Photos</a:t>
            </a:r>
          </a:p>
        </p:txBody>
      </p:sp>
      <p:sp>
        <p:nvSpPr>
          <p:cNvPr id="9" name="Title 4">
            <a:extLst>
              <a:ext uri="{FF2B5EF4-FFF2-40B4-BE49-F238E27FC236}">
                <a16:creationId xmlns:a16="http://schemas.microsoft.com/office/drawing/2014/main" id="{7C683513-78BE-7AC6-98FE-C4FD63E59943}"/>
              </a:ext>
            </a:extLst>
          </p:cNvPr>
          <p:cNvSpPr txBox="1">
            <a:spLocks/>
          </p:cNvSpPr>
          <p:nvPr/>
        </p:nvSpPr>
        <p:spPr>
          <a:xfrm>
            <a:off x="145473" y="4067849"/>
            <a:ext cx="8784571" cy="465064"/>
          </a:xfrm>
          <a:prstGeom prst="rect">
            <a:avLst/>
          </a:prstGeom>
        </p:spPr>
        <p:txBody>
          <a:bodyPr vert="horz" lIns="68580" tIns="34290" rIns="68580" bIns="34290" rtlCol="0" anchor="ctr" anchorCtr="0">
            <a:noAutofit/>
          </a:bodyPr>
          <a:lstStyle>
            <a:lvl1pPr algn="l" defTabSz="609585" rtl="0" eaLnBrk="1" latinLnBrk="0" hangingPunct="1">
              <a:spcBef>
                <a:spcPct val="0"/>
              </a:spcBef>
              <a:buNone/>
              <a:defRPr sz="3800" b="1" kern="1200">
                <a:solidFill>
                  <a:schemeClr val="tx1"/>
                </a:solidFill>
                <a:latin typeface="+mn-lt"/>
                <a:ea typeface="+mj-ea"/>
                <a:cs typeface="+mj-cs"/>
              </a:defRPr>
            </a:lvl1pPr>
          </a:lstStyle>
          <a:p>
            <a:pPr algn="ctr" defTabSz="457189"/>
            <a:r>
              <a:rPr lang="en-US" sz="1350" b="0" dirty="0">
                <a:solidFill>
                  <a:prstClr val="black"/>
                </a:solidFill>
                <a:latin typeface="Times New Roman"/>
              </a:rPr>
              <a:t>Sandels Building – Building Envelope</a:t>
            </a:r>
          </a:p>
        </p:txBody>
      </p:sp>
      <p:pic>
        <p:nvPicPr>
          <p:cNvPr id="14338" name="Picture 2">
            <a:extLst>
              <a:ext uri="{FF2B5EF4-FFF2-40B4-BE49-F238E27FC236}">
                <a16:creationId xmlns:a16="http://schemas.microsoft.com/office/drawing/2014/main" id="{18E83322-B7F1-6FF5-04F0-890F46045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74" y="1002120"/>
            <a:ext cx="4253344" cy="2957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
            <a:extLst>
              <a:ext uri="{FF2B5EF4-FFF2-40B4-BE49-F238E27FC236}">
                <a16:creationId xmlns:a16="http://schemas.microsoft.com/office/drawing/2014/main" id="{803CB3AE-CA03-7987-BB72-EB1D63B5B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3475" y="998576"/>
            <a:ext cx="4306570" cy="295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9758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0BEEF46-7597-AD81-E724-8B924F068C8B}"/>
              </a:ext>
            </a:extLst>
          </p:cNvPr>
          <p:cNvSpPr>
            <a:spLocks noGrp="1"/>
          </p:cNvSpPr>
          <p:nvPr>
            <p:ph type="pic" idx="1"/>
          </p:nvPr>
        </p:nvSpPr>
        <p:spPr>
          <a:xfrm>
            <a:off x="671265" y="958911"/>
            <a:ext cx="7610913" cy="3570804"/>
          </a:xfrm>
        </p:spPr>
        <p:txBody>
          <a:bodyPr>
            <a:normAutofit fontScale="55000" lnSpcReduction="20000"/>
          </a:bodyPr>
          <a:lstStyle/>
          <a:p>
            <a:pPr defTabSz="342884">
              <a:lnSpc>
                <a:spcPct val="115000"/>
              </a:lnSpc>
              <a:spcBef>
                <a:spcPts val="0"/>
              </a:spcBef>
              <a:defRPr/>
            </a:pPr>
            <a:endParaRPr lang="en-US" sz="2850" b="1" dirty="0">
              <a:solidFill>
                <a:srgbClr val="000000"/>
              </a:solidFill>
              <a:ea typeface="Calibri"/>
              <a:cs typeface="Times New Roman"/>
            </a:endParaRPr>
          </a:p>
          <a:p>
            <a:pPr defTabSz="342884">
              <a:lnSpc>
                <a:spcPct val="115000"/>
              </a:lnSpc>
              <a:spcBef>
                <a:spcPts val="0"/>
              </a:spcBef>
              <a:defRPr/>
            </a:pPr>
            <a:r>
              <a:rPr lang="en-US" sz="2850" b="1" dirty="0">
                <a:solidFill>
                  <a:srgbClr val="000000"/>
                </a:solidFill>
                <a:ea typeface="Calibri"/>
                <a:cs typeface="Times New Roman"/>
              </a:rPr>
              <a:t>GSF:  </a:t>
            </a:r>
            <a:r>
              <a:rPr lang="en-US" sz="2850" dirty="0">
                <a:solidFill>
                  <a:srgbClr val="000000"/>
                </a:solidFill>
                <a:ea typeface="Calibri"/>
                <a:cs typeface="Times New Roman"/>
              </a:rPr>
              <a:t>139,700 </a:t>
            </a:r>
            <a:r>
              <a:rPr lang="en-US" sz="2850" dirty="0" err="1">
                <a:solidFill>
                  <a:srgbClr val="000000"/>
                </a:solidFill>
                <a:ea typeface="Calibri"/>
                <a:cs typeface="Times New Roman"/>
              </a:rPr>
              <a:t>gsf</a:t>
            </a:r>
            <a:endParaRPr lang="en-US" sz="2850" dirty="0">
              <a:solidFill>
                <a:srgbClr val="000000"/>
              </a:solidFill>
              <a:ea typeface="Calibri"/>
              <a:cs typeface="Times New Roman"/>
            </a:endParaRPr>
          </a:p>
          <a:p>
            <a:pPr defTabSz="342884">
              <a:lnSpc>
                <a:spcPct val="115000"/>
              </a:lnSpc>
              <a:spcBef>
                <a:spcPts val="0"/>
              </a:spcBef>
              <a:defRPr/>
            </a:pPr>
            <a:r>
              <a:rPr lang="en-US" sz="2850" b="1" dirty="0">
                <a:solidFill>
                  <a:srgbClr val="000000"/>
                </a:solidFill>
                <a:ea typeface="Calibri"/>
                <a:cs typeface="Times New Roman"/>
              </a:rPr>
              <a:t>Project Budget:  </a:t>
            </a:r>
            <a:r>
              <a:rPr lang="en-US" sz="2850" dirty="0">
                <a:solidFill>
                  <a:srgbClr val="000000"/>
                </a:solidFill>
                <a:ea typeface="Calibri"/>
                <a:cs typeface="Times New Roman"/>
              </a:rPr>
              <a:t>$137.5M</a:t>
            </a:r>
          </a:p>
          <a:p>
            <a:pPr defTabSz="342884">
              <a:lnSpc>
                <a:spcPct val="115000"/>
              </a:lnSpc>
              <a:spcBef>
                <a:spcPts val="0"/>
              </a:spcBef>
              <a:defRPr/>
            </a:pPr>
            <a:r>
              <a:rPr lang="en-US" sz="2850" b="1" dirty="0">
                <a:solidFill>
                  <a:srgbClr val="000000"/>
                </a:solidFill>
                <a:ea typeface="Calibri"/>
                <a:cs typeface="Times New Roman"/>
              </a:rPr>
              <a:t>Project Schedule: </a:t>
            </a:r>
            <a:r>
              <a:rPr lang="en-US" sz="2850" dirty="0">
                <a:solidFill>
                  <a:srgbClr val="000000"/>
                </a:solidFill>
                <a:ea typeface="Calibri"/>
                <a:cs typeface="Times New Roman"/>
              </a:rPr>
              <a:t>Substantial Completion anticipated Fall 2026</a:t>
            </a:r>
            <a:endParaRPr lang="en-US" sz="2850" dirty="0">
              <a:solidFill>
                <a:srgbClr val="000000"/>
              </a:solidFill>
              <a:ea typeface="Calibri" panose="020F0502020204030204" pitchFamily="34" charset="0"/>
              <a:cs typeface="Times New Roman" panose="02020603050405020304" pitchFamily="18" charset="0"/>
            </a:endParaRPr>
          </a:p>
          <a:p>
            <a:pPr defTabSz="342884">
              <a:lnSpc>
                <a:spcPct val="115000"/>
              </a:lnSpc>
              <a:spcBef>
                <a:spcPts val="0"/>
              </a:spcBef>
              <a:defRPr/>
            </a:pPr>
            <a:r>
              <a:rPr lang="en-US" sz="2850" dirty="0">
                <a:solidFill>
                  <a:srgbClr val="000000"/>
                </a:solidFill>
                <a:ea typeface="Calibri"/>
                <a:cs typeface="Times New Roman"/>
              </a:rPr>
              <a:t>  </a:t>
            </a:r>
          </a:p>
          <a:p>
            <a:pPr defTabSz="342884">
              <a:lnSpc>
                <a:spcPct val="115000"/>
              </a:lnSpc>
              <a:spcBef>
                <a:spcPts val="0"/>
              </a:spcBef>
              <a:defRPr/>
            </a:pPr>
            <a:r>
              <a:rPr lang="en-US" sz="2850" b="1" dirty="0">
                <a:solidFill>
                  <a:srgbClr val="000000"/>
                </a:solidFill>
                <a:ea typeface="Calibri"/>
                <a:cs typeface="Times New Roman"/>
              </a:rPr>
              <a:t>Project Information:</a:t>
            </a:r>
          </a:p>
          <a:p>
            <a:pPr marL="342424" algn="just" defTabSz="342884">
              <a:lnSpc>
                <a:spcPct val="115000"/>
              </a:lnSpc>
              <a:spcBef>
                <a:spcPts val="0"/>
              </a:spcBef>
              <a:defRPr/>
            </a:pPr>
            <a:r>
              <a:rPr lang="en-US" sz="2850" dirty="0">
                <a:solidFill>
                  <a:srgbClr val="000000"/>
                </a:solidFill>
              </a:rPr>
              <a:t>Constructs an Academic Health Center that will accommodate both wet and dry labs, clinical space, administrative space, teaching space, and research space. The facility includes space to be utilized by TMH Family Medical Residency Program.</a:t>
            </a:r>
            <a:endParaRPr lang="en-US" sz="2850" dirty="0">
              <a:solidFill>
                <a:srgbClr val="000000"/>
              </a:solidFill>
              <a:ea typeface="Calibri" panose="020F0502020204030204" pitchFamily="34" charset="0"/>
              <a:cs typeface="Times New Roman" panose="02020603050405020304" pitchFamily="18" charset="0"/>
            </a:endParaRPr>
          </a:p>
          <a:p>
            <a:pPr marL="342424" defTabSz="342884">
              <a:lnSpc>
                <a:spcPct val="115000"/>
              </a:lnSpc>
              <a:spcBef>
                <a:spcPts val="0"/>
              </a:spcBef>
              <a:defRPr/>
            </a:pPr>
            <a:endParaRPr lang="en-US" sz="2850" dirty="0">
              <a:solidFill>
                <a:srgbClr val="000000"/>
              </a:solidFill>
              <a:ea typeface="Calibri" panose="020F0502020204030204" pitchFamily="34" charset="0"/>
              <a:cs typeface="Times New Roman" panose="02020603050405020304" pitchFamily="18" charset="0"/>
            </a:endParaRPr>
          </a:p>
          <a:p>
            <a:pPr defTabSz="342884">
              <a:lnSpc>
                <a:spcPct val="115000"/>
              </a:lnSpc>
              <a:spcBef>
                <a:spcPts val="0"/>
              </a:spcBef>
              <a:defRPr/>
            </a:pPr>
            <a:r>
              <a:rPr lang="en-US" sz="2850" b="1" dirty="0">
                <a:solidFill>
                  <a:srgbClr val="000000"/>
                </a:solidFill>
                <a:ea typeface="Calibri"/>
                <a:cs typeface="Times New Roman"/>
              </a:rPr>
              <a:t>Project Partners:</a:t>
            </a:r>
          </a:p>
          <a:p>
            <a:pPr defTabSz="342884">
              <a:lnSpc>
                <a:spcPct val="115000"/>
              </a:lnSpc>
              <a:spcBef>
                <a:spcPts val="0"/>
              </a:spcBef>
              <a:defRPr/>
            </a:pPr>
            <a:r>
              <a:rPr lang="en-US" sz="2850" dirty="0">
                <a:solidFill>
                  <a:srgbClr val="000000"/>
                </a:solidFill>
                <a:ea typeface="Calibri"/>
                <a:cs typeface="Times New Roman"/>
              </a:rPr>
              <a:t>	Design Professional: HOK, Tampa, FL</a:t>
            </a:r>
            <a:endParaRPr lang="en-US" sz="2850" dirty="0">
              <a:solidFill>
                <a:srgbClr val="000000"/>
              </a:solidFill>
              <a:ea typeface="Calibri" panose="020F0502020204030204" pitchFamily="34" charset="0"/>
              <a:cs typeface="Times New Roman" panose="02020603050405020304" pitchFamily="18" charset="0"/>
            </a:endParaRPr>
          </a:p>
          <a:p>
            <a:pPr defTabSz="342884">
              <a:lnSpc>
                <a:spcPct val="115000"/>
              </a:lnSpc>
              <a:spcBef>
                <a:spcPts val="0"/>
              </a:spcBef>
              <a:defRPr/>
            </a:pPr>
            <a:r>
              <a:rPr lang="en-US" sz="2850" dirty="0">
                <a:solidFill>
                  <a:srgbClr val="000000"/>
                </a:solidFill>
                <a:ea typeface="Calibri"/>
                <a:cs typeface="Times New Roman"/>
              </a:rPr>
              <a:t>	Contractor: AJAX Building Company, Midway, FL</a:t>
            </a:r>
          </a:p>
          <a:p>
            <a:pPr defTabSz="342884">
              <a:lnSpc>
                <a:spcPct val="114999"/>
              </a:lnSpc>
              <a:spcBef>
                <a:spcPts val="0"/>
              </a:spcBef>
              <a:defRPr/>
            </a:pPr>
            <a:r>
              <a:rPr lang="en-US" sz="2850" dirty="0">
                <a:solidFill>
                  <a:srgbClr val="000000"/>
                </a:solidFill>
                <a:ea typeface="Calibri"/>
                <a:cs typeface="Times New Roman"/>
              </a:rPr>
              <a:t>        Owner's Representative: Cumming Management Group, Nashville, TN</a:t>
            </a:r>
          </a:p>
          <a:p>
            <a:endParaRPr lang="en-US" dirty="0"/>
          </a:p>
        </p:txBody>
      </p:sp>
      <p:sp>
        <p:nvSpPr>
          <p:cNvPr id="11" name="Slide Number Placeholder 3">
            <a:extLst>
              <a:ext uri="{FF2B5EF4-FFF2-40B4-BE49-F238E27FC236}">
                <a16:creationId xmlns:a16="http://schemas.microsoft.com/office/drawing/2014/main" id="{2D79D9D4-CC8C-4AAE-1000-CCBA3A5CAD25}"/>
              </a:ext>
            </a:extLst>
          </p:cNvPr>
          <p:cNvSpPr txBox="1">
            <a:spLocks/>
          </p:cNvSpPr>
          <p:nvPr/>
        </p:nvSpPr>
        <p:spPr>
          <a:xfrm>
            <a:off x="6553200" y="4754848"/>
            <a:ext cx="2133600" cy="273844"/>
          </a:xfrm>
          <a:prstGeom prst="rect">
            <a:avLst/>
          </a:prstGeom>
        </p:spPr>
        <p:txBody>
          <a:bodyPr vert="horz" lIns="68580" tIns="34290" rIns="68580" bIns="3429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82DA34B5-7C80-464F-9A62-3711C8F85D9D}" type="slidenum">
              <a:rPr lang="en-US" sz="1200">
                <a:solidFill>
                  <a:prstClr val="black">
                    <a:tint val="75000"/>
                  </a:prstClr>
                </a:solidFill>
                <a:latin typeface="Times New Roman"/>
              </a:rPr>
              <a:pPr defTabSz="685800">
                <a:defRPr/>
              </a:pPr>
              <a:t>42</a:t>
            </a:fld>
            <a:endParaRPr lang="en-US" sz="1200">
              <a:solidFill>
                <a:prstClr val="black">
                  <a:tint val="75000"/>
                </a:prstClr>
              </a:solidFill>
              <a:latin typeface="Times New Roman"/>
            </a:endParaRPr>
          </a:p>
        </p:txBody>
      </p:sp>
      <p:sp>
        <p:nvSpPr>
          <p:cNvPr id="3" name="Title 2">
            <a:extLst>
              <a:ext uri="{FF2B5EF4-FFF2-40B4-BE49-F238E27FC236}">
                <a16:creationId xmlns:a16="http://schemas.microsoft.com/office/drawing/2014/main" id="{B8A74859-1514-E775-3015-1DF4E6D241EA}"/>
              </a:ext>
            </a:extLst>
          </p:cNvPr>
          <p:cNvSpPr txBox="1">
            <a:spLocks/>
          </p:cNvSpPr>
          <p:nvPr/>
        </p:nvSpPr>
        <p:spPr>
          <a:xfrm>
            <a:off x="759343" y="229848"/>
            <a:ext cx="6402795" cy="456182"/>
          </a:xfrm>
          <a:prstGeom prst="rect">
            <a:avLst/>
          </a:prstGeom>
        </p:spPr>
        <p:txBody>
          <a:bodyPr vert="horz" lIns="91440" tIns="45720" rIns="91440" bIns="45720" rtlCol="0" anchor="b">
            <a:noAutofit/>
          </a:bodyPr>
          <a:lstStyle>
            <a:lvl1pPr algn="l" defTabSz="457189" rtl="0" eaLnBrk="1" latinLnBrk="0" hangingPunct="1">
              <a:spcBef>
                <a:spcPct val="0"/>
              </a:spcBef>
              <a:buNone/>
              <a:defRPr sz="2000" b="1" kern="1200">
                <a:solidFill>
                  <a:schemeClr val="tx1"/>
                </a:solidFill>
                <a:latin typeface="+mn-lt"/>
                <a:ea typeface="+mj-ea"/>
                <a:cs typeface="+mj-cs"/>
              </a:defRPr>
            </a:lvl1pPr>
          </a:lstStyle>
          <a:p>
            <a:r>
              <a:rPr lang="en-US" sz="2700" dirty="0">
                <a:effectLst>
                  <a:outerShdw blurRad="38100" dist="38100" dir="2700000" algn="tl">
                    <a:srgbClr val="000000">
                      <a:alpha val="43137"/>
                    </a:srgbClr>
                  </a:outerShdw>
                </a:effectLst>
              </a:rPr>
              <a:t>FSU Academic Health Center</a:t>
            </a:r>
            <a:endParaRPr lang="en-US" sz="2700" dirty="0"/>
          </a:p>
        </p:txBody>
      </p:sp>
      <p:sp>
        <p:nvSpPr>
          <p:cNvPr id="10" name="Text Placeholder 21">
            <a:extLst>
              <a:ext uri="{FF2B5EF4-FFF2-40B4-BE49-F238E27FC236}">
                <a16:creationId xmlns:a16="http://schemas.microsoft.com/office/drawing/2014/main" id="{2F5A1A6F-7571-5A71-1D62-4028EF5E1984}"/>
              </a:ext>
            </a:extLst>
          </p:cNvPr>
          <p:cNvSpPr txBox="1">
            <a:spLocks/>
          </p:cNvSpPr>
          <p:nvPr/>
        </p:nvSpPr>
        <p:spPr>
          <a:xfrm>
            <a:off x="801862" y="686030"/>
            <a:ext cx="2547134" cy="310362"/>
          </a:xfrm>
          <a:prstGeom prst="rect">
            <a:avLst/>
          </a:prstGeom>
        </p:spPr>
        <p:txBody>
          <a:bodyPr vert="horz" lIns="68580" tIns="34290" rIns="68580" bIns="34290" rtlCol="0">
            <a:normAutofit/>
          </a:bodyPr>
          <a:lstStyle>
            <a:lvl1pPr marL="0" indent="0" algn="l" defTabSz="609585" rtl="0" eaLnBrk="1" latinLnBrk="0" hangingPunct="1">
              <a:spcBef>
                <a:spcPct val="20000"/>
              </a:spcBef>
              <a:buFont typeface="Arial"/>
              <a:buNone/>
              <a:defRPr sz="1800" i="1" kern="1200">
                <a:solidFill>
                  <a:schemeClr val="tx1"/>
                </a:solidFill>
                <a:latin typeface="+mn-lt"/>
                <a:ea typeface="+mn-ea"/>
                <a:cs typeface="+mn-cs"/>
              </a:defRPr>
            </a:lvl1pPr>
            <a:lvl2pPr marL="609585" indent="0" algn="l" defTabSz="609585" rtl="0" eaLnBrk="1" latinLnBrk="0" hangingPunct="1">
              <a:spcBef>
                <a:spcPct val="20000"/>
              </a:spcBef>
              <a:buFont typeface="Arial"/>
              <a:buNone/>
              <a:defRPr sz="1600" kern="1200">
                <a:solidFill>
                  <a:schemeClr val="tx1"/>
                </a:solidFill>
                <a:latin typeface="+mn-lt"/>
                <a:ea typeface="+mn-ea"/>
                <a:cs typeface="+mn-cs"/>
              </a:defRPr>
            </a:lvl2pPr>
            <a:lvl3pPr marL="1219170" indent="0" algn="l" defTabSz="609585" rtl="0" eaLnBrk="1" latinLnBrk="0" hangingPunct="1">
              <a:spcBef>
                <a:spcPct val="20000"/>
              </a:spcBef>
              <a:buFont typeface="Arial"/>
              <a:buNone/>
              <a:defRPr sz="1333" kern="1200">
                <a:solidFill>
                  <a:schemeClr val="tx1"/>
                </a:solidFill>
                <a:latin typeface="+mn-lt"/>
                <a:ea typeface="+mn-ea"/>
                <a:cs typeface="+mn-cs"/>
              </a:defRPr>
            </a:lvl3pPr>
            <a:lvl4pPr marL="1828754" indent="0" algn="l" defTabSz="609585" rtl="0" eaLnBrk="1" latinLnBrk="0" hangingPunct="1">
              <a:spcBef>
                <a:spcPct val="20000"/>
              </a:spcBef>
              <a:buFont typeface="Arial"/>
              <a:buNone/>
              <a:defRPr sz="1200" kern="1200">
                <a:solidFill>
                  <a:schemeClr val="tx1"/>
                </a:solidFill>
                <a:latin typeface="+mn-lt"/>
                <a:ea typeface="+mn-ea"/>
                <a:cs typeface="+mn-cs"/>
              </a:defRPr>
            </a:lvl4pPr>
            <a:lvl5pPr marL="2438339" indent="0" algn="l" defTabSz="609585" rtl="0" eaLnBrk="1" latinLnBrk="0" hangingPunct="1">
              <a:spcBef>
                <a:spcPct val="20000"/>
              </a:spcBef>
              <a:buFont typeface="Arial"/>
              <a:buNone/>
              <a:defRPr sz="1200" kern="1200">
                <a:solidFill>
                  <a:schemeClr val="tx1"/>
                </a:solidFill>
                <a:latin typeface="+mn-lt"/>
                <a:ea typeface="+mn-ea"/>
                <a:cs typeface="+mn-cs"/>
              </a:defRPr>
            </a:lvl5pPr>
            <a:lvl6pPr marL="3047924" indent="0" algn="l" defTabSz="609585" rtl="0" eaLnBrk="1" latinLnBrk="0" hangingPunct="1">
              <a:spcBef>
                <a:spcPct val="20000"/>
              </a:spcBef>
              <a:buFont typeface="Arial"/>
              <a:buNone/>
              <a:defRPr sz="1200" kern="1200">
                <a:solidFill>
                  <a:schemeClr val="tx1"/>
                </a:solidFill>
                <a:latin typeface="+mn-lt"/>
                <a:ea typeface="+mn-ea"/>
                <a:cs typeface="+mn-cs"/>
              </a:defRPr>
            </a:lvl6pPr>
            <a:lvl7pPr marL="3657509" indent="0" algn="l" defTabSz="609585" rtl="0" eaLnBrk="1" latinLnBrk="0" hangingPunct="1">
              <a:spcBef>
                <a:spcPct val="20000"/>
              </a:spcBef>
              <a:buFont typeface="Arial"/>
              <a:buNone/>
              <a:defRPr sz="1200" kern="1200">
                <a:solidFill>
                  <a:schemeClr val="tx1"/>
                </a:solidFill>
                <a:latin typeface="+mn-lt"/>
                <a:ea typeface="+mn-ea"/>
                <a:cs typeface="+mn-cs"/>
              </a:defRPr>
            </a:lvl7pPr>
            <a:lvl8pPr marL="4267093" indent="0" algn="l" defTabSz="609585" rtl="0" eaLnBrk="1" latinLnBrk="0" hangingPunct="1">
              <a:spcBef>
                <a:spcPct val="20000"/>
              </a:spcBef>
              <a:buFont typeface="Arial"/>
              <a:buNone/>
              <a:defRPr sz="1200" kern="1200">
                <a:solidFill>
                  <a:schemeClr val="tx1"/>
                </a:solidFill>
                <a:latin typeface="+mn-lt"/>
                <a:ea typeface="+mn-ea"/>
                <a:cs typeface="+mn-cs"/>
              </a:defRPr>
            </a:lvl8pPr>
            <a:lvl9pPr marL="4876678" indent="0" algn="l" defTabSz="609585" rtl="0" eaLnBrk="1" latinLnBrk="0" hangingPunct="1">
              <a:spcBef>
                <a:spcPct val="20000"/>
              </a:spcBef>
              <a:buFont typeface="Arial"/>
              <a:buNone/>
              <a:defRPr sz="1200" kern="1200">
                <a:solidFill>
                  <a:schemeClr val="tx1"/>
                </a:solidFill>
                <a:latin typeface="+mn-lt"/>
                <a:ea typeface="+mn-ea"/>
                <a:cs typeface="+mn-cs"/>
              </a:defRPr>
            </a:lvl9pPr>
          </a:lstStyle>
          <a:p>
            <a:pPr defTabSz="457189"/>
            <a:r>
              <a:rPr lang="en-US" sz="1350" dirty="0">
                <a:solidFill>
                  <a:prstClr val="black"/>
                </a:solidFill>
                <a:latin typeface="Times New Roman"/>
              </a:rPr>
              <a:t>Project Status: Construction</a:t>
            </a:r>
          </a:p>
        </p:txBody>
      </p:sp>
    </p:spTree>
    <p:extLst>
      <p:ext uri="{BB962C8B-B14F-4D97-AF65-F5344CB8AC3E}">
        <p14:creationId xmlns:p14="http://schemas.microsoft.com/office/powerpoint/2010/main" val="16637738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AEEF4-CD29-3D64-8B47-33D8C9F968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48AC795-38B5-1C90-0F3B-4C12473A3B21}"/>
              </a:ext>
            </a:extLst>
          </p:cNvPr>
          <p:cNvSpPr>
            <a:spLocks noGrp="1"/>
          </p:cNvSpPr>
          <p:nvPr>
            <p:ph type="title"/>
          </p:nvPr>
        </p:nvSpPr>
        <p:spPr>
          <a:xfrm>
            <a:off x="759343" y="114808"/>
            <a:ext cx="8384657" cy="456182"/>
          </a:xfrm>
        </p:spPr>
        <p:txBody>
          <a:bodyPr/>
          <a:lstStyle/>
          <a:p>
            <a:r>
              <a:rPr lang="en-US" sz="2700" dirty="0"/>
              <a:t>FSU Academic Health Center – October 2025 Photos</a:t>
            </a:r>
          </a:p>
        </p:txBody>
      </p:sp>
      <p:sp>
        <p:nvSpPr>
          <p:cNvPr id="6" name="Slide Number Placeholder 3">
            <a:extLst>
              <a:ext uri="{FF2B5EF4-FFF2-40B4-BE49-F238E27FC236}">
                <a16:creationId xmlns:a16="http://schemas.microsoft.com/office/drawing/2014/main" id="{E0DA7766-702E-7AC0-DC8B-EAFB3FED616F}"/>
              </a:ext>
            </a:extLst>
          </p:cNvPr>
          <p:cNvSpPr txBox="1">
            <a:spLocks/>
          </p:cNvSpPr>
          <p:nvPr/>
        </p:nvSpPr>
        <p:spPr>
          <a:xfrm>
            <a:off x="6553200" y="4754848"/>
            <a:ext cx="2133600" cy="273844"/>
          </a:xfrm>
          <a:prstGeom prst="rect">
            <a:avLst/>
          </a:prstGeom>
        </p:spPr>
        <p:txBody>
          <a:bodyPr vert="horz" lIns="68580" tIns="34290" rIns="68580" bIns="3429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pic>
        <p:nvPicPr>
          <p:cNvPr id="5" name="Picture 4">
            <a:extLst>
              <a:ext uri="{FF2B5EF4-FFF2-40B4-BE49-F238E27FC236}">
                <a16:creationId xmlns:a16="http://schemas.microsoft.com/office/drawing/2014/main" id="{E7B6ECC4-4F64-56BB-4585-2AF256ED3695}"/>
              </a:ext>
            </a:extLst>
          </p:cNvPr>
          <p:cNvPicPr>
            <a:picLocks noChangeAspect="1"/>
          </p:cNvPicPr>
          <p:nvPr/>
        </p:nvPicPr>
        <p:blipFill>
          <a:blip r:embed="rId2"/>
          <a:stretch>
            <a:fillRect/>
          </a:stretch>
        </p:blipFill>
        <p:spPr>
          <a:xfrm>
            <a:off x="1891694" y="1197813"/>
            <a:ext cx="5106240" cy="3403819"/>
          </a:xfrm>
          <a:prstGeom prst="rect">
            <a:avLst/>
          </a:prstGeom>
        </p:spPr>
      </p:pic>
    </p:spTree>
    <p:extLst>
      <p:ext uri="{BB962C8B-B14F-4D97-AF65-F5344CB8AC3E}">
        <p14:creationId xmlns:p14="http://schemas.microsoft.com/office/powerpoint/2010/main" val="2182143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AEEF4-CD29-3D64-8B47-33D8C9F968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48AC795-38B5-1C90-0F3B-4C12473A3B21}"/>
              </a:ext>
            </a:extLst>
          </p:cNvPr>
          <p:cNvSpPr>
            <a:spLocks noGrp="1"/>
          </p:cNvSpPr>
          <p:nvPr>
            <p:ph type="title"/>
          </p:nvPr>
        </p:nvSpPr>
        <p:spPr>
          <a:xfrm>
            <a:off x="759343" y="114808"/>
            <a:ext cx="8384657" cy="456182"/>
          </a:xfrm>
        </p:spPr>
        <p:txBody>
          <a:bodyPr/>
          <a:lstStyle/>
          <a:p>
            <a:r>
              <a:rPr lang="en-US" sz="2700" dirty="0"/>
              <a:t>FSU Academic Health Center – February 2026 Photos</a:t>
            </a:r>
          </a:p>
        </p:txBody>
      </p:sp>
      <p:sp>
        <p:nvSpPr>
          <p:cNvPr id="6" name="Slide Number Placeholder 3">
            <a:extLst>
              <a:ext uri="{FF2B5EF4-FFF2-40B4-BE49-F238E27FC236}">
                <a16:creationId xmlns:a16="http://schemas.microsoft.com/office/drawing/2014/main" id="{E0DA7766-702E-7AC0-DC8B-EAFB3FED616F}"/>
              </a:ext>
            </a:extLst>
          </p:cNvPr>
          <p:cNvSpPr txBox="1">
            <a:spLocks/>
          </p:cNvSpPr>
          <p:nvPr/>
        </p:nvSpPr>
        <p:spPr>
          <a:xfrm>
            <a:off x="6553200" y="4754848"/>
            <a:ext cx="2133600" cy="273844"/>
          </a:xfrm>
          <a:prstGeom prst="rect">
            <a:avLst/>
          </a:prstGeom>
        </p:spPr>
        <p:txBody>
          <a:bodyPr vert="horz" lIns="68580" tIns="34290" rIns="68580" bIns="3429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pic>
        <p:nvPicPr>
          <p:cNvPr id="1026" name="Picture 2">
            <a:extLst>
              <a:ext uri="{FF2B5EF4-FFF2-40B4-BE49-F238E27FC236}">
                <a16:creationId xmlns:a16="http://schemas.microsoft.com/office/drawing/2014/main" id="{7594307A-1888-3D48-B56E-04FF40BF1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996" y="870222"/>
            <a:ext cx="5102008" cy="394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1392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B139F-3F34-F7DC-A104-836663C530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B5F6400-5B2B-354C-0F5D-20C10263B377}"/>
              </a:ext>
            </a:extLst>
          </p:cNvPr>
          <p:cNvSpPr>
            <a:spLocks noGrp="1"/>
          </p:cNvSpPr>
          <p:nvPr>
            <p:ph type="title"/>
          </p:nvPr>
        </p:nvSpPr>
        <p:spPr>
          <a:xfrm>
            <a:off x="759343" y="114808"/>
            <a:ext cx="8384657" cy="456182"/>
          </a:xfrm>
        </p:spPr>
        <p:txBody>
          <a:bodyPr/>
          <a:lstStyle/>
          <a:p>
            <a:r>
              <a:rPr lang="en-US" sz="2700" dirty="0"/>
              <a:t>FSU Academic Health Center – February 2026 Photos</a:t>
            </a:r>
          </a:p>
        </p:txBody>
      </p:sp>
      <p:sp>
        <p:nvSpPr>
          <p:cNvPr id="6" name="Slide Number Placeholder 3">
            <a:extLst>
              <a:ext uri="{FF2B5EF4-FFF2-40B4-BE49-F238E27FC236}">
                <a16:creationId xmlns:a16="http://schemas.microsoft.com/office/drawing/2014/main" id="{F5B1E5ED-7EFA-F986-5A64-0F91F5033F4D}"/>
              </a:ext>
            </a:extLst>
          </p:cNvPr>
          <p:cNvSpPr txBox="1">
            <a:spLocks/>
          </p:cNvSpPr>
          <p:nvPr/>
        </p:nvSpPr>
        <p:spPr>
          <a:xfrm>
            <a:off x="6553200" y="4754848"/>
            <a:ext cx="2133600" cy="273844"/>
          </a:xfrm>
          <a:prstGeom prst="rect">
            <a:avLst/>
          </a:prstGeom>
        </p:spPr>
        <p:txBody>
          <a:bodyPr vert="horz" lIns="68580" tIns="34290" rIns="68580" bIns="3429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endParaRPr>
          </a:p>
        </p:txBody>
      </p:sp>
      <p:pic>
        <p:nvPicPr>
          <p:cNvPr id="2050" name="Picture 2">
            <a:extLst>
              <a:ext uri="{FF2B5EF4-FFF2-40B4-BE49-F238E27FC236}">
                <a16:creationId xmlns:a16="http://schemas.microsoft.com/office/drawing/2014/main" id="{C1BF3E50-14F3-7907-5C18-4A9DEBEC6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310" y="1242080"/>
            <a:ext cx="3788904" cy="284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DEAC8F5D-5400-6210-A987-1097BE71F0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475" y="1841651"/>
            <a:ext cx="3511449" cy="26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7822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8B823-CC5D-E542-B009-4F4857F0D7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115F59-6911-8666-30A0-DAFCE65BA381}"/>
              </a:ext>
            </a:extLst>
          </p:cNvPr>
          <p:cNvSpPr>
            <a:spLocks noGrp="1"/>
          </p:cNvSpPr>
          <p:nvPr>
            <p:ph type="title"/>
          </p:nvPr>
        </p:nvSpPr>
        <p:spPr>
          <a:xfrm>
            <a:off x="800533" y="142517"/>
            <a:ext cx="7260896" cy="565612"/>
          </a:xfrm>
        </p:spPr>
        <p:txBody>
          <a:bodyPr>
            <a:noAutofit/>
          </a:bodyPr>
          <a:lstStyle/>
          <a:p>
            <a:r>
              <a:rPr lang="en-US" sz="2800" dirty="0">
                <a:effectLst>
                  <a:outerShdw blurRad="38100" dist="38100" dir="2700000" algn="tl">
                    <a:srgbClr val="000000">
                      <a:alpha val="43137"/>
                    </a:srgbClr>
                  </a:outerShdw>
                </a:effectLst>
              </a:rPr>
              <a:t>Rovetta A &amp; B - Remodel</a:t>
            </a:r>
          </a:p>
        </p:txBody>
      </p:sp>
      <p:sp>
        <p:nvSpPr>
          <p:cNvPr id="6" name="Picture Placeholder 5">
            <a:extLst>
              <a:ext uri="{FF2B5EF4-FFF2-40B4-BE49-F238E27FC236}">
                <a16:creationId xmlns:a16="http://schemas.microsoft.com/office/drawing/2014/main" id="{64054E96-A895-518E-828D-4F242B0ED895}"/>
              </a:ext>
            </a:extLst>
          </p:cNvPr>
          <p:cNvSpPr>
            <a:spLocks noGrp="1"/>
          </p:cNvSpPr>
          <p:nvPr>
            <p:ph type="pic" idx="1"/>
          </p:nvPr>
        </p:nvSpPr>
        <p:spPr>
          <a:xfrm>
            <a:off x="800532" y="1184748"/>
            <a:ext cx="7886267" cy="3653228"/>
          </a:xfrm>
        </p:spPr>
        <p:txBody>
          <a:bodyPr>
            <a:noAutofit/>
          </a:bodyPr>
          <a:lstStyle/>
          <a:p>
            <a:pPr defTabSz="342884">
              <a:lnSpc>
                <a:spcPct val="115000"/>
              </a:lnSpc>
              <a:spcBef>
                <a:spcPts val="0"/>
              </a:spcBef>
              <a:defRPr/>
            </a:pPr>
            <a:r>
              <a:rPr lang="en-US" sz="1200" b="1" dirty="0">
                <a:solidFill>
                  <a:srgbClr val="000000"/>
                </a:solidFill>
                <a:ea typeface="Calibri"/>
                <a:cs typeface="Times New Roman"/>
              </a:rPr>
              <a:t>GSF:  </a:t>
            </a:r>
            <a:r>
              <a:rPr lang="en-US" sz="1200" dirty="0">
                <a:solidFill>
                  <a:srgbClr val="000000"/>
                </a:solidFill>
                <a:ea typeface="Calibri"/>
                <a:cs typeface="Times New Roman"/>
              </a:rPr>
              <a:t>123,000</a:t>
            </a:r>
            <a:r>
              <a:rPr lang="en-US" sz="1200" b="1" dirty="0">
                <a:solidFill>
                  <a:srgbClr val="000000"/>
                </a:solidFill>
                <a:ea typeface="Calibri"/>
                <a:cs typeface="Times New Roman"/>
              </a:rPr>
              <a:t> </a:t>
            </a:r>
            <a:r>
              <a:rPr lang="en-US" sz="1200" dirty="0">
                <a:solidFill>
                  <a:srgbClr val="000000"/>
                </a:solidFill>
                <a:ea typeface="Calibri"/>
                <a:cs typeface="Times New Roman"/>
              </a:rPr>
              <a:t>gsf  </a:t>
            </a:r>
          </a:p>
          <a:p>
            <a:pPr defTabSz="342884">
              <a:lnSpc>
                <a:spcPct val="115000"/>
              </a:lnSpc>
              <a:spcBef>
                <a:spcPts val="0"/>
              </a:spcBef>
              <a:defRPr/>
            </a:pPr>
            <a:r>
              <a:rPr lang="en-US" sz="1200" b="1" dirty="0">
                <a:solidFill>
                  <a:srgbClr val="000000"/>
                </a:solidFill>
                <a:ea typeface="Calibri"/>
                <a:cs typeface="Times New Roman"/>
              </a:rPr>
              <a:t>Project Budget:  </a:t>
            </a:r>
            <a:r>
              <a:rPr lang="en-US" sz="1200" dirty="0">
                <a:solidFill>
                  <a:srgbClr val="000000"/>
                </a:solidFill>
                <a:ea typeface="Calibri"/>
                <a:cs typeface="Times New Roman"/>
              </a:rPr>
              <a:t>$36,750,000</a:t>
            </a:r>
          </a:p>
          <a:p>
            <a:pPr defTabSz="342884">
              <a:lnSpc>
                <a:spcPct val="115000"/>
              </a:lnSpc>
              <a:spcBef>
                <a:spcPts val="0"/>
              </a:spcBef>
              <a:defRPr/>
            </a:pPr>
            <a:r>
              <a:rPr lang="en-US" sz="1200" b="1" dirty="0">
                <a:solidFill>
                  <a:srgbClr val="000000"/>
                </a:solidFill>
                <a:ea typeface="Calibri"/>
                <a:cs typeface="Times New Roman"/>
              </a:rPr>
              <a:t>Project Schedule: </a:t>
            </a:r>
            <a:r>
              <a:rPr lang="en-US" sz="1200" dirty="0">
                <a:solidFill>
                  <a:srgbClr val="000000"/>
                </a:solidFill>
                <a:ea typeface="Calibri"/>
                <a:cs typeface="Times New Roman"/>
              </a:rPr>
              <a:t>Design Completed by Spring 2027</a:t>
            </a:r>
          </a:p>
          <a:p>
            <a:pPr defTabSz="342884">
              <a:spcBef>
                <a:spcPts val="0"/>
              </a:spcBef>
              <a:defRPr/>
            </a:pPr>
            <a:r>
              <a:rPr lang="en-US" sz="1200" dirty="0">
                <a:solidFill>
                  <a:srgbClr val="000000"/>
                </a:solidFill>
                <a:ea typeface="Calibri"/>
                <a:cs typeface="Times New Roman"/>
              </a:rPr>
              <a:t>			    Construction to be phased - pending funding</a:t>
            </a:r>
          </a:p>
          <a:p>
            <a:pPr defTabSz="342884">
              <a:spcBef>
                <a:spcPts val="0"/>
              </a:spcBef>
              <a:defRPr/>
            </a:pPr>
            <a:r>
              <a:rPr lang="en-US" sz="1200" dirty="0">
                <a:solidFill>
                  <a:srgbClr val="000000"/>
                </a:solidFill>
                <a:ea typeface="Calibri"/>
                <a:cs typeface="Times New Roman"/>
              </a:rPr>
              <a:t>  </a:t>
            </a:r>
          </a:p>
          <a:p>
            <a:pPr defTabSz="342884">
              <a:lnSpc>
                <a:spcPct val="115000"/>
              </a:lnSpc>
              <a:spcBef>
                <a:spcPts val="0"/>
              </a:spcBef>
              <a:defRPr/>
            </a:pPr>
            <a:r>
              <a:rPr lang="en-US" sz="1200" b="1" dirty="0">
                <a:solidFill>
                  <a:srgbClr val="000000"/>
                </a:solidFill>
                <a:ea typeface="Calibri"/>
                <a:cs typeface="Times New Roman"/>
              </a:rPr>
              <a:t>Project Information:</a:t>
            </a:r>
          </a:p>
          <a:p>
            <a:pPr marL="342424" algn="just" defTabSz="342884">
              <a:spcBef>
                <a:spcPts val="0"/>
              </a:spcBef>
              <a:defRPr/>
            </a:pPr>
            <a:r>
              <a:rPr lang="en-US" sz="1200" dirty="0"/>
              <a:t>This project plans and designs modernizing classrooms, teaching laboratories, meeting spaces, an existing auditorium, and areas dedicated to student success and shared services. It will also address deferred maintenance including improvements to building systems such as HVAC, fire and life safety, accessibility, and ADA compliance, building envelope, mechanical and electrical systems, and supporting IT infrastructure. Objectives include optimizing functional adjacencies, improving accessibility and wayfinding, enhancing exterior entryways, strengthening connections to adjacent campus destinations, and creating flexible, collaborative environments that support contemporary instruction, learning, and student engagement while reinforcing the campus core and overall student experience.</a:t>
            </a:r>
          </a:p>
          <a:p>
            <a:pPr marL="342424" algn="just" defTabSz="342884">
              <a:lnSpc>
                <a:spcPct val="115000"/>
              </a:lnSpc>
              <a:spcBef>
                <a:spcPts val="0"/>
              </a:spcBef>
              <a:defRPr/>
            </a:pPr>
            <a:endParaRPr lang="en-US" sz="1200" dirty="0">
              <a:solidFill>
                <a:srgbClr val="000000"/>
              </a:solidFill>
              <a:ea typeface="Calibri" panose="020F0502020204030204" pitchFamily="34" charset="0"/>
              <a:cs typeface="Times New Roman" panose="02020603050405020304" pitchFamily="18" charset="0"/>
            </a:endParaRPr>
          </a:p>
          <a:p>
            <a:pPr defTabSz="342884">
              <a:lnSpc>
                <a:spcPct val="115000"/>
              </a:lnSpc>
              <a:spcBef>
                <a:spcPts val="0"/>
              </a:spcBef>
              <a:defRPr/>
            </a:pPr>
            <a:r>
              <a:rPr lang="en-US" sz="1200" b="1" dirty="0">
                <a:solidFill>
                  <a:srgbClr val="000000"/>
                </a:solidFill>
                <a:ea typeface="Calibri"/>
                <a:cs typeface="Times New Roman"/>
              </a:rPr>
              <a:t>Project Partners:</a:t>
            </a:r>
          </a:p>
          <a:p>
            <a:pPr defTabSz="342884">
              <a:lnSpc>
                <a:spcPct val="115000"/>
              </a:lnSpc>
              <a:spcBef>
                <a:spcPts val="0"/>
              </a:spcBef>
              <a:defRPr/>
            </a:pPr>
            <a:r>
              <a:rPr lang="en-US" sz="1200" dirty="0">
                <a:solidFill>
                  <a:srgbClr val="000000"/>
                </a:solidFill>
                <a:ea typeface="Calibri"/>
                <a:cs typeface="Times New Roman"/>
              </a:rPr>
              <a:t>	Design Professional: Selection underway</a:t>
            </a:r>
            <a:endParaRPr lang="en-US" sz="1200" dirty="0">
              <a:solidFill>
                <a:srgbClr val="000000"/>
              </a:solidFill>
              <a:ea typeface="Calibri" panose="020F0502020204030204" pitchFamily="34" charset="0"/>
              <a:cs typeface="Times New Roman" panose="02020603050405020304" pitchFamily="18" charset="0"/>
            </a:endParaRPr>
          </a:p>
          <a:p>
            <a:pPr defTabSz="342884">
              <a:lnSpc>
                <a:spcPct val="115000"/>
              </a:lnSpc>
              <a:spcBef>
                <a:spcPts val="0"/>
              </a:spcBef>
              <a:defRPr/>
            </a:pPr>
            <a:r>
              <a:rPr lang="en-US" sz="1200" dirty="0">
                <a:solidFill>
                  <a:srgbClr val="000000"/>
                </a:solidFill>
                <a:ea typeface="Calibri"/>
                <a:cs typeface="Times New Roman"/>
              </a:rPr>
              <a:t>	Contractor: CMR Selection - Future</a:t>
            </a:r>
          </a:p>
        </p:txBody>
      </p:sp>
      <p:sp>
        <p:nvSpPr>
          <p:cNvPr id="7" name="Text Placeholder 6">
            <a:extLst>
              <a:ext uri="{FF2B5EF4-FFF2-40B4-BE49-F238E27FC236}">
                <a16:creationId xmlns:a16="http://schemas.microsoft.com/office/drawing/2014/main" id="{C4F5AC6A-1A05-47A4-599E-F36715FDF5B9}"/>
              </a:ext>
            </a:extLst>
          </p:cNvPr>
          <p:cNvSpPr>
            <a:spLocks noGrp="1"/>
          </p:cNvSpPr>
          <p:nvPr>
            <p:ph type="body" sz="half" idx="2"/>
          </p:nvPr>
        </p:nvSpPr>
        <p:spPr>
          <a:xfrm>
            <a:off x="800533" y="747799"/>
            <a:ext cx="7260896" cy="369570"/>
          </a:xfrm>
        </p:spPr>
        <p:txBody>
          <a:bodyPr vert="horz" lIns="68580" tIns="34290" rIns="68580" bIns="34290" rtlCol="0" anchor="t">
            <a:normAutofit/>
          </a:bodyPr>
          <a:lstStyle/>
          <a:p>
            <a:r>
              <a:rPr lang="en-US" i="1" dirty="0">
                <a:latin typeface="+mn-lt"/>
              </a:rPr>
              <a:t>Project Status: Planning</a:t>
            </a:r>
          </a:p>
        </p:txBody>
      </p:sp>
      <p:sp>
        <p:nvSpPr>
          <p:cNvPr id="11" name="Slide Number Placeholder 3">
            <a:extLst>
              <a:ext uri="{FF2B5EF4-FFF2-40B4-BE49-F238E27FC236}">
                <a16:creationId xmlns:a16="http://schemas.microsoft.com/office/drawing/2014/main" id="{E55003B7-88F8-7E88-2033-665D9CC2E3D3}"/>
              </a:ext>
            </a:extLst>
          </p:cNvPr>
          <p:cNvSpPr txBox="1">
            <a:spLocks/>
          </p:cNvSpPr>
          <p:nvPr/>
        </p:nvSpPr>
        <p:spPr>
          <a:xfrm>
            <a:off x="6553200" y="4754848"/>
            <a:ext cx="2133600" cy="273844"/>
          </a:xfrm>
          <a:prstGeom prst="rect">
            <a:avLst/>
          </a:prstGeom>
        </p:spPr>
        <p:txBody>
          <a:bodyPr vert="horz" lIns="68580" tIns="34290" rIns="68580" bIns="3429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82DA34B5-7C80-464F-9A62-3711C8F85D9D}" type="slidenum">
              <a:rPr lang="en-US" sz="1200">
                <a:solidFill>
                  <a:prstClr val="black">
                    <a:tint val="75000"/>
                  </a:prstClr>
                </a:solidFill>
                <a:latin typeface="Times New Roman"/>
              </a:rPr>
              <a:pPr defTabSz="685800">
                <a:defRPr/>
              </a:pPr>
              <a:t>46</a:t>
            </a:fld>
            <a:endParaRPr lang="en-US" sz="1200" dirty="0">
              <a:solidFill>
                <a:prstClr val="black">
                  <a:tint val="75000"/>
                </a:prstClr>
              </a:solidFill>
              <a:latin typeface="Times New Roman"/>
            </a:endParaRPr>
          </a:p>
        </p:txBody>
      </p:sp>
    </p:spTree>
    <p:extLst>
      <p:ext uri="{BB962C8B-B14F-4D97-AF65-F5344CB8AC3E}">
        <p14:creationId xmlns:p14="http://schemas.microsoft.com/office/powerpoint/2010/main" val="40750394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A78E9-198E-0518-795F-1C212B5B599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01C249-FB27-7D60-02BB-51CE31DCA15D}"/>
              </a:ext>
            </a:extLst>
          </p:cNvPr>
          <p:cNvSpPr>
            <a:spLocks noGrp="1"/>
          </p:cNvSpPr>
          <p:nvPr>
            <p:ph type="sldNum" sz="quarter" idx="12"/>
          </p:nvPr>
        </p:nvSpPr>
        <p:spPr/>
        <p:txBody>
          <a:bodyPr/>
          <a:lstStyle/>
          <a:p>
            <a:pPr defTabSz="685800"/>
            <a:fld id="{82DA34B5-7C80-464F-9A62-3711C8F85D9D}" type="slidenum">
              <a:rPr lang="en-US">
                <a:solidFill>
                  <a:prstClr val="white">
                    <a:lumMod val="65000"/>
                  </a:prstClr>
                </a:solidFill>
                <a:latin typeface="Times New Roman"/>
              </a:rPr>
              <a:pPr defTabSz="685800"/>
              <a:t>47</a:t>
            </a:fld>
            <a:endParaRPr lang="en-US" dirty="0">
              <a:solidFill>
                <a:prstClr val="white">
                  <a:lumMod val="65000"/>
                </a:prstClr>
              </a:solidFill>
              <a:latin typeface="Times New Roman"/>
            </a:endParaRPr>
          </a:p>
        </p:txBody>
      </p:sp>
      <p:sp>
        <p:nvSpPr>
          <p:cNvPr id="3" name="Title 2">
            <a:extLst>
              <a:ext uri="{FF2B5EF4-FFF2-40B4-BE49-F238E27FC236}">
                <a16:creationId xmlns:a16="http://schemas.microsoft.com/office/drawing/2014/main" id="{B11B755D-E379-7F65-BD53-451B9C7851F5}"/>
              </a:ext>
            </a:extLst>
          </p:cNvPr>
          <p:cNvSpPr>
            <a:spLocks noGrp="1"/>
          </p:cNvSpPr>
          <p:nvPr>
            <p:ph type="title"/>
          </p:nvPr>
        </p:nvSpPr>
        <p:spPr/>
        <p:txBody>
          <a:bodyPr/>
          <a:lstStyle/>
          <a:p>
            <a:r>
              <a:rPr lang="en-US" sz="2700" dirty="0">
                <a:effectLst>
                  <a:outerShdw blurRad="38100" dist="38100" dir="2700000" algn="tl">
                    <a:srgbClr val="000000">
                      <a:alpha val="43137"/>
                    </a:srgbClr>
                  </a:outerShdw>
                </a:effectLst>
              </a:rPr>
              <a:t>Rovetta A &amp; B - Remodel</a:t>
            </a:r>
            <a:endParaRPr lang="en-US" dirty="0"/>
          </a:p>
        </p:txBody>
      </p:sp>
      <p:pic>
        <p:nvPicPr>
          <p:cNvPr id="6" name="Picture 5">
            <a:extLst>
              <a:ext uri="{FF2B5EF4-FFF2-40B4-BE49-F238E27FC236}">
                <a16:creationId xmlns:a16="http://schemas.microsoft.com/office/drawing/2014/main" id="{0CD35CA9-4810-C675-09C7-CC278EA6D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45" y="761608"/>
            <a:ext cx="4530437" cy="4212318"/>
          </a:xfrm>
          <a:prstGeom prst="rect">
            <a:avLst/>
          </a:prstGeom>
        </p:spPr>
      </p:pic>
      <p:pic>
        <p:nvPicPr>
          <p:cNvPr id="8" name="Picture 7">
            <a:extLst>
              <a:ext uri="{FF2B5EF4-FFF2-40B4-BE49-F238E27FC236}">
                <a16:creationId xmlns:a16="http://schemas.microsoft.com/office/drawing/2014/main" id="{3E05FC86-87C4-4077-B113-7C32800F639C}"/>
              </a:ext>
            </a:extLst>
          </p:cNvPr>
          <p:cNvPicPr>
            <a:picLocks noChangeAspect="1"/>
          </p:cNvPicPr>
          <p:nvPr/>
        </p:nvPicPr>
        <p:blipFill>
          <a:blip r:embed="rId3">
            <a:extLst>
              <a:ext uri="{28A0092B-C50C-407E-A947-70E740481C1C}">
                <a14:useLocalDpi xmlns:a14="http://schemas.microsoft.com/office/drawing/2010/main" val="0"/>
              </a:ext>
            </a:extLst>
          </a:blip>
          <a:srcRect b="2794"/>
          <a:stretch>
            <a:fillRect/>
          </a:stretch>
        </p:blipFill>
        <p:spPr>
          <a:xfrm>
            <a:off x="5374395" y="761608"/>
            <a:ext cx="3250060" cy="4212319"/>
          </a:xfrm>
          <a:prstGeom prst="rect">
            <a:avLst/>
          </a:prstGeom>
        </p:spPr>
      </p:pic>
    </p:spTree>
    <p:extLst>
      <p:ext uri="{BB962C8B-B14F-4D97-AF65-F5344CB8AC3E}">
        <p14:creationId xmlns:p14="http://schemas.microsoft.com/office/powerpoint/2010/main" val="36235430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9302F-0D01-A07D-BB93-38082BB521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911038-7670-544A-990D-277E64D96920}"/>
              </a:ext>
            </a:extLst>
          </p:cNvPr>
          <p:cNvSpPr>
            <a:spLocks noGrp="1"/>
          </p:cNvSpPr>
          <p:nvPr>
            <p:ph type="title"/>
          </p:nvPr>
        </p:nvSpPr>
        <p:spPr>
          <a:xfrm>
            <a:off x="835171" y="114808"/>
            <a:ext cx="7260896" cy="627965"/>
          </a:xfrm>
        </p:spPr>
        <p:txBody>
          <a:bodyPr>
            <a:noAutofit/>
          </a:bodyPr>
          <a:lstStyle/>
          <a:p>
            <a:r>
              <a:rPr lang="en-US" sz="2800" dirty="0">
                <a:effectLst>
                  <a:outerShdw blurRad="38100" dist="38100" dir="2700000" algn="tl">
                    <a:srgbClr val="000000">
                      <a:alpha val="43137"/>
                    </a:srgbClr>
                  </a:outerShdw>
                </a:effectLst>
              </a:rPr>
              <a:t>Moore Auditorium – Addition and Remodel</a:t>
            </a:r>
          </a:p>
        </p:txBody>
      </p:sp>
      <p:sp>
        <p:nvSpPr>
          <p:cNvPr id="6" name="Picture Placeholder 5">
            <a:extLst>
              <a:ext uri="{FF2B5EF4-FFF2-40B4-BE49-F238E27FC236}">
                <a16:creationId xmlns:a16="http://schemas.microsoft.com/office/drawing/2014/main" id="{88E6E403-01CE-B730-BF3D-F177ECD41C41}"/>
              </a:ext>
            </a:extLst>
          </p:cNvPr>
          <p:cNvSpPr>
            <a:spLocks noGrp="1"/>
          </p:cNvSpPr>
          <p:nvPr>
            <p:ph type="pic" idx="1"/>
          </p:nvPr>
        </p:nvSpPr>
        <p:spPr>
          <a:xfrm>
            <a:off x="835171" y="1234870"/>
            <a:ext cx="7727096" cy="3653228"/>
          </a:xfrm>
        </p:spPr>
        <p:txBody>
          <a:bodyPr>
            <a:noAutofit/>
          </a:bodyPr>
          <a:lstStyle/>
          <a:p>
            <a:pPr defTabSz="342884">
              <a:lnSpc>
                <a:spcPct val="115000"/>
              </a:lnSpc>
              <a:spcBef>
                <a:spcPts val="0"/>
              </a:spcBef>
              <a:defRPr/>
            </a:pPr>
            <a:r>
              <a:rPr lang="en-US" sz="1200" b="1" dirty="0">
                <a:solidFill>
                  <a:srgbClr val="000000"/>
                </a:solidFill>
                <a:ea typeface="Calibri"/>
                <a:cs typeface="Times New Roman"/>
              </a:rPr>
              <a:t>GSF:  </a:t>
            </a:r>
            <a:r>
              <a:rPr lang="en-US" sz="1200" dirty="0">
                <a:solidFill>
                  <a:srgbClr val="000000"/>
                </a:solidFill>
                <a:ea typeface="Calibri"/>
                <a:cs typeface="Times New Roman"/>
              </a:rPr>
              <a:t>34,411</a:t>
            </a:r>
            <a:r>
              <a:rPr lang="en-US" sz="1200" b="1" dirty="0">
                <a:solidFill>
                  <a:srgbClr val="000000"/>
                </a:solidFill>
                <a:ea typeface="Calibri"/>
                <a:cs typeface="Times New Roman"/>
              </a:rPr>
              <a:t> </a:t>
            </a:r>
            <a:r>
              <a:rPr lang="en-US" sz="1200" dirty="0">
                <a:solidFill>
                  <a:srgbClr val="000000"/>
                </a:solidFill>
                <a:ea typeface="Calibri"/>
                <a:cs typeface="Times New Roman"/>
              </a:rPr>
              <a:t>gsf  (</a:t>
            </a:r>
            <a:r>
              <a:rPr lang="en-US" sz="1200" dirty="0"/>
              <a:t>21,875 gsf new construction and 12,536 gsf renovation)</a:t>
            </a:r>
            <a:endParaRPr lang="en-US" sz="1200" dirty="0">
              <a:solidFill>
                <a:srgbClr val="000000"/>
              </a:solidFill>
              <a:ea typeface="Calibri"/>
              <a:cs typeface="Times New Roman"/>
            </a:endParaRPr>
          </a:p>
          <a:p>
            <a:pPr defTabSz="342884">
              <a:lnSpc>
                <a:spcPct val="115000"/>
              </a:lnSpc>
              <a:spcBef>
                <a:spcPts val="0"/>
              </a:spcBef>
              <a:defRPr/>
            </a:pPr>
            <a:r>
              <a:rPr lang="en-US" sz="1200" b="1" dirty="0">
                <a:solidFill>
                  <a:srgbClr val="000000"/>
                </a:solidFill>
                <a:ea typeface="Calibri"/>
                <a:cs typeface="Times New Roman"/>
              </a:rPr>
              <a:t>Project Budget:  </a:t>
            </a:r>
            <a:r>
              <a:rPr lang="en-US" sz="1200" dirty="0">
                <a:solidFill>
                  <a:srgbClr val="000000"/>
                </a:solidFill>
                <a:ea typeface="Calibri"/>
                <a:cs typeface="Times New Roman"/>
              </a:rPr>
              <a:t>$33,000,000</a:t>
            </a:r>
          </a:p>
          <a:p>
            <a:pPr defTabSz="342884">
              <a:lnSpc>
                <a:spcPct val="115000"/>
              </a:lnSpc>
              <a:spcBef>
                <a:spcPts val="0"/>
              </a:spcBef>
              <a:defRPr/>
            </a:pPr>
            <a:r>
              <a:rPr lang="en-US" sz="1200" b="1" dirty="0">
                <a:solidFill>
                  <a:srgbClr val="000000"/>
                </a:solidFill>
                <a:ea typeface="Calibri"/>
                <a:cs typeface="Times New Roman"/>
              </a:rPr>
              <a:t>Project Schedule: </a:t>
            </a:r>
            <a:r>
              <a:rPr lang="en-US" sz="1200" dirty="0">
                <a:solidFill>
                  <a:srgbClr val="000000"/>
                </a:solidFill>
                <a:ea typeface="Calibri"/>
                <a:cs typeface="Times New Roman"/>
              </a:rPr>
              <a:t>Design Completed by end 2026</a:t>
            </a:r>
          </a:p>
          <a:p>
            <a:pPr defTabSz="342884">
              <a:lnSpc>
                <a:spcPct val="115000"/>
              </a:lnSpc>
              <a:spcBef>
                <a:spcPts val="0"/>
              </a:spcBef>
              <a:defRPr/>
            </a:pPr>
            <a:r>
              <a:rPr lang="en-US" sz="1200" dirty="0">
                <a:solidFill>
                  <a:srgbClr val="000000"/>
                </a:solidFill>
                <a:ea typeface="Calibri"/>
                <a:cs typeface="Times New Roman"/>
              </a:rPr>
              <a:t>			       Construction Completed Fall 2028</a:t>
            </a:r>
          </a:p>
          <a:p>
            <a:pPr defTabSz="342884">
              <a:lnSpc>
                <a:spcPct val="115000"/>
              </a:lnSpc>
              <a:spcBef>
                <a:spcPts val="0"/>
              </a:spcBef>
              <a:defRPr/>
            </a:pPr>
            <a:r>
              <a:rPr lang="en-US" sz="1200" dirty="0">
                <a:solidFill>
                  <a:srgbClr val="000000"/>
                </a:solidFill>
                <a:ea typeface="Calibri"/>
                <a:cs typeface="Times New Roman"/>
              </a:rPr>
              <a:t>  </a:t>
            </a:r>
          </a:p>
          <a:p>
            <a:pPr defTabSz="342884">
              <a:lnSpc>
                <a:spcPct val="115000"/>
              </a:lnSpc>
              <a:spcBef>
                <a:spcPts val="0"/>
              </a:spcBef>
              <a:defRPr/>
            </a:pPr>
            <a:r>
              <a:rPr lang="en-US" sz="1200" b="1" dirty="0">
                <a:solidFill>
                  <a:srgbClr val="000000"/>
                </a:solidFill>
                <a:ea typeface="Calibri"/>
                <a:cs typeface="Times New Roman"/>
              </a:rPr>
              <a:t>Project Information:</a:t>
            </a:r>
          </a:p>
          <a:p>
            <a:pPr lvl="1" algn="just">
              <a:lnSpc>
                <a:spcPct val="120000"/>
              </a:lnSpc>
            </a:pPr>
            <a:r>
              <a:rPr lang="en-US" sz="1200" dirty="0"/>
              <a:t>This Project will renovate Moore Auditorium into a dynamic, central hub to create a versatile space that supports academic, administrative, and community functions, while also serving as the primary starting and ending point for all campus tours. The redesign will include modern amenities such as a welcoming lobby, a renovated auditorium, a historical gallery, classrooms, meeting rooms, and spaces for staff.  The redesign will also seek options for alternative seating configurations, upgrade the audio/visual technology and restrooms, address building code and ADA requirements and other building enhancements that improve functionality of space including enhancing the outdoor spaces with a patio entry and gathering area.  </a:t>
            </a:r>
          </a:p>
          <a:p>
            <a:pPr algn="just"/>
            <a:endParaRPr lang="en-US" sz="1200" dirty="0">
              <a:solidFill>
                <a:srgbClr val="000000"/>
              </a:solidFill>
              <a:ea typeface="Calibri" panose="020F0502020204030204" pitchFamily="34" charset="0"/>
              <a:cs typeface="Times New Roman" panose="02020603050405020304" pitchFamily="18" charset="0"/>
            </a:endParaRPr>
          </a:p>
          <a:p>
            <a:pPr defTabSz="342884">
              <a:lnSpc>
                <a:spcPct val="115000"/>
              </a:lnSpc>
              <a:spcBef>
                <a:spcPts val="0"/>
              </a:spcBef>
              <a:defRPr/>
            </a:pPr>
            <a:r>
              <a:rPr lang="en-US" sz="1200" b="1" dirty="0">
                <a:solidFill>
                  <a:srgbClr val="000000"/>
                </a:solidFill>
                <a:ea typeface="Calibri"/>
                <a:cs typeface="Times New Roman"/>
              </a:rPr>
              <a:t>Project Partners:</a:t>
            </a:r>
          </a:p>
          <a:p>
            <a:pPr defTabSz="342884">
              <a:lnSpc>
                <a:spcPct val="115000"/>
              </a:lnSpc>
              <a:spcBef>
                <a:spcPts val="0"/>
              </a:spcBef>
              <a:defRPr/>
            </a:pPr>
            <a:r>
              <a:rPr lang="en-US" sz="1200" dirty="0">
                <a:solidFill>
                  <a:srgbClr val="000000"/>
                </a:solidFill>
                <a:ea typeface="Calibri"/>
                <a:cs typeface="Times New Roman"/>
              </a:rPr>
              <a:t>	Design Professional: The S/L/A/M Collaborative</a:t>
            </a:r>
            <a:endParaRPr lang="en-US" sz="1200" dirty="0">
              <a:solidFill>
                <a:srgbClr val="000000"/>
              </a:solidFill>
              <a:ea typeface="Calibri" panose="020F0502020204030204" pitchFamily="34" charset="0"/>
              <a:cs typeface="Times New Roman" panose="02020603050405020304" pitchFamily="18" charset="0"/>
            </a:endParaRPr>
          </a:p>
          <a:p>
            <a:pPr defTabSz="342884">
              <a:lnSpc>
                <a:spcPct val="115000"/>
              </a:lnSpc>
              <a:spcBef>
                <a:spcPts val="0"/>
              </a:spcBef>
              <a:defRPr/>
            </a:pPr>
            <a:r>
              <a:rPr lang="en-US" sz="1200" dirty="0">
                <a:solidFill>
                  <a:srgbClr val="000000"/>
                </a:solidFill>
                <a:ea typeface="Calibri"/>
                <a:cs typeface="Times New Roman"/>
              </a:rPr>
              <a:t>	Contractor: CMR Selection - Future 	</a:t>
            </a:r>
          </a:p>
          <a:p>
            <a:endParaRPr lang="en-US" sz="700" dirty="0"/>
          </a:p>
        </p:txBody>
      </p:sp>
      <p:sp>
        <p:nvSpPr>
          <p:cNvPr id="7" name="Text Placeholder 6">
            <a:extLst>
              <a:ext uri="{FF2B5EF4-FFF2-40B4-BE49-F238E27FC236}">
                <a16:creationId xmlns:a16="http://schemas.microsoft.com/office/drawing/2014/main" id="{BC9DA921-06C4-2297-419B-A56F10D589D8}"/>
              </a:ext>
            </a:extLst>
          </p:cNvPr>
          <p:cNvSpPr>
            <a:spLocks noGrp="1"/>
          </p:cNvSpPr>
          <p:nvPr>
            <p:ph type="body" sz="half" idx="2"/>
          </p:nvPr>
        </p:nvSpPr>
        <p:spPr>
          <a:xfrm>
            <a:off x="835171" y="823920"/>
            <a:ext cx="7260896" cy="273844"/>
          </a:xfrm>
        </p:spPr>
        <p:txBody>
          <a:bodyPr vert="horz" lIns="68580" tIns="34290" rIns="68580" bIns="34290" rtlCol="0" anchor="t">
            <a:normAutofit lnSpcReduction="10000"/>
          </a:bodyPr>
          <a:lstStyle/>
          <a:p>
            <a:r>
              <a:rPr lang="en-US" i="1" dirty="0">
                <a:latin typeface="+mn-lt"/>
              </a:rPr>
              <a:t>Project Status: Planning</a:t>
            </a:r>
          </a:p>
        </p:txBody>
      </p:sp>
      <p:sp>
        <p:nvSpPr>
          <p:cNvPr id="11" name="Slide Number Placeholder 3">
            <a:extLst>
              <a:ext uri="{FF2B5EF4-FFF2-40B4-BE49-F238E27FC236}">
                <a16:creationId xmlns:a16="http://schemas.microsoft.com/office/drawing/2014/main" id="{B1D53CA1-68A3-59A3-DBE9-399FE926F287}"/>
              </a:ext>
            </a:extLst>
          </p:cNvPr>
          <p:cNvSpPr txBox="1">
            <a:spLocks/>
          </p:cNvSpPr>
          <p:nvPr/>
        </p:nvSpPr>
        <p:spPr>
          <a:xfrm>
            <a:off x="6553200" y="4754848"/>
            <a:ext cx="2133600" cy="273844"/>
          </a:xfrm>
          <a:prstGeom prst="rect">
            <a:avLst/>
          </a:prstGeom>
        </p:spPr>
        <p:txBody>
          <a:bodyPr vert="horz" lIns="68580" tIns="34290" rIns="68580" bIns="3429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82DA34B5-7C80-464F-9A62-3711C8F85D9D}" type="slidenum">
              <a:rPr lang="en-US" sz="1200">
                <a:solidFill>
                  <a:prstClr val="black">
                    <a:tint val="75000"/>
                  </a:prstClr>
                </a:solidFill>
                <a:latin typeface="Times New Roman"/>
              </a:rPr>
              <a:pPr defTabSz="685800">
                <a:defRPr/>
              </a:pPr>
              <a:t>48</a:t>
            </a:fld>
            <a:endParaRPr lang="en-US" sz="1200" dirty="0">
              <a:solidFill>
                <a:prstClr val="black">
                  <a:tint val="75000"/>
                </a:prstClr>
              </a:solidFill>
              <a:latin typeface="Times New Roman"/>
            </a:endParaRPr>
          </a:p>
        </p:txBody>
      </p:sp>
    </p:spTree>
    <p:extLst>
      <p:ext uri="{BB962C8B-B14F-4D97-AF65-F5344CB8AC3E}">
        <p14:creationId xmlns:p14="http://schemas.microsoft.com/office/powerpoint/2010/main" val="7533899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D6E9F-AD12-1ED3-F4BE-FE2F37C9CD5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FC8FD7-2786-0BBB-E22B-F1605840F1B5}"/>
              </a:ext>
            </a:extLst>
          </p:cNvPr>
          <p:cNvSpPr>
            <a:spLocks noGrp="1"/>
          </p:cNvSpPr>
          <p:nvPr>
            <p:ph type="sldNum" sz="quarter" idx="12"/>
          </p:nvPr>
        </p:nvSpPr>
        <p:spPr/>
        <p:txBody>
          <a:bodyPr/>
          <a:lstStyle/>
          <a:p>
            <a:pPr defTabSz="685800"/>
            <a:fld id="{82DA34B5-7C80-464F-9A62-3711C8F85D9D}" type="slidenum">
              <a:rPr lang="en-US">
                <a:solidFill>
                  <a:prstClr val="white">
                    <a:lumMod val="65000"/>
                  </a:prstClr>
                </a:solidFill>
                <a:latin typeface="Times New Roman"/>
              </a:rPr>
              <a:pPr defTabSz="685800"/>
              <a:t>49</a:t>
            </a:fld>
            <a:endParaRPr lang="en-US" dirty="0">
              <a:solidFill>
                <a:prstClr val="white">
                  <a:lumMod val="65000"/>
                </a:prstClr>
              </a:solidFill>
              <a:latin typeface="Times New Roman"/>
            </a:endParaRPr>
          </a:p>
        </p:txBody>
      </p:sp>
      <p:sp>
        <p:nvSpPr>
          <p:cNvPr id="3" name="Title 2">
            <a:extLst>
              <a:ext uri="{FF2B5EF4-FFF2-40B4-BE49-F238E27FC236}">
                <a16:creationId xmlns:a16="http://schemas.microsoft.com/office/drawing/2014/main" id="{5F40FEBA-E065-110F-1944-D1CED710FEC0}"/>
              </a:ext>
            </a:extLst>
          </p:cNvPr>
          <p:cNvSpPr>
            <a:spLocks noGrp="1"/>
          </p:cNvSpPr>
          <p:nvPr>
            <p:ph type="title"/>
          </p:nvPr>
        </p:nvSpPr>
        <p:spPr>
          <a:xfrm>
            <a:off x="759343" y="114808"/>
            <a:ext cx="7086209" cy="456182"/>
          </a:xfrm>
        </p:spPr>
        <p:txBody>
          <a:bodyPr/>
          <a:lstStyle/>
          <a:p>
            <a:r>
              <a:rPr lang="en-US" sz="2700" dirty="0">
                <a:effectLst>
                  <a:outerShdw blurRad="38100" dist="38100" dir="2700000" algn="tl">
                    <a:srgbClr val="000000">
                      <a:alpha val="43137"/>
                    </a:srgbClr>
                  </a:outerShdw>
                </a:effectLst>
              </a:rPr>
              <a:t>Moore Auditorium – Addition and Remodel</a:t>
            </a:r>
            <a:endParaRPr lang="en-US" dirty="0"/>
          </a:p>
        </p:txBody>
      </p:sp>
      <p:pic>
        <p:nvPicPr>
          <p:cNvPr id="7170" name="Picture 6">
            <a:extLst>
              <a:ext uri="{FF2B5EF4-FFF2-40B4-BE49-F238E27FC236}">
                <a16:creationId xmlns:a16="http://schemas.microsoft.com/office/drawing/2014/main" id="{2168DEBE-A02E-016B-2223-EB62E9F9D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3" y="696591"/>
            <a:ext cx="8601075"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726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46BFA-10F1-8815-5400-99650FD149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DB464F-63F5-2052-8C03-85C86AF6629A}"/>
              </a:ext>
            </a:extLst>
          </p:cNvPr>
          <p:cNvSpPr>
            <a:spLocks noGrp="1"/>
          </p:cNvSpPr>
          <p:nvPr>
            <p:ph type="title"/>
          </p:nvPr>
        </p:nvSpPr>
        <p:spPr>
          <a:xfrm>
            <a:off x="209163" y="737745"/>
            <a:ext cx="8720091" cy="585363"/>
          </a:xfrm>
        </p:spPr>
        <p:txBody>
          <a:bodyPr>
            <a:noAutofit/>
          </a:bodyPr>
          <a:lstStyle/>
          <a:p>
            <a:r>
              <a:rPr lang="en-US" sz="3000" b="1" dirty="0"/>
              <a:t>State Funding as a Percentage of Total Revenues</a:t>
            </a:r>
          </a:p>
        </p:txBody>
      </p:sp>
      <p:sp>
        <p:nvSpPr>
          <p:cNvPr id="3" name="Slide Number Placeholder 2">
            <a:extLst>
              <a:ext uri="{FF2B5EF4-FFF2-40B4-BE49-F238E27FC236}">
                <a16:creationId xmlns:a16="http://schemas.microsoft.com/office/drawing/2014/main" id="{1E5A774B-0C6D-3F71-3E71-7A218C4C102C}"/>
              </a:ext>
            </a:extLst>
          </p:cNvPr>
          <p:cNvSpPr>
            <a:spLocks noGrp="1"/>
          </p:cNvSpPr>
          <p:nvPr>
            <p:ph type="sldNum" sz="quarter" idx="12"/>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graphicFrame>
        <p:nvGraphicFramePr>
          <p:cNvPr id="5" name="Content Placeholder 3">
            <a:extLst>
              <a:ext uri="{FF2B5EF4-FFF2-40B4-BE49-F238E27FC236}">
                <a16:creationId xmlns:a16="http://schemas.microsoft.com/office/drawing/2014/main" id="{CE95FE9B-51E2-19AC-04B6-AA5D670CA3B4}"/>
              </a:ext>
            </a:extLst>
          </p:cNvPr>
          <p:cNvGraphicFramePr>
            <a:graphicFrameLocks noGrp="1"/>
          </p:cNvGraphicFramePr>
          <p:nvPr>
            <p:ph idx="1"/>
            <p:extLst>
              <p:ext uri="{D42A27DB-BD31-4B8C-83A1-F6EECF244321}">
                <p14:modId xmlns:p14="http://schemas.microsoft.com/office/powerpoint/2010/main" val="988156817"/>
              </p:ext>
            </p:extLst>
          </p:nvPr>
        </p:nvGraphicFramePr>
        <p:xfrm>
          <a:off x="2590800" y="1553016"/>
          <a:ext cx="3784059" cy="3031418"/>
        </p:xfrm>
        <a:graphic>
          <a:graphicData uri="http://schemas.openxmlformats.org/drawingml/2006/table">
            <a:tbl>
              <a:tblPr firstRow="1" bandRow="1">
                <a:tableStyleId>{5C22544A-7EE6-4342-B048-85BDC9FD1C3A}</a:tableStyleId>
              </a:tblPr>
              <a:tblGrid>
                <a:gridCol w="2689010">
                  <a:extLst>
                    <a:ext uri="{9D8B030D-6E8A-4147-A177-3AD203B41FA5}">
                      <a16:colId xmlns:a16="http://schemas.microsoft.com/office/drawing/2014/main" val="3447705428"/>
                    </a:ext>
                  </a:extLst>
                </a:gridCol>
                <a:gridCol w="1095049">
                  <a:extLst>
                    <a:ext uri="{9D8B030D-6E8A-4147-A177-3AD203B41FA5}">
                      <a16:colId xmlns:a16="http://schemas.microsoft.com/office/drawing/2014/main" val="1415542271"/>
                    </a:ext>
                  </a:extLst>
                </a:gridCol>
              </a:tblGrid>
              <a:tr h="261545">
                <a:tc>
                  <a:txBody>
                    <a:bodyPr/>
                    <a:lstStyle/>
                    <a:p>
                      <a:r>
                        <a:rPr lang="en-US" sz="1200" dirty="0">
                          <a:solidFill>
                            <a:schemeClr val="tx1"/>
                          </a:solidFill>
                        </a:rPr>
                        <a:t>Institution</a:t>
                      </a:r>
                    </a:p>
                  </a:txBody>
                  <a:tcPr/>
                </a:tc>
                <a:tc>
                  <a:txBody>
                    <a:bodyPr/>
                    <a:lstStyle/>
                    <a:p>
                      <a:pPr algn="ctr"/>
                      <a:r>
                        <a:rPr lang="en-US" sz="1200" dirty="0">
                          <a:solidFill>
                            <a:schemeClr val="tx1"/>
                          </a:solidFill>
                        </a:rPr>
                        <a:t>Percentage</a:t>
                      </a:r>
                    </a:p>
                  </a:txBody>
                  <a:tcPr/>
                </a:tc>
                <a:extLst>
                  <a:ext uri="{0D108BD9-81ED-4DB2-BD59-A6C34878D82A}">
                    <a16:rowId xmlns:a16="http://schemas.microsoft.com/office/drawing/2014/main" val="2050528402"/>
                  </a:ext>
                </a:extLst>
              </a:tr>
              <a:tr h="261545">
                <a:tc>
                  <a:txBody>
                    <a:bodyPr/>
                    <a:lstStyle/>
                    <a:p>
                      <a:r>
                        <a:rPr lang="en-US" sz="1200" b="1" i="1" dirty="0"/>
                        <a:t>Florida State University</a:t>
                      </a:r>
                    </a:p>
                  </a:txBody>
                  <a:tcPr/>
                </a:tc>
                <a:tc>
                  <a:txBody>
                    <a:bodyPr/>
                    <a:lstStyle/>
                    <a:p>
                      <a:pPr algn="ctr"/>
                      <a:r>
                        <a:rPr lang="en-US" sz="1200" b="1" i="1" dirty="0"/>
                        <a:t>44.4%</a:t>
                      </a:r>
                    </a:p>
                  </a:txBody>
                  <a:tcPr/>
                </a:tc>
                <a:extLst>
                  <a:ext uri="{0D108BD9-81ED-4DB2-BD59-A6C34878D82A}">
                    <a16:rowId xmlns:a16="http://schemas.microsoft.com/office/drawing/2014/main" val="268462353"/>
                  </a:ext>
                </a:extLst>
              </a:tr>
              <a:tr h="288218">
                <a:tc>
                  <a:txBody>
                    <a:bodyPr/>
                    <a:lstStyle/>
                    <a:p>
                      <a:r>
                        <a:rPr lang="en-US" sz="1200" dirty="0"/>
                        <a:t>North Carolina State University</a:t>
                      </a:r>
                    </a:p>
                  </a:txBody>
                  <a:tcPr/>
                </a:tc>
                <a:tc>
                  <a:txBody>
                    <a:bodyPr/>
                    <a:lstStyle/>
                    <a:p>
                      <a:pPr algn="ctr"/>
                      <a:r>
                        <a:rPr lang="en-US" sz="1200" dirty="0"/>
                        <a:t>34.2%</a:t>
                      </a:r>
                    </a:p>
                  </a:txBody>
                  <a:tcPr/>
                </a:tc>
                <a:extLst>
                  <a:ext uri="{0D108BD9-81ED-4DB2-BD59-A6C34878D82A}">
                    <a16:rowId xmlns:a16="http://schemas.microsoft.com/office/drawing/2014/main" val="3151378493"/>
                  </a:ext>
                </a:extLst>
              </a:tr>
              <a:tr h="261545">
                <a:tc>
                  <a:txBody>
                    <a:bodyPr/>
                    <a:lstStyle/>
                    <a:p>
                      <a:r>
                        <a:rPr lang="en-US" sz="1200" dirty="0"/>
                        <a:t>University of Maryland</a:t>
                      </a:r>
                    </a:p>
                  </a:txBody>
                  <a:tcPr/>
                </a:tc>
                <a:tc>
                  <a:txBody>
                    <a:bodyPr/>
                    <a:lstStyle/>
                    <a:p>
                      <a:pPr algn="ctr"/>
                      <a:r>
                        <a:rPr lang="en-US" sz="1200" dirty="0"/>
                        <a:t>33.7%</a:t>
                      </a:r>
                    </a:p>
                  </a:txBody>
                  <a:tcPr/>
                </a:tc>
                <a:extLst>
                  <a:ext uri="{0D108BD9-81ED-4DB2-BD59-A6C34878D82A}">
                    <a16:rowId xmlns:a16="http://schemas.microsoft.com/office/drawing/2014/main" val="3281182319"/>
                  </a:ext>
                </a:extLst>
              </a:tr>
              <a:tr h="261545">
                <a:tc>
                  <a:txBody>
                    <a:bodyPr/>
                    <a:lstStyle/>
                    <a:p>
                      <a:r>
                        <a:rPr lang="en-US" sz="1200" dirty="0"/>
                        <a:t>University of Tennessee</a:t>
                      </a:r>
                    </a:p>
                  </a:txBody>
                  <a:tcPr/>
                </a:tc>
                <a:tc>
                  <a:txBody>
                    <a:bodyPr/>
                    <a:lstStyle/>
                    <a:p>
                      <a:pPr algn="ctr"/>
                      <a:r>
                        <a:rPr lang="en-US" sz="1200" dirty="0"/>
                        <a:t>33.5%</a:t>
                      </a:r>
                    </a:p>
                  </a:txBody>
                  <a:tcPr/>
                </a:tc>
                <a:extLst>
                  <a:ext uri="{0D108BD9-81ED-4DB2-BD59-A6C34878D82A}">
                    <a16:rowId xmlns:a16="http://schemas.microsoft.com/office/drawing/2014/main" val="1482509888"/>
                  </a:ext>
                </a:extLst>
              </a:tr>
              <a:tr h="261545">
                <a:tc>
                  <a:txBody>
                    <a:bodyPr/>
                    <a:lstStyle/>
                    <a:p>
                      <a:r>
                        <a:rPr lang="en-US" sz="1200" b="0" dirty="0"/>
                        <a:t>University of Georgia</a:t>
                      </a:r>
                    </a:p>
                  </a:txBody>
                  <a:tcPr/>
                </a:tc>
                <a:tc>
                  <a:txBody>
                    <a:bodyPr/>
                    <a:lstStyle/>
                    <a:p>
                      <a:pPr algn="ctr"/>
                      <a:r>
                        <a:rPr lang="en-US" sz="1200" b="0" dirty="0"/>
                        <a:t>33.0%</a:t>
                      </a:r>
                    </a:p>
                  </a:txBody>
                  <a:tcPr/>
                </a:tc>
                <a:extLst>
                  <a:ext uri="{0D108BD9-81ED-4DB2-BD59-A6C34878D82A}">
                    <a16:rowId xmlns:a16="http://schemas.microsoft.com/office/drawing/2014/main" val="3129995909"/>
                  </a:ext>
                </a:extLst>
              </a:tr>
              <a:tr h="261545">
                <a:tc>
                  <a:txBody>
                    <a:bodyPr/>
                    <a:lstStyle/>
                    <a:p>
                      <a:r>
                        <a:rPr lang="en-US" sz="1200" b="0" dirty="0"/>
                        <a:t>Texas A&amp;M University</a:t>
                      </a:r>
                    </a:p>
                  </a:txBody>
                  <a:tcPr/>
                </a:tc>
                <a:tc>
                  <a:txBody>
                    <a:bodyPr/>
                    <a:lstStyle/>
                    <a:p>
                      <a:pPr algn="ctr"/>
                      <a:r>
                        <a:rPr lang="en-US" sz="1200" b="0" dirty="0"/>
                        <a:t>29.3%</a:t>
                      </a:r>
                    </a:p>
                  </a:txBody>
                  <a:tcPr/>
                </a:tc>
                <a:extLst>
                  <a:ext uri="{0D108BD9-81ED-4DB2-BD59-A6C34878D82A}">
                    <a16:rowId xmlns:a16="http://schemas.microsoft.com/office/drawing/2014/main" val="1216369396"/>
                  </a:ext>
                </a:extLst>
              </a:tr>
              <a:tr h="261545">
                <a:tc>
                  <a:txBody>
                    <a:bodyPr/>
                    <a:lstStyle/>
                    <a:p>
                      <a:r>
                        <a:rPr lang="en-US" sz="1200" b="0" dirty="0"/>
                        <a:t>University of Florida</a:t>
                      </a:r>
                    </a:p>
                  </a:txBody>
                  <a:tcPr/>
                </a:tc>
                <a:tc>
                  <a:txBody>
                    <a:bodyPr/>
                    <a:lstStyle/>
                    <a:p>
                      <a:pPr algn="ctr"/>
                      <a:r>
                        <a:rPr lang="en-US" sz="1200" b="0" dirty="0"/>
                        <a:t>25.3%</a:t>
                      </a:r>
                    </a:p>
                  </a:txBody>
                  <a:tcPr/>
                </a:tc>
                <a:extLst>
                  <a:ext uri="{0D108BD9-81ED-4DB2-BD59-A6C34878D82A}">
                    <a16:rowId xmlns:a16="http://schemas.microsoft.com/office/drawing/2014/main" val="1448179529"/>
                  </a:ext>
                </a:extLst>
              </a:tr>
              <a:tr h="261545">
                <a:tc>
                  <a:txBody>
                    <a:bodyPr/>
                    <a:lstStyle/>
                    <a:p>
                      <a:r>
                        <a:rPr lang="en-US" sz="1200" b="0" dirty="0"/>
                        <a:t>University of California – Berkeley</a:t>
                      </a:r>
                    </a:p>
                  </a:txBody>
                  <a:tcPr/>
                </a:tc>
                <a:tc>
                  <a:txBody>
                    <a:bodyPr/>
                    <a:lstStyle/>
                    <a:p>
                      <a:pPr algn="ctr"/>
                      <a:r>
                        <a:rPr lang="en-US" sz="1200" b="0" dirty="0"/>
                        <a:t>17.6%</a:t>
                      </a:r>
                    </a:p>
                  </a:txBody>
                  <a:tcPr/>
                </a:tc>
                <a:extLst>
                  <a:ext uri="{0D108BD9-81ED-4DB2-BD59-A6C34878D82A}">
                    <a16:rowId xmlns:a16="http://schemas.microsoft.com/office/drawing/2014/main" val="2520034074"/>
                  </a:ext>
                </a:extLst>
              </a:tr>
              <a:tr h="261545">
                <a:tc>
                  <a:txBody>
                    <a:bodyPr/>
                    <a:lstStyle/>
                    <a:p>
                      <a:r>
                        <a:rPr lang="en-US" sz="1200" b="0" dirty="0"/>
                        <a:t>University of Texas at Austin</a:t>
                      </a:r>
                    </a:p>
                  </a:txBody>
                  <a:tcPr/>
                </a:tc>
                <a:tc>
                  <a:txBody>
                    <a:bodyPr/>
                    <a:lstStyle/>
                    <a:p>
                      <a:pPr algn="ctr"/>
                      <a:r>
                        <a:rPr lang="en-US" sz="1200" b="0" dirty="0"/>
                        <a:t>11.8%</a:t>
                      </a:r>
                    </a:p>
                  </a:txBody>
                  <a:tcPr/>
                </a:tc>
                <a:extLst>
                  <a:ext uri="{0D108BD9-81ED-4DB2-BD59-A6C34878D82A}">
                    <a16:rowId xmlns:a16="http://schemas.microsoft.com/office/drawing/2014/main" val="2339619996"/>
                  </a:ext>
                </a:extLst>
              </a:tr>
              <a:tr h="261545">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200" b="0" dirty="0"/>
                        <a:t>University of California – Los Angeles</a:t>
                      </a:r>
                    </a:p>
                  </a:txBody>
                  <a:tcPr/>
                </a:tc>
                <a:tc>
                  <a:txBody>
                    <a:bodyPr/>
                    <a:lstStyle/>
                    <a:p>
                      <a:pPr algn="ctr"/>
                      <a:r>
                        <a:rPr lang="en-US" sz="1200" b="0" dirty="0"/>
                        <a:t>6.7%</a:t>
                      </a:r>
                    </a:p>
                  </a:txBody>
                  <a:tcPr/>
                </a:tc>
                <a:extLst>
                  <a:ext uri="{0D108BD9-81ED-4DB2-BD59-A6C34878D82A}">
                    <a16:rowId xmlns:a16="http://schemas.microsoft.com/office/drawing/2014/main" val="1011170389"/>
                  </a:ext>
                </a:extLst>
              </a:tr>
            </a:tbl>
          </a:graphicData>
        </a:graphic>
      </p:graphicFrame>
      <p:sp>
        <p:nvSpPr>
          <p:cNvPr id="4" name="TextBox 3">
            <a:extLst>
              <a:ext uri="{FF2B5EF4-FFF2-40B4-BE49-F238E27FC236}">
                <a16:creationId xmlns:a16="http://schemas.microsoft.com/office/drawing/2014/main" id="{94F8E282-C252-FB3E-E169-79C4645D036F}"/>
              </a:ext>
            </a:extLst>
          </p:cNvPr>
          <p:cNvSpPr txBox="1"/>
          <p:nvPr/>
        </p:nvSpPr>
        <p:spPr>
          <a:xfrm>
            <a:off x="209164" y="4787192"/>
            <a:ext cx="3397084"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a:ea typeface="+mn-ea"/>
                <a:cs typeface="+mn-cs"/>
              </a:rPr>
              <a:t>*</a:t>
            </a:r>
            <a:r>
              <a:rPr lang="en-US" sz="900" dirty="0">
                <a:solidFill>
                  <a:prstClr val="black"/>
                </a:solidFill>
                <a:latin typeface="Times New Roman"/>
              </a:rPr>
              <a:t>Based on fiscal year 2023-24 and i</a:t>
            </a:r>
            <a:r>
              <a:rPr kumimoji="0" lang="en-US" sz="900" b="0" i="0" u="none" strike="noStrike" kern="1200" cap="none" spc="0" normalizeH="0" baseline="0" noProof="0" dirty="0">
                <a:ln>
                  <a:noFill/>
                </a:ln>
                <a:solidFill>
                  <a:prstClr val="black"/>
                </a:solidFill>
                <a:effectLst/>
                <a:uLnTx/>
                <a:uFillTx/>
                <a:latin typeface="Times New Roman"/>
                <a:ea typeface="+mn-ea"/>
                <a:cs typeface="+mn-cs"/>
              </a:rPr>
              <a:t>ncludes state Contract and Grants</a:t>
            </a:r>
          </a:p>
        </p:txBody>
      </p:sp>
    </p:spTree>
    <p:extLst>
      <p:ext uri="{BB962C8B-B14F-4D97-AF65-F5344CB8AC3E}">
        <p14:creationId xmlns:p14="http://schemas.microsoft.com/office/powerpoint/2010/main" val="4045020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CDB1C-377C-7866-7415-8CAAD2636D9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047082-D78C-E808-2B5C-F58F29A1C86C}"/>
              </a:ext>
            </a:extLst>
          </p:cNvPr>
          <p:cNvSpPr>
            <a:spLocks noGrp="1"/>
          </p:cNvSpPr>
          <p:nvPr>
            <p:ph type="sldNum" sz="quarter" idx="12"/>
          </p:nvPr>
        </p:nvSpPr>
        <p:spPr/>
        <p:txBody>
          <a:bodyPr/>
          <a:lstStyle/>
          <a:p>
            <a:pPr defTabSz="685800"/>
            <a:fld id="{82DA34B5-7C80-464F-9A62-3711C8F85D9D}" type="slidenum">
              <a:rPr lang="en-US">
                <a:solidFill>
                  <a:prstClr val="white">
                    <a:lumMod val="65000"/>
                  </a:prstClr>
                </a:solidFill>
                <a:latin typeface="Times New Roman"/>
              </a:rPr>
              <a:pPr defTabSz="685800"/>
              <a:t>50</a:t>
            </a:fld>
            <a:endParaRPr lang="en-US" dirty="0">
              <a:solidFill>
                <a:prstClr val="white">
                  <a:lumMod val="65000"/>
                </a:prstClr>
              </a:solidFill>
              <a:latin typeface="Times New Roman"/>
            </a:endParaRPr>
          </a:p>
        </p:txBody>
      </p:sp>
      <p:sp>
        <p:nvSpPr>
          <p:cNvPr id="3" name="Title 2">
            <a:extLst>
              <a:ext uri="{FF2B5EF4-FFF2-40B4-BE49-F238E27FC236}">
                <a16:creationId xmlns:a16="http://schemas.microsoft.com/office/drawing/2014/main" id="{A7EADDE2-C3BB-8248-D073-BD193FF31A7E}"/>
              </a:ext>
            </a:extLst>
          </p:cNvPr>
          <p:cNvSpPr>
            <a:spLocks noGrp="1"/>
          </p:cNvSpPr>
          <p:nvPr>
            <p:ph type="title"/>
          </p:nvPr>
        </p:nvSpPr>
        <p:spPr>
          <a:xfrm>
            <a:off x="759343" y="114808"/>
            <a:ext cx="7086209" cy="456182"/>
          </a:xfrm>
        </p:spPr>
        <p:txBody>
          <a:bodyPr/>
          <a:lstStyle/>
          <a:p>
            <a:r>
              <a:rPr lang="en-US" sz="2700" dirty="0">
                <a:effectLst>
                  <a:outerShdw blurRad="38100" dist="38100" dir="2700000" algn="tl">
                    <a:srgbClr val="000000">
                      <a:alpha val="43137"/>
                    </a:srgbClr>
                  </a:outerShdw>
                </a:effectLst>
              </a:rPr>
              <a:t>Moore Auditorium – Addition and Remodel</a:t>
            </a:r>
            <a:endParaRPr lang="en-US" dirty="0"/>
          </a:p>
        </p:txBody>
      </p:sp>
      <p:pic>
        <p:nvPicPr>
          <p:cNvPr id="8194" name="Picture 5">
            <a:extLst>
              <a:ext uri="{FF2B5EF4-FFF2-40B4-BE49-F238E27FC236}">
                <a16:creationId xmlns:a16="http://schemas.microsoft.com/office/drawing/2014/main" id="{34458A9B-3282-8194-A7B7-721529F76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891" y="689372"/>
            <a:ext cx="8608219"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5CC0992-22CF-5E40-1384-C4C267EF6F3B}"/>
              </a:ext>
            </a:extLst>
          </p:cNvPr>
          <p:cNvSpPr/>
          <p:nvPr/>
        </p:nvSpPr>
        <p:spPr>
          <a:xfrm>
            <a:off x="2142796" y="689373"/>
            <a:ext cx="1840889" cy="692497"/>
          </a:xfrm>
          <a:prstGeom prst="rect">
            <a:avLst/>
          </a:prstGeom>
          <a:noFill/>
        </p:spPr>
        <p:txBody>
          <a:bodyPr wrap="none" lIns="68580" tIns="34290" rIns="68580" bIns="34290">
            <a:spAutoFit/>
          </a:bodyPr>
          <a:lstStyle/>
          <a:p>
            <a:pPr algn="ctr" defTabSz="685800"/>
            <a:r>
              <a:rPr lang="en-US" sz="4050" dirty="0">
                <a:ln w="0"/>
                <a:gradFill>
                  <a:gsLst>
                    <a:gs pos="21000">
                      <a:srgbClr val="53575C"/>
                    </a:gs>
                    <a:gs pos="88000">
                      <a:srgbClr val="C5C7CA"/>
                    </a:gs>
                  </a:gsLst>
                  <a:lin ang="5400000"/>
                </a:gradFill>
                <a:latin typeface="Times New Roman"/>
              </a:rPr>
              <a:t>DRAFT</a:t>
            </a:r>
          </a:p>
        </p:txBody>
      </p:sp>
    </p:spTree>
    <p:extLst>
      <p:ext uri="{BB962C8B-B14F-4D97-AF65-F5344CB8AC3E}">
        <p14:creationId xmlns:p14="http://schemas.microsoft.com/office/powerpoint/2010/main" val="28633812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C35B0-9056-CA0A-E121-6A59670997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416D2C-FD09-343D-984C-F53068CB556E}"/>
              </a:ext>
            </a:extLst>
          </p:cNvPr>
          <p:cNvSpPr>
            <a:spLocks noGrp="1"/>
          </p:cNvSpPr>
          <p:nvPr>
            <p:ph type="sldNum" sz="quarter" idx="12"/>
          </p:nvPr>
        </p:nvSpPr>
        <p:spPr/>
        <p:txBody>
          <a:bodyPr/>
          <a:lstStyle/>
          <a:p>
            <a:pPr defTabSz="685800"/>
            <a:fld id="{82DA34B5-7C80-464F-9A62-3711C8F85D9D}" type="slidenum">
              <a:rPr lang="en-US">
                <a:solidFill>
                  <a:prstClr val="white">
                    <a:lumMod val="65000"/>
                  </a:prstClr>
                </a:solidFill>
                <a:latin typeface="Times New Roman"/>
              </a:rPr>
              <a:pPr defTabSz="685800"/>
              <a:t>51</a:t>
            </a:fld>
            <a:endParaRPr lang="en-US" dirty="0">
              <a:solidFill>
                <a:prstClr val="white">
                  <a:lumMod val="65000"/>
                </a:prstClr>
              </a:solidFill>
              <a:latin typeface="Times New Roman"/>
            </a:endParaRPr>
          </a:p>
        </p:txBody>
      </p:sp>
      <p:sp>
        <p:nvSpPr>
          <p:cNvPr id="3" name="Title 2">
            <a:extLst>
              <a:ext uri="{FF2B5EF4-FFF2-40B4-BE49-F238E27FC236}">
                <a16:creationId xmlns:a16="http://schemas.microsoft.com/office/drawing/2014/main" id="{E6477583-FBB3-C618-C02B-1CEED6A6A9E9}"/>
              </a:ext>
            </a:extLst>
          </p:cNvPr>
          <p:cNvSpPr>
            <a:spLocks noGrp="1"/>
          </p:cNvSpPr>
          <p:nvPr>
            <p:ph type="title"/>
          </p:nvPr>
        </p:nvSpPr>
        <p:spPr>
          <a:xfrm>
            <a:off x="759343" y="114808"/>
            <a:ext cx="7086209" cy="456182"/>
          </a:xfrm>
        </p:spPr>
        <p:txBody>
          <a:bodyPr/>
          <a:lstStyle/>
          <a:p>
            <a:r>
              <a:rPr lang="en-US" sz="2700" dirty="0">
                <a:effectLst>
                  <a:outerShdw blurRad="38100" dist="38100" dir="2700000" algn="tl">
                    <a:srgbClr val="000000">
                      <a:alpha val="43137"/>
                    </a:srgbClr>
                  </a:outerShdw>
                </a:effectLst>
              </a:rPr>
              <a:t>Moore Auditorium – Addition and Remodel</a:t>
            </a:r>
            <a:endParaRPr lang="en-US" dirty="0"/>
          </a:p>
        </p:txBody>
      </p:sp>
      <p:pic>
        <p:nvPicPr>
          <p:cNvPr id="10242" name="Picture 4">
            <a:extLst>
              <a:ext uri="{FF2B5EF4-FFF2-40B4-BE49-F238E27FC236}">
                <a16:creationId xmlns:a16="http://schemas.microsoft.com/office/drawing/2014/main" id="{5D56B985-D8E9-7E46-58D1-1F7D0C590A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091"/>
          <a:stretch>
            <a:fillRect/>
          </a:stretch>
        </p:blipFill>
        <p:spPr bwMode="auto">
          <a:xfrm>
            <a:off x="329587" y="736261"/>
            <a:ext cx="8484826" cy="4379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4057E3E-EA17-1602-0562-CEDD3A7C68F6}"/>
              </a:ext>
            </a:extLst>
          </p:cNvPr>
          <p:cNvSpPr/>
          <p:nvPr/>
        </p:nvSpPr>
        <p:spPr>
          <a:xfrm>
            <a:off x="5942128" y="696591"/>
            <a:ext cx="1840889" cy="692497"/>
          </a:xfrm>
          <a:prstGeom prst="rect">
            <a:avLst/>
          </a:prstGeom>
          <a:noFill/>
        </p:spPr>
        <p:txBody>
          <a:bodyPr wrap="none" lIns="68580" tIns="34290" rIns="68580" bIns="34290">
            <a:spAutoFit/>
          </a:bodyPr>
          <a:lstStyle/>
          <a:p>
            <a:pPr algn="ctr" defTabSz="685800"/>
            <a:r>
              <a:rPr lang="en-US" sz="4050" dirty="0">
                <a:ln w="0"/>
                <a:gradFill>
                  <a:gsLst>
                    <a:gs pos="21000">
                      <a:srgbClr val="53575C"/>
                    </a:gs>
                    <a:gs pos="88000">
                      <a:srgbClr val="C5C7CA"/>
                    </a:gs>
                  </a:gsLst>
                  <a:lin ang="5400000"/>
                </a:gradFill>
                <a:latin typeface="Times New Roman"/>
              </a:rPr>
              <a:t>DRAFT</a:t>
            </a:r>
          </a:p>
        </p:txBody>
      </p:sp>
    </p:spTree>
    <p:extLst>
      <p:ext uri="{BB962C8B-B14F-4D97-AF65-F5344CB8AC3E}">
        <p14:creationId xmlns:p14="http://schemas.microsoft.com/office/powerpoint/2010/main" val="13920774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2F09F-9594-605A-C8B2-C06C514574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E62655-CE33-0B68-38A1-63A1FBA2EFFC}"/>
              </a:ext>
            </a:extLst>
          </p:cNvPr>
          <p:cNvSpPr>
            <a:spLocks noGrp="1"/>
          </p:cNvSpPr>
          <p:nvPr>
            <p:ph type="title"/>
          </p:nvPr>
        </p:nvSpPr>
        <p:spPr>
          <a:xfrm>
            <a:off x="861495" y="114807"/>
            <a:ext cx="7260896" cy="634859"/>
          </a:xfrm>
        </p:spPr>
        <p:txBody>
          <a:bodyPr>
            <a:noAutofit/>
          </a:bodyPr>
          <a:lstStyle/>
          <a:p>
            <a:r>
              <a:rPr lang="en-US" sz="2800" dirty="0">
                <a:effectLst>
                  <a:outerShdw blurRad="38100" dist="38100" dir="2700000" algn="tl">
                    <a:srgbClr val="000000">
                      <a:alpha val="43137"/>
                    </a:srgbClr>
                  </a:outerShdw>
                </a:effectLst>
              </a:rPr>
              <a:t>Turnbull Conference Center – Remodel</a:t>
            </a:r>
          </a:p>
        </p:txBody>
      </p:sp>
      <p:sp>
        <p:nvSpPr>
          <p:cNvPr id="6" name="Picture Placeholder 5">
            <a:extLst>
              <a:ext uri="{FF2B5EF4-FFF2-40B4-BE49-F238E27FC236}">
                <a16:creationId xmlns:a16="http://schemas.microsoft.com/office/drawing/2014/main" id="{AC639550-EFF9-CEC4-84B8-7A966C9D97E2}"/>
              </a:ext>
            </a:extLst>
          </p:cNvPr>
          <p:cNvSpPr>
            <a:spLocks noGrp="1"/>
          </p:cNvSpPr>
          <p:nvPr>
            <p:ph type="pic" idx="1"/>
          </p:nvPr>
        </p:nvSpPr>
        <p:spPr>
          <a:xfrm>
            <a:off x="861495" y="1224872"/>
            <a:ext cx="7727096" cy="3653228"/>
          </a:xfrm>
        </p:spPr>
        <p:txBody>
          <a:bodyPr>
            <a:normAutofit/>
          </a:bodyPr>
          <a:lstStyle/>
          <a:p>
            <a:pPr defTabSz="342884">
              <a:lnSpc>
                <a:spcPct val="115000"/>
              </a:lnSpc>
              <a:spcBef>
                <a:spcPts val="0"/>
              </a:spcBef>
              <a:defRPr/>
            </a:pPr>
            <a:r>
              <a:rPr lang="en-US" sz="1350" b="1" dirty="0">
                <a:solidFill>
                  <a:srgbClr val="000000"/>
                </a:solidFill>
                <a:ea typeface="Calibri"/>
                <a:cs typeface="Times New Roman"/>
              </a:rPr>
              <a:t>GSF: </a:t>
            </a:r>
            <a:r>
              <a:rPr lang="en-US" sz="1350" dirty="0">
                <a:ea typeface="Calibri"/>
                <a:cs typeface="Times New Roman"/>
              </a:rPr>
              <a:t>7,500 gsf  </a:t>
            </a:r>
          </a:p>
          <a:p>
            <a:pPr defTabSz="342884">
              <a:lnSpc>
                <a:spcPct val="115000"/>
              </a:lnSpc>
              <a:spcBef>
                <a:spcPts val="0"/>
              </a:spcBef>
              <a:defRPr/>
            </a:pPr>
            <a:r>
              <a:rPr lang="en-US" sz="1350" b="1" dirty="0">
                <a:solidFill>
                  <a:srgbClr val="000000"/>
                </a:solidFill>
                <a:ea typeface="Calibri"/>
                <a:cs typeface="Times New Roman"/>
              </a:rPr>
              <a:t>Project Budget:  </a:t>
            </a:r>
            <a:r>
              <a:rPr lang="en-US" sz="1350" dirty="0">
                <a:solidFill>
                  <a:srgbClr val="000000"/>
                </a:solidFill>
                <a:ea typeface="Calibri"/>
                <a:cs typeface="Times New Roman"/>
              </a:rPr>
              <a:t>$7,725,000</a:t>
            </a:r>
          </a:p>
          <a:p>
            <a:pPr defTabSz="342884">
              <a:lnSpc>
                <a:spcPct val="115000"/>
              </a:lnSpc>
              <a:spcBef>
                <a:spcPts val="0"/>
              </a:spcBef>
              <a:defRPr/>
            </a:pPr>
            <a:r>
              <a:rPr lang="en-US" sz="1350" b="1" dirty="0">
                <a:solidFill>
                  <a:srgbClr val="000000"/>
                </a:solidFill>
                <a:ea typeface="Calibri"/>
                <a:cs typeface="Times New Roman"/>
              </a:rPr>
              <a:t>Project Schedule: </a:t>
            </a:r>
            <a:r>
              <a:rPr lang="en-US" sz="1350" dirty="0">
                <a:solidFill>
                  <a:srgbClr val="000000"/>
                </a:solidFill>
                <a:ea typeface="Calibri"/>
                <a:cs typeface="Times New Roman"/>
              </a:rPr>
              <a:t>Substantially Complete</a:t>
            </a:r>
          </a:p>
          <a:p>
            <a:pPr defTabSz="342884">
              <a:lnSpc>
                <a:spcPct val="115000"/>
              </a:lnSpc>
              <a:spcBef>
                <a:spcPts val="0"/>
              </a:spcBef>
              <a:defRPr/>
            </a:pPr>
            <a:r>
              <a:rPr lang="en-US" sz="1350" dirty="0">
                <a:solidFill>
                  <a:srgbClr val="000000"/>
                </a:solidFill>
                <a:ea typeface="Calibri"/>
                <a:cs typeface="Times New Roman"/>
              </a:rPr>
              <a:t>  </a:t>
            </a:r>
          </a:p>
          <a:p>
            <a:pPr defTabSz="342884">
              <a:lnSpc>
                <a:spcPct val="115000"/>
              </a:lnSpc>
              <a:spcBef>
                <a:spcPts val="0"/>
              </a:spcBef>
              <a:defRPr/>
            </a:pPr>
            <a:r>
              <a:rPr lang="en-US" sz="1350" b="1" dirty="0">
                <a:solidFill>
                  <a:srgbClr val="000000"/>
                </a:solidFill>
                <a:ea typeface="Calibri"/>
                <a:cs typeface="Times New Roman"/>
              </a:rPr>
              <a:t>Project Information:</a:t>
            </a:r>
          </a:p>
          <a:p>
            <a:pPr marL="342424" algn="just" defTabSz="342884">
              <a:lnSpc>
                <a:spcPct val="115000"/>
              </a:lnSpc>
              <a:spcBef>
                <a:spcPts val="0"/>
              </a:spcBef>
              <a:defRPr/>
            </a:pPr>
            <a:r>
              <a:rPr lang="en-US" sz="1350" dirty="0"/>
              <a:t>This project renovates the kitchen, conference room and exterior courtyard at the Turnbull Conference Center.  Work includes new kitchen equipment, a new service elevator, interior wall modifications, security camera installation, card access upgrades, and new finishes throughout.  Exterior scope of work will include sidewalk improvements, utility upgrades and outdoor seating in the courtyard.  The project will increase the capacity of the Conference Room to accommodate multiple large events simultaneously.  </a:t>
            </a:r>
          </a:p>
          <a:p>
            <a:pPr marL="342424" algn="just" defTabSz="342884">
              <a:lnSpc>
                <a:spcPct val="115000"/>
              </a:lnSpc>
              <a:spcBef>
                <a:spcPts val="0"/>
              </a:spcBef>
              <a:defRPr/>
            </a:pPr>
            <a:endParaRPr lang="en-US" sz="1350" dirty="0">
              <a:solidFill>
                <a:srgbClr val="000000"/>
              </a:solidFill>
              <a:ea typeface="Calibri" panose="020F0502020204030204" pitchFamily="34" charset="0"/>
              <a:cs typeface="Times New Roman" panose="02020603050405020304" pitchFamily="18" charset="0"/>
            </a:endParaRPr>
          </a:p>
          <a:p>
            <a:pPr defTabSz="342884">
              <a:lnSpc>
                <a:spcPct val="115000"/>
              </a:lnSpc>
              <a:spcBef>
                <a:spcPts val="0"/>
              </a:spcBef>
              <a:defRPr/>
            </a:pPr>
            <a:r>
              <a:rPr lang="en-US" sz="1350" b="1" dirty="0">
                <a:solidFill>
                  <a:srgbClr val="000000"/>
                </a:solidFill>
                <a:ea typeface="Calibri"/>
                <a:cs typeface="Times New Roman"/>
              </a:rPr>
              <a:t>Project Partners:</a:t>
            </a:r>
          </a:p>
          <a:p>
            <a:pPr defTabSz="342884">
              <a:lnSpc>
                <a:spcPct val="115000"/>
              </a:lnSpc>
              <a:spcBef>
                <a:spcPts val="0"/>
              </a:spcBef>
              <a:defRPr/>
            </a:pPr>
            <a:r>
              <a:rPr lang="en-US" sz="1350" dirty="0">
                <a:solidFill>
                  <a:srgbClr val="000000"/>
                </a:solidFill>
                <a:ea typeface="Calibri"/>
                <a:cs typeface="Times New Roman"/>
              </a:rPr>
              <a:t>	Design Professional: EMI Architects, Tallahassee, FL</a:t>
            </a:r>
            <a:endParaRPr lang="en-US" sz="1350" dirty="0">
              <a:solidFill>
                <a:srgbClr val="000000"/>
              </a:solidFill>
              <a:ea typeface="Calibri" panose="020F0502020204030204" pitchFamily="34" charset="0"/>
              <a:cs typeface="Times New Roman" panose="02020603050405020304" pitchFamily="18" charset="0"/>
            </a:endParaRPr>
          </a:p>
          <a:p>
            <a:pPr defTabSz="342884">
              <a:lnSpc>
                <a:spcPct val="115000"/>
              </a:lnSpc>
              <a:spcBef>
                <a:spcPts val="0"/>
              </a:spcBef>
              <a:defRPr/>
            </a:pPr>
            <a:r>
              <a:rPr lang="en-US" sz="1350" dirty="0">
                <a:solidFill>
                  <a:srgbClr val="000000"/>
                </a:solidFill>
                <a:ea typeface="Calibri"/>
                <a:cs typeface="Times New Roman"/>
              </a:rPr>
              <a:t>	Contractor: Southern Standard Construction, LLC, Tallahassee, FL</a:t>
            </a:r>
          </a:p>
          <a:p>
            <a:pPr defTabSz="342884">
              <a:lnSpc>
                <a:spcPct val="115000"/>
              </a:lnSpc>
              <a:spcBef>
                <a:spcPts val="0"/>
              </a:spcBef>
              <a:defRPr/>
            </a:pPr>
            <a:endParaRPr lang="en-US" sz="1425" dirty="0">
              <a:solidFill>
                <a:srgbClr val="000000"/>
              </a:solidFill>
              <a:ea typeface="Calibri"/>
              <a:cs typeface="Times New Roman"/>
            </a:endParaRPr>
          </a:p>
          <a:p>
            <a:endParaRPr lang="en-US" dirty="0"/>
          </a:p>
        </p:txBody>
      </p:sp>
      <p:sp>
        <p:nvSpPr>
          <p:cNvPr id="7" name="Text Placeholder 6">
            <a:extLst>
              <a:ext uri="{FF2B5EF4-FFF2-40B4-BE49-F238E27FC236}">
                <a16:creationId xmlns:a16="http://schemas.microsoft.com/office/drawing/2014/main" id="{567894B6-D50B-A6E7-A03C-40D073E30E87}"/>
              </a:ext>
            </a:extLst>
          </p:cNvPr>
          <p:cNvSpPr>
            <a:spLocks noGrp="1"/>
          </p:cNvSpPr>
          <p:nvPr>
            <p:ph type="body" sz="half" idx="2"/>
          </p:nvPr>
        </p:nvSpPr>
        <p:spPr>
          <a:xfrm>
            <a:off x="861495" y="775328"/>
            <a:ext cx="3123004" cy="300632"/>
          </a:xfrm>
        </p:spPr>
        <p:txBody>
          <a:bodyPr vert="horz" lIns="68580" tIns="34290" rIns="68580" bIns="34290" rtlCol="0" anchor="t">
            <a:normAutofit/>
          </a:bodyPr>
          <a:lstStyle/>
          <a:p>
            <a:r>
              <a:rPr lang="en-US" i="1" dirty="0">
                <a:latin typeface="+mn-lt"/>
              </a:rPr>
              <a:t>Project Status: Substantial Completion</a:t>
            </a:r>
          </a:p>
        </p:txBody>
      </p:sp>
      <p:sp>
        <p:nvSpPr>
          <p:cNvPr id="11" name="Slide Number Placeholder 3">
            <a:extLst>
              <a:ext uri="{FF2B5EF4-FFF2-40B4-BE49-F238E27FC236}">
                <a16:creationId xmlns:a16="http://schemas.microsoft.com/office/drawing/2014/main" id="{8EB586DA-6CAD-5517-9851-C4B34FA283BF}"/>
              </a:ext>
            </a:extLst>
          </p:cNvPr>
          <p:cNvSpPr txBox="1">
            <a:spLocks/>
          </p:cNvSpPr>
          <p:nvPr/>
        </p:nvSpPr>
        <p:spPr>
          <a:xfrm>
            <a:off x="6553200" y="4754848"/>
            <a:ext cx="2133600" cy="273844"/>
          </a:xfrm>
          <a:prstGeom prst="rect">
            <a:avLst/>
          </a:prstGeom>
        </p:spPr>
        <p:txBody>
          <a:bodyPr vert="horz" lIns="68580" tIns="34290" rIns="68580" bIns="3429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82DA34B5-7C80-464F-9A62-3711C8F85D9D}" type="slidenum">
              <a:rPr lang="en-US" sz="1200">
                <a:solidFill>
                  <a:prstClr val="black">
                    <a:tint val="75000"/>
                  </a:prstClr>
                </a:solidFill>
                <a:latin typeface="Times New Roman"/>
              </a:rPr>
              <a:pPr defTabSz="685800">
                <a:defRPr/>
              </a:pPr>
              <a:t>52</a:t>
            </a:fld>
            <a:endParaRPr lang="en-US" sz="1200" dirty="0">
              <a:solidFill>
                <a:prstClr val="black">
                  <a:tint val="75000"/>
                </a:prstClr>
              </a:solidFill>
              <a:latin typeface="Times New Roman"/>
            </a:endParaRPr>
          </a:p>
        </p:txBody>
      </p:sp>
    </p:spTree>
    <p:extLst>
      <p:ext uri="{BB962C8B-B14F-4D97-AF65-F5344CB8AC3E}">
        <p14:creationId xmlns:p14="http://schemas.microsoft.com/office/powerpoint/2010/main" val="12517332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523FD-1086-5FA7-057D-292985E7285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A342C2-123D-CE5D-BFC0-4664B936ECA9}"/>
              </a:ext>
            </a:extLst>
          </p:cNvPr>
          <p:cNvSpPr>
            <a:spLocks noGrp="1"/>
          </p:cNvSpPr>
          <p:nvPr>
            <p:ph type="sldNum" sz="quarter" idx="12"/>
          </p:nvPr>
        </p:nvSpPr>
        <p:spPr/>
        <p:txBody>
          <a:bodyPr/>
          <a:lstStyle/>
          <a:p>
            <a:pPr defTabSz="685800"/>
            <a:fld id="{82DA34B5-7C80-464F-9A62-3711C8F85D9D}" type="slidenum">
              <a:rPr lang="en-US">
                <a:solidFill>
                  <a:prstClr val="white">
                    <a:lumMod val="65000"/>
                  </a:prstClr>
                </a:solidFill>
                <a:latin typeface="Times New Roman"/>
              </a:rPr>
              <a:pPr defTabSz="685800"/>
              <a:t>53</a:t>
            </a:fld>
            <a:endParaRPr lang="en-US" dirty="0">
              <a:solidFill>
                <a:prstClr val="white">
                  <a:lumMod val="65000"/>
                </a:prstClr>
              </a:solidFill>
              <a:latin typeface="Times New Roman"/>
            </a:endParaRPr>
          </a:p>
        </p:txBody>
      </p:sp>
      <p:sp>
        <p:nvSpPr>
          <p:cNvPr id="3" name="Title 2">
            <a:extLst>
              <a:ext uri="{FF2B5EF4-FFF2-40B4-BE49-F238E27FC236}">
                <a16:creationId xmlns:a16="http://schemas.microsoft.com/office/drawing/2014/main" id="{AFBCF091-1749-B291-0AFF-DCB87DB059A8}"/>
              </a:ext>
            </a:extLst>
          </p:cNvPr>
          <p:cNvSpPr>
            <a:spLocks noGrp="1"/>
          </p:cNvSpPr>
          <p:nvPr>
            <p:ph type="title"/>
          </p:nvPr>
        </p:nvSpPr>
        <p:spPr>
          <a:xfrm>
            <a:off x="759343" y="114808"/>
            <a:ext cx="7086209" cy="456182"/>
          </a:xfrm>
        </p:spPr>
        <p:txBody>
          <a:bodyPr/>
          <a:lstStyle/>
          <a:p>
            <a:r>
              <a:rPr lang="en-US" sz="2700" dirty="0">
                <a:effectLst>
                  <a:outerShdw blurRad="38100" dist="38100" dir="2700000" algn="tl">
                    <a:srgbClr val="000000">
                      <a:alpha val="43137"/>
                    </a:srgbClr>
                  </a:outerShdw>
                </a:effectLst>
              </a:rPr>
              <a:t>Turnbull – Remodel</a:t>
            </a:r>
            <a:endParaRPr lang="en-US" dirty="0"/>
          </a:p>
        </p:txBody>
      </p:sp>
      <p:pic>
        <p:nvPicPr>
          <p:cNvPr id="14" name="Picture 13">
            <a:extLst>
              <a:ext uri="{FF2B5EF4-FFF2-40B4-BE49-F238E27FC236}">
                <a16:creationId xmlns:a16="http://schemas.microsoft.com/office/drawing/2014/main" id="{AF6BCE5B-09C9-8056-E59B-659713DD9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10" y="1268629"/>
            <a:ext cx="4158478" cy="2772558"/>
          </a:xfrm>
          <a:prstGeom prst="rect">
            <a:avLst/>
          </a:prstGeom>
          <a:ln w="38100">
            <a:solidFill>
              <a:schemeClr val="tx1"/>
            </a:solidFill>
          </a:ln>
        </p:spPr>
      </p:pic>
      <p:pic>
        <p:nvPicPr>
          <p:cNvPr id="6" name="Picture 5">
            <a:extLst>
              <a:ext uri="{FF2B5EF4-FFF2-40B4-BE49-F238E27FC236}">
                <a16:creationId xmlns:a16="http://schemas.microsoft.com/office/drawing/2014/main" id="{39BEAB5C-D2B1-D781-CD12-E8E872653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995" y="1268629"/>
            <a:ext cx="4158478" cy="2772558"/>
          </a:xfrm>
          <a:prstGeom prst="rect">
            <a:avLst/>
          </a:prstGeom>
          <a:ln w="38100">
            <a:solidFill>
              <a:schemeClr val="tx1"/>
            </a:solidFill>
          </a:ln>
        </p:spPr>
      </p:pic>
      <p:sp>
        <p:nvSpPr>
          <p:cNvPr id="4" name="Title 4">
            <a:extLst>
              <a:ext uri="{FF2B5EF4-FFF2-40B4-BE49-F238E27FC236}">
                <a16:creationId xmlns:a16="http://schemas.microsoft.com/office/drawing/2014/main" id="{37581EF0-7B38-546B-3B33-97FC26AF7464}"/>
              </a:ext>
            </a:extLst>
          </p:cNvPr>
          <p:cNvSpPr txBox="1">
            <a:spLocks/>
          </p:cNvSpPr>
          <p:nvPr/>
        </p:nvSpPr>
        <p:spPr>
          <a:xfrm>
            <a:off x="241151" y="4127029"/>
            <a:ext cx="8651305" cy="471949"/>
          </a:xfrm>
          <a:prstGeom prst="rect">
            <a:avLst/>
          </a:prstGeom>
        </p:spPr>
        <p:txBody>
          <a:bodyPr vert="horz" lIns="68580" tIns="34290" rIns="68580" bIns="34290" rtlCol="0" anchor="ctr" anchorCtr="0">
            <a:noAutofit/>
          </a:bodyPr>
          <a:lstStyle>
            <a:lvl1pPr algn="l" defTabSz="609585" rtl="0" eaLnBrk="1" latinLnBrk="0" hangingPunct="1">
              <a:spcBef>
                <a:spcPct val="0"/>
              </a:spcBef>
              <a:buNone/>
              <a:defRPr sz="3800" b="1" kern="1200">
                <a:solidFill>
                  <a:schemeClr val="tx1"/>
                </a:solidFill>
                <a:latin typeface="+mn-lt"/>
                <a:ea typeface="+mj-ea"/>
                <a:cs typeface="+mj-cs"/>
              </a:defRPr>
            </a:lvl1pPr>
          </a:lstStyle>
          <a:p>
            <a:pPr algn="ctr" defTabSz="457189"/>
            <a:r>
              <a:rPr lang="en-US" sz="1350" b="0" dirty="0">
                <a:solidFill>
                  <a:prstClr val="black"/>
                </a:solidFill>
                <a:latin typeface="Times New Roman"/>
              </a:rPr>
              <a:t>Conference Room</a:t>
            </a:r>
          </a:p>
        </p:txBody>
      </p:sp>
    </p:spTree>
    <p:extLst>
      <p:ext uri="{BB962C8B-B14F-4D97-AF65-F5344CB8AC3E}">
        <p14:creationId xmlns:p14="http://schemas.microsoft.com/office/powerpoint/2010/main" val="15585935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8F001-E8E7-2ED8-7245-7052D2281A1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002514-4493-B022-C542-5188BA55D312}"/>
              </a:ext>
            </a:extLst>
          </p:cNvPr>
          <p:cNvSpPr>
            <a:spLocks noGrp="1"/>
          </p:cNvSpPr>
          <p:nvPr>
            <p:ph type="sldNum" sz="quarter" idx="12"/>
          </p:nvPr>
        </p:nvSpPr>
        <p:spPr/>
        <p:txBody>
          <a:bodyPr/>
          <a:lstStyle/>
          <a:p>
            <a:pPr defTabSz="685800"/>
            <a:fld id="{82DA34B5-7C80-464F-9A62-3711C8F85D9D}" type="slidenum">
              <a:rPr lang="en-US">
                <a:solidFill>
                  <a:prstClr val="white">
                    <a:lumMod val="65000"/>
                  </a:prstClr>
                </a:solidFill>
                <a:latin typeface="Times New Roman"/>
              </a:rPr>
              <a:pPr defTabSz="685800"/>
              <a:t>54</a:t>
            </a:fld>
            <a:endParaRPr lang="en-US" dirty="0">
              <a:solidFill>
                <a:prstClr val="white">
                  <a:lumMod val="65000"/>
                </a:prstClr>
              </a:solidFill>
              <a:latin typeface="Times New Roman"/>
            </a:endParaRPr>
          </a:p>
        </p:txBody>
      </p:sp>
      <p:sp>
        <p:nvSpPr>
          <p:cNvPr id="3" name="Title 2">
            <a:extLst>
              <a:ext uri="{FF2B5EF4-FFF2-40B4-BE49-F238E27FC236}">
                <a16:creationId xmlns:a16="http://schemas.microsoft.com/office/drawing/2014/main" id="{9C7593DB-A253-064A-FD0B-F20FDFBD681D}"/>
              </a:ext>
            </a:extLst>
          </p:cNvPr>
          <p:cNvSpPr>
            <a:spLocks noGrp="1"/>
          </p:cNvSpPr>
          <p:nvPr>
            <p:ph type="title"/>
          </p:nvPr>
        </p:nvSpPr>
        <p:spPr>
          <a:xfrm>
            <a:off x="759343" y="114808"/>
            <a:ext cx="7086209" cy="456182"/>
          </a:xfrm>
        </p:spPr>
        <p:txBody>
          <a:bodyPr/>
          <a:lstStyle/>
          <a:p>
            <a:r>
              <a:rPr lang="en-US" sz="2700" dirty="0">
                <a:effectLst>
                  <a:outerShdw blurRad="38100" dist="38100" dir="2700000" algn="tl">
                    <a:srgbClr val="000000">
                      <a:alpha val="43137"/>
                    </a:srgbClr>
                  </a:outerShdw>
                </a:effectLst>
              </a:rPr>
              <a:t>Turnbull – Remodel</a:t>
            </a:r>
            <a:endParaRPr lang="en-US" dirty="0"/>
          </a:p>
        </p:txBody>
      </p:sp>
      <p:pic>
        <p:nvPicPr>
          <p:cNvPr id="5" name="Picture 4">
            <a:extLst>
              <a:ext uri="{FF2B5EF4-FFF2-40B4-BE49-F238E27FC236}">
                <a16:creationId xmlns:a16="http://schemas.microsoft.com/office/drawing/2014/main" id="{C6599265-43F0-117E-5837-F4F1428E9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51" y="1163874"/>
            <a:ext cx="4192305" cy="2795109"/>
          </a:xfrm>
          <a:prstGeom prst="rect">
            <a:avLst/>
          </a:prstGeom>
          <a:ln w="38100">
            <a:solidFill>
              <a:schemeClr val="tx1"/>
            </a:solidFill>
          </a:ln>
        </p:spPr>
      </p:pic>
      <p:pic>
        <p:nvPicPr>
          <p:cNvPr id="11" name="Picture 10">
            <a:extLst>
              <a:ext uri="{FF2B5EF4-FFF2-40B4-BE49-F238E27FC236}">
                <a16:creationId xmlns:a16="http://schemas.microsoft.com/office/drawing/2014/main" id="{8B2305E7-AB4A-2449-9CB0-3D6FCBECC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152" y="1163874"/>
            <a:ext cx="4192305" cy="2794870"/>
          </a:xfrm>
          <a:prstGeom prst="rect">
            <a:avLst/>
          </a:prstGeom>
          <a:ln w="38100">
            <a:solidFill>
              <a:schemeClr val="tx1"/>
            </a:solidFill>
          </a:ln>
        </p:spPr>
      </p:pic>
      <p:sp>
        <p:nvSpPr>
          <p:cNvPr id="12" name="Title 4">
            <a:extLst>
              <a:ext uri="{FF2B5EF4-FFF2-40B4-BE49-F238E27FC236}">
                <a16:creationId xmlns:a16="http://schemas.microsoft.com/office/drawing/2014/main" id="{5527248E-AC0E-C8D0-34B8-6CCEDE5BF97B}"/>
              </a:ext>
            </a:extLst>
          </p:cNvPr>
          <p:cNvSpPr txBox="1">
            <a:spLocks/>
          </p:cNvSpPr>
          <p:nvPr/>
        </p:nvSpPr>
        <p:spPr>
          <a:xfrm>
            <a:off x="241151" y="4127029"/>
            <a:ext cx="8651305" cy="471949"/>
          </a:xfrm>
          <a:prstGeom prst="rect">
            <a:avLst/>
          </a:prstGeom>
        </p:spPr>
        <p:txBody>
          <a:bodyPr vert="horz" lIns="68580" tIns="34290" rIns="68580" bIns="34290" rtlCol="0" anchor="ctr" anchorCtr="0">
            <a:noAutofit/>
          </a:bodyPr>
          <a:lstStyle>
            <a:lvl1pPr algn="l" defTabSz="609585" rtl="0" eaLnBrk="1" latinLnBrk="0" hangingPunct="1">
              <a:spcBef>
                <a:spcPct val="0"/>
              </a:spcBef>
              <a:buNone/>
              <a:defRPr sz="3800" b="1" kern="1200">
                <a:solidFill>
                  <a:schemeClr val="tx1"/>
                </a:solidFill>
                <a:latin typeface="+mn-lt"/>
                <a:ea typeface="+mj-ea"/>
                <a:cs typeface="+mj-cs"/>
              </a:defRPr>
            </a:lvl1pPr>
          </a:lstStyle>
          <a:p>
            <a:pPr algn="ctr" defTabSz="457189"/>
            <a:r>
              <a:rPr lang="en-US" sz="1350" b="0" dirty="0">
                <a:solidFill>
                  <a:prstClr val="black"/>
                </a:solidFill>
                <a:latin typeface="Times New Roman"/>
              </a:rPr>
              <a:t>Dedman College of Hospitality – Little Dinner Series</a:t>
            </a:r>
          </a:p>
        </p:txBody>
      </p:sp>
    </p:spTree>
    <p:extLst>
      <p:ext uri="{BB962C8B-B14F-4D97-AF65-F5344CB8AC3E}">
        <p14:creationId xmlns:p14="http://schemas.microsoft.com/office/powerpoint/2010/main" val="7781895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E3938-C6AA-C03B-CA15-D05A0060F9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D25256-6061-2D36-8C76-DECE2AAAC759}"/>
              </a:ext>
            </a:extLst>
          </p:cNvPr>
          <p:cNvSpPr>
            <a:spLocks noGrp="1"/>
          </p:cNvSpPr>
          <p:nvPr>
            <p:ph type="title"/>
          </p:nvPr>
        </p:nvSpPr>
        <p:spPr>
          <a:xfrm>
            <a:off x="828246" y="139330"/>
            <a:ext cx="7260896" cy="550971"/>
          </a:xfrm>
        </p:spPr>
        <p:txBody>
          <a:bodyPr>
            <a:noAutofit/>
          </a:bodyPr>
          <a:lstStyle/>
          <a:p>
            <a:r>
              <a:rPr lang="en-US" sz="2800" dirty="0">
                <a:effectLst>
                  <a:outerShdw blurRad="38100" dist="38100" dir="2700000" algn="tl">
                    <a:srgbClr val="000000">
                      <a:alpha val="43137"/>
                    </a:srgbClr>
                  </a:outerShdw>
                </a:effectLst>
              </a:rPr>
              <a:t>Middleton Center – Addition &amp; Remodel</a:t>
            </a:r>
          </a:p>
        </p:txBody>
      </p:sp>
      <p:sp>
        <p:nvSpPr>
          <p:cNvPr id="6" name="Picture Placeholder 5">
            <a:extLst>
              <a:ext uri="{FF2B5EF4-FFF2-40B4-BE49-F238E27FC236}">
                <a16:creationId xmlns:a16="http://schemas.microsoft.com/office/drawing/2014/main" id="{160E56A9-5CB2-F664-CA1C-5F90A7459D07}"/>
              </a:ext>
            </a:extLst>
          </p:cNvPr>
          <p:cNvSpPr>
            <a:spLocks noGrp="1"/>
          </p:cNvSpPr>
          <p:nvPr>
            <p:ph type="pic" idx="1"/>
          </p:nvPr>
        </p:nvSpPr>
        <p:spPr>
          <a:xfrm>
            <a:off x="828246" y="1199894"/>
            <a:ext cx="7727096" cy="3653228"/>
          </a:xfrm>
        </p:spPr>
        <p:txBody>
          <a:bodyPr>
            <a:normAutofit fontScale="40000" lnSpcReduction="20000"/>
          </a:bodyPr>
          <a:lstStyle/>
          <a:p>
            <a:pPr defTabSz="342884">
              <a:lnSpc>
                <a:spcPct val="115000"/>
              </a:lnSpc>
              <a:spcBef>
                <a:spcPts val="0"/>
              </a:spcBef>
              <a:defRPr/>
            </a:pPr>
            <a:r>
              <a:rPr lang="en-US" sz="3375" b="1" dirty="0">
                <a:solidFill>
                  <a:srgbClr val="000000"/>
                </a:solidFill>
                <a:ea typeface="Calibri"/>
                <a:cs typeface="Times New Roman"/>
              </a:rPr>
              <a:t>GSF: </a:t>
            </a:r>
            <a:r>
              <a:rPr lang="en-US" sz="3375" dirty="0">
                <a:solidFill>
                  <a:srgbClr val="000000"/>
                </a:solidFill>
                <a:ea typeface="Calibri"/>
                <a:cs typeface="Times New Roman"/>
              </a:rPr>
              <a:t>43,725</a:t>
            </a:r>
            <a:r>
              <a:rPr lang="en-US" sz="3375" b="1" dirty="0">
                <a:solidFill>
                  <a:srgbClr val="000000"/>
                </a:solidFill>
                <a:ea typeface="Calibri"/>
                <a:cs typeface="Times New Roman"/>
              </a:rPr>
              <a:t> </a:t>
            </a:r>
            <a:r>
              <a:rPr lang="en-US" sz="3375" dirty="0">
                <a:solidFill>
                  <a:srgbClr val="000000"/>
                </a:solidFill>
                <a:ea typeface="Calibri"/>
                <a:cs typeface="Times New Roman"/>
              </a:rPr>
              <a:t>gsf  </a:t>
            </a:r>
          </a:p>
          <a:p>
            <a:pPr defTabSz="342884">
              <a:lnSpc>
                <a:spcPct val="115000"/>
              </a:lnSpc>
              <a:spcBef>
                <a:spcPts val="0"/>
              </a:spcBef>
              <a:defRPr/>
            </a:pPr>
            <a:r>
              <a:rPr lang="en-US" sz="3375" b="1" dirty="0">
                <a:solidFill>
                  <a:srgbClr val="000000"/>
                </a:solidFill>
                <a:ea typeface="Calibri"/>
                <a:cs typeface="Times New Roman"/>
              </a:rPr>
              <a:t>Project Budget:  </a:t>
            </a:r>
            <a:r>
              <a:rPr lang="en-US" sz="3375" dirty="0">
                <a:solidFill>
                  <a:srgbClr val="000000"/>
                </a:solidFill>
                <a:ea typeface="Calibri"/>
                <a:cs typeface="Times New Roman"/>
              </a:rPr>
              <a:t>$28,171,608</a:t>
            </a:r>
          </a:p>
          <a:p>
            <a:pPr defTabSz="342884">
              <a:lnSpc>
                <a:spcPct val="115000"/>
              </a:lnSpc>
              <a:spcBef>
                <a:spcPts val="0"/>
              </a:spcBef>
              <a:defRPr/>
            </a:pPr>
            <a:r>
              <a:rPr lang="en-US" sz="3375" b="1" dirty="0">
                <a:solidFill>
                  <a:srgbClr val="000000"/>
                </a:solidFill>
                <a:ea typeface="Calibri"/>
                <a:cs typeface="Times New Roman"/>
              </a:rPr>
              <a:t>Project Schedule: </a:t>
            </a:r>
            <a:r>
              <a:rPr lang="en-US" sz="3375" dirty="0">
                <a:solidFill>
                  <a:srgbClr val="000000"/>
                </a:solidFill>
                <a:ea typeface="Calibri"/>
                <a:cs typeface="Times New Roman"/>
              </a:rPr>
              <a:t>Design is underway, overall schedule pending funding availability</a:t>
            </a:r>
          </a:p>
          <a:p>
            <a:pPr defTabSz="342884">
              <a:lnSpc>
                <a:spcPct val="115000"/>
              </a:lnSpc>
              <a:spcBef>
                <a:spcPts val="0"/>
              </a:spcBef>
              <a:defRPr/>
            </a:pPr>
            <a:r>
              <a:rPr lang="en-US" sz="3375" dirty="0">
                <a:solidFill>
                  <a:srgbClr val="000000"/>
                </a:solidFill>
                <a:ea typeface="Calibri"/>
                <a:cs typeface="Times New Roman"/>
              </a:rPr>
              <a:t>  </a:t>
            </a:r>
          </a:p>
          <a:p>
            <a:pPr defTabSz="342884">
              <a:lnSpc>
                <a:spcPct val="115000"/>
              </a:lnSpc>
              <a:spcBef>
                <a:spcPts val="0"/>
              </a:spcBef>
              <a:defRPr/>
            </a:pPr>
            <a:r>
              <a:rPr lang="en-US" sz="3375" b="1" dirty="0">
                <a:solidFill>
                  <a:srgbClr val="000000"/>
                </a:solidFill>
                <a:ea typeface="Calibri"/>
                <a:cs typeface="Times New Roman"/>
              </a:rPr>
              <a:t>Project Information:</a:t>
            </a:r>
          </a:p>
          <a:p>
            <a:pPr marL="342424" algn="just" defTabSz="342884">
              <a:lnSpc>
                <a:spcPct val="115000"/>
              </a:lnSpc>
              <a:spcBef>
                <a:spcPts val="0"/>
              </a:spcBef>
              <a:defRPr/>
            </a:pPr>
            <a:r>
              <a:rPr lang="en-US" sz="3375" dirty="0"/>
              <a:t>This project will remodel and expand the Middleton Center, adding a new building for Dedman College of Hospitality and FSU programs. It includes reorganizing interiors, designing a tower/atrium for educational use, and enhancing ancillary facilities. The initial phase focuses on detailed design plans and optimizing space. The project scope of work will include planning the reconfiguration of the existing parking lot, site access, and coordination for the future Airport Gateway project through the eastern portion of the site as well as conduct a survey, utility analysis, document existing spaces, conduct stakeholder meetings, site visits, hold design charettes, and analyze adjacent project impacts. </a:t>
            </a:r>
          </a:p>
          <a:p>
            <a:pPr marL="342424" algn="just" defTabSz="342884">
              <a:lnSpc>
                <a:spcPct val="115000"/>
              </a:lnSpc>
              <a:spcBef>
                <a:spcPts val="0"/>
              </a:spcBef>
              <a:defRPr/>
            </a:pPr>
            <a:endParaRPr lang="en-US" sz="3375" dirty="0">
              <a:solidFill>
                <a:srgbClr val="000000"/>
              </a:solidFill>
              <a:ea typeface="Calibri" panose="020F0502020204030204" pitchFamily="34" charset="0"/>
              <a:cs typeface="Times New Roman" panose="02020603050405020304" pitchFamily="18" charset="0"/>
            </a:endParaRPr>
          </a:p>
          <a:p>
            <a:pPr defTabSz="342884">
              <a:lnSpc>
                <a:spcPct val="115000"/>
              </a:lnSpc>
              <a:spcBef>
                <a:spcPts val="0"/>
              </a:spcBef>
              <a:defRPr/>
            </a:pPr>
            <a:r>
              <a:rPr lang="en-US" sz="3375" b="1" dirty="0">
                <a:solidFill>
                  <a:srgbClr val="000000"/>
                </a:solidFill>
                <a:ea typeface="Calibri"/>
                <a:cs typeface="Times New Roman"/>
              </a:rPr>
              <a:t>Project Partners:</a:t>
            </a:r>
          </a:p>
          <a:p>
            <a:pPr defTabSz="342884">
              <a:lnSpc>
                <a:spcPct val="115000"/>
              </a:lnSpc>
              <a:spcBef>
                <a:spcPts val="0"/>
              </a:spcBef>
              <a:defRPr/>
            </a:pPr>
            <a:r>
              <a:rPr lang="en-US" sz="3375" dirty="0">
                <a:solidFill>
                  <a:srgbClr val="000000"/>
                </a:solidFill>
                <a:ea typeface="Calibri"/>
                <a:cs typeface="Times New Roman"/>
              </a:rPr>
              <a:t>	Design Professional: Architects Lewis + Whitlock, Tallahassee, FL</a:t>
            </a:r>
            <a:endParaRPr lang="en-US" sz="3375" dirty="0">
              <a:solidFill>
                <a:srgbClr val="000000"/>
              </a:solidFill>
              <a:ea typeface="Calibri" panose="020F0502020204030204" pitchFamily="34" charset="0"/>
              <a:cs typeface="Times New Roman" panose="02020603050405020304" pitchFamily="18" charset="0"/>
            </a:endParaRPr>
          </a:p>
          <a:p>
            <a:pPr defTabSz="342884">
              <a:lnSpc>
                <a:spcPct val="115000"/>
              </a:lnSpc>
              <a:spcBef>
                <a:spcPts val="0"/>
              </a:spcBef>
              <a:defRPr/>
            </a:pPr>
            <a:r>
              <a:rPr lang="en-US" sz="3375" dirty="0">
                <a:solidFill>
                  <a:srgbClr val="000000"/>
                </a:solidFill>
                <a:ea typeface="Calibri"/>
                <a:cs typeface="Times New Roman"/>
              </a:rPr>
              <a:t>	Contractor: CMR Selection - Future 	</a:t>
            </a:r>
          </a:p>
          <a:p>
            <a:endParaRPr lang="en-US" dirty="0"/>
          </a:p>
        </p:txBody>
      </p:sp>
      <p:sp>
        <p:nvSpPr>
          <p:cNvPr id="7" name="Text Placeholder 6">
            <a:extLst>
              <a:ext uri="{FF2B5EF4-FFF2-40B4-BE49-F238E27FC236}">
                <a16:creationId xmlns:a16="http://schemas.microsoft.com/office/drawing/2014/main" id="{C4B3BEFC-8CD1-010F-04D1-D810476E57D6}"/>
              </a:ext>
            </a:extLst>
          </p:cNvPr>
          <p:cNvSpPr>
            <a:spLocks noGrp="1"/>
          </p:cNvSpPr>
          <p:nvPr>
            <p:ph type="body" sz="half" idx="2"/>
          </p:nvPr>
        </p:nvSpPr>
        <p:spPr>
          <a:xfrm>
            <a:off x="828246" y="690301"/>
            <a:ext cx="7260896" cy="321079"/>
          </a:xfrm>
        </p:spPr>
        <p:txBody>
          <a:bodyPr vert="horz" lIns="68580" tIns="34290" rIns="68580" bIns="34290" rtlCol="0" anchor="t">
            <a:normAutofit/>
          </a:bodyPr>
          <a:lstStyle/>
          <a:p>
            <a:r>
              <a:rPr lang="en-US" i="1" dirty="0">
                <a:latin typeface="+mn-lt"/>
              </a:rPr>
              <a:t>Project Status: Design</a:t>
            </a:r>
          </a:p>
        </p:txBody>
      </p:sp>
      <p:sp>
        <p:nvSpPr>
          <p:cNvPr id="11" name="Slide Number Placeholder 3">
            <a:extLst>
              <a:ext uri="{FF2B5EF4-FFF2-40B4-BE49-F238E27FC236}">
                <a16:creationId xmlns:a16="http://schemas.microsoft.com/office/drawing/2014/main" id="{74004D3E-EB95-6C3C-8F24-CBBD217F1A10}"/>
              </a:ext>
            </a:extLst>
          </p:cNvPr>
          <p:cNvSpPr txBox="1">
            <a:spLocks/>
          </p:cNvSpPr>
          <p:nvPr/>
        </p:nvSpPr>
        <p:spPr>
          <a:xfrm>
            <a:off x="6553200" y="4754848"/>
            <a:ext cx="2133600" cy="273844"/>
          </a:xfrm>
          <a:prstGeom prst="rect">
            <a:avLst/>
          </a:prstGeom>
        </p:spPr>
        <p:txBody>
          <a:bodyPr vert="horz" lIns="68580" tIns="34290" rIns="68580" bIns="3429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82DA34B5-7C80-464F-9A62-3711C8F85D9D}" type="slidenum">
              <a:rPr lang="en-US" sz="1200">
                <a:solidFill>
                  <a:prstClr val="black">
                    <a:tint val="75000"/>
                  </a:prstClr>
                </a:solidFill>
                <a:latin typeface="Times New Roman"/>
              </a:rPr>
              <a:pPr defTabSz="685800">
                <a:defRPr/>
              </a:pPr>
              <a:t>55</a:t>
            </a:fld>
            <a:endParaRPr lang="en-US" sz="1200" dirty="0">
              <a:solidFill>
                <a:prstClr val="black">
                  <a:tint val="75000"/>
                </a:prstClr>
              </a:solidFill>
              <a:latin typeface="Times New Roman"/>
            </a:endParaRPr>
          </a:p>
        </p:txBody>
      </p:sp>
    </p:spTree>
    <p:extLst>
      <p:ext uri="{BB962C8B-B14F-4D97-AF65-F5344CB8AC3E}">
        <p14:creationId xmlns:p14="http://schemas.microsoft.com/office/powerpoint/2010/main" val="15547181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AF257-211D-1661-391B-55322E0401A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CEED4A-63D3-430F-2A84-C7A31B9FA0E4}"/>
              </a:ext>
            </a:extLst>
          </p:cNvPr>
          <p:cNvSpPr>
            <a:spLocks noGrp="1"/>
          </p:cNvSpPr>
          <p:nvPr>
            <p:ph type="title"/>
          </p:nvPr>
        </p:nvSpPr>
        <p:spPr>
          <a:xfrm>
            <a:off x="759343" y="114808"/>
            <a:ext cx="7086209" cy="456182"/>
          </a:xfrm>
        </p:spPr>
        <p:txBody>
          <a:bodyPr/>
          <a:lstStyle/>
          <a:p>
            <a:r>
              <a:rPr lang="en-US" sz="2700" dirty="0">
                <a:effectLst>
                  <a:outerShdw blurRad="38100" dist="38100" dir="2700000" algn="tl">
                    <a:srgbClr val="000000">
                      <a:alpha val="43137"/>
                    </a:srgbClr>
                  </a:outerShdw>
                </a:effectLst>
              </a:rPr>
              <a:t>Middleton Center – Addition &amp; Remodel</a:t>
            </a:r>
            <a:endParaRPr lang="en-US" dirty="0"/>
          </a:p>
        </p:txBody>
      </p:sp>
      <p:pic>
        <p:nvPicPr>
          <p:cNvPr id="11274" name="Picture 10" descr="Pro Shop - The Legacy Golf Club">
            <a:extLst>
              <a:ext uri="{FF2B5EF4-FFF2-40B4-BE49-F238E27FC236}">
                <a16:creationId xmlns:a16="http://schemas.microsoft.com/office/drawing/2014/main" id="{51F8C878-6226-3212-0B99-7515E4140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9111" y="895510"/>
            <a:ext cx="2588967" cy="1456294"/>
          </a:xfrm>
          <a:prstGeom prst="rect">
            <a:avLst/>
          </a:prstGeom>
          <a:noFill/>
          <a:extLst>
            <a:ext uri="{909E8E84-426E-40DD-AFC4-6F175D3DCCD1}">
              <a14:hiddenFill xmlns:a14="http://schemas.microsoft.com/office/drawing/2010/main">
                <a:solidFill>
                  <a:srgbClr val="FFFFFF"/>
                </a:solidFill>
              </a14:hiddenFill>
            </a:ext>
          </a:extLst>
        </p:spPr>
      </p:pic>
      <p:pic>
        <p:nvPicPr>
          <p:cNvPr id="11279" name="Picture 6">
            <a:extLst>
              <a:ext uri="{FF2B5EF4-FFF2-40B4-BE49-F238E27FC236}">
                <a16:creationId xmlns:a16="http://schemas.microsoft.com/office/drawing/2014/main" id="{A25A8FDB-B09F-4BDD-C3E6-D0C026324E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930" b="27414"/>
          <a:stretch>
            <a:fillRect/>
          </a:stretch>
        </p:blipFill>
        <p:spPr bwMode="auto">
          <a:xfrm>
            <a:off x="149275" y="707231"/>
            <a:ext cx="8845451"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0404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D5D33-3182-B190-687A-C19E3B6F497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8A9E28-786C-3283-605F-541EA243FA3E}"/>
              </a:ext>
            </a:extLst>
          </p:cNvPr>
          <p:cNvSpPr>
            <a:spLocks noGrp="1"/>
          </p:cNvSpPr>
          <p:nvPr>
            <p:ph type="sldNum" sz="quarter" idx="12"/>
          </p:nvPr>
        </p:nvSpPr>
        <p:spPr/>
        <p:txBody>
          <a:bodyPr/>
          <a:lstStyle/>
          <a:p>
            <a:pPr defTabSz="685800"/>
            <a:fld id="{82DA34B5-7C80-464F-9A62-3711C8F85D9D}" type="slidenum">
              <a:rPr lang="en-US">
                <a:solidFill>
                  <a:prstClr val="white">
                    <a:lumMod val="65000"/>
                  </a:prstClr>
                </a:solidFill>
                <a:latin typeface="Times New Roman"/>
              </a:rPr>
              <a:pPr defTabSz="685800"/>
              <a:t>57</a:t>
            </a:fld>
            <a:endParaRPr lang="en-US" dirty="0">
              <a:solidFill>
                <a:prstClr val="white">
                  <a:lumMod val="65000"/>
                </a:prstClr>
              </a:solidFill>
              <a:latin typeface="Times New Roman"/>
            </a:endParaRPr>
          </a:p>
        </p:txBody>
      </p:sp>
      <p:sp>
        <p:nvSpPr>
          <p:cNvPr id="3" name="Title 2">
            <a:extLst>
              <a:ext uri="{FF2B5EF4-FFF2-40B4-BE49-F238E27FC236}">
                <a16:creationId xmlns:a16="http://schemas.microsoft.com/office/drawing/2014/main" id="{CF55C63A-8457-EFE4-C3FB-5146F5D2DE8B}"/>
              </a:ext>
            </a:extLst>
          </p:cNvPr>
          <p:cNvSpPr>
            <a:spLocks noGrp="1"/>
          </p:cNvSpPr>
          <p:nvPr>
            <p:ph type="title"/>
          </p:nvPr>
        </p:nvSpPr>
        <p:spPr>
          <a:xfrm>
            <a:off x="759343" y="114808"/>
            <a:ext cx="7086209" cy="456182"/>
          </a:xfrm>
        </p:spPr>
        <p:txBody>
          <a:bodyPr/>
          <a:lstStyle/>
          <a:p>
            <a:r>
              <a:rPr lang="en-US" sz="2700" dirty="0">
                <a:effectLst>
                  <a:outerShdw blurRad="38100" dist="38100" dir="2700000" algn="tl">
                    <a:srgbClr val="000000">
                      <a:alpha val="43137"/>
                    </a:srgbClr>
                  </a:outerShdw>
                </a:effectLst>
              </a:rPr>
              <a:t>Middleton Center – Addition &amp; Remodel</a:t>
            </a:r>
            <a:endParaRPr lang="en-US" dirty="0"/>
          </a:p>
        </p:txBody>
      </p:sp>
      <p:pic>
        <p:nvPicPr>
          <p:cNvPr id="5" name="Picture 4">
            <a:extLst>
              <a:ext uri="{FF2B5EF4-FFF2-40B4-BE49-F238E27FC236}">
                <a16:creationId xmlns:a16="http://schemas.microsoft.com/office/drawing/2014/main" id="{82CCB668-08E5-9931-966C-06D0E3B15F35}"/>
              </a:ext>
            </a:extLst>
          </p:cNvPr>
          <p:cNvPicPr>
            <a:picLocks noChangeAspect="1"/>
          </p:cNvPicPr>
          <p:nvPr/>
        </p:nvPicPr>
        <p:blipFill>
          <a:blip r:embed="rId2"/>
          <a:srcRect t="13909"/>
          <a:stretch>
            <a:fillRect/>
          </a:stretch>
        </p:blipFill>
        <p:spPr>
          <a:xfrm>
            <a:off x="867449" y="887931"/>
            <a:ext cx="7409103" cy="4016579"/>
          </a:xfrm>
          <a:prstGeom prst="rect">
            <a:avLst/>
          </a:prstGeom>
        </p:spPr>
      </p:pic>
    </p:spTree>
    <p:extLst>
      <p:ext uri="{BB962C8B-B14F-4D97-AF65-F5344CB8AC3E}">
        <p14:creationId xmlns:p14="http://schemas.microsoft.com/office/powerpoint/2010/main" val="14108729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11CBE-ED8A-C0B0-E001-E83CE7DC60B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D6573B-09A6-9D47-BF0A-FAA68B2A336B}"/>
              </a:ext>
            </a:extLst>
          </p:cNvPr>
          <p:cNvSpPr>
            <a:spLocks noGrp="1"/>
          </p:cNvSpPr>
          <p:nvPr>
            <p:ph type="sldNum" sz="quarter" idx="12"/>
          </p:nvPr>
        </p:nvSpPr>
        <p:spPr/>
        <p:txBody>
          <a:bodyPr/>
          <a:lstStyle/>
          <a:p>
            <a:pPr defTabSz="685800"/>
            <a:fld id="{82DA34B5-7C80-464F-9A62-3711C8F85D9D}" type="slidenum">
              <a:rPr lang="en-US">
                <a:solidFill>
                  <a:prstClr val="white">
                    <a:lumMod val="65000"/>
                  </a:prstClr>
                </a:solidFill>
                <a:latin typeface="Times New Roman"/>
              </a:rPr>
              <a:pPr defTabSz="685800"/>
              <a:t>58</a:t>
            </a:fld>
            <a:endParaRPr lang="en-US" dirty="0">
              <a:solidFill>
                <a:prstClr val="white">
                  <a:lumMod val="65000"/>
                </a:prstClr>
              </a:solidFill>
              <a:latin typeface="Times New Roman"/>
            </a:endParaRPr>
          </a:p>
        </p:txBody>
      </p:sp>
      <p:sp>
        <p:nvSpPr>
          <p:cNvPr id="3" name="Title 2">
            <a:extLst>
              <a:ext uri="{FF2B5EF4-FFF2-40B4-BE49-F238E27FC236}">
                <a16:creationId xmlns:a16="http://schemas.microsoft.com/office/drawing/2014/main" id="{2B0E57FD-DA7A-363C-A695-6F2080ED31FF}"/>
              </a:ext>
            </a:extLst>
          </p:cNvPr>
          <p:cNvSpPr>
            <a:spLocks noGrp="1"/>
          </p:cNvSpPr>
          <p:nvPr>
            <p:ph type="title"/>
          </p:nvPr>
        </p:nvSpPr>
        <p:spPr>
          <a:xfrm>
            <a:off x="759343" y="114808"/>
            <a:ext cx="7086209" cy="456182"/>
          </a:xfrm>
        </p:spPr>
        <p:txBody>
          <a:bodyPr/>
          <a:lstStyle/>
          <a:p>
            <a:r>
              <a:rPr lang="en-US" sz="2700" dirty="0">
                <a:effectLst>
                  <a:outerShdw blurRad="38100" dist="38100" dir="2700000" algn="tl">
                    <a:srgbClr val="000000">
                      <a:alpha val="43137"/>
                    </a:srgbClr>
                  </a:outerShdw>
                </a:effectLst>
              </a:rPr>
              <a:t>Middleton Center – Addition &amp; Remodel</a:t>
            </a:r>
            <a:endParaRPr lang="en-US" dirty="0"/>
          </a:p>
        </p:txBody>
      </p:sp>
      <p:sp>
        <p:nvSpPr>
          <p:cNvPr id="7" name="AutoShape 2" descr="Seminole Legacy Golf Club - Facilities - Florida State University">
            <a:extLst>
              <a:ext uri="{FF2B5EF4-FFF2-40B4-BE49-F238E27FC236}">
                <a16:creationId xmlns:a16="http://schemas.microsoft.com/office/drawing/2014/main" id="{EB2D23E4-5E1C-ABBA-BC45-6B66C28FBF1C}"/>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dirty="0">
              <a:solidFill>
                <a:prstClr val="black"/>
              </a:solidFill>
              <a:latin typeface="Times New Roman"/>
            </a:endParaRPr>
          </a:p>
        </p:txBody>
      </p:sp>
      <p:pic>
        <p:nvPicPr>
          <p:cNvPr id="12290" name="Picture 1">
            <a:extLst>
              <a:ext uri="{FF2B5EF4-FFF2-40B4-BE49-F238E27FC236}">
                <a16:creationId xmlns:a16="http://schemas.microsoft.com/office/drawing/2014/main" id="{3C2C469A-C4DC-9816-EC5A-2A063F848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5356" y="983158"/>
            <a:ext cx="4289822" cy="321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a:extLst>
              <a:ext uri="{FF2B5EF4-FFF2-40B4-BE49-F238E27FC236}">
                <a16:creationId xmlns:a16="http://schemas.microsoft.com/office/drawing/2014/main" id="{40656E08-B2A7-A240-0773-F6D5F30BFB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431"/>
          <a:stretch>
            <a:fillRect/>
          </a:stretch>
        </p:blipFill>
        <p:spPr bwMode="auto">
          <a:xfrm>
            <a:off x="200733" y="983158"/>
            <a:ext cx="4443022" cy="321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4">
            <a:extLst>
              <a:ext uri="{FF2B5EF4-FFF2-40B4-BE49-F238E27FC236}">
                <a16:creationId xmlns:a16="http://schemas.microsoft.com/office/drawing/2014/main" id="{020337A1-80EE-0D9E-81EC-C84858069ABC}"/>
              </a:ext>
            </a:extLst>
          </p:cNvPr>
          <p:cNvSpPr txBox="1">
            <a:spLocks/>
          </p:cNvSpPr>
          <p:nvPr/>
        </p:nvSpPr>
        <p:spPr>
          <a:xfrm>
            <a:off x="200733" y="4295938"/>
            <a:ext cx="4443022" cy="471949"/>
          </a:xfrm>
          <a:prstGeom prst="rect">
            <a:avLst/>
          </a:prstGeom>
        </p:spPr>
        <p:txBody>
          <a:bodyPr vert="horz" lIns="68580" tIns="34290" rIns="68580" bIns="34290" rtlCol="0" anchor="ctr" anchorCtr="0">
            <a:noAutofit/>
          </a:bodyPr>
          <a:lstStyle>
            <a:lvl1pPr algn="l" defTabSz="609585" rtl="0" eaLnBrk="1" latinLnBrk="0" hangingPunct="1">
              <a:spcBef>
                <a:spcPct val="0"/>
              </a:spcBef>
              <a:buNone/>
              <a:defRPr sz="3800" b="1" kern="1200">
                <a:solidFill>
                  <a:schemeClr val="tx1"/>
                </a:solidFill>
                <a:latin typeface="+mn-lt"/>
                <a:ea typeface="+mj-ea"/>
                <a:cs typeface="+mj-cs"/>
              </a:defRPr>
            </a:lvl1pPr>
          </a:lstStyle>
          <a:p>
            <a:pPr algn="ctr" defTabSz="457189"/>
            <a:r>
              <a:rPr lang="en-US" sz="1350" b="0" dirty="0">
                <a:solidFill>
                  <a:prstClr val="black"/>
                </a:solidFill>
                <a:latin typeface="Times New Roman"/>
              </a:rPr>
              <a:t>Future Building Site</a:t>
            </a:r>
          </a:p>
        </p:txBody>
      </p:sp>
      <p:sp>
        <p:nvSpPr>
          <p:cNvPr id="5" name="Title 4">
            <a:extLst>
              <a:ext uri="{FF2B5EF4-FFF2-40B4-BE49-F238E27FC236}">
                <a16:creationId xmlns:a16="http://schemas.microsoft.com/office/drawing/2014/main" id="{877B45C7-5C39-3E9D-4278-7FCCA425745A}"/>
              </a:ext>
            </a:extLst>
          </p:cNvPr>
          <p:cNvSpPr txBox="1">
            <a:spLocks/>
          </p:cNvSpPr>
          <p:nvPr/>
        </p:nvSpPr>
        <p:spPr>
          <a:xfrm>
            <a:off x="4755355" y="4295938"/>
            <a:ext cx="4289821" cy="471949"/>
          </a:xfrm>
          <a:prstGeom prst="rect">
            <a:avLst/>
          </a:prstGeom>
        </p:spPr>
        <p:txBody>
          <a:bodyPr vert="horz" lIns="68580" tIns="34290" rIns="68580" bIns="34290" rtlCol="0" anchor="ctr" anchorCtr="0">
            <a:noAutofit/>
          </a:bodyPr>
          <a:lstStyle>
            <a:lvl1pPr algn="l" defTabSz="609585" rtl="0" eaLnBrk="1" latinLnBrk="0" hangingPunct="1">
              <a:spcBef>
                <a:spcPct val="0"/>
              </a:spcBef>
              <a:buNone/>
              <a:defRPr sz="3800" b="1" kern="1200">
                <a:solidFill>
                  <a:schemeClr val="tx1"/>
                </a:solidFill>
                <a:latin typeface="+mn-lt"/>
                <a:ea typeface="+mj-ea"/>
                <a:cs typeface="+mj-cs"/>
              </a:defRPr>
            </a:lvl1pPr>
          </a:lstStyle>
          <a:p>
            <a:pPr algn="ctr" defTabSz="457189"/>
            <a:r>
              <a:rPr lang="en-US" sz="1350" b="0" dirty="0">
                <a:solidFill>
                  <a:prstClr val="black"/>
                </a:solidFill>
                <a:latin typeface="Times New Roman"/>
              </a:rPr>
              <a:t>Existing ADA Parking</a:t>
            </a:r>
          </a:p>
        </p:txBody>
      </p:sp>
    </p:spTree>
    <p:extLst>
      <p:ext uri="{BB962C8B-B14F-4D97-AF65-F5344CB8AC3E}">
        <p14:creationId xmlns:p14="http://schemas.microsoft.com/office/powerpoint/2010/main" val="14986397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CAE3F-7776-AF09-29F6-80FB7112BA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14E597-A861-949A-72AE-78A3270E8A0F}"/>
              </a:ext>
            </a:extLst>
          </p:cNvPr>
          <p:cNvSpPr>
            <a:spLocks noGrp="1"/>
          </p:cNvSpPr>
          <p:nvPr>
            <p:ph type="title"/>
          </p:nvPr>
        </p:nvSpPr>
        <p:spPr>
          <a:xfrm>
            <a:off x="835176" y="242447"/>
            <a:ext cx="7260896" cy="482492"/>
          </a:xfrm>
        </p:spPr>
        <p:txBody>
          <a:bodyPr>
            <a:noAutofit/>
          </a:bodyPr>
          <a:lstStyle/>
          <a:p>
            <a:r>
              <a:rPr lang="en-US" sz="2800" dirty="0">
                <a:effectLst>
                  <a:outerShdw blurRad="38100" dist="38100" dir="2700000" algn="tl">
                    <a:srgbClr val="000000">
                      <a:alpha val="43137"/>
                    </a:srgbClr>
                  </a:outerShdw>
                </a:effectLst>
              </a:rPr>
              <a:t>Dittmer Chemistry Lab – Remodel</a:t>
            </a:r>
          </a:p>
        </p:txBody>
      </p:sp>
      <p:sp>
        <p:nvSpPr>
          <p:cNvPr id="6" name="Picture Placeholder 5">
            <a:extLst>
              <a:ext uri="{FF2B5EF4-FFF2-40B4-BE49-F238E27FC236}">
                <a16:creationId xmlns:a16="http://schemas.microsoft.com/office/drawing/2014/main" id="{6F00BA91-A4E7-EE4F-76E4-9133D475B05F}"/>
              </a:ext>
            </a:extLst>
          </p:cNvPr>
          <p:cNvSpPr>
            <a:spLocks noGrp="1"/>
          </p:cNvSpPr>
          <p:nvPr>
            <p:ph type="pic" idx="1"/>
          </p:nvPr>
        </p:nvSpPr>
        <p:spPr>
          <a:xfrm>
            <a:off x="835176" y="1199249"/>
            <a:ext cx="7727096" cy="3653228"/>
          </a:xfrm>
        </p:spPr>
        <p:txBody>
          <a:bodyPr>
            <a:normAutofit lnSpcReduction="10000"/>
          </a:bodyPr>
          <a:lstStyle/>
          <a:p>
            <a:pPr defTabSz="342884">
              <a:lnSpc>
                <a:spcPct val="115000"/>
              </a:lnSpc>
              <a:spcBef>
                <a:spcPts val="0"/>
              </a:spcBef>
              <a:defRPr/>
            </a:pPr>
            <a:r>
              <a:rPr lang="en-US" sz="1350" b="1" dirty="0">
                <a:solidFill>
                  <a:srgbClr val="000000"/>
                </a:solidFill>
                <a:ea typeface="Calibri"/>
                <a:cs typeface="Times New Roman"/>
              </a:rPr>
              <a:t>GSF: </a:t>
            </a:r>
            <a:r>
              <a:rPr lang="en-US" sz="1350" dirty="0">
                <a:solidFill>
                  <a:srgbClr val="000000"/>
                </a:solidFill>
                <a:ea typeface="Calibri"/>
                <a:cs typeface="Times New Roman"/>
              </a:rPr>
              <a:t>144,881</a:t>
            </a:r>
            <a:r>
              <a:rPr lang="en-US" sz="1350" b="1" dirty="0">
                <a:solidFill>
                  <a:srgbClr val="000000"/>
                </a:solidFill>
                <a:ea typeface="Calibri"/>
                <a:cs typeface="Times New Roman"/>
              </a:rPr>
              <a:t> </a:t>
            </a:r>
            <a:r>
              <a:rPr lang="en-US" sz="1350" dirty="0">
                <a:solidFill>
                  <a:srgbClr val="000000"/>
                </a:solidFill>
                <a:ea typeface="Calibri"/>
                <a:cs typeface="Times New Roman"/>
              </a:rPr>
              <a:t>gsf  </a:t>
            </a:r>
          </a:p>
          <a:p>
            <a:pPr defTabSz="342884">
              <a:lnSpc>
                <a:spcPct val="115000"/>
              </a:lnSpc>
              <a:spcBef>
                <a:spcPts val="0"/>
              </a:spcBef>
              <a:defRPr/>
            </a:pPr>
            <a:r>
              <a:rPr lang="en-US" sz="1350" b="1" dirty="0">
                <a:solidFill>
                  <a:srgbClr val="000000"/>
                </a:solidFill>
                <a:ea typeface="Calibri"/>
                <a:cs typeface="Times New Roman"/>
              </a:rPr>
              <a:t>Project Budget:  </a:t>
            </a:r>
            <a:r>
              <a:rPr lang="en-US" sz="1350" dirty="0">
                <a:solidFill>
                  <a:srgbClr val="000000"/>
                </a:solidFill>
                <a:ea typeface="Calibri"/>
                <a:cs typeface="Times New Roman"/>
              </a:rPr>
              <a:t>$95,400,000</a:t>
            </a:r>
          </a:p>
          <a:p>
            <a:pPr defTabSz="342884">
              <a:lnSpc>
                <a:spcPct val="115000"/>
              </a:lnSpc>
              <a:spcBef>
                <a:spcPts val="0"/>
              </a:spcBef>
              <a:defRPr/>
            </a:pPr>
            <a:r>
              <a:rPr lang="en-US" sz="1350" b="1" dirty="0">
                <a:solidFill>
                  <a:srgbClr val="000000"/>
                </a:solidFill>
                <a:ea typeface="Calibri"/>
                <a:cs typeface="Times New Roman"/>
              </a:rPr>
              <a:t>Project Schedule: </a:t>
            </a:r>
            <a:r>
              <a:rPr lang="en-US" sz="1350" dirty="0">
                <a:solidFill>
                  <a:srgbClr val="000000"/>
                </a:solidFill>
                <a:ea typeface="Calibri"/>
                <a:cs typeface="Times New Roman"/>
              </a:rPr>
              <a:t>Design completed spring 2027</a:t>
            </a:r>
          </a:p>
          <a:p>
            <a:pPr defTabSz="342884">
              <a:lnSpc>
                <a:spcPct val="115000"/>
              </a:lnSpc>
              <a:spcBef>
                <a:spcPts val="0"/>
              </a:spcBef>
              <a:defRPr/>
            </a:pPr>
            <a:r>
              <a:rPr lang="en-US" sz="1350" b="1" dirty="0">
                <a:solidFill>
                  <a:srgbClr val="000000"/>
                </a:solidFill>
                <a:ea typeface="Calibri"/>
                <a:cs typeface="Times New Roman"/>
              </a:rPr>
              <a:t>			       </a:t>
            </a:r>
            <a:r>
              <a:rPr lang="en-US" sz="1350" dirty="0">
                <a:solidFill>
                  <a:srgbClr val="000000"/>
                </a:solidFill>
                <a:ea typeface="Calibri"/>
                <a:cs typeface="Times New Roman"/>
              </a:rPr>
              <a:t>Asbestos Abatement summer 2026</a:t>
            </a:r>
          </a:p>
          <a:p>
            <a:pPr defTabSz="342884">
              <a:lnSpc>
                <a:spcPct val="115000"/>
              </a:lnSpc>
              <a:spcBef>
                <a:spcPts val="0"/>
              </a:spcBef>
              <a:defRPr/>
            </a:pPr>
            <a:r>
              <a:rPr lang="en-US" sz="1350" dirty="0">
                <a:solidFill>
                  <a:srgbClr val="000000"/>
                </a:solidFill>
                <a:ea typeface="Calibri"/>
                <a:cs typeface="Times New Roman"/>
              </a:rPr>
              <a:t>			       Construction completed end 2028</a:t>
            </a:r>
          </a:p>
          <a:p>
            <a:pPr defTabSz="342884">
              <a:lnSpc>
                <a:spcPct val="115000"/>
              </a:lnSpc>
              <a:spcBef>
                <a:spcPts val="0"/>
              </a:spcBef>
              <a:defRPr/>
            </a:pPr>
            <a:r>
              <a:rPr lang="en-US" sz="1350" dirty="0">
                <a:solidFill>
                  <a:srgbClr val="000000"/>
                </a:solidFill>
                <a:ea typeface="Calibri"/>
                <a:cs typeface="Times New Roman"/>
              </a:rPr>
              <a:t>  </a:t>
            </a:r>
          </a:p>
          <a:p>
            <a:pPr defTabSz="342884">
              <a:lnSpc>
                <a:spcPct val="115000"/>
              </a:lnSpc>
              <a:spcBef>
                <a:spcPts val="0"/>
              </a:spcBef>
              <a:defRPr/>
            </a:pPr>
            <a:r>
              <a:rPr lang="en-US" sz="1350" b="1" dirty="0">
                <a:solidFill>
                  <a:srgbClr val="000000"/>
                </a:solidFill>
                <a:ea typeface="Calibri"/>
                <a:cs typeface="Times New Roman"/>
              </a:rPr>
              <a:t>Project Information:</a:t>
            </a:r>
          </a:p>
          <a:p>
            <a:pPr marL="342424" algn="just" defTabSz="342884">
              <a:lnSpc>
                <a:spcPct val="115000"/>
              </a:lnSpc>
              <a:spcBef>
                <a:spcPts val="0"/>
              </a:spcBef>
              <a:defRPr/>
            </a:pPr>
            <a:r>
              <a:rPr lang="en-US" sz="1350" dirty="0"/>
              <a:t>This project will remodel the entire building, including but not limited to, new architectural and engineering systems to meet current code and campus design standards. Dittmer Building was built in 1967 and has never been substantially remodeled. All architectural and engineering systems have reached the end of their useful life. Remodeling the Dittmer Building will support FSU's number one strategic goal: Expanding research and academic excellence.</a:t>
            </a:r>
          </a:p>
          <a:p>
            <a:pPr marL="342424" algn="just" defTabSz="342884">
              <a:lnSpc>
                <a:spcPct val="115000"/>
              </a:lnSpc>
              <a:spcBef>
                <a:spcPts val="0"/>
              </a:spcBef>
              <a:defRPr/>
            </a:pPr>
            <a:endParaRPr lang="en-US" sz="1350" dirty="0">
              <a:solidFill>
                <a:srgbClr val="000000"/>
              </a:solidFill>
              <a:ea typeface="Calibri" panose="020F0502020204030204" pitchFamily="34" charset="0"/>
              <a:cs typeface="Times New Roman" panose="02020603050405020304" pitchFamily="18" charset="0"/>
            </a:endParaRPr>
          </a:p>
          <a:p>
            <a:pPr defTabSz="342884">
              <a:lnSpc>
                <a:spcPct val="115000"/>
              </a:lnSpc>
              <a:spcBef>
                <a:spcPts val="0"/>
              </a:spcBef>
              <a:defRPr/>
            </a:pPr>
            <a:r>
              <a:rPr lang="en-US" sz="1350" b="1" dirty="0">
                <a:solidFill>
                  <a:srgbClr val="000000"/>
                </a:solidFill>
                <a:ea typeface="Calibri"/>
                <a:cs typeface="Times New Roman"/>
              </a:rPr>
              <a:t>Project Partners:</a:t>
            </a:r>
          </a:p>
          <a:p>
            <a:pPr defTabSz="342884">
              <a:lnSpc>
                <a:spcPct val="115000"/>
              </a:lnSpc>
              <a:spcBef>
                <a:spcPts val="0"/>
              </a:spcBef>
              <a:defRPr/>
            </a:pPr>
            <a:r>
              <a:rPr lang="en-US" sz="1350" dirty="0">
                <a:solidFill>
                  <a:srgbClr val="000000"/>
                </a:solidFill>
                <a:ea typeface="Calibri"/>
                <a:cs typeface="Times New Roman"/>
              </a:rPr>
              <a:t>	Design Professional: HOK, Tampa, FL</a:t>
            </a:r>
            <a:endParaRPr lang="en-US" sz="1350" dirty="0">
              <a:solidFill>
                <a:srgbClr val="000000"/>
              </a:solidFill>
              <a:ea typeface="Calibri" panose="020F0502020204030204" pitchFamily="34" charset="0"/>
              <a:cs typeface="Times New Roman" panose="02020603050405020304" pitchFamily="18" charset="0"/>
            </a:endParaRPr>
          </a:p>
          <a:p>
            <a:pPr defTabSz="342884">
              <a:lnSpc>
                <a:spcPct val="115000"/>
              </a:lnSpc>
              <a:spcBef>
                <a:spcPts val="0"/>
              </a:spcBef>
              <a:defRPr/>
            </a:pPr>
            <a:r>
              <a:rPr lang="en-US" sz="1350" dirty="0">
                <a:solidFill>
                  <a:srgbClr val="000000"/>
                </a:solidFill>
                <a:ea typeface="Calibri"/>
                <a:cs typeface="Times New Roman"/>
              </a:rPr>
              <a:t>	Contractor: Whiting-Turner Contracting Company, Tampa, FL </a:t>
            </a:r>
          </a:p>
        </p:txBody>
      </p:sp>
      <p:sp>
        <p:nvSpPr>
          <p:cNvPr id="7" name="Text Placeholder 6">
            <a:extLst>
              <a:ext uri="{FF2B5EF4-FFF2-40B4-BE49-F238E27FC236}">
                <a16:creationId xmlns:a16="http://schemas.microsoft.com/office/drawing/2014/main" id="{606379DE-E684-10A2-AC5D-8B3F440B237C}"/>
              </a:ext>
            </a:extLst>
          </p:cNvPr>
          <p:cNvSpPr>
            <a:spLocks noGrp="1"/>
          </p:cNvSpPr>
          <p:nvPr>
            <p:ph type="body" sz="half" idx="2"/>
          </p:nvPr>
        </p:nvSpPr>
        <p:spPr>
          <a:xfrm>
            <a:off x="835176" y="724939"/>
            <a:ext cx="7260896" cy="307779"/>
          </a:xfrm>
        </p:spPr>
        <p:txBody>
          <a:bodyPr vert="horz" lIns="68580" tIns="34290" rIns="68580" bIns="34290" rtlCol="0" anchor="t">
            <a:normAutofit/>
          </a:bodyPr>
          <a:lstStyle/>
          <a:p>
            <a:r>
              <a:rPr lang="en-US" i="1" dirty="0">
                <a:latin typeface="+mn-lt"/>
              </a:rPr>
              <a:t>Project Status: Planning</a:t>
            </a:r>
          </a:p>
        </p:txBody>
      </p:sp>
      <p:sp>
        <p:nvSpPr>
          <p:cNvPr id="11" name="Slide Number Placeholder 3">
            <a:extLst>
              <a:ext uri="{FF2B5EF4-FFF2-40B4-BE49-F238E27FC236}">
                <a16:creationId xmlns:a16="http://schemas.microsoft.com/office/drawing/2014/main" id="{562B8B03-093C-3EFC-ED3B-DB0FF6A7EEA4}"/>
              </a:ext>
            </a:extLst>
          </p:cNvPr>
          <p:cNvSpPr txBox="1">
            <a:spLocks/>
          </p:cNvSpPr>
          <p:nvPr/>
        </p:nvSpPr>
        <p:spPr>
          <a:xfrm>
            <a:off x="6553200" y="4754848"/>
            <a:ext cx="2133600" cy="273844"/>
          </a:xfrm>
          <a:prstGeom prst="rect">
            <a:avLst/>
          </a:prstGeom>
        </p:spPr>
        <p:txBody>
          <a:bodyPr vert="horz" lIns="68580" tIns="34290" rIns="68580" bIns="3429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82DA34B5-7C80-464F-9A62-3711C8F85D9D}" type="slidenum">
              <a:rPr lang="en-US" sz="1200">
                <a:solidFill>
                  <a:prstClr val="black">
                    <a:tint val="75000"/>
                  </a:prstClr>
                </a:solidFill>
                <a:latin typeface="Times New Roman"/>
              </a:rPr>
              <a:pPr defTabSz="685800">
                <a:defRPr/>
              </a:pPr>
              <a:t>59</a:t>
            </a:fld>
            <a:endParaRPr lang="en-US" sz="1200" dirty="0">
              <a:solidFill>
                <a:prstClr val="black">
                  <a:tint val="75000"/>
                </a:prstClr>
              </a:solidFill>
              <a:latin typeface="Times New Roman"/>
            </a:endParaRPr>
          </a:p>
        </p:txBody>
      </p:sp>
    </p:spTree>
    <p:extLst>
      <p:ext uri="{BB962C8B-B14F-4D97-AF65-F5344CB8AC3E}">
        <p14:creationId xmlns:p14="http://schemas.microsoft.com/office/powerpoint/2010/main" val="508774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3CBE7-CF86-4A7A-1E52-3B1D3B804884}"/>
              </a:ext>
            </a:extLst>
          </p:cNvPr>
          <p:cNvSpPr>
            <a:spLocks noGrp="1"/>
          </p:cNvSpPr>
          <p:nvPr>
            <p:ph type="title"/>
          </p:nvPr>
        </p:nvSpPr>
        <p:spPr>
          <a:xfrm>
            <a:off x="457200" y="737746"/>
            <a:ext cx="8229600" cy="588698"/>
          </a:xfrm>
        </p:spPr>
        <p:txBody>
          <a:bodyPr>
            <a:noAutofit/>
          </a:bodyPr>
          <a:lstStyle/>
          <a:p>
            <a:r>
              <a:rPr lang="en-US" sz="3200" b="1" dirty="0"/>
              <a:t>Total Budget - Top Spending Categories</a:t>
            </a:r>
          </a:p>
        </p:txBody>
      </p:sp>
      <p:sp>
        <p:nvSpPr>
          <p:cNvPr id="3" name="Slide Number Placeholder 2">
            <a:extLst>
              <a:ext uri="{FF2B5EF4-FFF2-40B4-BE49-F238E27FC236}">
                <a16:creationId xmlns:a16="http://schemas.microsoft.com/office/drawing/2014/main" id="{1B4E9958-5E87-49F7-401D-F8C1634FB7A2}"/>
              </a:ext>
            </a:extLst>
          </p:cNvPr>
          <p:cNvSpPr>
            <a:spLocks noGrp="1"/>
          </p:cNvSpPr>
          <p:nvPr>
            <p:ph type="sldNum" sz="quarter" idx="12"/>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graphicFrame>
        <p:nvGraphicFramePr>
          <p:cNvPr id="5" name="Content Placeholder 3">
            <a:extLst>
              <a:ext uri="{FF2B5EF4-FFF2-40B4-BE49-F238E27FC236}">
                <a16:creationId xmlns:a16="http://schemas.microsoft.com/office/drawing/2014/main" id="{7A35B44B-739B-681A-3DE8-7BC096CE39A0}"/>
              </a:ext>
            </a:extLst>
          </p:cNvPr>
          <p:cNvGraphicFramePr>
            <a:graphicFrameLocks noGrp="1"/>
          </p:cNvGraphicFramePr>
          <p:nvPr>
            <p:ph idx="1"/>
          </p:nvPr>
        </p:nvGraphicFramePr>
        <p:xfrm>
          <a:off x="1801177" y="1656092"/>
          <a:ext cx="5541646" cy="2682240"/>
        </p:xfrm>
        <a:graphic>
          <a:graphicData uri="http://schemas.openxmlformats.org/drawingml/2006/table">
            <a:tbl>
              <a:tblPr firstRow="1" bandRow="1">
                <a:tableStyleId>{5C22544A-7EE6-4342-B048-85BDC9FD1C3A}</a:tableStyleId>
              </a:tblPr>
              <a:tblGrid>
                <a:gridCol w="3210560">
                  <a:extLst>
                    <a:ext uri="{9D8B030D-6E8A-4147-A177-3AD203B41FA5}">
                      <a16:colId xmlns:a16="http://schemas.microsoft.com/office/drawing/2014/main" val="3447705428"/>
                    </a:ext>
                  </a:extLst>
                </a:gridCol>
                <a:gridCol w="2331086">
                  <a:extLst>
                    <a:ext uri="{9D8B030D-6E8A-4147-A177-3AD203B41FA5}">
                      <a16:colId xmlns:a16="http://schemas.microsoft.com/office/drawing/2014/main" val="1415542271"/>
                    </a:ext>
                  </a:extLst>
                </a:gridCol>
              </a:tblGrid>
              <a:tr h="255429">
                <a:tc>
                  <a:txBody>
                    <a:bodyPr/>
                    <a:lstStyle/>
                    <a:p>
                      <a:r>
                        <a:rPr lang="en-US" sz="1600" dirty="0">
                          <a:solidFill>
                            <a:schemeClr val="tx1"/>
                          </a:solidFill>
                        </a:rPr>
                        <a:t>Spending Category</a:t>
                      </a:r>
                    </a:p>
                  </a:txBody>
                  <a:tcPr/>
                </a:tc>
                <a:tc>
                  <a:txBody>
                    <a:bodyPr/>
                    <a:lstStyle/>
                    <a:p>
                      <a:pPr algn="ctr"/>
                      <a:r>
                        <a:rPr lang="en-US" sz="1600" dirty="0">
                          <a:solidFill>
                            <a:schemeClr val="tx1"/>
                          </a:solidFill>
                        </a:rPr>
                        <a:t>Amount</a:t>
                      </a:r>
                    </a:p>
                  </a:txBody>
                  <a:tcPr/>
                </a:tc>
                <a:extLst>
                  <a:ext uri="{0D108BD9-81ED-4DB2-BD59-A6C34878D82A}">
                    <a16:rowId xmlns:a16="http://schemas.microsoft.com/office/drawing/2014/main" val="2050528402"/>
                  </a:ext>
                </a:extLst>
              </a:tr>
              <a:tr h="255429">
                <a:tc>
                  <a:txBody>
                    <a:bodyPr/>
                    <a:lstStyle/>
                    <a:p>
                      <a:r>
                        <a:rPr lang="en-US" sz="1600" dirty="0"/>
                        <a:t>Wages &amp; Benefits</a:t>
                      </a:r>
                    </a:p>
                  </a:txBody>
                  <a:tcPr/>
                </a:tc>
                <a:tc>
                  <a:txBody>
                    <a:bodyPr/>
                    <a:lstStyle/>
                    <a:p>
                      <a:pPr algn="r"/>
                      <a:r>
                        <a:rPr lang="en-US" sz="1600" dirty="0"/>
                        <a:t>$1,314,249,463</a:t>
                      </a:r>
                    </a:p>
                  </a:txBody>
                  <a:tcPr/>
                </a:tc>
                <a:extLst>
                  <a:ext uri="{0D108BD9-81ED-4DB2-BD59-A6C34878D82A}">
                    <a16:rowId xmlns:a16="http://schemas.microsoft.com/office/drawing/2014/main" val="268462353"/>
                  </a:ext>
                </a:extLst>
              </a:tr>
              <a:tr h="255429">
                <a:tc>
                  <a:txBody>
                    <a:bodyPr/>
                    <a:lstStyle/>
                    <a:p>
                      <a:r>
                        <a:rPr lang="en-US" sz="1600" dirty="0"/>
                        <a:t>Capital Projects</a:t>
                      </a:r>
                    </a:p>
                  </a:txBody>
                  <a:tcPr/>
                </a:tc>
                <a:tc>
                  <a:txBody>
                    <a:bodyPr/>
                    <a:lstStyle/>
                    <a:p>
                      <a:pPr algn="r"/>
                      <a:r>
                        <a:rPr lang="en-US" sz="1600" dirty="0"/>
                        <a:t>$485,637,264</a:t>
                      </a:r>
                    </a:p>
                  </a:txBody>
                  <a:tcPr/>
                </a:tc>
                <a:extLst>
                  <a:ext uri="{0D108BD9-81ED-4DB2-BD59-A6C34878D82A}">
                    <a16:rowId xmlns:a16="http://schemas.microsoft.com/office/drawing/2014/main" val="3151378493"/>
                  </a:ext>
                </a:extLst>
              </a:tr>
              <a:tr h="255429">
                <a:tc>
                  <a:txBody>
                    <a:bodyPr/>
                    <a:lstStyle/>
                    <a:p>
                      <a:r>
                        <a:rPr lang="en-US" sz="1600" dirty="0"/>
                        <a:t>Financial Aid</a:t>
                      </a:r>
                    </a:p>
                  </a:txBody>
                  <a:tcPr/>
                </a:tc>
                <a:tc>
                  <a:txBody>
                    <a:bodyPr/>
                    <a:lstStyle/>
                    <a:p>
                      <a:pPr algn="r"/>
                      <a:r>
                        <a:rPr lang="en-US" sz="1600" dirty="0"/>
                        <a:t>$297,643,386</a:t>
                      </a:r>
                    </a:p>
                  </a:txBody>
                  <a:tcPr/>
                </a:tc>
                <a:extLst>
                  <a:ext uri="{0D108BD9-81ED-4DB2-BD59-A6C34878D82A}">
                    <a16:rowId xmlns:a16="http://schemas.microsoft.com/office/drawing/2014/main" val="3281182319"/>
                  </a:ext>
                </a:extLst>
              </a:tr>
              <a:tr h="255429">
                <a:tc>
                  <a:txBody>
                    <a:bodyPr/>
                    <a:lstStyle/>
                    <a:p>
                      <a:r>
                        <a:rPr lang="en-US" sz="1600" dirty="0"/>
                        <a:t>Professional Services</a:t>
                      </a:r>
                    </a:p>
                  </a:txBody>
                  <a:tcPr/>
                </a:tc>
                <a:tc>
                  <a:txBody>
                    <a:bodyPr/>
                    <a:lstStyle/>
                    <a:p>
                      <a:pPr algn="r"/>
                      <a:r>
                        <a:rPr lang="en-US" sz="1600" dirty="0"/>
                        <a:t>$170,226,186</a:t>
                      </a:r>
                    </a:p>
                  </a:txBody>
                  <a:tcPr/>
                </a:tc>
                <a:extLst>
                  <a:ext uri="{0D108BD9-81ED-4DB2-BD59-A6C34878D82A}">
                    <a16:rowId xmlns:a16="http://schemas.microsoft.com/office/drawing/2014/main" val="1482509888"/>
                  </a:ext>
                </a:extLst>
              </a:tr>
              <a:tr h="255429">
                <a:tc>
                  <a:txBody>
                    <a:bodyPr/>
                    <a:lstStyle/>
                    <a:p>
                      <a:r>
                        <a:rPr lang="en-US" sz="1600" dirty="0"/>
                        <a:t>Utilities</a:t>
                      </a:r>
                    </a:p>
                  </a:txBody>
                  <a:tcPr/>
                </a:tc>
                <a:tc>
                  <a:txBody>
                    <a:bodyPr/>
                    <a:lstStyle/>
                    <a:p>
                      <a:pPr algn="r"/>
                      <a:r>
                        <a:rPr lang="en-US" sz="1600" dirty="0"/>
                        <a:t>$85,454,370</a:t>
                      </a:r>
                    </a:p>
                  </a:txBody>
                  <a:tcPr/>
                </a:tc>
                <a:extLst>
                  <a:ext uri="{0D108BD9-81ED-4DB2-BD59-A6C34878D82A}">
                    <a16:rowId xmlns:a16="http://schemas.microsoft.com/office/drawing/2014/main" val="2681256271"/>
                  </a:ext>
                </a:extLst>
              </a:tr>
              <a:tr h="255429">
                <a:tc>
                  <a:txBody>
                    <a:bodyPr/>
                    <a:lstStyle/>
                    <a:p>
                      <a:r>
                        <a:rPr lang="en-US" sz="1600" dirty="0"/>
                        <a:t>Equipment &amp; Supplies</a:t>
                      </a:r>
                    </a:p>
                  </a:txBody>
                  <a:tcPr/>
                </a:tc>
                <a:tc>
                  <a:txBody>
                    <a:bodyPr/>
                    <a:lstStyle/>
                    <a:p>
                      <a:pPr algn="r"/>
                      <a:r>
                        <a:rPr lang="en-US" sz="1600" dirty="0"/>
                        <a:t>$85,448,746</a:t>
                      </a:r>
                    </a:p>
                  </a:txBody>
                  <a:tcPr/>
                </a:tc>
                <a:extLst>
                  <a:ext uri="{0D108BD9-81ED-4DB2-BD59-A6C34878D82A}">
                    <a16:rowId xmlns:a16="http://schemas.microsoft.com/office/drawing/2014/main" val="2529731091"/>
                  </a:ext>
                </a:extLst>
              </a:tr>
              <a:tr h="255429">
                <a:tc>
                  <a:txBody>
                    <a:bodyPr/>
                    <a:lstStyle/>
                    <a:p>
                      <a:r>
                        <a:rPr lang="en-US" sz="1600" dirty="0"/>
                        <a:t>Student Financial Aid</a:t>
                      </a:r>
                    </a:p>
                  </a:txBody>
                  <a:tcPr/>
                </a:tc>
                <a:tc>
                  <a:txBody>
                    <a:bodyPr/>
                    <a:lstStyle/>
                    <a:p>
                      <a:pPr algn="r"/>
                      <a:r>
                        <a:rPr lang="en-US" sz="1600" dirty="0"/>
                        <a:t>$58,183,230</a:t>
                      </a:r>
                    </a:p>
                  </a:txBody>
                  <a:tcPr/>
                </a:tc>
                <a:extLst>
                  <a:ext uri="{0D108BD9-81ED-4DB2-BD59-A6C34878D82A}">
                    <a16:rowId xmlns:a16="http://schemas.microsoft.com/office/drawing/2014/main" val="3575394990"/>
                  </a:ext>
                </a:extLst>
              </a:tr>
            </a:tbl>
          </a:graphicData>
        </a:graphic>
      </p:graphicFrame>
      <p:sp>
        <p:nvSpPr>
          <p:cNvPr id="4" name="TextBox 3">
            <a:extLst>
              <a:ext uri="{FF2B5EF4-FFF2-40B4-BE49-F238E27FC236}">
                <a16:creationId xmlns:a16="http://schemas.microsoft.com/office/drawing/2014/main" id="{5B9A303F-FCA3-5D52-9C59-B107BD521CB7}"/>
              </a:ext>
            </a:extLst>
          </p:cNvPr>
          <p:cNvSpPr txBox="1"/>
          <p:nvPr/>
        </p:nvSpPr>
        <p:spPr>
          <a:xfrm>
            <a:off x="209164" y="4787192"/>
            <a:ext cx="1819729"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a:ea typeface="+mn-ea"/>
                <a:cs typeface="+mn-cs"/>
              </a:rPr>
              <a:t>*Before reduction for internal sales</a:t>
            </a:r>
          </a:p>
        </p:txBody>
      </p:sp>
    </p:spTree>
    <p:extLst>
      <p:ext uri="{BB962C8B-B14F-4D97-AF65-F5344CB8AC3E}">
        <p14:creationId xmlns:p14="http://schemas.microsoft.com/office/powerpoint/2010/main" val="21033193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6E724-5AFC-3BCF-2BD6-F9B2BC2B79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C32CA1-181A-8FB2-67EF-6331FAC940CA}"/>
              </a:ext>
            </a:extLst>
          </p:cNvPr>
          <p:cNvSpPr>
            <a:spLocks noGrp="1"/>
          </p:cNvSpPr>
          <p:nvPr>
            <p:ph type="sldNum" sz="quarter" idx="12"/>
          </p:nvPr>
        </p:nvSpPr>
        <p:spPr/>
        <p:txBody>
          <a:bodyPr/>
          <a:lstStyle/>
          <a:p>
            <a:pPr defTabSz="685800"/>
            <a:fld id="{82DA34B5-7C80-464F-9A62-3711C8F85D9D}" type="slidenum">
              <a:rPr lang="en-US">
                <a:solidFill>
                  <a:prstClr val="white">
                    <a:lumMod val="65000"/>
                  </a:prstClr>
                </a:solidFill>
                <a:latin typeface="Times New Roman"/>
              </a:rPr>
              <a:pPr defTabSz="685800"/>
              <a:t>60</a:t>
            </a:fld>
            <a:endParaRPr lang="en-US" dirty="0">
              <a:solidFill>
                <a:prstClr val="white">
                  <a:lumMod val="65000"/>
                </a:prstClr>
              </a:solidFill>
              <a:latin typeface="Times New Roman"/>
            </a:endParaRPr>
          </a:p>
        </p:txBody>
      </p:sp>
      <p:sp>
        <p:nvSpPr>
          <p:cNvPr id="3" name="Title 2">
            <a:extLst>
              <a:ext uri="{FF2B5EF4-FFF2-40B4-BE49-F238E27FC236}">
                <a16:creationId xmlns:a16="http://schemas.microsoft.com/office/drawing/2014/main" id="{C7DC452F-D2E9-F3B9-735A-B4DD06184CE3}"/>
              </a:ext>
            </a:extLst>
          </p:cNvPr>
          <p:cNvSpPr>
            <a:spLocks noGrp="1"/>
          </p:cNvSpPr>
          <p:nvPr>
            <p:ph type="title"/>
          </p:nvPr>
        </p:nvSpPr>
        <p:spPr>
          <a:xfrm>
            <a:off x="759343" y="114808"/>
            <a:ext cx="7086209" cy="456182"/>
          </a:xfrm>
        </p:spPr>
        <p:txBody>
          <a:bodyPr/>
          <a:lstStyle/>
          <a:p>
            <a:r>
              <a:rPr lang="en-US" sz="2700" dirty="0">
                <a:effectLst>
                  <a:outerShdw blurRad="38100" dist="38100" dir="2700000" algn="tl">
                    <a:srgbClr val="000000">
                      <a:alpha val="43137"/>
                    </a:srgbClr>
                  </a:outerShdw>
                </a:effectLst>
              </a:rPr>
              <a:t>Dittmer Chemistry Lab – Remodel</a:t>
            </a:r>
            <a:endParaRPr lang="en-US" dirty="0"/>
          </a:p>
        </p:txBody>
      </p:sp>
      <p:pic>
        <p:nvPicPr>
          <p:cNvPr id="16" name="Picture 15">
            <a:extLst>
              <a:ext uri="{FF2B5EF4-FFF2-40B4-BE49-F238E27FC236}">
                <a16:creationId xmlns:a16="http://schemas.microsoft.com/office/drawing/2014/main" id="{E63B1BAA-11C0-AF16-74DA-974C1781A78E}"/>
              </a:ext>
            </a:extLst>
          </p:cNvPr>
          <p:cNvPicPr>
            <a:picLocks noChangeAspect="1"/>
          </p:cNvPicPr>
          <p:nvPr/>
        </p:nvPicPr>
        <p:blipFill>
          <a:blip r:embed="rId2"/>
          <a:stretch>
            <a:fillRect/>
          </a:stretch>
        </p:blipFill>
        <p:spPr>
          <a:xfrm>
            <a:off x="224178" y="1129767"/>
            <a:ext cx="4072862" cy="2811025"/>
          </a:xfrm>
          <a:prstGeom prst="rect">
            <a:avLst/>
          </a:prstGeom>
        </p:spPr>
      </p:pic>
      <p:pic>
        <p:nvPicPr>
          <p:cNvPr id="16386" name="Picture 2" descr="Florida State University Chemistry Sciences Laboratory - O'Brien Atkins  Associates, PA">
            <a:extLst>
              <a:ext uri="{FF2B5EF4-FFF2-40B4-BE49-F238E27FC236}">
                <a16:creationId xmlns:a16="http://schemas.microsoft.com/office/drawing/2014/main" id="{32F904C1-35D6-742F-4A03-3CD1F7A7F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7343" y="1251006"/>
            <a:ext cx="4402480" cy="2641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2455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E7960-1773-646E-3EAC-FD053162FF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B0D477-BEA4-EB9A-BC9E-06623DEAE196}"/>
              </a:ext>
            </a:extLst>
          </p:cNvPr>
          <p:cNvSpPr>
            <a:spLocks noGrp="1"/>
          </p:cNvSpPr>
          <p:nvPr>
            <p:ph type="title"/>
          </p:nvPr>
        </p:nvSpPr>
        <p:spPr>
          <a:xfrm>
            <a:off x="842098" y="188990"/>
            <a:ext cx="7260896" cy="550971"/>
          </a:xfrm>
        </p:spPr>
        <p:txBody>
          <a:bodyPr>
            <a:noAutofit/>
          </a:bodyPr>
          <a:lstStyle/>
          <a:p>
            <a:r>
              <a:rPr lang="en-US" sz="2800" dirty="0">
                <a:effectLst>
                  <a:outerShdw blurRad="38100" dist="38100" dir="2700000" algn="tl">
                    <a:srgbClr val="000000">
                      <a:alpha val="43137"/>
                    </a:srgbClr>
                  </a:outerShdw>
                </a:effectLst>
              </a:rPr>
              <a:t>Biology Unit 1 – Second Floor Remodel</a:t>
            </a:r>
          </a:p>
        </p:txBody>
      </p:sp>
      <p:sp>
        <p:nvSpPr>
          <p:cNvPr id="6" name="Picture Placeholder 5">
            <a:extLst>
              <a:ext uri="{FF2B5EF4-FFF2-40B4-BE49-F238E27FC236}">
                <a16:creationId xmlns:a16="http://schemas.microsoft.com/office/drawing/2014/main" id="{052B46D7-8F20-5796-7845-0FDDBFFA36E9}"/>
              </a:ext>
            </a:extLst>
          </p:cNvPr>
          <p:cNvSpPr>
            <a:spLocks noGrp="1"/>
          </p:cNvSpPr>
          <p:nvPr>
            <p:ph type="pic" idx="1"/>
          </p:nvPr>
        </p:nvSpPr>
        <p:spPr>
          <a:xfrm>
            <a:off x="842098" y="1238542"/>
            <a:ext cx="7727096" cy="3653228"/>
          </a:xfrm>
        </p:spPr>
        <p:txBody>
          <a:bodyPr>
            <a:normAutofit fontScale="47500" lnSpcReduction="20000"/>
          </a:bodyPr>
          <a:lstStyle/>
          <a:p>
            <a:pPr defTabSz="342884">
              <a:lnSpc>
                <a:spcPct val="115000"/>
              </a:lnSpc>
              <a:spcBef>
                <a:spcPts val="0"/>
              </a:spcBef>
              <a:defRPr/>
            </a:pPr>
            <a:r>
              <a:rPr lang="en-US" sz="2850" b="1" dirty="0">
                <a:solidFill>
                  <a:srgbClr val="000000"/>
                </a:solidFill>
                <a:ea typeface="Calibri"/>
                <a:cs typeface="Times New Roman"/>
              </a:rPr>
              <a:t>GSF: </a:t>
            </a:r>
            <a:r>
              <a:rPr lang="en-US" sz="2850" dirty="0">
                <a:solidFill>
                  <a:srgbClr val="000000"/>
                </a:solidFill>
                <a:ea typeface="Calibri"/>
                <a:cs typeface="Times New Roman"/>
              </a:rPr>
              <a:t>26,185</a:t>
            </a:r>
            <a:r>
              <a:rPr lang="en-US" sz="2850" b="1" dirty="0">
                <a:solidFill>
                  <a:srgbClr val="000000"/>
                </a:solidFill>
                <a:ea typeface="Calibri"/>
                <a:cs typeface="Times New Roman"/>
              </a:rPr>
              <a:t> </a:t>
            </a:r>
            <a:r>
              <a:rPr lang="en-US" sz="2850" dirty="0">
                <a:solidFill>
                  <a:srgbClr val="000000"/>
                </a:solidFill>
                <a:ea typeface="Calibri"/>
                <a:cs typeface="Times New Roman"/>
              </a:rPr>
              <a:t>gsf  </a:t>
            </a:r>
          </a:p>
          <a:p>
            <a:pPr defTabSz="342884">
              <a:lnSpc>
                <a:spcPct val="115000"/>
              </a:lnSpc>
              <a:spcBef>
                <a:spcPts val="0"/>
              </a:spcBef>
              <a:defRPr/>
            </a:pPr>
            <a:r>
              <a:rPr lang="en-US" sz="2850" b="1" dirty="0">
                <a:solidFill>
                  <a:srgbClr val="000000"/>
                </a:solidFill>
                <a:ea typeface="Calibri"/>
                <a:cs typeface="Times New Roman"/>
              </a:rPr>
              <a:t>Project Budget:  </a:t>
            </a:r>
            <a:r>
              <a:rPr lang="en-US" sz="2850" dirty="0">
                <a:solidFill>
                  <a:srgbClr val="000000"/>
                </a:solidFill>
                <a:ea typeface="Calibri"/>
                <a:cs typeface="Times New Roman"/>
              </a:rPr>
              <a:t>$17,208,000</a:t>
            </a:r>
          </a:p>
          <a:p>
            <a:pPr defTabSz="342884">
              <a:lnSpc>
                <a:spcPct val="115000"/>
              </a:lnSpc>
              <a:spcBef>
                <a:spcPts val="0"/>
              </a:spcBef>
              <a:defRPr/>
            </a:pPr>
            <a:r>
              <a:rPr lang="en-US" sz="2850" b="1" dirty="0">
                <a:solidFill>
                  <a:srgbClr val="000000"/>
                </a:solidFill>
                <a:ea typeface="Calibri"/>
                <a:cs typeface="Times New Roman"/>
              </a:rPr>
              <a:t>Project Schedule: </a:t>
            </a:r>
            <a:r>
              <a:rPr lang="en-US" sz="2850" dirty="0">
                <a:solidFill>
                  <a:srgbClr val="000000"/>
                </a:solidFill>
                <a:ea typeface="Calibri"/>
                <a:cs typeface="Times New Roman"/>
              </a:rPr>
              <a:t>Substantial Completion August 2026</a:t>
            </a:r>
          </a:p>
          <a:p>
            <a:pPr defTabSz="342884">
              <a:lnSpc>
                <a:spcPct val="115000"/>
              </a:lnSpc>
              <a:spcBef>
                <a:spcPts val="0"/>
              </a:spcBef>
              <a:defRPr/>
            </a:pPr>
            <a:r>
              <a:rPr lang="en-US" sz="2850" dirty="0">
                <a:solidFill>
                  <a:srgbClr val="000000"/>
                </a:solidFill>
                <a:ea typeface="Calibri"/>
                <a:cs typeface="Times New Roman"/>
              </a:rPr>
              <a:t>  </a:t>
            </a:r>
          </a:p>
          <a:p>
            <a:pPr defTabSz="342884">
              <a:lnSpc>
                <a:spcPct val="115000"/>
              </a:lnSpc>
              <a:spcBef>
                <a:spcPts val="0"/>
              </a:spcBef>
              <a:defRPr/>
            </a:pPr>
            <a:r>
              <a:rPr lang="en-US" sz="2850" b="1" dirty="0">
                <a:solidFill>
                  <a:srgbClr val="000000"/>
                </a:solidFill>
                <a:ea typeface="Calibri"/>
                <a:cs typeface="Times New Roman"/>
              </a:rPr>
              <a:t>Project Information:</a:t>
            </a:r>
          </a:p>
          <a:p>
            <a:pPr marL="342424" algn="just" defTabSz="342884">
              <a:lnSpc>
                <a:spcPct val="115000"/>
              </a:lnSpc>
              <a:spcBef>
                <a:spcPts val="0"/>
              </a:spcBef>
              <a:defRPr/>
            </a:pPr>
            <a:r>
              <a:rPr lang="en-US" sz="2850" dirty="0"/>
              <a:t>This project remodels the entire second floor of Biology Unit 1, converting the space into teaching labs. The project includes consolidation of the lower-level biology teaching labs into one location. This includes labs currently in Carothers, King, HCB, and Biology Unit One. It also includes decommissioning of existing research labs. The increase in Teaching Lab NASF is a consequence of transferring the space from King Life Sciences Bldg.</a:t>
            </a:r>
          </a:p>
          <a:p>
            <a:pPr marL="342424" algn="just" defTabSz="342884">
              <a:lnSpc>
                <a:spcPct val="115000"/>
              </a:lnSpc>
              <a:spcBef>
                <a:spcPts val="0"/>
              </a:spcBef>
              <a:defRPr/>
            </a:pPr>
            <a:endParaRPr lang="en-US" sz="2850" dirty="0">
              <a:solidFill>
                <a:srgbClr val="000000"/>
              </a:solidFill>
              <a:ea typeface="Calibri" panose="020F0502020204030204" pitchFamily="34" charset="0"/>
              <a:cs typeface="Times New Roman" panose="02020603050405020304" pitchFamily="18" charset="0"/>
            </a:endParaRPr>
          </a:p>
          <a:p>
            <a:pPr defTabSz="342884">
              <a:lnSpc>
                <a:spcPct val="115000"/>
              </a:lnSpc>
              <a:spcBef>
                <a:spcPts val="0"/>
              </a:spcBef>
              <a:defRPr/>
            </a:pPr>
            <a:r>
              <a:rPr lang="en-US" sz="2850" b="1" dirty="0">
                <a:solidFill>
                  <a:srgbClr val="000000"/>
                </a:solidFill>
                <a:ea typeface="Calibri"/>
                <a:cs typeface="Times New Roman"/>
              </a:rPr>
              <a:t>Project Partners:</a:t>
            </a:r>
          </a:p>
          <a:p>
            <a:pPr defTabSz="342884">
              <a:lnSpc>
                <a:spcPct val="115000"/>
              </a:lnSpc>
              <a:spcBef>
                <a:spcPts val="0"/>
              </a:spcBef>
              <a:defRPr/>
            </a:pPr>
            <a:r>
              <a:rPr lang="en-US" sz="2850" dirty="0">
                <a:solidFill>
                  <a:srgbClr val="000000"/>
                </a:solidFill>
                <a:ea typeface="Calibri"/>
                <a:cs typeface="Times New Roman"/>
              </a:rPr>
              <a:t>	Design Professional: Walker Architects, Gainesville, FL 	</a:t>
            </a:r>
          </a:p>
          <a:p>
            <a:pPr defTabSz="342884">
              <a:lnSpc>
                <a:spcPct val="115000"/>
              </a:lnSpc>
              <a:spcBef>
                <a:spcPts val="0"/>
              </a:spcBef>
              <a:defRPr/>
            </a:pPr>
            <a:r>
              <a:rPr lang="en-US" sz="2850" dirty="0">
                <a:solidFill>
                  <a:srgbClr val="000000"/>
                </a:solidFill>
                <a:ea typeface="Calibri"/>
                <a:cs typeface="Times New Roman"/>
              </a:rPr>
              <a:t>	Contractor: Childers Construction Company, Tallahassee, FL</a:t>
            </a:r>
          </a:p>
          <a:p>
            <a:pPr defTabSz="342884">
              <a:lnSpc>
                <a:spcPct val="115000"/>
              </a:lnSpc>
              <a:spcBef>
                <a:spcPts val="0"/>
              </a:spcBef>
              <a:defRPr/>
            </a:pPr>
            <a:r>
              <a:rPr lang="en-US" sz="3300" dirty="0">
                <a:solidFill>
                  <a:srgbClr val="000000"/>
                </a:solidFill>
                <a:ea typeface="Calibri"/>
                <a:cs typeface="Times New Roman"/>
              </a:rPr>
              <a:t>	</a:t>
            </a:r>
          </a:p>
          <a:p>
            <a:endParaRPr lang="en-US" dirty="0"/>
          </a:p>
        </p:txBody>
      </p:sp>
      <p:sp>
        <p:nvSpPr>
          <p:cNvPr id="7" name="Text Placeholder 6">
            <a:extLst>
              <a:ext uri="{FF2B5EF4-FFF2-40B4-BE49-F238E27FC236}">
                <a16:creationId xmlns:a16="http://schemas.microsoft.com/office/drawing/2014/main" id="{6E616D07-C80B-DCA1-814F-64DE6953F56B}"/>
              </a:ext>
            </a:extLst>
          </p:cNvPr>
          <p:cNvSpPr>
            <a:spLocks noGrp="1"/>
          </p:cNvSpPr>
          <p:nvPr>
            <p:ph type="body" sz="half" idx="2"/>
          </p:nvPr>
        </p:nvSpPr>
        <p:spPr>
          <a:xfrm>
            <a:off x="842098" y="739962"/>
            <a:ext cx="7260896" cy="321072"/>
          </a:xfrm>
        </p:spPr>
        <p:txBody>
          <a:bodyPr vert="horz" lIns="68580" tIns="34290" rIns="68580" bIns="34290" rtlCol="0" anchor="t">
            <a:normAutofit/>
          </a:bodyPr>
          <a:lstStyle/>
          <a:p>
            <a:r>
              <a:rPr lang="en-US" i="1" dirty="0">
                <a:latin typeface="+mn-lt"/>
              </a:rPr>
              <a:t>Project Status: Construction</a:t>
            </a:r>
          </a:p>
        </p:txBody>
      </p:sp>
      <p:sp>
        <p:nvSpPr>
          <p:cNvPr id="11" name="Slide Number Placeholder 3">
            <a:extLst>
              <a:ext uri="{FF2B5EF4-FFF2-40B4-BE49-F238E27FC236}">
                <a16:creationId xmlns:a16="http://schemas.microsoft.com/office/drawing/2014/main" id="{49E66A4C-247E-E9F5-39C6-F12972899D8D}"/>
              </a:ext>
            </a:extLst>
          </p:cNvPr>
          <p:cNvSpPr txBox="1">
            <a:spLocks/>
          </p:cNvSpPr>
          <p:nvPr/>
        </p:nvSpPr>
        <p:spPr>
          <a:xfrm>
            <a:off x="6553200" y="4754848"/>
            <a:ext cx="2133600" cy="273844"/>
          </a:xfrm>
          <a:prstGeom prst="rect">
            <a:avLst/>
          </a:prstGeom>
        </p:spPr>
        <p:txBody>
          <a:bodyPr vert="horz" lIns="68580" tIns="34290" rIns="68580" bIns="3429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82DA34B5-7C80-464F-9A62-3711C8F85D9D}" type="slidenum">
              <a:rPr lang="en-US" sz="1200">
                <a:solidFill>
                  <a:prstClr val="black">
                    <a:tint val="75000"/>
                  </a:prstClr>
                </a:solidFill>
                <a:latin typeface="Times New Roman"/>
              </a:rPr>
              <a:pPr defTabSz="685800">
                <a:defRPr/>
              </a:pPr>
              <a:t>61</a:t>
            </a:fld>
            <a:endParaRPr lang="en-US" sz="1200" dirty="0">
              <a:solidFill>
                <a:prstClr val="black">
                  <a:tint val="75000"/>
                </a:prstClr>
              </a:solidFill>
              <a:latin typeface="Times New Roman"/>
            </a:endParaRPr>
          </a:p>
        </p:txBody>
      </p:sp>
    </p:spTree>
    <p:extLst>
      <p:ext uri="{BB962C8B-B14F-4D97-AF65-F5344CB8AC3E}">
        <p14:creationId xmlns:p14="http://schemas.microsoft.com/office/powerpoint/2010/main" val="39961013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5330-3FCB-7AED-3421-DB1C6E73EEA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3BB60A-27F8-08C0-0978-6E4CCFED78B4}"/>
              </a:ext>
            </a:extLst>
          </p:cNvPr>
          <p:cNvSpPr>
            <a:spLocks noGrp="1"/>
          </p:cNvSpPr>
          <p:nvPr>
            <p:ph type="title"/>
          </p:nvPr>
        </p:nvSpPr>
        <p:spPr/>
        <p:txBody>
          <a:bodyPr/>
          <a:lstStyle/>
          <a:p>
            <a:r>
              <a:rPr lang="en-US" sz="2700" dirty="0">
                <a:effectLst>
                  <a:outerShdw blurRad="38100" dist="38100" dir="2700000" algn="tl">
                    <a:srgbClr val="000000">
                      <a:alpha val="43137"/>
                    </a:srgbClr>
                  </a:outerShdw>
                </a:effectLst>
              </a:rPr>
              <a:t>Biology Unit 1 – Second Floor Remodel</a:t>
            </a:r>
            <a:endParaRPr lang="en-US" dirty="0"/>
          </a:p>
        </p:txBody>
      </p:sp>
      <p:sp>
        <p:nvSpPr>
          <p:cNvPr id="2" name="Slide Number Placeholder 1">
            <a:extLst>
              <a:ext uri="{FF2B5EF4-FFF2-40B4-BE49-F238E27FC236}">
                <a16:creationId xmlns:a16="http://schemas.microsoft.com/office/drawing/2014/main" id="{20977116-F91C-2777-D07B-EC073E4D7F83}"/>
              </a:ext>
            </a:extLst>
          </p:cNvPr>
          <p:cNvSpPr>
            <a:spLocks noGrp="1"/>
          </p:cNvSpPr>
          <p:nvPr>
            <p:ph type="sldNum" sz="quarter" idx="12"/>
          </p:nvPr>
        </p:nvSpPr>
        <p:spPr/>
        <p:txBody>
          <a:bodyPr/>
          <a:lstStyle/>
          <a:p>
            <a:pPr defTabSz="685800"/>
            <a:fld id="{82DA34B5-7C80-464F-9A62-3711C8F85D9D}" type="slidenum">
              <a:rPr lang="en-US">
                <a:solidFill>
                  <a:prstClr val="white">
                    <a:lumMod val="65000"/>
                  </a:prstClr>
                </a:solidFill>
                <a:latin typeface="Times New Roman"/>
              </a:rPr>
              <a:pPr defTabSz="685800"/>
              <a:t>62</a:t>
            </a:fld>
            <a:endParaRPr lang="en-US" dirty="0">
              <a:solidFill>
                <a:prstClr val="white">
                  <a:lumMod val="65000"/>
                </a:prstClr>
              </a:solidFill>
              <a:latin typeface="Times New Roman"/>
            </a:endParaRPr>
          </a:p>
        </p:txBody>
      </p:sp>
      <p:pic>
        <p:nvPicPr>
          <p:cNvPr id="12" name="Picture 11">
            <a:extLst>
              <a:ext uri="{FF2B5EF4-FFF2-40B4-BE49-F238E27FC236}">
                <a16:creationId xmlns:a16="http://schemas.microsoft.com/office/drawing/2014/main" id="{01AD95C3-AB36-AB0F-457B-360C1B7B416C}"/>
              </a:ext>
            </a:extLst>
          </p:cNvPr>
          <p:cNvPicPr>
            <a:picLocks noChangeAspect="1"/>
          </p:cNvPicPr>
          <p:nvPr/>
        </p:nvPicPr>
        <p:blipFill>
          <a:blip r:embed="rId2"/>
          <a:stretch>
            <a:fillRect/>
          </a:stretch>
        </p:blipFill>
        <p:spPr>
          <a:xfrm>
            <a:off x="3057519" y="162801"/>
            <a:ext cx="5691626" cy="4799332"/>
          </a:xfrm>
          <a:prstGeom prst="rect">
            <a:avLst/>
          </a:prstGeom>
        </p:spPr>
      </p:pic>
    </p:spTree>
    <p:extLst>
      <p:ext uri="{BB962C8B-B14F-4D97-AF65-F5344CB8AC3E}">
        <p14:creationId xmlns:p14="http://schemas.microsoft.com/office/powerpoint/2010/main" val="6647548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8E24A-5D35-9E84-FBCE-EE8BA117765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930DDA-A57E-736E-DA31-A25E892F40C0}"/>
              </a:ext>
            </a:extLst>
          </p:cNvPr>
          <p:cNvSpPr>
            <a:spLocks noGrp="1"/>
          </p:cNvSpPr>
          <p:nvPr>
            <p:ph type="sldNum" sz="quarter" idx="12"/>
          </p:nvPr>
        </p:nvSpPr>
        <p:spPr/>
        <p:txBody>
          <a:bodyPr/>
          <a:lstStyle/>
          <a:p>
            <a:pPr defTabSz="685800"/>
            <a:fld id="{82DA34B5-7C80-464F-9A62-3711C8F85D9D}" type="slidenum">
              <a:rPr lang="en-US">
                <a:solidFill>
                  <a:prstClr val="white">
                    <a:lumMod val="65000"/>
                  </a:prstClr>
                </a:solidFill>
                <a:latin typeface="Times New Roman"/>
              </a:rPr>
              <a:pPr defTabSz="685800"/>
              <a:t>63</a:t>
            </a:fld>
            <a:endParaRPr lang="en-US" dirty="0">
              <a:solidFill>
                <a:prstClr val="white">
                  <a:lumMod val="65000"/>
                </a:prstClr>
              </a:solidFill>
              <a:latin typeface="Times New Roman"/>
            </a:endParaRPr>
          </a:p>
        </p:txBody>
      </p:sp>
      <p:sp>
        <p:nvSpPr>
          <p:cNvPr id="3" name="Title 2">
            <a:extLst>
              <a:ext uri="{FF2B5EF4-FFF2-40B4-BE49-F238E27FC236}">
                <a16:creationId xmlns:a16="http://schemas.microsoft.com/office/drawing/2014/main" id="{24A48ADA-A85D-CA96-4AED-3707F298471D}"/>
              </a:ext>
            </a:extLst>
          </p:cNvPr>
          <p:cNvSpPr>
            <a:spLocks noGrp="1"/>
          </p:cNvSpPr>
          <p:nvPr>
            <p:ph type="title"/>
          </p:nvPr>
        </p:nvSpPr>
        <p:spPr>
          <a:xfrm>
            <a:off x="759343" y="114808"/>
            <a:ext cx="7086209" cy="456182"/>
          </a:xfrm>
        </p:spPr>
        <p:txBody>
          <a:bodyPr/>
          <a:lstStyle/>
          <a:p>
            <a:r>
              <a:rPr lang="en-US" sz="2700" dirty="0">
                <a:effectLst>
                  <a:outerShdw blurRad="38100" dist="38100" dir="2700000" algn="tl">
                    <a:srgbClr val="000000">
                      <a:alpha val="43137"/>
                    </a:srgbClr>
                  </a:outerShdw>
                </a:effectLst>
              </a:rPr>
              <a:t>Biology Unit 1 – Second Floor Remodel</a:t>
            </a:r>
            <a:endParaRPr lang="en-US" dirty="0"/>
          </a:p>
        </p:txBody>
      </p:sp>
      <p:pic>
        <p:nvPicPr>
          <p:cNvPr id="6" name="Picture 5">
            <a:extLst>
              <a:ext uri="{FF2B5EF4-FFF2-40B4-BE49-F238E27FC236}">
                <a16:creationId xmlns:a16="http://schemas.microsoft.com/office/drawing/2014/main" id="{D959765E-A652-7EE2-B2F5-103C231FFD25}"/>
              </a:ext>
            </a:extLst>
          </p:cNvPr>
          <p:cNvPicPr>
            <a:picLocks noChangeAspect="1"/>
          </p:cNvPicPr>
          <p:nvPr/>
        </p:nvPicPr>
        <p:blipFill>
          <a:blip r:embed="rId2"/>
          <a:stretch>
            <a:fillRect/>
          </a:stretch>
        </p:blipFill>
        <p:spPr>
          <a:xfrm>
            <a:off x="708717" y="990133"/>
            <a:ext cx="7726566" cy="3560281"/>
          </a:xfrm>
          <a:prstGeom prst="rect">
            <a:avLst/>
          </a:prstGeom>
        </p:spPr>
      </p:pic>
    </p:spTree>
    <p:extLst>
      <p:ext uri="{BB962C8B-B14F-4D97-AF65-F5344CB8AC3E}">
        <p14:creationId xmlns:p14="http://schemas.microsoft.com/office/powerpoint/2010/main" val="21303624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8A010-9E91-82CB-CFC9-12AF472D032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0BE5D0-13F5-DA7F-657F-8A7235B5C635}"/>
              </a:ext>
            </a:extLst>
          </p:cNvPr>
          <p:cNvSpPr>
            <a:spLocks noGrp="1"/>
          </p:cNvSpPr>
          <p:nvPr>
            <p:ph type="sldNum" sz="quarter" idx="12"/>
          </p:nvPr>
        </p:nvSpPr>
        <p:spPr/>
        <p:txBody>
          <a:bodyPr/>
          <a:lstStyle/>
          <a:p>
            <a:pPr defTabSz="685800"/>
            <a:fld id="{82DA34B5-7C80-464F-9A62-3711C8F85D9D}" type="slidenum">
              <a:rPr lang="en-US">
                <a:solidFill>
                  <a:prstClr val="white">
                    <a:lumMod val="65000"/>
                  </a:prstClr>
                </a:solidFill>
                <a:latin typeface="Times New Roman"/>
              </a:rPr>
              <a:pPr defTabSz="685800"/>
              <a:t>64</a:t>
            </a:fld>
            <a:endParaRPr lang="en-US" dirty="0">
              <a:solidFill>
                <a:prstClr val="white">
                  <a:lumMod val="65000"/>
                </a:prstClr>
              </a:solidFill>
              <a:latin typeface="Times New Roman"/>
            </a:endParaRPr>
          </a:p>
        </p:txBody>
      </p:sp>
      <p:sp>
        <p:nvSpPr>
          <p:cNvPr id="3" name="Title 2">
            <a:extLst>
              <a:ext uri="{FF2B5EF4-FFF2-40B4-BE49-F238E27FC236}">
                <a16:creationId xmlns:a16="http://schemas.microsoft.com/office/drawing/2014/main" id="{92F9CC9C-F609-5A7C-93D9-4EF788DF8E2F}"/>
              </a:ext>
            </a:extLst>
          </p:cNvPr>
          <p:cNvSpPr>
            <a:spLocks noGrp="1"/>
          </p:cNvSpPr>
          <p:nvPr>
            <p:ph type="title"/>
          </p:nvPr>
        </p:nvSpPr>
        <p:spPr>
          <a:xfrm>
            <a:off x="759343" y="114808"/>
            <a:ext cx="7086209" cy="456182"/>
          </a:xfrm>
        </p:spPr>
        <p:txBody>
          <a:bodyPr/>
          <a:lstStyle/>
          <a:p>
            <a:r>
              <a:rPr lang="en-US" sz="2700" dirty="0">
                <a:effectLst>
                  <a:outerShdw blurRad="38100" dist="38100" dir="2700000" algn="tl">
                    <a:srgbClr val="000000">
                      <a:alpha val="43137"/>
                    </a:srgbClr>
                  </a:outerShdw>
                </a:effectLst>
              </a:rPr>
              <a:t>Biology Unit 1 – Second Floor Remodel</a:t>
            </a:r>
            <a:endParaRPr lang="en-US" dirty="0"/>
          </a:p>
        </p:txBody>
      </p:sp>
      <p:pic>
        <p:nvPicPr>
          <p:cNvPr id="9" name="Picture 8">
            <a:extLst>
              <a:ext uri="{FF2B5EF4-FFF2-40B4-BE49-F238E27FC236}">
                <a16:creationId xmlns:a16="http://schemas.microsoft.com/office/drawing/2014/main" id="{01D43E5A-8541-6A94-C1B0-8EAF3A55F9DA}"/>
              </a:ext>
            </a:extLst>
          </p:cNvPr>
          <p:cNvPicPr>
            <a:picLocks noChangeAspect="1"/>
          </p:cNvPicPr>
          <p:nvPr/>
        </p:nvPicPr>
        <p:blipFill>
          <a:blip r:embed="rId2">
            <a:extLst>
              <a:ext uri="{28A0092B-C50C-407E-A947-70E740481C1C}">
                <a14:useLocalDpi xmlns:a14="http://schemas.microsoft.com/office/drawing/2010/main" val="0"/>
              </a:ext>
            </a:extLst>
          </a:blip>
          <a:srcRect b="28318"/>
          <a:stretch>
            <a:fillRect/>
          </a:stretch>
        </p:blipFill>
        <p:spPr>
          <a:xfrm>
            <a:off x="4492177" y="1318222"/>
            <a:ext cx="4518942" cy="2429431"/>
          </a:xfrm>
          <a:prstGeom prst="rect">
            <a:avLst/>
          </a:prstGeom>
        </p:spPr>
      </p:pic>
      <p:pic>
        <p:nvPicPr>
          <p:cNvPr id="5" name="Picture 4">
            <a:extLst>
              <a:ext uri="{FF2B5EF4-FFF2-40B4-BE49-F238E27FC236}">
                <a16:creationId xmlns:a16="http://schemas.microsoft.com/office/drawing/2014/main" id="{39E8D697-B3E3-BCB5-7A38-8C83187E0AFB}"/>
              </a:ext>
            </a:extLst>
          </p:cNvPr>
          <p:cNvPicPr>
            <a:picLocks noChangeAspect="1"/>
          </p:cNvPicPr>
          <p:nvPr/>
        </p:nvPicPr>
        <p:blipFill>
          <a:blip r:embed="rId3">
            <a:extLst>
              <a:ext uri="{28A0092B-C50C-407E-A947-70E740481C1C}">
                <a14:useLocalDpi xmlns:a14="http://schemas.microsoft.com/office/drawing/2010/main" val="0"/>
              </a:ext>
            </a:extLst>
          </a:blip>
          <a:srcRect t="10051" r="7609" b="18252"/>
          <a:stretch>
            <a:fillRect/>
          </a:stretch>
        </p:blipFill>
        <p:spPr>
          <a:xfrm>
            <a:off x="132881" y="1318221"/>
            <a:ext cx="4174216" cy="2429432"/>
          </a:xfrm>
          <a:prstGeom prst="rect">
            <a:avLst/>
          </a:prstGeom>
        </p:spPr>
      </p:pic>
    </p:spTree>
    <p:extLst>
      <p:ext uri="{BB962C8B-B14F-4D97-AF65-F5344CB8AC3E}">
        <p14:creationId xmlns:p14="http://schemas.microsoft.com/office/powerpoint/2010/main" val="25246114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F1EA-DC2F-27AD-694B-C6CF9FFFA0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879728-6070-FFE8-7B68-A1F806F30EBC}"/>
              </a:ext>
            </a:extLst>
          </p:cNvPr>
          <p:cNvSpPr>
            <a:spLocks noGrp="1"/>
          </p:cNvSpPr>
          <p:nvPr>
            <p:ph type="ctrTitle"/>
          </p:nvPr>
        </p:nvSpPr>
        <p:spPr/>
        <p:txBody>
          <a:bodyPr/>
          <a:lstStyle/>
          <a:p>
            <a:r>
              <a:rPr lang="en-US" dirty="0"/>
              <a:t>Deans &amp; Chairs</a:t>
            </a:r>
          </a:p>
        </p:txBody>
      </p:sp>
      <p:sp>
        <p:nvSpPr>
          <p:cNvPr id="3" name="Subtitle 2">
            <a:extLst>
              <a:ext uri="{FF2B5EF4-FFF2-40B4-BE49-F238E27FC236}">
                <a16:creationId xmlns:a16="http://schemas.microsoft.com/office/drawing/2014/main" id="{067C560D-53F4-55C1-7CB1-FBE27F27B63D}"/>
              </a:ext>
            </a:extLst>
          </p:cNvPr>
          <p:cNvSpPr>
            <a:spLocks noGrp="1"/>
          </p:cNvSpPr>
          <p:nvPr>
            <p:ph type="subTitle" idx="1"/>
          </p:nvPr>
        </p:nvSpPr>
        <p:spPr>
          <a:xfrm>
            <a:off x="0" y="2914650"/>
            <a:ext cx="9144000" cy="1314450"/>
          </a:xfrm>
        </p:spPr>
        <p:txBody>
          <a:bodyPr>
            <a:normAutofit fontScale="85000" lnSpcReduction="20000"/>
          </a:bodyPr>
          <a:lstStyle/>
          <a:p>
            <a:r>
              <a:rPr lang="en-US" dirty="0">
                <a:effectLst>
                  <a:outerShdw blurRad="38100" dist="38100" dir="2700000" algn="tl">
                    <a:srgbClr val="000000">
                      <a:alpha val="43137"/>
                    </a:srgbClr>
                  </a:outerShdw>
                </a:effectLst>
              </a:rPr>
              <a:t>Kyle Clark</a:t>
            </a:r>
          </a:p>
          <a:p>
            <a:r>
              <a:rPr lang="en-US" i="1" dirty="0"/>
              <a:t>Senior Vice President for Finance &amp; Administration</a:t>
            </a:r>
          </a:p>
          <a:p>
            <a:r>
              <a:rPr lang="en-US" i="1" dirty="0"/>
              <a:t>March 10, 2026</a:t>
            </a:r>
          </a:p>
        </p:txBody>
      </p:sp>
    </p:spTree>
    <p:extLst>
      <p:ext uri="{BB962C8B-B14F-4D97-AF65-F5344CB8AC3E}">
        <p14:creationId xmlns:p14="http://schemas.microsoft.com/office/powerpoint/2010/main" val="1983532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2B50F-A021-6F65-1452-496DE2D3B2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76C0E8-CC61-1D14-76CB-6B8E314C9FE0}"/>
              </a:ext>
            </a:extLst>
          </p:cNvPr>
          <p:cNvSpPr>
            <a:spLocks noGrp="1"/>
          </p:cNvSpPr>
          <p:nvPr>
            <p:ph type="title"/>
          </p:nvPr>
        </p:nvSpPr>
        <p:spPr>
          <a:xfrm>
            <a:off x="457200" y="737746"/>
            <a:ext cx="8229600" cy="495632"/>
          </a:xfrm>
        </p:spPr>
        <p:txBody>
          <a:bodyPr>
            <a:noAutofit/>
          </a:bodyPr>
          <a:lstStyle/>
          <a:p>
            <a:r>
              <a:rPr lang="en-US" sz="3200" b="1" dirty="0"/>
              <a:t>2025-26 Recurring Pay Increases</a:t>
            </a:r>
          </a:p>
        </p:txBody>
      </p:sp>
      <p:sp>
        <p:nvSpPr>
          <p:cNvPr id="3" name="Slide Number Placeholder 2">
            <a:extLst>
              <a:ext uri="{FF2B5EF4-FFF2-40B4-BE49-F238E27FC236}">
                <a16:creationId xmlns:a16="http://schemas.microsoft.com/office/drawing/2014/main" id="{5A944DFC-DEB3-D04B-8C39-EA0D84CCD34E}"/>
              </a:ext>
            </a:extLst>
          </p:cNvPr>
          <p:cNvSpPr>
            <a:spLocks noGrp="1"/>
          </p:cNvSpPr>
          <p:nvPr>
            <p:ph type="sldNum" sz="quarter" idx="12"/>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graphicFrame>
        <p:nvGraphicFramePr>
          <p:cNvPr id="5" name="Content Placeholder 3">
            <a:extLst>
              <a:ext uri="{FF2B5EF4-FFF2-40B4-BE49-F238E27FC236}">
                <a16:creationId xmlns:a16="http://schemas.microsoft.com/office/drawing/2014/main" id="{7B2EB38A-D142-893D-653E-C7C98345DF61}"/>
              </a:ext>
            </a:extLst>
          </p:cNvPr>
          <p:cNvGraphicFramePr>
            <a:graphicFrameLocks noGrp="1"/>
          </p:cNvGraphicFramePr>
          <p:nvPr>
            <p:ph idx="1"/>
          </p:nvPr>
        </p:nvGraphicFramePr>
        <p:xfrm>
          <a:off x="918995" y="1656092"/>
          <a:ext cx="7301507" cy="2011680"/>
        </p:xfrm>
        <a:graphic>
          <a:graphicData uri="http://schemas.openxmlformats.org/drawingml/2006/table">
            <a:tbl>
              <a:tblPr firstRow="1" bandRow="1">
                <a:tableStyleId>{5C22544A-7EE6-4342-B048-85BDC9FD1C3A}</a:tableStyleId>
              </a:tblPr>
              <a:tblGrid>
                <a:gridCol w="2297369">
                  <a:extLst>
                    <a:ext uri="{9D8B030D-6E8A-4147-A177-3AD203B41FA5}">
                      <a16:colId xmlns:a16="http://schemas.microsoft.com/office/drawing/2014/main" val="3447705428"/>
                    </a:ext>
                  </a:extLst>
                </a:gridCol>
                <a:gridCol w="1668046">
                  <a:extLst>
                    <a:ext uri="{9D8B030D-6E8A-4147-A177-3AD203B41FA5}">
                      <a16:colId xmlns:a16="http://schemas.microsoft.com/office/drawing/2014/main" val="1415542271"/>
                    </a:ext>
                  </a:extLst>
                </a:gridCol>
                <a:gridCol w="1668046">
                  <a:extLst>
                    <a:ext uri="{9D8B030D-6E8A-4147-A177-3AD203B41FA5}">
                      <a16:colId xmlns:a16="http://schemas.microsoft.com/office/drawing/2014/main" val="2539233172"/>
                    </a:ext>
                  </a:extLst>
                </a:gridCol>
                <a:gridCol w="1668046">
                  <a:extLst>
                    <a:ext uri="{9D8B030D-6E8A-4147-A177-3AD203B41FA5}">
                      <a16:colId xmlns:a16="http://schemas.microsoft.com/office/drawing/2014/main" val="475828044"/>
                    </a:ext>
                  </a:extLst>
                </a:gridCol>
              </a:tblGrid>
              <a:tr h="288401">
                <a:tc>
                  <a:txBody>
                    <a:bodyPr/>
                    <a:lstStyle/>
                    <a:p>
                      <a:r>
                        <a:rPr lang="en-US" sz="1600" dirty="0">
                          <a:solidFill>
                            <a:schemeClr val="tx1"/>
                          </a:solidFill>
                        </a:rPr>
                        <a:t>Group</a:t>
                      </a:r>
                    </a:p>
                  </a:txBody>
                  <a:tcPr/>
                </a:tc>
                <a:tc>
                  <a:txBody>
                    <a:bodyPr/>
                    <a:lstStyle/>
                    <a:p>
                      <a:pPr algn="ctr"/>
                      <a:r>
                        <a:rPr lang="en-US" sz="1600" dirty="0">
                          <a:solidFill>
                            <a:schemeClr val="tx1"/>
                          </a:solidFill>
                        </a:rPr>
                        <a:t>E&amp;G</a:t>
                      </a:r>
                    </a:p>
                  </a:txBody>
                  <a:tcPr/>
                </a:tc>
                <a:tc>
                  <a:txBody>
                    <a:bodyPr/>
                    <a:lstStyle/>
                    <a:p>
                      <a:pPr algn="ctr"/>
                      <a:r>
                        <a:rPr lang="en-US" sz="1600" dirty="0">
                          <a:solidFill>
                            <a:schemeClr val="tx1"/>
                          </a:solidFill>
                        </a:rPr>
                        <a:t>Non-E&amp;G</a:t>
                      </a:r>
                    </a:p>
                  </a:txBody>
                  <a:tcPr/>
                </a:tc>
                <a:tc>
                  <a:txBody>
                    <a:bodyPr/>
                    <a:lstStyle/>
                    <a:p>
                      <a:pPr algn="ctr"/>
                      <a:r>
                        <a:rPr lang="en-US" sz="1600" dirty="0">
                          <a:solidFill>
                            <a:schemeClr val="tx1"/>
                          </a:solidFill>
                        </a:rPr>
                        <a:t>Total</a:t>
                      </a:r>
                    </a:p>
                  </a:txBody>
                  <a:tcPr/>
                </a:tc>
                <a:extLst>
                  <a:ext uri="{0D108BD9-81ED-4DB2-BD59-A6C34878D82A}">
                    <a16:rowId xmlns:a16="http://schemas.microsoft.com/office/drawing/2014/main" val="2050528402"/>
                  </a:ext>
                </a:extLst>
              </a:tr>
              <a:tr h="288401">
                <a:tc>
                  <a:txBody>
                    <a:bodyPr/>
                    <a:lstStyle/>
                    <a:p>
                      <a:r>
                        <a:rPr lang="en-US" sz="1600" dirty="0"/>
                        <a:t>Faculty</a:t>
                      </a:r>
                    </a:p>
                  </a:txBody>
                  <a:tcPr/>
                </a:tc>
                <a:tc>
                  <a:txBody>
                    <a:bodyPr/>
                    <a:lstStyle/>
                    <a:p>
                      <a:pPr algn="r"/>
                      <a:r>
                        <a:rPr lang="en-US" sz="1600" dirty="0"/>
                        <a:t>$11,764,347</a:t>
                      </a:r>
                    </a:p>
                  </a:txBody>
                  <a:tcPr/>
                </a:tc>
                <a:tc>
                  <a:txBody>
                    <a:bodyPr/>
                    <a:lstStyle/>
                    <a:p>
                      <a:pPr algn="r"/>
                      <a:r>
                        <a:rPr lang="en-US" sz="1600" dirty="0"/>
                        <a:t>$1,582,480</a:t>
                      </a:r>
                    </a:p>
                  </a:txBody>
                  <a:tcPr/>
                </a:tc>
                <a:tc>
                  <a:txBody>
                    <a:bodyPr/>
                    <a:lstStyle/>
                    <a:p>
                      <a:pPr algn="r"/>
                      <a:r>
                        <a:rPr lang="en-US" sz="1600" dirty="0"/>
                        <a:t>$13,346,827</a:t>
                      </a:r>
                    </a:p>
                  </a:txBody>
                  <a:tcPr/>
                </a:tc>
                <a:extLst>
                  <a:ext uri="{0D108BD9-81ED-4DB2-BD59-A6C34878D82A}">
                    <a16:rowId xmlns:a16="http://schemas.microsoft.com/office/drawing/2014/main" val="268462353"/>
                  </a:ext>
                </a:extLst>
              </a:tr>
              <a:tr h="288401">
                <a:tc>
                  <a:txBody>
                    <a:bodyPr/>
                    <a:lstStyle/>
                    <a:p>
                      <a:r>
                        <a:rPr lang="en-US" sz="1600" dirty="0"/>
                        <a:t>Staff</a:t>
                      </a:r>
                    </a:p>
                  </a:txBody>
                  <a:tcPr/>
                </a:tc>
                <a:tc>
                  <a:txBody>
                    <a:bodyPr/>
                    <a:lstStyle/>
                    <a:p>
                      <a:pPr algn="r"/>
                      <a:r>
                        <a:rPr lang="en-US" sz="1600" dirty="0"/>
                        <a:t>$5,676,016</a:t>
                      </a:r>
                    </a:p>
                  </a:txBody>
                  <a:tcPr/>
                </a:tc>
                <a:tc>
                  <a:txBody>
                    <a:bodyPr/>
                    <a:lstStyle/>
                    <a:p>
                      <a:pPr algn="r"/>
                      <a:r>
                        <a:rPr lang="en-US" sz="1600" dirty="0"/>
                        <a:t>$5,036,662</a:t>
                      </a:r>
                    </a:p>
                  </a:txBody>
                  <a:tcPr/>
                </a:tc>
                <a:tc>
                  <a:txBody>
                    <a:bodyPr/>
                    <a:lstStyle/>
                    <a:p>
                      <a:pPr algn="r"/>
                      <a:r>
                        <a:rPr lang="en-US" sz="1600" dirty="0"/>
                        <a:t>$10,712,678</a:t>
                      </a:r>
                    </a:p>
                  </a:txBody>
                  <a:tcPr/>
                </a:tc>
                <a:extLst>
                  <a:ext uri="{0D108BD9-81ED-4DB2-BD59-A6C34878D82A}">
                    <a16:rowId xmlns:a16="http://schemas.microsoft.com/office/drawing/2014/main" val="3151378493"/>
                  </a:ext>
                </a:extLst>
              </a:tr>
              <a:tr h="288401">
                <a:tc>
                  <a:txBody>
                    <a:bodyPr/>
                    <a:lstStyle/>
                    <a:p>
                      <a:r>
                        <a:rPr lang="en-US" sz="1600" dirty="0"/>
                        <a:t>Police</a:t>
                      </a:r>
                    </a:p>
                  </a:txBody>
                  <a:tcPr/>
                </a:tc>
                <a:tc>
                  <a:txBody>
                    <a:bodyPr/>
                    <a:lstStyle/>
                    <a:p>
                      <a:pPr algn="r"/>
                      <a:r>
                        <a:rPr lang="en-US" sz="1600" dirty="0"/>
                        <a:t>$138,952</a:t>
                      </a:r>
                    </a:p>
                  </a:txBody>
                  <a:tcPr/>
                </a:tc>
                <a:tc>
                  <a:txBody>
                    <a:bodyPr/>
                    <a:lstStyle/>
                    <a:p>
                      <a:pPr algn="r"/>
                      <a:r>
                        <a:rPr lang="en-US" sz="1600" dirty="0"/>
                        <a:t>$24,901</a:t>
                      </a:r>
                    </a:p>
                  </a:txBody>
                  <a:tcPr/>
                </a:tc>
                <a:tc>
                  <a:txBody>
                    <a:bodyPr/>
                    <a:lstStyle/>
                    <a:p>
                      <a:pPr algn="r"/>
                      <a:r>
                        <a:rPr lang="en-US" sz="1600" dirty="0"/>
                        <a:t>$163,853</a:t>
                      </a:r>
                    </a:p>
                  </a:txBody>
                  <a:tcPr/>
                </a:tc>
                <a:extLst>
                  <a:ext uri="{0D108BD9-81ED-4DB2-BD59-A6C34878D82A}">
                    <a16:rowId xmlns:a16="http://schemas.microsoft.com/office/drawing/2014/main" val="3281182319"/>
                  </a:ext>
                </a:extLst>
              </a:tr>
              <a:tr h="288401">
                <a:tc>
                  <a:txBody>
                    <a:bodyPr/>
                    <a:lstStyle/>
                    <a:p>
                      <a:r>
                        <a:rPr lang="en-US" sz="1600" dirty="0"/>
                        <a:t>Graduate Assistants</a:t>
                      </a:r>
                    </a:p>
                  </a:txBody>
                  <a:tcPr/>
                </a:tc>
                <a:tc>
                  <a:txBody>
                    <a:bodyPr/>
                    <a:lstStyle/>
                    <a:p>
                      <a:pPr algn="r"/>
                      <a:r>
                        <a:rPr lang="en-US" sz="1600" dirty="0"/>
                        <a:t>$1,093,358</a:t>
                      </a:r>
                    </a:p>
                  </a:txBody>
                  <a:tcPr/>
                </a:tc>
                <a:tc>
                  <a:txBody>
                    <a:bodyPr/>
                    <a:lstStyle/>
                    <a:p>
                      <a:pPr algn="r"/>
                      <a:r>
                        <a:rPr lang="en-US" sz="1600" dirty="0"/>
                        <a:t>$550,438</a:t>
                      </a:r>
                    </a:p>
                  </a:txBody>
                  <a:tcPr/>
                </a:tc>
                <a:tc>
                  <a:txBody>
                    <a:bodyPr/>
                    <a:lstStyle/>
                    <a:p>
                      <a:pPr algn="r"/>
                      <a:r>
                        <a:rPr lang="en-US" sz="1600" dirty="0"/>
                        <a:t>$1,643,796</a:t>
                      </a:r>
                    </a:p>
                  </a:txBody>
                  <a:tcPr/>
                </a:tc>
                <a:extLst>
                  <a:ext uri="{0D108BD9-81ED-4DB2-BD59-A6C34878D82A}">
                    <a16:rowId xmlns:a16="http://schemas.microsoft.com/office/drawing/2014/main" val="1482509888"/>
                  </a:ext>
                </a:extLst>
              </a:tr>
              <a:tr h="288401">
                <a:tc>
                  <a:txBody>
                    <a:bodyPr/>
                    <a:lstStyle/>
                    <a:p>
                      <a:r>
                        <a:rPr lang="en-US" sz="1600" b="1" dirty="0"/>
                        <a:t>Total</a:t>
                      </a:r>
                    </a:p>
                  </a:txBody>
                  <a:tcPr/>
                </a:tc>
                <a:tc>
                  <a:txBody>
                    <a:bodyPr/>
                    <a:lstStyle/>
                    <a:p>
                      <a:pPr algn="r"/>
                      <a:r>
                        <a:rPr lang="en-US" sz="1600" b="1" dirty="0"/>
                        <a:t>$18,672,673</a:t>
                      </a:r>
                    </a:p>
                  </a:txBody>
                  <a:tcPr/>
                </a:tc>
                <a:tc>
                  <a:txBody>
                    <a:bodyPr/>
                    <a:lstStyle/>
                    <a:p>
                      <a:pPr algn="r"/>
                      <a:r>
                        <a:rPr lang="en-US" sz="1600" b="1" dirty="0"/>
                        <a:t>$7,194,481</a:t>
                      </a:r>
                    </a:p>
                  </a:txBody>
                  <a:tcPr/>
                </a:tc>
                <a:tc>
                  <a:txBody>
                    <a:bodyPr/>
                    <a:lstStyle/>
                    <a:p>
                      <a:pPr algn="r"/>
                      <a:r>
                        <a:rPr lang="en-US" sz="1600" b="1" dirty="0"/>
                        <a:t>$25,867,154</a:t>
                      </a:r>
                    </a:p>
                  </a:txBody>
                  <a:tcPr/>
                </a:tc>
                <a:extLst>
                  <a:ext uri="{0D108BD9-81ED-4DB2-BD59-A6C34878D82A}">
                    <a16:rowId xmlns:a16="http://schemas.microsoft.com/office/drawing/2014/main" val="3129995909"/>
                  </a:ext>
                </a:extLst>
              </a:tr>
            </a:tbl>
          </a:graphicData>
        </a:graphic>
      </p:graphicFrame>
      <p:sp>
        <p:nvSpPr>
          <p:cNvPr id="4" name="TextBox 3">
            <a:extLst>
              <a:ext uri="{FF2B5EF4-FFF2-40B4-BE49-F238E27FC236}">
                <a16:creationId xmlns:a16="http://schemas.microsoft.com/office/drawing/2014/main" id="{4266CBD7-6DFC-6B69-C6DC-871811080A7D}"/>
              </a:ext>
            </a:extLst>
          </p:cNvPr>
          <p:cNvSpPr txBox="1"/>
          <p:nvPr/>
        </p:nvSpPr>
        <p:spPr>
          <a:xfrm>
            <a:off x="209164" y="4787192"/>
            <a:ext cx="1332416"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imes New Roman"/>
                <a:ea typeface="+mn-ea"/>
                <a:cs typeface="+mn-cs"/>
              </a:rPr>
              <a:t>*Includes fringe benefits</a:t>
            </a:r>
          </a:p>
        </p:txBody>
      </p:sp>
    </p:spTree>
    <p:extLst>
      <p:ext uri="{BB962C8B-B14F-4D97-AF65-F5344CB8AC3E}">
        <p14:creationId xmlns:p14="http://schemas.microsoft.com/office/powerpoint/2010/main" val="3587629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1B500-7629-7F48-9CE9-86A346008401}"/>
              </a:ext>
            </a:extLst>
          </p:cNvPr>
          <p:cNvSpPr>
            <a:spLocks noGrp="1"/>
          </p:cNvSpPr>
          <p:nvPr>
            <p:ph type="title"/>
          </p:nvPr>
        </p:nvSpPr>
        <p:spPr/>
        <p:txBody>
          <a:bodyPr>
            <a:normAutofit fontScale="90000"/>
          </a:bodyPr>
          <a:lstStyle/>
          <a:p>
            <a:r>
              <a:rPr lang="en-US" b="1" dirty="0"/>
              <a:t>State Appropriations</a:t>
            </a:r>
          </a:p>
        </p:txBody>
      </p:sp>
      <p:sp>
        <p:nvSpPr>
          <p:cNvPr id="4" name="Slide Number Placeholder 3">
            <a:extLst>
              <a:ext uri="{FF2B5EF4-FFF2-40B4-BE49-F238E27FC236}">
                <a16:creationId xmlns:a16="http://schemas.microsoft.com/office/drawing/2014/main" id="{20680EB1-1FE6-4783-B235-ED4C763F919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smtClean="0">
                <a:ln>
                  <a:noFill/>
                </a:ln>
                <a:solidFill>
                  <a:prstClr val="black">
                    <a:tint val="75000"/>
                  </a:prstClr>
                </a:solidFill>
                <a:effectLst/>
                <a:uLnTx/>
                <a:uFillTx/>
                <a:latin typeface="Times New Roman"/>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graphicFrame>
        <p:nvGraphicFramePr>
          <p:cNvPr id="10" name="Content Placeholder 9">
            <a:extLst>
              <a:ext uri="{FF2B5EF4-FFF2-40B4-BE49-F238E27FC236}">
                <a16:creationId xmlns:a16="http://schemas.microsoft.com/office/drawing/2014/main" id="{8BB92378-B094-7AC5-B697-A1135D22A8DF}"/>
              </a:ext>
            </a:extLst>
          </p:cNvPr>
          <p:cNvGraphicFramePr>
            <a:graphicFrameLocks noGrp="1"/>
          </p:cNvGraphicFramePr>
          <p:nvPr>
            <p:ph idx="1"/>
          </p:nvPr>
        </p:nvGraphicFramePr>
        <p:xfrm>
          <a:off x="457200" y="1760536"/>
          <a:ext cx="8229602" cy="2774955"/>
        </p:xfrm>
        <a:graphic>
          <a:graphicData uri="http://schemas.openxmlformats.org/drawingml/2006/table">
            <a:tbl>
              <a:tblPr>
                <a:tableStyleId>{5C22544A-7EE6-4342-B048-85BDC9FD1C3A}</a:tableStyleId>
              </a:tblPr>
              <a:tblGrid>
                <a:gridCol w="2100442">
                  <a:extLst>
                    <a:ext uri="{9D8B030D-6E8A-4147-A177-3AD203B41FA5}">
                      <a16:colId xmlns:a16="http://schemas.microsoft.com/office/drawing/2014/main" val="1018447162"/>
                    </a:ext>
                  </a:extLst>
                </a:gridCol>
                <a:gridCol w="1187955">
                  <a:extLst>
                    <a:ext uri="{9D8B030D-6E8A-4147-A177-3AD203B41FA5}">
                      <a16:colId xmlns:a16="http://schemas.microsoft.com/office/drawing/2014/main" val="2556221466"/>
                    </a:ext>
                  </a:extLst>
                </a:gridCol>
                <a:gridCol w="1187955">
                  <a:extLst>
                    <a:ext uri="{9D8B030D-6E8A-4147-A177-3AD203B41FA5}">
                      <a16:colId xmlns:a16="http://schemas.microsoft.com/office/drawing/2014/main" val="1981654924"/>
                    </a:ext>
                  </a:extLst>
                </a:gridCol>
                <a:gridCol w="1187955">
                  <a:extLst>
                    <a:ext uri="{9D8B030D-6E8A-4147-A177-3AD203B41FA5}">
                      <a16:colId xmlns:a16="http://schemas.microsoft.com/office/drawing/2014/main" val="2452173496"/>
                    </a:ext>
                  </a:extLst>
                </a:gridCol>
                <a:gridCol w="1187955">
                  <a:extLst>
                    <a:ext uri="{9D8B030D-6E8A-4147-A177-3AD203B41FA5}">
                      <a16:colId xmlns:a16="http://schemas.microsoft.com/office/drawing/2014/main" val="2414532745"/>
                    </a:ext>
                  </a:extLst>
                </a:gridCol>
                <a:gridCol w="1187955">
                  <a:extLst>
                    <a:ext uri="{9D8B030D-6E8A-4147-A177-3AD203B41FA5}">
                      <a16:colId xmlns:a16="http://schemas.microsoft.com/office/drawing/2014/main" val="1168019840"/>
                    </a:ext>
                  </a:extLst>
                </a:gridCol>
                <a:gridCol w="189385">
                  <a:extLst>
                    <a:ext uri="{9D8B030D-6E8A-4147-A177-3AD203B41FA5}">
                      <a16:colId xmlns:a16="http://schemas.microsoft.com/office/drawing/2014/main" val="3994375446"/>
                    </a:ext>
                  </a:extLst>
                </a:gridCol>
              </a:tblGrid>
              <a:tr h="155605">
                <a:tc>
                  <a:txBody>
                    <a:bodyPr/>
                    <a:lstStyle/>
                    <a:p>
                      <a:pPr algn="l" fontAlgn="ct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ctr" fontAlgn="ctr"/>
                      <a:r>
                        <a:rPr lang="en-US" sz="900" u="sng" strike="noStrike">
                          <a:effectLst/>
                        </a:rPr>
                        <a:t>2021-22</a:t>
                      </a:r>
                      <a:endParaRPr lang="en-US" sz="900" b="1" i="0" u="sng" strike="noStrike">
                        <a:solidFill>
                          <a:srgbClr val="000000"/>
                        </a:solidFill>
                        <a:effectLst/>
                        <a:latin typeface="Times New Roman" panose="02020603050405020304" pitchFamily="18" charset="0"/>
                      </a:endParaRPr>
                    </a:p>
                  </a:txBody>
                  <a:tcPr marL="6484" marR="6484" marT="6484" marB="0" anchor="ctr"/>
                </a:tc>
                <a:tc>
                  <a:txBody>
                    <a:bodyPr/>
                    <a:lstStyle/>
                    <a:p>
                      <a:pPr algn="ctr" fontAlgn="ctr"/>
                      <a:r>
                        <a:rPr lang="en-US" sz="900" u="sng" strike="noStrike">
                          <a:effectLst/>
                        </a:rPr>
                        <a:t>2022-23</a:t>
                      </a:r>
                      <a:endParaRPr lang="en-US" sz="900" b="1" i="0" u="sng" strike="noStrike">
                        <a:solidFill>
                          <a:srgbClr val="000000"/>
                        </a:solidFill>
                        <a:effectLst/>
                        <a:latin typeface="Times New Roman" panose="02020603050405020304" pitchFamily="18" charset="0"/>
                      </a:endParaRPr>
                    </a:p>
                  </a:txBody>
                  <a:tcPr marL="6484" marR="6484" marT="6484" marB="0" anchor="ctr"/>
                </a:tc>
                <a:tc>
                  <a:txBody>
                    <a:bodyPr/>
                    <a:lstStyle/>
                    <a:p>
                      <a:pPr algn="ctr" fontAlgn="ctr"/>
                      <a:r>
                        <a:rPr lang="en-US" sz="900" u="sng" strike="noStrike">
                          <a:effectLst/>
                        </a:rPr>
                        <a:t>2023-24</a:t>
                      </a:r>
                      <a:endParaRPr lang="en-US" sz="900" b="1" i="0" u="sng" strike="noStrike">
                        <a:solidFill>
                          <a:srgbClr val="000000"/>
                        </a:solidFill>
                        <a:effectLst/>
                        <a:latin typeface="Times New Roman" panose="02020603050405020304" pitchFamily="18" charset="0"/>
                      </a:endParaRPr>
                    </a:p>
                  </a:txBody>
                  <a:tcPr marL="6484" marR="6484" marT="6484" marB="0" anchor="ctr"/>
                </a:tc>
                <a:tc>
                  <a:txBody>
                    <a:bodyPr/>
                    <a:lstStyle/>
                    <a:p>
                      <a:pPr algn="ctr" fontAlgn="ctr"/>
                      <a:r>
                        <a:rPr lang="en-US" sz="900" u="sng" strike="noStrike">
                          <a:effectLst/>
                        </a:rPr>
                        <a:t>2024-25</a:t>
                      </a:r>
                      <a:endParaRPr lang="en-US" sz="900" b="1" i="0" u="sng" strike="noStrike">
                        <a:solidFill>
                          <a:srgbClr val="000000"/>
                        </a:solidFill>
                        <a:effectLst/>
                        <a:latin typeface="Times New Roman" panose="02020603050405020304" pitchFamily="18" charset="0"/>
                      </a:endParaRPr>
                    </a:p>
                  </a:txBody>
                  <a:tcPr marL="6484" marR="6484" marT="6484" marB="0" anchor="ctr"/>
                </a:tc>
                <a:tc>
                  <a:txBody>
                    <a:bodyPr/>
                    <a:lstStyle/>
                    <a:p>
                      <a:pPr algn="ctr" fontAlgn="ctr"/>
                      <a:r>
                        <a:rPr lang="en-US" sz="900" u="sng" strike="noStrike">
                          <a:effectLst/>
                        </a:rPr>
                        <a:t>2025-26</a:t>
                      </a:r>
                      <a:endParaRPr lang="en-US" sz="900" b="1" i="0" u="sng" strike="noStrike">
                        <a:solidFill>
                          <a:srgbClr val="000000"/>
                        </a:solidFill>
                        <a:effectLst/>
                        <a:latin typeface="Times New Roman" panose="02020603050405020304" pitchFamily="18" charset="0"/>
                      </a:endParaRPr>
                    </a:p>
                  </a:txBody>
                  <a:tcPr marL="6484" marR="6484" marT="6484" marB="0" anchor="ctr"/>
                </a:tc>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extLst>
                  <a:ext uri="{0D108BD9-81ED-4DB2-BD59-A6C34878D82A}">
                    <a16:rowId xmlns:a16="http://schemas.microsoft.com/office/drawing/2014/main" val="2282462982"/>
                  </a:ext>
                </a:extLst>
              </a:tr>
              <a:tr h="155605">
                <a:tc>
                  <a:txBody>
                    <a:bodyPr/>
                    <a:lstStyle/>
                    <a:p>
                      <a:pPr algn="l" fontAlgn="ctr"/>
                      <a:r>
                        <a:rPr lang="en-US" sz="900" u="none" strike="noStrike">
                          <a:effectLst/>
                        </a:rPr>
                        <a:t>Operations</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extLst>
                  <a:ext uri="{0D108BD9-81ED-4DB2-BD59-A6C34878D82A}">
                    <a16:rowId xmlns:a16="http://schemas.microsoft.com/office/drawing/2014/main" val="4194843940"/>
                  </a:ext>
                </a:extLst>
              </a:tr>
              <a:tr h="155605">
                <a:tc>
                  <a:txBody>
                    <a:bodyPr/>
                    <a:lstStyle/>
                    <a:p>
                      <a:pPr algn="l" fontAlgn="ctr"/>
                      <a:r>
                        <a:rPr lang="en-US" sz="900" u="none" strike="noStrike">
                          <a:effectLst/>
                        </a:rPr>
                        <a:t>General Revenue</a:t>
                      </a:r>
                      <a:endParaRPr lang="en-US" sz="900" b="0" i="0" u="none" strike="noStrike">
                        <a:solidFill>
                          <a:srgbClr val="000000"/>
                        </a:solidFill>
                        <a:effectLst/>
                        <a:latin typeface="Times New Roman" panose="02020603050405020304" pitchFamily="18" charset="0"/>
                      </a:endParaRPr>
                    </a:p>
                  </a:txBody>
                  <a:tcPr marL="77802" marR="6484" marT="6484" marB="0" anchor="ctr"/>
                </a:tc>
                <a:tc>
                  <a:txBody>
                    <a:bodyPr/>
                    <a:lstStyle/>
                    <a:p>
                      <a:pPr algn="r" fontAlgn="ctr"/>
                      <a:r>
                        <a:rPr lang="en-US" sz="900" u="none" strike="noStrike">
                          <a:effectLst/>
                        </a:rPr>
                        <a:t>$332,226,348 </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$389,323,359 </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$451,122,894 </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$530,853,965 </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$499,815,012 </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extLst>
                  <a:ext uri="{0D108BD9-81ED-4DB2-BD59-A6C34878D82A}">
                    <a16:rowId xmlns:a16="http://schemas.microsoft.com/office/drawing/2014/main" val="1281690866"/>
                  </a:ext>
                </a:extLst>
              </a:tr>
              <a:tr h="155605">
                <a:tc>
                  <a:txBody>
                    <a:bodyPr/>
                    <a:lstStyle/>
                    <a:p>
                      <a:pPr algn="l" fontAlgn="ctr"/>
                      <a:r>
                        <a:rPr lang="en-US" sz="900" u="none" strike="noStrike">
                          <a:effectLst/>
                        </a:rPr>
                        <a:t>Lottery</a:t>
                      </a:r>
                      <a:endParaRPr lang="en-US" sz="900" b="0" i="0" u="none" strike="noStrike">
                        <a:solidFill>
                          <a:srgbClr val="000000"/>
                        </a:solidFill>
                        <a:effectLst/>
                        <a:latin typeface="Times New Roman" panose="02020603050405020304" pitchFamily="18" charset="0"/>
                      </a:endParaRPr>
                    </a:p>
                  </a:txBody>
                  <a:tcPr marL="77802" marR="6484" marT="6484" marB="0" anchor="ctr"/>
                </a:tc>
                <a:tc>
                  <a:txBody>
                    <a:bodyPr/>
                    <a:lstStyle/>
                    <a:p>
                      <a:pPr algn="r" fontAlgn="ctr"/>
                      <a:r>
                        <a:rPr lang="en-US" sz="900" u="none" strike="noStrike">
                          <a:effectLst/>
                        </a:rPr>
                        <a:t>72,127,729</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89,400,319</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102,291,145</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96,436,301</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94,800,582</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extLst>
                  <a:ext uri="{0D108BD9-81ED-4DB2-BD59-A6C34878D82A}">
                    <a16:rowId xmlns:a16="http://schemas.microsoft.com/office/drawing/2014/main" val="368552351"/>
                  </a:ext>
                </a:extLst>
              </a:tr>
              <a:tr h="155605">
                <a:tc>
                  <a:txBody>
                    <a:bodyPr/>
                    <a:lstStyle/>
                    <a:p>
                      <a:pPr algn="l" fontAlgn="ctr"/>
                      <a:r>
                        <a:rPr lang="en-US" sz="900" u="none" strike="noStrike">
                          <a:effectLst/>
                        </a:rPr>
                        <a:t>Preeminence</a:t>
                      </a:r>
                      <a:endParaRPr lang="en-US" sz="900" b="0" i="0" u="none" strike="noStrike">
                        <a:solidFill>
                          <a:srgbClr val="000000"/>
                        </a:solidFill>
                        <a:effectLst/>
                        <a:latin typeface="Times New Roman" panose="02020603050405020304" pitchFamily="18" charset="0"/>
                      </a:endParaRPr>
                    </a:p>
                  </a:txBody>
                  <a:tcPr marL="77802" marR="6484" marT="6484" marB="0" anchor="ctr"/>
                </a:tc>
                <a:tc>
                  <a:txBody>
                    <a:bodyPr/>
                    <a:lstStyle/>
                    <a:p>
                      <a:pPr algn="r" fontAlgn="ctr"/>
                      <a:r>
                        <a:rPr lang="en-US" sz="900" u="none" strike="noStrike">
                          <a:effectLst/>
                        </a:rPr>
                        <a:t>58,487,179</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58,487,179</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91,820,512</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116,820,512</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126,820,512</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extLst>
                  <a:ext uri="{0D108BD9-81ED-4DB2-BD59-A6C34878D82A}">
                    <a16:rowId xmlns:a16="http://schemas.microsoft.com/office/drawing/2014/main" val="3775304817"/>
                  </a:ext>
                </a:extLst>
              </a:tr>
              <a:tr h="155605">
                <a:tc>
                  <a:txBody>
                    <a:bodyPr/>
                    <a:lstStyle/>
                    <a:p>
                      <a:pPr algn="l" fontAlgn="ctr"/>
                      <a:r>
                        <a:rPr lang="en-US" sz="900" u="none" strike="noStrike">
                          <a:effectLst/>
                        </a:rPr>
                        <a:t>Performance</a:t>
                      </a:r>
                      <a:endParaRPr lang="en-US" sz="900" b="0" i="0" u="none" strike="noStrike">
                        <a:solidFill>
                          <a:srgbClr val="000000"/>
                        </a:solidFill>
                        <a:effectLst/>
                        <a:latin typeface="Times New Roman" panose="02020603050405020304" pitchFamily="18" charset="0"/>
                      </a:endParaRPr>
                    </a:p>
                  </a:txBody>
                  <a:tcPr marL="77802" marR="6484" marT="6484" marB="0" anchor="ctr"/>
                </a:tc>
                <a:tc>
                  <a:txBody>
                    <a:bodyPr/>
                    <a:lstStyle/>
                    <a:p>
                      <a:pPr algn="r" fontAlgn="ctr"/>
                      <a:r>
                        <a:rPr lang="en-US" sz="900" u="sng" strike="noStrike">
                          <a:effectLst/>
                        </a:rPr>
                        <a:t>53,879,537</a:t>
                      </a:r>
                      <a:endParaRPr lang="en-US" sz="900" b="0" i="0" u="sng"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sng" strike="noStrike">
                          <a:effectLst/>
                        </a:rPr>
                        <a:t>54,605,672</a:t>
                      </a:r>
                      <a:endParaRPr lang="en-US" sz="900" b="0" i="0" u="sng"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sng" strike="noStrike">
                          <a:effectLst/>
                        </a:rPr>
                        <a:t>70,974,333</a:t>
                      </a:r>
                      <a:endParaRPr lang="en-US" sz="900" b="0" i="0" u="sng"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sng" strike="noStrike">
                          <a:effectLst/>
                        </a:rPr>
                        <a:t>73,279,444</a:t>
                      </a:r>
                      <a:endParaRPr lang="en-US" sz="900" b="0" i="0" u="sng"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sng" strike="noStrike">
                          <a:effectLst/>
                        </a:rPr>
                        <a:t>73,448,412</a:t>
                      </a:r>
                      <a:endParaRPr lang="en-US" sz="900" b="0" i="0" u="sng" strike="noStrike">
                        <a:solidFill>
                          <a:srgbClr val="000000"/>
                        </a:solidFill>
                        <a:effectLst/>
                        <a:latin typeface="Times New Roman" panose="02020603050405020304" pitchFamily="18" charset="0"/>
                      </a:endParaRPr>
                    </a:p>
                  </a:txBody>
                  <a:tcPr marL="6484" marR="6484" marT="6484" marB="0" anchor="ctr"/>
                </a:tc>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extLst>
                  <a:ext uri="{0D108BD9-81ED-4DB2-BD59-A6C34878D82A}">
                    <a16:rowId xmlns:a16="http://schemas.microsoft.com/office/drawing/2014/main" val="2865470457"/>
                  </a:ext>
                </a:extLst>
              </a:tr>
              <a:tr h="155605">
                <a:tc>
                  <a:txBody>
                    <a:bodyPr/>
                    <a:lstStyle/>
                    <a:p>
                      <a:pPr algn="l" fontAlgn="ctr"/>
                      <a:r>
                        <a:rPr lang="en-US" sz="900" u="none" strike="noStrike">
                          <a:effectLst/>
                        </a:rPr>
                        <a:t>Total Operations</a:t>
                      </a:r>
                      <a:endParaRPr lang="en-US" sz="900" b="0" i="0" u="none" strike="noStrike">
                        <a:solidFill>
                          <a:srgbClr val="000000"/>
                        </a:solidFill>
                        <a:effectLst/>
                        <a:latin typeface="Times New Roman" panose="02020603050405020304" pitchFamily="18" charset="0"/>
                      </a:endParaRPr>
                    </a:p>
                  </a:txBody>
                  <a:tcPr marL="155605" marR="6484" marT="6484" marB="0" anchor="ctr"/>
                </a:tc>
                <a:tc>
                  <a:txBody>
                    <a:bodyPr/>
                    <a:lstStyle/>
                    <a:p>
                      <a:pPr algn="r" fontAlgn="ctr"/>
                      <a:r>
                        <a:rPr lang="en-US" sz="900" u="none" strike="noStrike">
                          <a:effectLst/>
                        </a:rPr>
                        <a:t>$516,720,793 </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$591,816,529 </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$716,208,884 </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$817,390,222 </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$794,884,518 </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extLst>
                  <a:ext uri="{0D108BD9-81ED-4DB2-BD59-A6C34878D82A}">
                    <a16:rowId xmlns:a16="http://schemas.microsoft.com/office/drawing/2014/main" val="2399685709"/>
                  </a:ext>
                </a:extLst>
              </a:tr>
              <a:tr h="155605">
                <a:tc>
                  <a:txBody>
                    <a:bodyPr/>
                    <a:lstStyle/>
                    <a:p>
                      <a:pPr algn="l" fontAlgn="ctr"/>
                      <a:endParaRPr lang="en-US" sz="900" b="0" i="0" u="none" strike="noStrike">
                        <a:solidFill>
                          <a:srgbClr val="000000"/>
                        </a:solidFill>
                        <a:effectLst/>
                        <a:latin typeface="Times New Roman" panose="02020603050405020304" pitchFamily="18" charset="0"/>
                      </a:endParaRPr>
                    </a:p>
                  </a:txBody>
                  <a:tcPr marL="155605" marR="6484" marT="6484" marB="0" anchor="ctr"/>
                </a:tc>
                <a:tc>
                  <a:txBody>
                    <a:bodyPr/>
                    <a:lstStyle/>
                    <a:p>
                      <a:pPr algn="r" fontAlgn="ct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extLst>
                  <a:ext uri="{0D108BD9-81ED-4DB2-BD59-A6C34878D82A}">
                    <a16:rowId xmlns:a16="http://schemas.microsoft.com/office/drawing/2014/main" val="3994130363"/>
                  </a:ext>
                </a:extLst>
              </a:tr>
              <a:tr h="155605">
                <a:tc>
                  <a:txBody>
                    <a:bodyPr/>
                    <a:lstStyle/>
                    <a:p>
                      <a:pPr algn="l" fontAlgn="ctr"/>
                      <a:r>
                        <a:rPr lang="en-US" sz="900" u="none" strike="noStrike">
                          <a:effectLst/>
                        </a:rPr>
                        <a:t>Capital</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extLst>
                  <a:ext uri="{0D108BD9-81ED-4DB2-BD59-A6C34878D82A}">
                    <a16:rowId xmlns:a16="http://schemas.microsoft.com/office/drawing/2014/main" val="2733044504"/>
                  </a:ext>
                </a:extLst>
              </a:tr>
              <a:tr h="155605">
                <a:tc>
                  <a:txBody>
                    <a:bodyPr/>
                    <a:lstStyle/>
                    <a:p>
                      <a:pPr algn="l" fontAlgn="ctr"/>
                      <a:r>
                        <a:rPr lang="en-US" sz="900" u="none" strike="noStrike">
                          <a:effectLst/>
                        </a:rPr>
                        <a:t>General Revenue</a:t>
                      </a:r>
                      <a:endParaRPr lang="en-US" sz="900" b="0" i="0" u="none" strike="noStrike">
                        <a:solidFill>
                          <a:srgbClr val="000000"/>
                        </a:solidFill>
                        <a:effectLst/>
                        <a:latin typeface="Times New Roman" panose="02020603050405020304" pitchFamily="18" charset="0"/>
                      </a:endParaRPr>
                    </a:p>
                  </a:txBody>
                  <a:tcPr marL="77802" marR="6484" marT="6484" marB="0" anchor="ctr"/>
                </a:tc>
                <a:tc>
                  <a:txBody>
                    <a:bodyPr/>
                    <a:lstStyle/>
                    <a:p>
                      <a:pPr algn="r" fontAlgn="ctr"/>
                      <a:r>
                        <a:rPr lang="en-US" sz="900" u="none" strike="noStrike">
                          <a:effectLst/>
                        </a:rPr>
                        <a:t>$36,578,996 </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$148,421,258 </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extLst>
                  <a:ext uri="{0D108BD9-81ED-4DB2-BD59-A6C34878D82A}">
                    <a16:rowId xmlns:a16="http://schemas.microsoft.com/office/drawing/2014/main" val="3232450796"/>
                  </a:ext>
                </a:extLst>
              </a:tr>
              <a:tr h="155605">
                <a:tc>
                  <a:txBody>
                    <a:bodyPr/>
                    <a:lstStyle/>
                    <a:p>
                      <a:pPr algn="l" fontAlgn="ctr"/>
                      <a:r>
                        <a:rPr lang="en-US" sz="900" u="none" strike="noStrike">
                          <a:effectLst/>
                        </a:rPr>
                        <a:t>PECO</a:t>
                      </a:r>
                      <a:endParaRPr lang="en-US" sz="900" b="0" i="0" u="none" strike="noStrike">
                        <a:solidFill>
                          <a:srgbClr val="000000"/>
                        </a:solidFill>
                        <a:effectLst/>
                        <a:latin typeface="Times New Roman" panose="02020603050405020304" pitchFamily="18" charset="0"/>
                      </a:endParaRPr>
                    </a:p>
                  </a:txBody>
                  <a:tcPr marL="77802" marR="6484" marT="6484" marB="0" anchor="ctr"/>
                </a:tc>
                <a:tc>
                  <a:txBody>
                    <a:bodyPr/>
                    <a:lstStyle/>
                    <a:p>
                      <a:pPr algn="r" fontAlgn="ctr"/>
                      <a:r>
                        <a:rPr lang="en-US" sz="900" u="none" strike="noStrike">
                          <a:effectLst/>
                        </a:rPr>
                        <a:t>19,353,901</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62,500,000</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107,767,202</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82,900,000</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127,500,000</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extLst>
                  <a:ext uri="{0D108BD9-81ED-4DB2-BD59-A6C34878D82A}">
                    <a16:rowId xmlns:a16="http://schemas.microsoft.com/office/drawing/2014/main" val="2454001812"/>
                  </a:ext>
                </a:extLst>
              </a:tr>
              <a:tr h="155605">
                <a:tc>
                  <a:txBody>
                    <a:bodyPr/>
                    <a:lstStyle/>
                    <a:p>
                      <a:pPr algn="l" fontAlgn="ctr"/>
                      <a:r>
                        <a:rPr lang="en-US" sz="900" u="none" strike="noStrike">
                          <a:effectLst/>
                        </a:rPr>
                        <a:t>CITF</a:t>
                      </a:r>
                      <a:endParaRPr lang="en-US" sz="900" b="0" i="0" u="none" strike="noStrike">
                        <a:solidFill>
                          <a:srgbClr val="000000"/>
                        </a:solidFill>
                        <a:effectLst/>
                        <a:latin typeface="Times New Roman" panose="02020603050405020304" pitchFamily="18" charset="0"/>
                      </a:endParaRPr>
                    </a:p>
                  </a:txBody>
                  <a:tcPr marL="77802" marR="6484" marT="6484" marB="0" anchor="ctr"/>
                </a:tc>
                <a:tc>
                  <a:txBody>
                    <a:bodyPr/>
                    <a:lstStyle/>
                    <a:p>
                      <a:pPr algn="r" fontAlgn="ctr"/>
                      <a:r>
                        <a:rPr lang="en-US" sz="900" u="sng" strike="noStrike">
                          <a:effectLst/>
                        </a:rPr>
                        <a:t>4,508,474</a:t>
                      </a:r>
                      <a:endParaRPr lang="en-US" sz="900" b="0" i="0" u="sng"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sng" strike="noStrike">
                          <a:effectLst/>
                        </a:rPr>
                        <a:t>4,151,205</a:t>
                      </a:r>
                      <a:endParaRPr lang="en-US" sz="900" b="0" i="0" u="sng"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sng" strike="noStrike">
                          <a:effectLst/>
                        </a:rPr>
                        <a:t>4,263,520</a:t>
                      </a:r>
                      <a:endParaRPr lang="en-US" sz="900" b="0" i="0" u="sng"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sng" strike="noStrike">
                          <a:effectLst/>
                        </a:rPr>
                        <a:t>4,575,908</a:t>
                      </a:r>
                      <a:endParaRPr lang="en-US" sz="900" b="0" i="0" u="sng"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sng" strike="noStrike">
                          <a:effectLst/>
                        </a:rPr>
                        <a:t>4,600,000</a:t>
                      </a:r>
                      <a:endParaRPr lang="en-US" sz="900" b="0" i="0" u="sng" strike="noStrike">
                        <a:solidFill>
                          <a:srgbClr val="000000"/>
                        </a:solidFill>
                        <a:effectLst/>
                        <a:latin typeface="Times New Roman" panose="02020603050405020304" pitchFamily="18" charset="0"/>
                      </a:endParaRPr>
                    </a:p>
                  </a:txBody>
                  <a:tcPr marL="6484" marR="6484" marT="6484" marB="0" anchor="ctr"/>
                </a:tc>
                <a:tc>
                  <a:txBody>
                    <a:bodyPr/>
                    <a:lstStyle/>
                    <a:p>
                      <a:pPr algn="l" fontAlgn="b"/>
                      <a:r>
                        <a:rPr lang="en-US" sz="900" u="none" strike="noStrike">
                          <a:effectLst/>
                        </a:rPr>
                        <a:t>*</a:t>
                      </a:r>
                      <a:endParaRPr lang="en-US" sz="900" b="0" i="0" u="none" strike="noStrike">
                        <a:solidFill>
                          <a:srgbClr val="000000"/>
                        </a:solidFill>
                        <a:effectLst/>
                        <a:latin typeface="Calibri" panose="020F0502020204030204" pitchFamily="34" charset="0"/>
                      </a:endParaRPr>
                    </a:p>
                  </a:txBody>
                  <a:tcPr marL="6484" marR="6484" marT="6484" marB="0" anchor="b"/>
                </a:tc>
                <a:extLst>
                  <a:ext uri="{0D108BD9-81ED-4DB2-BD59-A6C34878D82A}">
                    <a16:rowId xmlns:a16="http://schemas.microsoft.com/office/drawing/2014/main" val="3956756802"/>
                  </a:ext>
                </a:extLst>
              </a:tr>
              <a:tr h="155605">
                <a:tc>
                  <a:txBody>
                    <a:bodyPr/>
                    <a:lstStyle/>
                    <a:p>
                      <a:pPr algn="l" fontAlgn="ctr"/>
                      <a:r>
                        <a:rPr lang="en-US" sz="900" u="none" strike="noStrike">
                          <a:effectLst/>
                        </a:rPr>
                        <a:t>Total Capital</a:t>
                      </a:r>
                      <a:endParaRPr lang="en-US" sz="900" b="0" i="0" u="none" strike="noStrike">
                        <a:solidFill>
                          <a:srgbClr val="000000"/>
                        </a:solidFill>
                        <a:effectLst/>
                        <a:latin typeface="Times New Roman" panose="02020603050405020304" pitchFamily="18" charset="0"/>
                      </a:endParaRPr>
                    </a:p>
                  </a:txBody>
                  <a:tcPr marL="155605" marR="6484" marT="6484" marB="0" anchor="ctr"/>
                </a:tc>
                <a:tc>
                  <a:txBody>
                    <a:bodyPr/>
                    <a:lstStyle/>
                    <a:p>
                      <a:pPr algn="r" fontAlgn="ctr"/>
                      <a:r>
                        <a:rPr lang="en-US" sz="900" u="none" strike="noStrike">
                          <a:effectLst/>
                        </a:rPr>
                        <a:t>$60,441,371 </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$215,072,463 </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$112,030,722 </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$87,475,908 </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$132,100,000 </a:t>
                      </a:r>
                      <a:endParaRPr lang="en-US" sz="900" b="0" i="0" u="none" strike="noStrike">
                        <a:solidFill>
                          <a:srgbClr val="000000"/>
                        </a:solidFill>
                        <a:effectLst/>
                        <a:latin typeface="Times New Roman" panose="02020603050405020304" pitchFamily="18" charset="0"/>
                      </a:endParaRPr>
                    </a:p>
                  </a:txBody>
                  <a:tcPr marL="6484" marR="6484" marT="6484" marB="0" anchor="ctr"/>
                </a:tc>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extLst>
                  <a:ext uri="{0D108BD9-81ED-4DB2-BD59-A6C34878D82A}">
                    <a16:rowId xmlns:a16="http://schemas.microsoft.com/office/drawing/2014/main" val="3949366142"/>
                  </a:ext>
                </a:extLst>
              </a:tr>
              <a:tr h="155605">
                <a:tc>
                  <a:txBody>
                    <a:bodyPr/>
                    <a:lstStyle/>
                    <a:p>
                      <a:pPr algn="l" fontAlgn="ctr"/>
                      <a:endParaRPr lang="en-US" sz="900" b="0" i="0" u="none" strike="noStrike">
                        <a:solidFill>
                          <a:srgbClr val="000000"/>
                        </a:solidFill>
                        <a:effectLst/>
                        <a:latin typeface="Times New Roman" panose="02020603050405020304" pitchFamily="18" charset="0"/>
                      </a:endParaRPr>
                    </a:p>
                  </a:txBody>
                  <a:tcPr marL="155605" marR="6484" marT="6484" marB="0" anchor="ctr"/>
                </a:tc>
                <a:tc>
                  <a:txBody>
                    <a:bodyPr/>
                    <a:lstStyle/>
                    <a:p>
                      <a:pPr algn="r" fontAlgn="ctr"/>
                      <a:endParaRPr lang="en-US" sz="900" b="0" i="0" u="sng"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endParaRPr lang="en-US" sz="900" b="0" i="0" u="sng"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endParaRPr lang="en-US" sz="900" b="0" i="0" u="sng"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endParaRPr lang="en-US" sz="900" b="0" i="0" u="sng"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endParaRPr lang="en-US" sz="900" b="0" i="0" u="sng" strike="noStrike">
                        <a:solidFill>
                          <a:srgbClr val="000000"/>
                        </a:solidFill>
                        <a:effectLst/>
                        <a:latin typeface="Times New Roman" panose="02020603050405020304" pitchFamily="18" charset="0"/>
                      </a:endParaRPr>
                    </a:p>
                  </a:txBody>
                  <a:tcPr marL="6484" marR="6484" marT="6484" marB="0" anchor="ctr"/>
                </a:tc>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extLst>
                  <a:ext uri="{0D108BD9-81ED-4DB2-BD59-A6C34878D82A}">
                    <a16:rowId xmlns:a16="http://schemas.microsoft.com/office/drawing/2014/main" val="4077032831"/>
                  </a:ext>
                </a:extLst>
              </a:tr>
              <a:tr h="285275">
                <a:tc>
                  <a:txBody>
                    <a:bodyPr/>
                    <a:lstStyle/>
                    <a:p>
                      <a:pPr algn="l" fontAlgn="ctr"/>
                      <a:r>
                        <a:rPr lang="en-US" sz="900" u="none" strike="noStrike">
                          <a:effectLst/>
                        </a:rPr>
                        <a:t>Total State Appropriations</a:t>
                      </a:r>
                      <a:endParaRPr lang="en-US" sz="900" b="1"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$577,162,164 </a:t>
                      </a:r>
                      <a:endParaRPr lang="en-US" sz="900" b="1"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$806,888,992 </a:t>
                      </a:r>
                      <a:endParaRPr lang="en-US" sz="900" b="1"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$828,239,606 </a:t>
                      </a:r>
                      <a:endParaRPr lang="en-US" sz="900" b="1"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$904,866,130 </a:t>
                      </a:r>
                      <a:endParaRPr lang="en-US" sz="900" b="1" i="0" u="none" strike="noStrike">
                        <a:solidFill>
                          <a:srgbClr val="000000"/>
                        </a:solidFill>
                        <a:effectLst/>
                        <a:latin typeface="Times New Roman" panose="02020603050405020304" pitchFamily="18" charset="0"/>
                      </a:endParaRPr>
                    </a:p>
                  </a:txBody>
                  <a:tcPr marL="6484" marR="6484" marT="6484" marB="0" anchor="ctr"/>
                </a:tc>
                <a:tc>
                  <a:txBody>
                    <a:bodyPr/>
                    <a:lstStyle/>
                    <a:p>
                      <a:pPr algn="r" fontAlgn="ctr"/>
                      <a:r>
                        <a:rPr lang="en-US" sz="900" u="none" strike="noStrike">
                          <a:effectLst/>
                        </a:rPr>
                        <a:t>$926,984,518 </a:t>
                      </a:r>
                      <a:endParaRPr lang="en-US" sz="900" b="1" i="0" u="none" strike="noStrike">
                        <a:solidFill>
                          <a:srgbClr val="000000"/>
                        </a:solidFill>
                        <a:effectLst/>
                        <a:latin typeface="Times New Roman" panose="02020603050405020304" pitchFamily="18" charset="0"/>
                      </a:endParaRPr>
                    </a:p>
                  </a:txBody>
                  <a:tcPr marL="6484" marR="6484" marT="6484" marB="0" anchor="ctr"/>
                </a:tc>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extLst>
                  <a:ext uri="{0D108BD9-81ED-4DB2-BD59-A6C34878D82A}">
                    <a16:rowId xmlns:a16="http://schemas.microsoft.com/office/drawing/2014/main" val="167390230"/>
                  </a:ext>
                </a:extLst>
              </a:tr>
              <a:tr h="155605">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extLst>
                  <a:ext uri="{0D108BD9-81ED-4DB2-BD59-A6C34878D82A}">
                    <a16:rowId xmlns:a16="http://schemas.microsoft.com/office/drawing/2014/main" val="2528380425"/>
                  </a:ext>
                </a:extLst>
              </a:tr>
              <a:tr h="155605">
                <a:tc gridSpan="4">
                  <a:txBody>
                    <a:bodyPr/>
                    <a:lstStyle/>
                    <a:p>
                      <a:pPr algn="l" fontAlgn="b"/>
                      <a:r>
                        <a:rPr lang="en-US" sz="900" u="none" strike="noStrike">
                          <a:effectLst/>
                        </a:rPr>
                        <a:t>* Departmental budget; will be updated to actuals when available</a:t>
                      </a:r>
                      <a:endParaRPr lang="en-US" sz="900" b="0" i="0" u="none" strike="noStrike">
                        <a:solidFill>
                          <a:srgbClr val="000000"/>
                        </a:solidFill>
                        <a:effectLst/>
                        <a:latin typeface="Calibri" panose="020F0502020204030204" pitchFamily="34" charset="0"/>
                      </a:endParaRPr>
                    </a:p>
                  </a:txBody>
                  <a:tcPr marL="6484" marR="6484" marT="648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6484" marR="6484" marT="6484"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6484" marR="6484" marT="6484" marB="0" anchor="b"/>
                </a:tc>
                <a:extLst>
                  <a:ext uri="{0D108BD9-81ED-4DB2-BD59-A6C34878D82A}">
                    <a16:rowId xmlns:a16="http://schemas.microsoft.com/office/drawing/2014/main" val="1382660721"/>
                  </a:ext>
                </a:extLst>
              </a:tr>
            </a:tbl>
          </a:graphicData>
        </a:graphic>
      </p:graphicFrame>
    </p:spTree>
    <p:extLst>
      <p:ext uri="{BB962C8B-B14F-4D97-AF65-F5344CB8AC3E}">
        <p14:creationId xmlns:p14="http://schemas.microsoft.com/office/powerpoint/2010/main" val="2870431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4B899-3989-9B45-CB6B-5B5EEE4CA4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8CEB62-00E1-9B4E-04D3-52E484ADDC80}"/>
              </a:ext>
            </a:extLst>
          </p:cNvPr>
          <p:cNvSpPr>
            <a:spLocks noGrp="1"/>
          </p:cNvSpPr>
          <p:nvPr>
            <p:ph type="title"/>
          </p:nvPr>
        </p:nvSpPr>
        <p:spPr>
          <a:xfrm>
            <a:off x="457200" y="737745"/>
            <a:ext cx="8229600" cy="564581"/>
          </a:xfrm>
        </p:spPr>
        <p:txBody>
          <a:bodyPr>
            <a:noAutofit/>
          </a:bodyPr>
          <a:lstStyle/>
          <a:p>
            <a:r>
              <a:rPr lang="en-US" sz="3200" b="1" dirty="0"/>
              <a:t>Unfunded Mandates</a:t>
            </a:r>
          </a:p>
        </p:txBody>
      </p:sp>
      <p:sp>
        <p:nvSpPr>
          <p:cNvPr id="3" name="Slide Number Placeholder 2">
            <a:extLst>
              <a:ext uri="{FF2B5EF4-FFF2-40B4-BE49-F238E27FC236}">
                <a16:creationId xmlns:a16="http://schemas.microsoft.com/office/drawing/2014/main" id="{2BBE28A4-AE12-E151-E1E7-D816E214F2E6}"/>
              </a:ext>
            </a:extLst>
          </p:cNvPr>
          <p:cNvSpPr>
            <a:spLocks noGrp="1"/>
          </p:cNvSpPr>
          <p:nvPr>
            <p:ph type="sldNum" sz="quarter" idx="12"/>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82DA34B5-7C80-464F-9A62-3711C8F85D9D}" type="slidenum">
              <a:rPr kumimoji="0" lang="en-US" sz="1200" b="0" i="0" u="none" strike="noStrike" kern="1200" cap="none" spc="0" normalizeH="0" baseline="0" noProof="0">
                <a:ln>
                  <a:noFill/>
                </a:ln>
                <a:solidFill>
                  <a:prstClr val="black">
                    <a:tint val="75000"/>
                  </a:prstClr>
                </a:solidFill>
                <a:effectLst/>
                <a:uLnTx/>
                <a:uFillTx/>
                <a:latin typeface="Times New Roman"/>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Times New Roman"/>
              <a:ea typeface="+mn-ea"/>
              <a:cs typeface="+mn-cs"/>
            </a:endParaRPr>
          </a:p>
        </p:txBody>
      </p:sp>
      <p:graphicFrame>
        <p:nvGraphicFramePr>
          <p:cNvPr id="5" name="Content Placeholder 3">
            <a:extLst>
              <a:ext uri="{FF2B5EF4-FFF2-40B4-BE49-F238E27FC236}">
                <a16:creationId xmlns:a16="http://schemas.microsoft.com/office/drawing/2014/main" id="{364CE79A-B9C7-BEBC-7686-CFDB5058B290}"/>
              </a:ext>
            </a:extLst>
          </p:cNvPr>
          <p:cNvGraphicFramePr>
            <a:graphicFrameLocks noGrp="1"/>
          </p:cNvGraphicFramePr>
          <p:nvPr>
            <p:ph idx="1"/>
            <p:extLst>
              <p:ext uri="{D42A27DB-BD31-4B8C-83A1-F6EECF244321}">
                <p14:modId xmlns:p14="http://schemas.microsoft.com/office/powerpoint/2010/main" val="858819688"/>
              </p:ext>
            </p:extLst>
          </p:nvPr>
        </p:nvGraphicFramePr>
        <p:xfrm>
          <a:off x="1801177" y="1656092"/>
          <a:ext cx="5541646" cy="3017520"/>
        </p:xfrm>
        <a:graphic>
          <a:graphicData uri="http://schemas.openxmlformats.org/drawingml/2006/table">
            <a:tbl>
              <a:tblPr firstRow="1" bandRow="1">
                <a:tableStyleId>{5C22544A-7EE6-4342-B048-85BDC9FD1C3A}</a:tableStyleId>
              </a:tblPr>
              <a:tblGrid>
                <a:gridCol w="3210560">
                  <a:extLst>
                    <a:ext uri="{9D8B030D-6E8A-4147-A177-3AD203B41FA5}">
                      <a16:colId xmlns:a16="http://schemas.microsoft.com/office/drawing/2014/main" val="3447705428"/>
                    </a:ext>
                  </a:extLst>
                </a:gridCol>
                <a:gridCol w="2331086">
                  <a:extLst>
                    <a:ext uri="{9D8B030D-6E8A-4147-A177-3AD203B41FA5}">
                      <a16:colId xmlns:a16="http://schemas.microsoft.com/office/drawing/2014/main" val="1415542271"/>
                    </a:ext>
                  </a:extLst>
                </a:gridCol>
              </a:tblGrid>
              <a:tr h="255429">
                <a:tc>
                  <a:txBody>
                    <a:bodyPr/>
                    <a:lstStyle/>
                    <a:p>
                      <a:r>
                        <a:rPr lang="en-US" sz="1600" dirty="0">
                          <a:solidFill>
                            <a:schemeClr val="tx1"/>
                          </a:solidFill>
                        </a:rPr>
                        <a:t>Description</a:t>
                      </a:r>
                    </a:p>
                  </a:txBody>
                  <a:tcPr/>
                </a:tc>
                <a:tc>
                  <a:txBody>
                    <a:bodyPr/>
                    <a:lstStyle/>
                    <a:p>
                      <a:pPr algn="ctr"/>
                      <a:r>
                        <a:rPr lang="en-US" sz="1600" dirty="0">
                          <a:solidFill>
                            <a:schemeClr val="tx1"/>
                          </a:solidFill>
                        </a:rPr>
                        <a:t>Estimate</a:t>
                      </a:r>
                    </a:p>
                  </a:txBody>
                  <a:tcPr/>
                </a:tc>
                <a:extLst>
                  <a:ext uri="{0D108BD9-81ED-4DB2-BD59-A6C34878D82A}">
                    <a16:rowId xmlns:a16="http://schemas.microsoft.com/office/drawing/2014/main" val="2050528402"/>
                  </a:ext>
                </a:extLst>
              </a:tr>
              <a:tr h="255429">
                <a:tc>
                  <a:txBody>
                    <a:bodyPr/>
                    <a:lstStyle/>
                    <a:p>
                      <a:r>
                        <a:rPr lang="en-US" sz="1600" dirty="0"/>
                        <a:t>Retirement</a:t>
                      </a:r>
                    </a:p>
                  </a:txBody>
                  <a:tcPr/>
                </a:tc>
                <a:tc>
                  <a:txBody>
                    <a:bodyPr/>
                    <a:lstStyle/>
                    <a:p>
                      <a:pPr algn="r"/>
                      <a:r>
                        <a:rPr lang="en-US" sz="1600" dirty="0"/>
                        <a:t>$23,674,127</a:t>
                      </a:r>
                    </a:p>
                  </a:txBody>
                  <a:tcPr/>
                </a:tc>
                <a:extLst>
                  <a:ext uri="{0D108BD9-81ED-4DB2-BD59-A6C34878D82A}">
                    <a16:rowId xmlns:a16="http://schemas.microsoft.com/office/drawing/2014/main" val="268462353"/>
                  </a:ext>
                </a:extLst>
              </a:tr>
              <a:tr h="255429">
                <a:tc>
                  <a:txBody>
                    <a:bodyPr/>
                    <a:lstStyle/>
                    <a:p>
                      <a:r>
                        <a:rPr lang="en-US" sz="1600" dirty="0"/>
                        <a:t>Health Insurance</a:t>
                      </a:r>
                    </a:p>
                  </a:txBody>
                  <a:tcPr/>
                </a:tc>
                <a:tc>
                  <a:txBody>
                    <a:bodyPr/>
                    <a:lstStyle/>
                    <a:p>
                      <a:pPr algn="r"/>
                      <a:r>
                        <a:rPr lang="en-US" sz="1600" dirty="0"/>
                        <a:t>$4,069,016</a:t>
                      </a:r>
                    </a:p>
                  </a:txBody>
                  <a:tcPr/>
                </a:tc>
                <a:extLst>
                  <a:ext uri="{0D108BD9-81ED-4DB2-BD59-A6C34878D82A}">
                    <a16:rowId xmlns:a16="http://schemas.microsoft.com/office/drawing/2014/main" val="3151378493"/>
                  </a:ext>
                </a:extLst>
              </a:tr>
              <a:tr h="255429">
                <a:tc>
                  <a:txBody>
                    <a:bodyPr/>
                    <a:lstStyle/>
                    <a:p>
                      <a:r>
                        <a:rPr lang="en-US" sz="1600" dirty="0"/>
                        <a:t>Minimum Wage</a:t>
                      </a:r>
                    </a:p>
                  </a:txBody>
                  <a:tcPr/>
                </a:tc>
                <a:tc>
                  <a:txBody>
                    <a:bodyPr/>
                    <a:lstStyle/>
                    <a:p>
                      <a:pPr algn="r"/>
                      <a:r>
                        <a:rPr lang="en-US" sz="1600" dirty="0"/>
                        <a:t>$2,518,730</a:t>
                      </a:r>
                    </a:p>
                  </a:txBody>
                  <a:tcPr/>
                </a:tc>
                <a:extLst>
                  <a:ext uri="{0D108BD9-81ED-4DB2-BD59-A6C34878D82A}">
                    <a16:rowId xmlns:a16="http://schemas.microsoft.com/office/drawing/2014/main" val="3281182319"/>
                  </a:ext>
                </a:extLst>
              </a:tr>
              <a:tr h="255429">
                <a:tc>
                  <a:txBody>
                    <a:bodyPr/>
                    <a:lstStyle/>
                    <a:p>
                      <a:r>
                        <a:rPr lang="en-US" sz="1600" dirty="0"/>
                        <a:t>FLSA</a:t>
                      </a:r>
                    </a:p>
                  </a:txBody>
                  <a:tcPr/>
                </a:tc>
                <a:tc>
                  <a:txBody>
                    <a:bodyPr/>
                    <a:lstStyle/>
                    <a:p>
                      <a:pPr algn="r"/>
                      <a:r>
                        <a:rPr lang="en-US" sz="1600" dirty="0"/>
                        <a:t>$1,285,814</a:t>
                      </a:r>
                    </a:p>
                  </a:txBody>
                  <a:tcPr/>
                </a:tc>
                <a:extLst>
                  <a:ext uri="{0D108BD9-81ED-4DB2-BD59-A6C34878D82A}">
                    <a16:rowId xmlns:a16="http://schemas.microsoft.com/office/drawing/2014/main" val="1482509888"/>
                  </a:ext>
                </a:extLst>
              </a:tr>
              <a:tr h="255429">
                <a:tc>
                  <a:txBody>
                    <a:bodyPr/>
                    <a:lstStyle/>
                    <a:p>
                      <a:r>
                        <a:rPr lang="en-US" sz="1600" dirty="0"/>
                        <a:t>Tuition and Fee Waivers</a:t>
                      </a:r>
                    </a:p>
                  </a:txBody>
                  <a:tcPr/>
                </a:tc>
                <a:tc>
                  <a:txBody>
                    <a:bodyPr/>
                    <a:lstStyle/>
                    <a:p>
                      <a:pPr algn="r"/>
                      <a:r>
                        <a:rPr lang="en-US" sz="1600" dirty="0"/>
                        <a:t>$10,275,000</a:t>
                      </a:r>
                    </a:p>
                  </a:txBody>
                  <a:tcPr/>
                </a:tc>
                <a:extLst>
                  <a:ext uri="{0D108BD9-81ED-4DB2-BD59-A6C34878D82A}">
                    <a16:rowId xmlns:a16="http://schemas.microsoft.com/office/drawing/2014/main" val="2681256271"/>
                  </a:ext>
                </a:extLst>
              </a:tr>
              <a:tr h="255429">
                <a:tc>
                  <a:txBody>
                    <a:bodyPr/>
                    <a:lstStyle/>
                    <a:p>
                      <a:r>
                        <a:rPr lang="en-US" sz="1600" dirty="0"/>
                        <a:t>PO&amp;M</a:t>
                      </a:r>
                    </a:p>
                  </a:txBody>
                  <a:tcPr/>
                </a:tc>
                <a:tc>
                  <a:txBody>
                    <a:bodyPr/>
                    <a:lstStyle/>
                    <a:p>
                      <a:pPr algn="r"/>
                      <a:r>
                        <a:rPr lang="en-US" sz="1600" dirty="0"/>
                        <a:t>$12,400,000</a:t>
                      </a:r>
                    </a:p>
                  </a:txBody>
                  <a:tcPr/>
                </a:tc>
                <a:extLst>
                  <a:ext uri="{0D108BD9-81ED-4DB2-BD59-A6C34878D82A}">
                    <a16:rowId xmlns:a16="http://schemas.microsoft.com/office/drawing/2014/main" val="2529731091"/>
                  </a:ext>
                </a:extLst>
              </a:tr>
              <a:tr h="255429">
                <a:tc>
                  <a:txBody>
                    <a:bodyPr/>
                    <a:lstStyle/>
                    <a:p>
                      <a:r>
                        <a:rPr lang="en-US" sz="1600" dirty="0"/>
                        <a:t>2% FCO Reserve</a:t>
                      </a:r>
                    </a:p>
                  </a:txBody>
                  <a:tcPr/>
                </a:tc>
                <a:tc>
                  <a:txBody>
                    <a:bodyPr/>
                    <a:lstStyle/>
                    <a:p>
                      <a:pPr algn="r"/>
                      <a:r>
                        <a:rPr lang="en-US" sz="1600" dirty="0"/>
                        <a:t>$2,200,000</a:t>
                      </a:r>
                    </a:p>
                  </a:txBody>
                  <a:tcPr/>
                </a:tc>
                <a:extLst>
                  <a:ext uri="{0D108BD9-81ED-4DB2-BD59-A6C34878D82A}">
                    <a16:rowId xmlns:a16="http://schemas.microsoft.com/office/drawing/2014/main" val="3575394990"/>
                  </a:ext>
                </a:extLst>
              </a:tr>
              <a:tr h="255429">
                <a:tc>
                  <a:txBody>
                    <a:bodyPr/>
                    <a:lstStyle/>
                    <a:p>
                      <a:r>
                        <a:rPr lang="en-US" sz="1600" b="1" dirty="0"/>
                        <a:t>Total</a:t>
                      </a:r>
                    </a:p>
                  </a:txBody>
                  <a:tcPr/>
                </a:tc>
                <a:tc>
                  <a:txBody>
                    <a:bodyPr/>
                    <a:lstStyle/>
                    <a:p>
                      <a:pPr algn="r"/>
                      <a:r>
                        <a:rPr lang="en-US" sz="1600" b="1" dirty="0"/>
                        <a:t>$56,422,687</a:t>
                      </a:r>
                    </a:p>
                  </a:txBody>
                  <a:tcPr/>
                </a:tc>
                <a:extLst>
                  <a:ext uri="{0D108BD9-81ED-4DB2-BD59-A6C34878D82A}">
                    <a16:rowId xmlns:a16="http://schemas.microsoft.com/office/drawing/2014/main" val="3129995909"/>
                  </a:ext>
                </a:extLst>
              </a:tr>
            </a:tbl>
          </a:graphicData>
        </a:graphic>
      </p:graphicFrame>
    </p:spTree>
    <p:extLst>
      <p:ext uri="{BB962C8B-B14F-4D97-AF65-F5344CB8AC3E}">
        <p14:creationId xmlns:p14="http://schemas.microsoft.com/office/powerpoint/2010/main" val="1053729630"/>
      </p:ext>
    </p:extLst>
  </p:cSld>
  <p:clrMapOvr>
    <a:masterClrMapping/>
  </p:clrMapOvr>
</p:sld>
</file>

<file path=ppt/theme/theme1.xml><?xml version="1.0" encoding="utf-8"?>
<a:theme xmlns:a="http://schemas.openxmlformats.org/drawingml/2006/main" name="Gold_HighDef">
  <a:themeElements>
    <a:clrScheme name="Custom 1">
      <a:dk1>
        <a:sysClr val="windowText" lastClr="000000"/>
      </a:dk1>
      <a:lt1>
        <a:sysClr val="window" lastClr="FFFFFF"/>
      </a:lt1>
      <a:dk2>
        <a:srgbClr val="99263E"/>
      </a:dk2>
      <a:lt2>
        <a:srgbClr val="EEECE1"/>
      </a:lt2>
      <a:accent1>
        <a:srgbClr val="D0B88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inance_Business Feb 2023.potx" id="{3E3CFB94-1931-462B-8E9B-65E6DBA0CD91}" vid="{A85F9E27-CB40-4348-8109-A2784BE1E69D}"/>
    </a:ext>
  </a:extLst>
</a:theme>
</file>

<file path=ppt/theme/theme2.xml><?xml version="1.0" encoding="utf-8"?>
<a:theme xmlns:a="http://schemas.openxmlformats.org/drawingml/2006/main" name="New_Kyle_Moder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_Kyle_Modern" id="{57218869-B33D-451D-8289-11D3D023220F}" vid="{6C091FAB-96B4-4E08-896A-976E3B56822D}"/>
    </a:ext>
  </a:extLst>
</a:theme>
</file>

<file path=ppt/theme/theme3.xml><?xml version="1.0" encoding="utf-8"?>
<a:theme xmlns:a="http://schemas.openxmlformats.org/drawingml/2006/main" name="1_Gold_HighDef">
  <a:themeElements>
    <a:clrScheme name="Custom 1">
      <a:dk1>
        <a:sysClr val="windowText" lastClr="000000"/>
      </a:dk1>
      <a:lt1>
        <a:sysClr val="window" lastClr="FFFFFF"/>
      </a:lt1>
      <a:dk2>
        <a:srgbClr val="99263E"/>
      </a:dk2>
      <a:lt2>
        <a:srgbClr val="EEECE1"/>
      </a:lt2>
      <a:accent1>
        <a:srgbClr val="D0B88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inance_Business Feb 2023.potx" id="{3E3CFB94-1931-462B-8E9B-65E6DBA0CD91}" vid="{A85F9E27-CB40-4348-8109-A2784BE1E69D}"/>
    </a:ext>
  </a:extLst>
</a:theme>
</file>

<file path=ppt/theme/theme4.xml><?xml version="1.0" encoding="utf-8"?>
<a:theme xmlns:a="http://schemas.openxmlformats.org/drawingml/2006/main" name="2_Gold_HighDef">
  <a:themeElements>
    <a:clrScheme name="Custom 1">
      <a:dk1>
        <a:sysClr val="windowText" lastClr="000000"/>
      </a:dk1>
      <a:lt1>
        <a:sysClr val="window" lastClr="FFFFFF"/>
      </a:lt1>
      <a:dk2>
        <a:srgbClr val="99263E"/>
      </a:dk2>
      <a:lt2>
        <a:srgbClr val="EEECE1"/>
      </a:lt2>
      <a:accent1>
        <a:srgbClr val="D0B88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inance_Business Feb 2023.potx" id="{3E3CFB94-1931-462B-8E9B-65E6DBA0CD91}" vid="{A85F9E27-CB40-4348-8109-A2784BE1E69D}"/>
    </a:ext>
  </a:extLst>
</a:theme>
</file>

<file path=ppt/theme/theme5.xml><?xml version="1.0" encoding="utf-8"?>
<a:theme xmlns:a="http://schemas.openxmlformats.org/drawingml/2006/main" name="3_Gold_HighDef">
  <a:themeElements>
    <a:clrScheme name="Custom 1">
      <a:dk1>
        <a:sysClr val="windowText" lastClr="000000"/>
      </a:dk1>
      <a:lt1>
        <a:sysClr val="window" lastClr="FFFFFF"/>
      </a:lt1>
      <a:dk2>
        <a:srgbClr val="99263E"/>
      </a:dk2>
      <a:lt2>
        <a:srgbClr val="EEECE1"/>
      </a:lt2>
      <a:accent1>
        <a:srgbClr val="D0B88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inance_Business Feb 2023.potx" id="{3E3CFB94-1931-462B-8E9B-65E6DBA0CD91}" vid="{A85F9E27-CB40-4348-8109-A2784BE1E69D}"/>
    </a:ext>
  </a:extLst>
</a:theme>
</file>

<file path=ppt/theme/theme6.xml><?xml version="1.0" encoding="utf-8"?>
<a:theme xmlns:a="http://schemas.openxmlformats.org/drawingml/2006/main" name="4_Gold_HighDef">
  <a:themeElements>
    <a:clrScheme name="Custom 1">
      <a:dk1>
        <a:sysClr val="windowText" lastClr="000000"/>
      </a:dk1>
      <a:lt1>
        <a:sysClr val="window" lastClr="FFFFFF"/>
      </a:lt1>
      <a:dk2>
        <a:srgbClr val="99263E"/>
      </a:dk2>
      <a:lt2>
        <a:srgbClr val="EEECE1"/>
      </a:lt2>
      <a:accent1>
        <a:srgbClr val="D0B88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inance_Business Feb 2023.potx" id="{3E3CFB94-1931-462B-8E9B-65E6DBA0CD91}" vid="{A85F9E27-CB40-4348-8109-A2784BE1E69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8A144E7C77334D97F780776E91F497" ma:contentTypeVersion="18" ma:contentTypeDescription="Create a new document." ma:contentTypeScope="" ma:versionID="258306fc4d1742517c9112aa275432f5">
  <xsd:schema xmlns:xsd="http://www.w3.org/2001/XMLSchema" xmlns:xs="http://www.w3.org/2001/XMLSchema" xmlns:p="http://schemas.microsoft.com/office/2006/metadata/properties" xmlns:ns2="9f4e1a07-8b84-45be-bb8c-a4e0d092b921" xmlns:ns3="67aa5433-2597-4bc5-93b8-b6ee9f1bd362" targetNamespace="http://schemas.microsoft.com/office/2006/metadata/properties" ma:root="true" ma:fieldsID="5012878002df2d594f832293ca759af9" ns2:_="" ns3:_="">
    <xsd:import namespace="9f4e1a07-8b84-45be-bb8c-a4e0d092b921"/>
    <xsd:import namespace="67aa5433-2597-4bc5-93b8-b6ee9f1bd36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4e1a07-8b84-45be-bb8c-a4e0d092b9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dexed="true"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aa5433-2597-4bc5-93b8-b6ee9f1bd36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cdbe19b-41a5-4e59-bdc4-55eed4b21e34}" ma:internalName="TaxCatchAll" ma:showField="CatchAllData" ma:web="67aa5433-2597-4bc5-93b8-b6ee9f1bd3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f4e1a07-8b84-45be-bb8c-a4e0d092b921">
      <Terms xmlns="http://schemas.microsoft.com/office/infopath/2007/PartnerControls"/>
    </lcf76f155ced4ddcb4097134ff3c332f>
    <TaxCatchAll xmlns="67aa5433-2597-4bc5-93b8-b6ee9f1bd362" xsi:nil="true"/>
  </documentManagement>
</p:properties>
</file>

<file path=customXml/itemProps1.xml><?xml version="1.0" encoding="utf-8"?>
<ds:datastoreItem xmlns:ds="http://schemas.openxmlformats.org/officeDocument/2006/customXml" ds:itemID="{4D90C135-327E-4EC2-931B-40C20E3BCE46}"/>
</file>

<file path=customXml/itemProps2.xml><?xml version="1.0" encoding="utf-8"?>
<ds:datastoreItem xmlns:ds="http://schemas.openxmlformats.org/officeDocument/2006/customXml" ds:itemID="{FB95830C-24DE-4266-946B-29B9B50B791A}">
  <ds:schemaRefs>
    <ds:schemaRef ds:uri="http://schemas.microsoft.com/sharepoint/v3/contenttype/forms"/>
  </ds:schemaRefs>
</ds:datastoreItem>
</file>

<file path=customXml/itemProps3.xml><?xml version="1.0" encoding="utf-8"?>
<ds:datastoreItem xmlns:ds="http://schemas.openxmlformats.org/officeDocument/2006/customXml" ds:itemID="{08795A98-B68E-4216-8D05-D0D30EB7A7E1}">
  <ds:schemaRefs>
    <ds:schemaRef ds:uri="http://www.w3.org/XML/1998/namespace"/>
    <ds:schemaRef ds:uri="a4192336-aa0c-4751-a04c-596e5e0ffe6d"/>
    <ds:schemaRef ds:uri="http://schemas.microsoft.com/office/2006/documentManagement/types"/>
    <ds:schemaRef ds:uri="http://schemas.openxmlformats.org/package/2006/metadata/core-properties"/>
    <ds:schemaRef ds:uri="http://purl.org/dc/elements/1.1/"/>
    <ds:schemaRef ds:uri="http://purl.org/dc/terms/"/>
    <ds:schemaRef ds:uri="http://schemas.microsoft.com/office/infopath/2007/PartnerControls"/>
    <ds:schemaRef ds:uri="402ec181-3b85-4b84-8ab6-b33e6ef5cc31"/>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a36450eb-db06-42a7-8d1b-026719f701e3}" enabled="0" method="" siteId="{a36450eb-db06-42a7-8d1b-026719f701e3}" removed="1"/>
</clbl:labelList>
</file>

<file path=docProps/app.xml><?xml version="1.0" encoding="utf-8"?>
<Properties xmlns="http://schemas.openxmlformats.org/officeDocument/2006/extended-properties" xmlns:vt="http://schemas.openxmlformats.org/officeDocument/2006/docPropsVTypes">
  <Template>Finance_Business Feb 2023</Template>
  <TotalTime>11075</TotalTime>
  <Words>3322</Words>
  <Application>Microsoft Office PowerPoint</Application>
  <PresentationFormat>On-screen Show (16:9)</PresentationFormat>
  <Paragraphs>765</Paragraphs>
  <Slides>65</Slides>
  <Notes>2</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65</vt:i4>
      </vt:variant>
    </vt:vector>
  </HeadingPairs>
  <TitlesOfParts>
    <vt:vector size="80" baseType="lpstr">
      <vt:lpstr>Arial</vt:lpstr>
      <vt:lpstr>Calibri</vt:lpstr>
      <vt:lpstr>Calibri Light</vt:lpstr>
      <vt:lpstr>Garamond</vt:lpstr>
      <vt:lpstr>Open Sans</vt:lpstr>
      <vt:lpstr>Open Sans Medium</vt:lpstr>
      <vt:lpstr>Times New Roman</vt:lpstr>
      <vt:lpstr>Wingdings</vt:lpstr>
      <vt:lpstr>Wingdings 2</vt:lpstr>
      <vt:lpstr>Gold_HighDef</vt:lpstr>
      <vt:lpstr>New_Kyle_Modern</vt:lpstr>
      <vt:lpstr>1_Gold_HighDef</vt:lpstr>
      <vt:lpstr>2_Gold_HighDef</vt:lpstr>
      <vt:lpstr>3_Gold_HighDef</vt:lpstr>
      <vt:lpstr>4_Gold_HighDef</vt:lpstr>
      <vt:lpstr>Deans &amp; Chairs</vt:lpstr>
      <vt:lpstr>FY 2025-2026 Operating Budget</vt:lpstr>
      <vt:lpstr>2025-2026 Total Operating Budget Summary</vt:lpstr>
      <vt:lpstr>Education &amp; General (E&amp;G)</vt:lpstr>
      <vt:lpstr>State Funding as a Percentage of Total Revenues</vt:lpstr>
      <vt:lpstr>Total Budget - Top Spending Categories</vt:lpstr>
      <vt:lpstr>2025-26 Recurring Pay Increases</vt:lpstr>
      <vt:lpstr>State Appropriations</vt:lpstr>
      <vt:lpstr>Unfunded Mandates</vt:lpstr>
      <vt:lpstr>Key 2026 Budget Dates</vt:lpstr>
      <vt:lpstr>Key 2026 Budget Dates</vt:lpstr>
      <vt:lpstr>Key 2026 Budget Dates</vt:lpstr>
      <vt:lpstr>Key 2026 Budget Dates</vt:lpstr>
      <vt:lpstr>Component Units</vt:lpstr>
      <vt:lpstr>Component Units</vt:lpstr>
      <vt:lpstr>Finance &amp; Administration Updates</vt:lpstr>
      <vt:lpstr>Campus Security</vt:lpstr>
      <vt:lpstr>Procurement Efficiencies</vt:lpstr>
      <vt:lpstr>PowerPoint Presentation</vt:lpstr>
      <vt:lpstr>PowerPoint Presentation</vt:lpstr>
      <vt:lpstr>Capital Project Updates</vt:lpstr>
      <vt:lpstr>Fixed Capital Outlay  Projects by Category</vt:lpstr>
      <vt:lpstr>NW Housing, Dining &amp; Parking – Phase I</vt:lpstr>
      <vt:lpstr>NW Housing, Dining &amp; Parking – Phase I</vt:lpstr>
      <vt:lpstr>NW Housing, Dining &amp; Parking – Phase I</vt:lpstr>
      <vt:lpstr>NW Housing, Dining &amp; Parking – Phase I</vt:lpstr>
      <vt:lpstr>NW Housing, Dining &amp; Parking – Phase I</vt:lpstr>
      <vt:lpstr>NW Housing, Dining &amp; Parking – Phase I</vt:lpstr>
      <vt:lpstr>NW Housing, Dining &amp; Parking – Phase I</vt:lpstr>
      <vt:lpstr>FAMU – FSU College of Engineering – Building C</vt:lpstr>
      <vt:lpstr>FAMU – FSU College of Engineering – Building C</vt:lpstr>
      <vt:lpstr>FAMU – FSU College of Engineering – Building C</vt:lpstr>
      <vt:lpstr>FAMU – FSU College of Engineering – Building C</vt:lpstr>
      <vt:lpstr>Deferred Maintenance</vt:lpstr>
      <vt:lpstr>Deferred Maintenance Buildings</vt:lpstr>
      <vt:lpstr>Deferred Maintenance – February 2026 Photos</vt:lpstr>
      <vt:lpstr>Deferred Maintenance – February 2026 Photos</vt:lpstr>
      <vt:lpstr>Deferred Maintenance – February 2026 Photos</vt:lpstr>
      <vt:lpstr>Deferred Maintenance – February 2026 Photos</vt:lpstr>
      <vt:lpstr>Deferred Maintenance – February 2026 Photos</vt:lpstr>
      <vt:lpstr>Deferred Maintenance – February 2026 Photos</vt:lpstr>
      <vt:lpstr>PowerPoint Presentation</vt:lpstr>
      <vt:lpstr>FSU Academic Health Center – October 2025 Photos</vt:lpstr>
      <vt:lpstr>FSU Academic Health Center – February 2026 Photos</vt:lpstr>
      <vt:lpstr>FSU Academic Health Center – February 2026 Photos</vt:lpstr>
      <vt:lpstr>Rovetta A &amp; B - Remodel</vt:lpstr>
      <vt:lpstr>Rovetta A &amp; B - Remodel</vt:lpstr>
      <vt:lpstr>Moore Auditorium – Addition and Remodel</vt:lpstr>
      <vt:lpstr>Moore Auditorium – Addition and Remodel</vt:lpstr>
      <vt:lpstr>Moore Auditorium – Addition and Remodel</vt:lpstr>
      <vt:lpstr>Moore Auditorium – Addition and Remodel</vt:lpstr>
      <vt:lpstr>Turnbull Conference Center – Remodel</vt:lpstr>
      <vt:lpstr>Turnbull – Remodel</vt:lpstr>
      <vt:lpstr>Turnbull – Remodel</vt:lpstr>
      <vt:lpstr>Middleton Center – Addition &amp; Remodel</vt:lpstr>
      <vt:lpstr>Middleton Center – Addition &amp; Remodel</vt:lpstr>
      <vt:lpstr>Middleton Center – Addition &amp; Remodel</vt:lpstr>
      <vt:lpstr>Middleton Center – Addition &amp; Remodel</vt:lpstr>
      <vt:lpstr>Dittmer Chemistry Lab – Remodel</vt:lpstr>
      <vt:lpstr>Dittmer Chemistry Lab – Remodel</vt:lpstr>
      <vt:lpstr>Biology Unit 1 – Second Floor Remodel</vt:lpstr>
      <vt:lpstr>Biology Unit 1 – Second Floor Remodel</vt:lpstr>
      <vt:lpstr>Biology Unit 1 – Second Floor Remodel</vt:lpstr>
      <vt:lpstr>Biology Unit 1 – Second Floor Remodel</vt:lpstr>
      <vt:lpstr>Deans &amp; Chairs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Finance &amp; Business Committee</dc:title>
  <dc:creator>Mary Alice Bullard</dc:creator>
  <cp:lastModifiedBy>Kyle Clark</cp:lastModifiedBy>
  <cp:revision>340</cp:revision>
  <cp:lastPrinted>2026-03-10T11:37:39Z</cp:lastPrinted>
  <dcterms:created xsi:type="dcterms:W3CDTF">2023-02-07T14:11:48Z</dcterms:created>
  <dcterms:modified xsi:type="dcterms:W3CDTF">2026-03-11T17:05:20Z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0x010100BF8A144E7C77334D97F780776E91F497</vt:lpwstr>
  </property>
</Properties>
</file>