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7" r:id="rId2"/>
    <p:sldId id="2146845612" r:id="rId3"/>
    <p:sldId id="2146845614" r:id="rId4"/>
    <p:sldId id="2146845613" r:id="rId5"/>
    <p:sldId id="2146845611" r:id="rId6"/>
    <p:sldId id="2146845578" r:id="rId7"/>
    <p:sldId id="2146845591" r:id="rId8"/>
    <p:sldId id="2146845606" r:id="rId9"/>
    <p:sldId id="2146845593" r:id="rId10"/>
    <p:sldId id="262" r:id="rId11"/>
    <p:sldId id="2146845595" r:id="rId12"/>
    <p:sldId id="2146845585" r:id="rId13"/>
    <p:sldId id="2146845598" r:id="rId14"/>
    <p:sldId id="2146845599" r:id="rId15"/>
    <p:sldId id="2146845601" r:id="rId16"/>
    <p:sldId id="270" r:id="rId17"/>
    <p:sldId id="2146845603" r:id="rId18"/>
  </p:sldIdLst>
  <p:sldSz cx="12192000" cy="6858000"/>
  <p:notesSz cx="7162800" cy="9448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CF2B48-C6C2-B8B7-69D3-F74F33B3E369}" name="Beth Hodges" initials="BH" userId="S::bhodges@fsu.edu::ee932bf8-720c-4ec8-a6c9-1f599ce0f3eb" providerId="AD"/>
  <p188:author id="{40C65C73-9CCE-CBC8-DBB1-53726211B692}" name="Stacey Patterson" initials="SP" userId="S::ssp22@fsu.edu::73059a40-92a8-47fd-b596-2f4ad2c98d5e" providerId="AD"/>
  <p188:author id="{7C2B8CAD-108D-5F00-086D-3C3D604B07DB}" name="Nicole Viverito" initials="NV" userId="S::snf07@fsu.edu::8cffb3e4-a70b-4ce8-9673-f2a02ec042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25DC46-B8C4-4C44-BB76-A9CAF413EE59}" v="27" dt="2026-02-10T16:43:24.221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2" autoAdjust="0"/>
    <p:restoredTop sz="87022" autoAdjust="0"/>
  </p:normalViewPr>
  <p:slideViewPr>
    <p:cSldViewPr snapToGrid="0">
      <p:cViewPr>
        <p:scale>
          <a:sx n="56" d="100"/>
          <a:sy n="56" d="100"/>
        </p:scale>
        <p:origin x="872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6B7D8-7FEC-4C88-AB95-3F0FD49600E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C1EF0-7F1A-4194-8C1F-A625D7DAF54C}">
      <dgm:prSet phldrT="[Text]" phldr="0" custT="1"/>
      <dgm:spPr/>
      <dgm:t>
        <a:bodyPr/>
        <a:lstStyle/>
        <a:p>
          <a:r>
            <a:rPr lang="en-US" sz="3100" dirty="0"/>
            <a:t>Request Portal</a:t>
          </a:r>
        </a:p>
      </dgm:t>
    </dgm:pt>
    <dgm:pt modelId="{5B4127D9-EA6F-4FDB-8233-945060B579F8}" type="parTrans" cxnId="{4E7866A3-7457-48AC-BECC-1794B46E3099}">
      <dgm:prSet/>
      <dgm:spPr/>
      <dgm:t>
        <a:bodyPr/>
        <a:lstStyle/>
        <a:p>
          <a:endParaRPr lang="en-US"/>
        </a:p>
      </dgm:t>
    </dgm:pt>
    <dgm:pt modelId="{F6D19CEB-AAEA-4354-A483-C7F70D753ED5}" type="sibTrans" cxnId="{4E7866A3-7457-48AC-BECC-1794B46E3099}">
      <dgm:prSet/>
      <dgm:spPr/>
      <dgm:t>
        <a:bodyPr/>
        <a:lstStyle/>
        <a:p>
          <a:endParaRPr lang="en-US"/>
        </a:p>
      </dgm:t>
    </dgm:pt>
    <dgm:pt modelId="{9110DB62-E5FF-4BCD-9952-077F831ECDF0}">
      <dgm:prSet phldrT="[Text]" phldr="0" custT="1"/>
      <dgm:spPr/>
      <dgm:t>
        <a:bodyPr/>
        <a:lstStyle/>
        <a:p>
          <a:r>
            <a:rPr lang="en-US" sz="3100" dirty="0"/>
            <a:t>Website</a:t>
          </a:r>
        </a:p>
      </dgm:t>
    </dgm:pt>
    <dgm:pt modelId="{082E946E-4B3E-4AD8-A376-031CFFA756A2}" type="parTrans" cxnId="{F4220374-6FB1-4847-91B0-A07DE5E8E478}">
      <dgm:prSet/>
      <dgm:spPr/>
      <dgm:t>
        <a:bodyPr/>
        <a:lstStyle/>
        <a:p>
          <a:endParaRPr lang="en-US"/>
        </a:p>
      </dgm:t>
    </dgm:pt>
    <dgm:pt modelId="{8726494C-FC8B-43D2-91B5-084576C80756}" type="sibTrans" cxnId="{F4220374-6FB1-4847-91B0-A07DE5E8E478}">
      <dgm:prSet/>
      <dgm:spPr/>
      <dgm:t>
        <a:bodyPr/>
        <a:lstStyle/>
        <a:p>
          <a:endParaRPr lang="en-US"/>
        </a:p>
      </dgm:t>
    </dgm:pt>
    <dgm:pt modelId="{94F58698-EA8E-479D-B317-1A806E799C46}">
      <dgm:prSet phldrT="[Text]" phldr="0" custT="1"/>
      <dgm:spPr/>
      <dgm:t>
        <a:bodyPr/>
        <a:lstStyle/>
        <a:p>
          <a:r>
            <a:rPr lang="en-US" sz="3100" dirty="0"/>
            <a:t>Phone</a:t>
          </a:r>
        </a:p>
      </dgm:t>
    </dgm:pt>
    <dgm:pt modelId="{0DCBECF3-A4D9-4721-9533-BCC91CDA76D6}" type="parTrans" cxnId="{A0FFCE43-0EF8-46F3-A245-3A098DABD5CD}">
      <dgm:prSet/>
      <dgm:spPr/>
      <dgm:t>
        <a:bodyPr/>
        <a:lstStyle/>
        <a:p>
          <a:endParaRPr lang="en-US"/>
        </a:p>
      </dgm:t>
    </dgm:pt>
    <dgm:pt modelId="{F38FE9DE-371E-442B-BB55-265C1AAB3E87}" type="sibTrans" cxnId="{A0FFCE43-0EF8-46F3-A245-3A098DABD5CD}">
      <dgm:prSet/>
      <dgm:spPr/>
      <dgm:t>
        <a:bodyPr/>
        <a:lstStyle/>
        <a:p>
          <a:endParaRPr lang="en-US"/>
        </a:p>
      </dgm:t>
    </dgm:pt>
    <dgm:pt modelId="{999825B0-073B-4533-BCDE-733FDDA58D64}">
      <dgm:prSet phldrT="[Text]" phldr="0"/>
      <dgm:spPr/>
      <dgm:t>
        <a:bodyPr/>
        <a:lstStyle/>
        <a:p>
          <a:r>
            <a:rPr lang="en-US" dirty="0"/>
            <a:t>Email</a:t>
          </a:r>
        </a:p>
      </dgm:t>
    </dgm:pt>
    <dgm:pt modelId="{22EFABDE-5631-4A2F-A33B-8A72BC1E1547}" type="parTrans" cxnId="{B22B3DDB-57B4-432D-BA45-1B86607DB476}">
      <dgm:prSet/>
      <dgm:spPr/>
      <dgm:t>
        <a:bodyPr/>
        <a:lstStyle/>
        <a:p>
          <a:endParaRPr lang="en-US"/>
        </a:p>
      </dgm:t>
    </dgm:pt>
    <dgm:pt modelId="{51E0F52E-BF5A-4FC5-A3F4-198B2D6A38D3}" type="sibTrans" cxnId="{B22B3DDB-57B4-432D-BA45-1B86607DB476}">
      <dgm:prSet/>
      <dgm:spPr/>
      <dgm:t>
        <a:bodyPr/>
        <a:lstStyle/>
        <a:p>
          <a:endParaRPr lang="en-US"/>
        </a:p>
      </dgm:t>
    </dgm:pt>
    <dgm:pt modelId="{023EACAF-93C2-40BF-B680-995626584FEE}">
      <dgm:prSet phldrT="[Text]" phldr="0"/>
      <dgm:spPr/>
      <dgm:t>
        <a:bodyPr/>
        <a:lstStyle/>
        <a:p>
          <a:r>
            <a:rPr lang="en-US" dirty="0" err="1"/>
            <a:t>ChatBot</a:t>
          </a:r>
          <a:r>
            <a:rPr lang="en-US" dirty="0"/>
            <a:t>*</a:t>
          </a:r>
        </a:p>
      </dgm:t>
    </dgm:pt>
    <dgm:pt modelId="{0C7DDCD7-C6AC-444D-AB45-F213E886BEA5}" type="parTrans" cxnId="{FE43960A-7D3F-416D-836A-6527515DD7BF}">
      <dgm:prSet/>
      <dgm:spPr/>
      <dgm:t>
        <a:bodyPr/>
        <a:lstStyle/>
        <a:p>
          <a:endParaRPr lang="en-US"/>
        </a:p>
      </dgm:t>
    </dgm:pt>
    <dgm:pt modelId="{10CE0CF7-8D8A-481B-A1D7-C6A842DED7B6}" type="sibTrans" cxnId="{FE43960A-7D3F-416D-836A-6527515DD7BF}">
      <dgm:prSet/>
      <dgm:spPr/>
      <dgm:t>
        <a:bodyPr/>
        <a:lstStyle/>
        <a:p>
          <a:endParaRPr lang="en-US"/>
        </a:p>
      </dgm:t>
    </dgm:pt>
    <dgm:pt modelId="{45DAD4F5-7101-46B8-94AF-FC6416E119AE}" type="pres">
      <dgm:prSet presAssocID="{E5D6B7D8-7FEC-4C88-AB95-3F0FD49600EC}" presName="Name0" presStyleCnt="0">
        <dgm:presLayoutVars>
          <dgm:chMax val="7"/>
          <dgm:chPref val="7"/>
          <dgm:dir/>
        </dgm:presLayoutVars>
      </dgm:prSet>
      <dgm:spPr/>
    </dgm:pt>
    <dgm:pt modelId="{4584C4BA-BE32-4289-9FFD-001308FB2DAB}" type="pres">
      <dgm:prSet presAssocID="{E5D6B7D8-7FEC-4C88-AB95-3F0FD49600EC}" presName="Name1" presStyleCnt="0"/>
      <dgm:spPr/>
    </dgm:pt>
    <dgm:pt modelId="{E728E330-B0D5-424E-BF26-030DA7281CB6}" type="pres">
      <dgm:prSet presAssocID="{E5D6B7D8-7FEC-4C88-AB95-3F0FD49600EC}" presName="cycle" presStyleCnt="0"/>
      <dgm:spPr/>
    </dgm:pt>
    <dgm:pt modelId="{58BD3D1A-E1A0-4C62-B2B8-1B91F9568908}" type="pres">
      <dgm:prSet presAssocID="{E5D6B7D8-7FEC-4C88-AB95-3F0FD49600EC}" presName="srcNode" presStyleLbl="node1" presStyleIdx="0" presStyleCnt="5"/>
      <dgm:spPr/>
    </dgm:pt>
    <dgm:pt modelId="{9F0CC76D-6036-454F-980E-0F984A29822E}" type="pres">
      <dgm:prSet presAssocID="{E5D6B7D8-7FEC-4C88-AB95-3F0FD49600EC}" presName="conn" presStyleLbl="parChTrans1D2" presStyleIdx="0" presStyleCnt="1"/>
      <dgm:spPr/>
    </dgm:pt>
    <dgm:pt modelId="{7F43C5FF-5634-4C72-8E2C-260208795299}" type="pres">
      <dgm:prSet presAssocID="{E5D6B7D8-7FEC-4C88-AB95-3F0FD49600EC}" presName="extraNode" presStyleLbl="node1" presStyleIdx="0" presStyleCnt="5"/>
      <dgm:spPr/>
    </dgm:pt>
    <dgm:pt modelId="{8080A0D0-1259-4E65-8BF8-F6FCD73633C6}" type="pres">
      <dgm:prSet presAssocID="{E5D6B7D8-7FEC-4C88-AB95-3F0FD49600EC}" presName="dstNode" presStyleLbl="node1" presStyleIdx="0" presStyleCnt="5"/>
      <dgm:spPr/>
    </dgm:pt>
    <dgm:pt modelId="{292C634C-9172-46AD-B722-FC5F370B7594}" type="pres">
      <dgm:prSet presAssocID="{600C1EF0-7F1A-4194-8C1F-A625D7DAF54C}" presName="text_1" presStyleLbl="node1" presStyleIdx="0" presStyleCnt="5">
        <dgm:presLayoutVars>
          <dgm:bulletEnabled val="1"/>
        </dgm:presLayoutVars>
      </dgm:prSet>
      <dgm:spPr/>
    </dgm:pt>
    <dgm:pt modelId="{76991997-3619-4615-B99D-8EF8EDACC2D1}" type="pres">
      <dgm:prSet presAssocID="{600C1EF0-7F1A-4194-8C1F-A625D7DAF54C}" presName="accent_1" presStyleCnt="0"/>
      <dgm:spPr/>
    </dgm:pt>
    <dgm:pt modelId="{5DD5D5F6-1695-49E2-A6BD-3743EA963436}" type="pres">
      <dgm:prSet presAssocID="{600C1EF0-7F1A-4194-8C1F-A625D7DAF54C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0C1A71F1-1B2D-40CD-849B-EF181E0B0446}" type="pres">
      <dgm:prSet presAssocID="{9110DB62-E5FF-4BCD-9952-077F831ECDF0}" presName="text_2" presStyleLbl="node1" presStyleIdx="1" presStyleCnt="5">
        <dgm:presLayoutVars>
          <dgm:bulletEnabled val="1"/>
        </dgm:presLayoutVars>
      </dgm:prSet>
      <dgm:spPr/>
    </dgm:pt>
    <dgm:pt modelId="{465D764B-629F-4DF0-9591-00CEE0A8E38E}" type="pres">
      <dgm:prSet presAssocID="{9110DB62-E5FF-4BCD-9952-077F831ECDF0}" presName="accent_2" presStyleCnt="0"/>
      <dgm:spPr/>
    </dgm:pt>
    <dgm:pt modelId="{D0434A20-11F6-4FB7-99DE-251A33D1DA71}" type="pres">
      <dgm:prSet presAssocID="{9110DB62-E5FF-4BCD-9952-077F831ECDF0}" presName="accentRepeatNode" presStyleLbl="solidFgAcc1" presStyleIdx="1" presStyleCnt="5"/>
      <dgm:spPr/>
    </dgm:pt>
    <dgm:pt modelId="{C15D1D1A-9B75-4A8B-847E-94DCE5A0D6E9}" type="pres">
      <dgm:prSet presAssocID="{94F58698-EA8E-479D-B317-1A806E799C46}" presName="text_3" presStyleLbl="node1" presStyleIdx="2" presStyleCnt="5">
        <dgm:presLayoutVars>
          <dgm:bulletEnabled val="1"/>
        </dgm:presLayoutVars>
      </dgm:prSet>
      <dgm:spPr/>
    </dgm:pt>
    <dgm:pt modelId="{F43A6CC8-EDDE-44C2-AC27-A1FE86066D81}" type="pres">
      <dgm:prSet presAssocID="{94F58698-EA8E-479D-B317-1A806E799C46}" presName="accent_3" presStyleCnt="0"/>
      <dgm:spPr/>
    </dgm:pt>
    <dgm:pt modelId="{785187BC-32F9-4E47-8D30-FA9B7A8A7699}" type="pres">
      <dgm:prSet presAssocID="{94F58698-EA8E-479D-B317-1A806E799C46}" presName="accentRepeatNode" presStyleLbl="solidFgAcc1" presStyleIdx="2" presStyleCnt="5"/>
      <dgm:spPr>
        <a:solidFill>
          <a:schemeClr val="tx1"/>
        </a:solidFill>
      </dgm:spPr>
    </dgm:pt>
    <dgm:pt modelId="{E9967156-D3A7-4D23-9B8A-4B1BA09BE717}" type="pres">
      <dgm:prSet presAssocID="{999825B0-073B-4533-BCDE-733FDDA58D64}" presName="text_4" presStyleLbl="node1" presStyleIdx="3" presStyleCnt="5">
        <dgm:presLayoutVars>
          <dgm:bulletEnabled val="1"/>
        </dgm:presLayoutVars>
      </dgm:prSet>
      <dgm:spPr/>
    </dgm:pt>
    <dgm:pt modelId="{85369717-5FCA-4C00-BE84-748648A00ECE}" type="pres">
      <dgm:prSet presAssocID="{999825B0-073B-4533-BCDE-733FDDA58D64}" presName="accent_4" presStyleCnt="0"/>
      <dgm:spPr/>
    </dgm:pt>
    <dgm:pt modelId="{5497E4E9-3AAB-4D14-9C9E-83E13928DE57}" type="pres">
      <dgm:prSet presAssocID="{999825B0-073B-4533-BCDE-733FDDA58D64}" presName="accentRepeatNode" presStyleLbl="solidFgAcc1" presStyleIdx="3" presStyleCnt="5"/>
      <dgm:spPr>
        <a:solidFill>
          <a:schemeClr val="tx1"/>
        </a:solidFill>
      </dgm:spPr>
    </dgm:pt>
    <dgm:pt modelId="{C81DE87D-F083-45AD-9163-EE9AC719C371}" type="pres">
      <dgm:prSet presAssocID="{023EACAF-93C2-40BF-B680-995626584FEE}" presName="text_5" presStyleLbl="node1" presStyleIdx="4" presStyleCnt="5">
        <dgm:presLayoutVars>
          <dgm:bulletEnabled val="1"/>
        </dgm:presLayoutVars>
      </dgm:prSet>
      <dgm:spPr/>
    </dgm:pt>
    <dgm:pt modelId="{E5BAC1F4-8FF2-44FE-82AE-F351F89615ED}" type="pres">
      <dgm:prSet presAssocID="{023EACAF-93C2-40BF-B680-995626584FEE}" presName="accent_5" presStyleCnt="0"/>
      <dgm:spPr/>
    </dgm:pt>
    <dgm:pt modelId="{6ABB533E-761B-4CB6-9ECF-8179D19B61ED}" type="pres">
      <dgm:prSet presAssocID="{023EACAF-93C2-40BF-B680-995626584FEE}" presName="accentRepeatNode" presStyleLbl="solidFgAcc1" presStyleIdx="4" presStyleCnt="5"/>
      <dgm:spPr/>
    </dgm:pt>
  </dgm:ptLst>
  <dgm:cxnLst>
    <dgm:cxn modelId="{FE43960A-7D3F-416D-836A-6527515DD7BF}" srcId="{E5D6B7D8-7FEC-4C88-AB95-3F0FD49600EC}" destId="{023EACAF-93C2-40BF-B680-995626584FEE}" srcOrd="4" destOrd="0" parTransId="{0C7DDCD7-C6AC-444D-AB45-F213E886BEA5}" sibTransId="{10CE0CF7-8D8A-481B-A1D7-C6A842DED7B6}"/>
    <dgm:cxn modelId="{9DAEEF0E-9DA0-48B5-9A16-59166CA3FDA1}" type="presOf" srcId="{999825B0-073B-4533-BCDE-733FDDA58D64}" destId="{E9967156-D3A7-4D23-9B8A-4B1BA09BE717}" srcOrd="0" destOrd="0" presId="urn:microsoft.com/office/officeart/2008/layout/VerticalCurvedList"/>
    <dgm:cxn modelId="{4F17045B-4EEE-459A-A54F-A0F44DFE66C7}" type="presOf" srcId="{600C1EF0-7F1A-4194-8C1F-A625D7DAF54C}" destId="{292C634C-9172-46AD-B722-FC5F370B7594}" srcOrd="0" destOrd="0" presId="urn:microsoft.com/office/officeart/2008/layout/VerticalCurvedList"/>
    <dgm:cxn modelId="{A0FFCE43-0EF8-46F3-A245-3A098DABD5CD}" srcId="{E5D6B7D8-7FEC-4C88-AB95-3F0FD49600EC}" destId="{94F58698-EA8E-479D-B317-1A806E799C46}" srcOrd="2" destOrd="0" parTransId="{0DCBECF3-A4D9-4721-9533-BCC91CDA76D6}" sibTransId="{F38FE9DE-371E-442B-BB55-265C1AAB3E87}"/>
    <dgm:cxn modelId="{893C8B44-6D2C-4D1A-BF09-AF2A90BAE6EE}" type="presOf" srcId="{E5D6B7D8-7FEC-4C88-AB95-3F0FD49600EC}" destId="{45DAD4F5-7101-46B8-94AF-FC6416E119AE}" srcOrd="0" destOrd="0" presId="urn:microsoft.com/office/officeart/2008/layout/VerticalCurvedList"/>
    <dgm:cxn modelId="{D5E67C6A-54D6-441B-ACD2-24CCA6F50891}" type="presOf" srcId="{023EACAF-93C2-40BF-B680-995626584FEE}" destId="{C81DE87D-F083-45AD-9163-EE9AC719C371}" srcOrd="0" destOrd="0" presId="urn:microsoft.com/office/officeart/2008/layout/VerticalCurvedList"/>
    <dgm:cxn modelId="{F4220374-6FB1-4847-91B0-A07DE5E8E478}" srcId="{E5D6B7D8-7FEC-4C88-AB95-3F0FD49600EC}" destId="{9110DB62-E5FF-4BCD-9952-077F831ECDF0}" srcOrd="1" destOrd="0" parTransId="{082E946E-4B3E-4AD8-A376-031CFFA756A2}" sibTransId="{8726494C-FC8B-43D2-91B5-084576C80756}"/>
    <dgm:cxn modelId="{4E7866A3-7457-48AC-BECC-1794B46E3099}" srcId="{E5D6B7D8-7FEC-4C88-AB95-3F0FD49600EC}" destId="{600C1EF0-7F1A-4194-8C1F-A625D7DAF54C}" srcOrd="0" destOrd="0" parTransId="{5B4127D9-EA6F-4FDB-8233-945060B579F8}" sibTransId="{F6D19CEB-AAEA-4354-A483-C7F70D753ED5}"/>
    <dgm:cxn modelId="{B5A829AD-06D1-4147-9B40-E1FEEC5CCCBC}" type="presOf" srcId="{9110DB62-E5FF-4BCD-9952-077F831ECDF0}" destId="{0C1A71F1-1B2D-40CD-849B-EF181E0B0446}" srcOrd="0" destOrd="0" presId="urn:microsoft.com/office/officeart/2008/layout/VerticalCurvedList"/>
    <dgm:cxn modelId="{73AB75CE-726A-4CDB-BFE6-8DCD28F1DBF4}" type="presOf" srcId="{94F58698-EA8E-479D-B317-1A806E799C46}" destId="{C15D1D1A-9B75-4A8B-847E-94DCE5A0D6E9}" srcOrd="0" destOrd="0" presId="urn:microsoft.com/office/officeart/2008/layout/VerticalCurvedList"/>
    <dgm:cxn modelId="{CCD03CD7-866D-4BFF-8181-548D4B14A468}" type="presOf" srcId="{F6D19CEB-AAEA-4354-A483-C7F70D753ED5}" destId="{9F0CC76D-6036-454F-980E-0F984A29822E}" srcOrd="0" destOrd="0" presId="urn:microsoft.com/office/officeart/2008/layout/VerticalCurvedList"/>
    <dgm:cxn modelId="{B22B3DDB-57B4-432D-BA45-1B86607DB476}" srcId="{E5D6B7D8-7FEC-4C88-AB95-3F0FD49600EC}" destId="{999825B0-073B-4533-BCDE-733FDDA58D64}" srcOrd="3" destOrd="0" parTransId="{22EFABDE-5631-4A2F-A33B-8A72BC1E1547}" sibTransId="{51E0F52E-BF5A-4FC5-A3F4-198B2D6A38D3}"/>
    <dgm:cxn modelId="{91673DF2-3A22-41E4-AA91-14E9728E8EB5}" type="presParOf" srcId="{45DAD4F5-7101-46B8-94AF-FC6416E119AE}" destId="{4584C4BA-BE32-4289-9FFD-001308FB2DAB}" srcOrd="0" destOrd="0" presId="urn:microsoft.com/office/officeart/2008/layout/VerticalCurvedList"/>
    <dgm:cxn modelId="{7B54A369-A596-4B61-8D23-72F4CE9161E2}" type="presParOf" srcId="{4584C4BA-BE32-4289-9FFD-001308FB2DAB}" destId="{E728E330-B0D5-424E-BF26-030DA7281CB6}" srcOrd="0" destOrd="0" presId="urn:microsoft.com/office/officeart/2008/layout/VerticalCurvedList"/>
    <dgm:cxn modelId="{EF52D6CA-8841-47F4-AB78-303B9B3AED25}" type="presParOf" srcId="{E728E330-B0D5-424E-BF26-030DA7281CB6}" destId="{58BD3D1A-E1A0-4C62-B2B8-1B91F9568908}" srcOrd="0" destOrd="0" presId="urn:microsoft.com/office/officeart/2008/layout/VerticalCurvedList"/>
    <dgm:cxn modelId="{D06DFFAA-F184-492C-B753-59C9381B52EF}" type="presParOf" srcId="{E728E330-B0D5-424E-BF26-030DA7281CB6}" destId="{9F0CC76D-6036-454F-980E-0F984A29822E}" srcOrd="1" destOrd="0" presId="urn:microsoft.com/office/officeart/2008/layout/VerticalCurvedList"/>
    <dgm:cxn modelId="{2C8502D1-5285-42FE-A0A6-6CDF76F42918}" type="presParOf" srcId="{E728E330-B0D5-424E-BF26-030DA7281CB6}" destId="{7F43C5FF-5634-4C72-8E2C-260208795299}" srcOrd="2" destOrd="0" presId="urn:microsoft.com/office/officeart/2008/layout/VerticalCurvedList"/>
    <dgm:cxn modelId="{661124F0-627B-4408-A710-B3CB24451CD0}" type="presParOf" srcId="{E728E330-B0D5-424E-BF26-030DA7281CB6}" destId="{8080A0D0-1259-4E65-8BF8-F6FCD73633C6}" srcOrd="3" destOrd="0" presId="urn:microsoft.com/office/officeart/2008/layout/VerticalCurvedList"/>
    <dgm:cxn modelId="{F76C9B71-D415-4B21-8241-2A752CB38355}" type="presParOf" srcId="{4584C4BA-BE32-4289-9FFD-001308FB2DAB}" destId="{292C634C-9172-46AD-B722-FC5F370B7594}" srcOrd="1" destOrd="0" presId="urn:microsoft.com/office/officeart/2008/layout/VerticalCurvedList"/>
    <dgm:cxn modelId="{FC4BFA86-D44E-41E0-A2CA-21248096DC0E}" type="presParOf" srcId="{4584C4BA-BE32-4289-9FFD-001308FB2DAB}" destId="{76991997-3619-4615-B99D-8EF8EDACC2D1}" srcOrd="2" destOrd="0" presId="urn:microsoft.com/office/officeart/2008/layout/VerticalCurvedList"/>
    <dgm:cxn modelId="{47309F65-DC78-4611-BA5D-80E6828E503E}" type="presParOf" srcId="{76991997-3619-4615-B99D-8EF8EDACC2D1}" destId="{5DD5D5F6-1695-49E2-A6BD-3743EA963436}" srcOrd="0" destOrd="0" presId="urn:microsoft.com/office/officeart/2008/layout/VerticalCurvedList"/>
    <dgm:cxn modelId="{FA230CD9-AE7B-4133-BECC-042C74C4FE6A}" type="presParOf" srcId="{4584C4BA-BE32-4289-9FFD-001308FB2DAB}" destId="{0C1A71F1-1B2D-40CD-849B-EF181E0B0446}" srcOrd="3" destOrd="0" presId="urn:microsoft.com/office/officeart/2008/layout/VerticalCurvedList"/>
    <dgm:cxn modelId="{0D177A59-9A6E-417D-B158-B4A38301A9D0}" type="presParOf" srcId="{4584C4BA-BE32-4289-9FFD-001308FB2DAB}" destId="{465D764B-629F-4DF0-9591-00CEE0A8E38E}" srcOrd="4" destOrd="0" presId="urn:microsoft.com/office/officeart/2008/layout/VerticalCurvedList"/>
    <dgm:cxn modelId="{9C5299D7-D198-49B0-BE0F-682FC1D88C65}" type="presParOf" srcId="{465D764B-629F-4DF0-9591-00CEE0A8E38E}" destId="{D0434A20-11F6-4FB7-99DE-251A33D1DA71}" srcOrd="0" destOrd="0" presId="urn:microsoft.com/office/officeart/2008/layout/VerticalCurvedList"/>
    <dgm:cxn modelId="{DB5BC571-59AB-4599-B973-1B4FFA0FBD60}" type="presParOf" srcId="{4584C4BA-BE32-4289-9FFD-001308FB2DAB}" destId="{C15D1D1A-9B75-4A8B-847E-94DCE5A0D6E9}" srcOrd="5" destOrd="0" presId="urn:microsoft.com/office/officeart/2008/layout/VerticalCurvedList"/>
    <dgm:cxn modelId="{0D5CB1EC-6C6E-47DE-813D-5BFAE18E8C5F}" type="presParOf" srcId="{4584C4BA-BE32-4289-9FFD-001308FB2DAB}" destId="{F43A6CC8-EDDE-44C2-AC27-A1FE86066D81}" srcOrd="6" destOrd="0" presId="urn:microsoft.com/office/officeart/2008/layout/VerticalCurvedList"/>
    <dgm:cxn modelId="{DB4476AE-068F-49FE-9333-7A91FD255F1A}" type="presParOf" srcId="{F43A6CC8-EDDE-44C2-AC27-A1FE86066D81}" destId="{785187BC-32F9-4E47-8D30-FA9B7A8A7699}" srcOrd="0" destOrd="0" presId="urn:microsoft.com/office/officeart/2008/layout/VerticalCurvedList"/>
    <dgm:cxn modelId="{C05518C9-71F0-4FB4-9E4A-80D8C64B8C25}" type="presParOf" srcId="{4584C4BA-BE32-4289-9FFD-001308FB2DAB}" destId="{E9967156-D3A7-4D23-9B8A-4B1BA09BE717}" srcOrd="7" destOrd="0" presId="urn:microsoft.com/office/officeart/2008/layout/VerticalCurvedList"/>
    <dgm:cxn modelId="{9B5F2354-6D68-4E05-9CD0-CFAC1CB6AFD1}" type="presParOf" srcId="{4584C4BA-BE32-4289-9FFD-001308FB2DAB}" destId="{85369717-5FCA-4C00-BE84-748648A00ECE}" srcOrd="8" destOrd="0" presId="urn:microsoft.com/office/officeart/2008/layout/VerticalCurvedList"/>
    <dgm:cxn modelId="{630A1E2B-437C-4A53-B8F6-E88B817B833D}" type="presParOf" srcId="{85369717-5FCA-4C00-BE84-748648A00ECE}" destId="{5497E4E9-3AAB-4D14-9C9E-83E13928DE57}" srcOrd="0" destOrd="0" presId="urn:microsoft.com/office/officeart/2008/layout/VerticalCurvedList"/>
    <dgm:cxn modelId="{31F8DF70-0A04-4FE5-8889-5DF4774BA3A2}" type="presParOf" srcId="{4584C4BA-BE32-4289-9FFD-001308FB2DAB}" destId="{C81DE87D-F083-45AD-9163-EE9AC719C371}" srcOrd="9" destOrd="0" presId="urn:microsoft.com/office/officeart/2008/layout/VerticalCurvedList"/>
    <dgm:cxn modelId="{2C3636E4-D8D4-4676-ACEA-18EE1F59B24E}" type="presParOf" srcId="{4584C4BA-BE32-4289-9FFD-001308FB2DAB}" destId="{E5BAC1F4-8FF2-44FE-82AE-F351F89615ED}" srcOrd="10" destOrd="0" presId="urn:microsoft.com/office/officeart/2008/layout/VerticalCurvedList"/>
    <dgm:cxn modelId="{BED5AE1B-9C29-4068-AB1B-3A85E5656F53}" type="presParOf" srcId="{E5BAC1F4-8FF2-44FE-82AE-F351F89615ED}" destId="{6ABB533E-761B-4CB6-9ECF-8179D19B61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CC76D-6036-454F-980E-0F984A29822E}">
      <dsp:nvSpPr>
        <dsp:cNvPr id="0" name=""/>
        <dsp:cNvSpPr/>
      </dsp:nvSpPr>
      <dsp:spPr>
        <a:xfrm>
          <a:off x="-5875874" y="340625"/>
          <a:ext cx="6995191" cy="6995191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C634C-9172-46AD-B722-FC5F370B7594}">
      <dsp:nvSpPr>
        <dsp:cNvPr id="0" name=""/>
        <dsp:cNvSpPr/>
      </dsp:nvSpPr>
      <dsp:spPr>
        <a:xfrm>
          <a:off x="489208" y="1564552"/>
          <a:ext cx="3595090" cy="6497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7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Request Portal</a:t>
          </a:r>
        </a:p>
      </dsp:txBody>
      <dsp:txXfrm>
        <a:off x="489208" y="1564552"/>
        <a:ext cx="3595090" cy="649797"/>
      </dsp:txXfrm>
    </dsp:sp>
    <dsp:sp modelId="{5DD5D5F6-1695-49E2-A6BD-3743EA963436}">
      <dsp:nvSpPr>
        <dsp:cNvPr id="0" name=""/>
        <dsp:cNvSpPr/>
      </dsp:nvSpPr>
      <dsp:spPr>
        <a:xfrm>
          <a:off x="83084" y="1483327"/>
          <a:ext cx="812247" cy="81224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A71F1-1B2D-40CD-849B-EF181E0B0446}">
      <dsp:nvSpPr>
        <dsp:cNvPr id="0" name=""/>
        <dsp:cNvSpPr/>
      </dsp:nvSpPr>
      <dsp:spPr>
        <a:xfrm>
          <a:off x="954834" y="2538937"/>
          <a:ext cx="3129464" cy="6497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7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Website</a:t>
          </a:r>
        </a:p>
      </dsp:txBody>
      <dsp:txXfrm>
        <a:off x="954834" y="2538937"/>
        <a:ext cx="3129464" cy="649797"/>
      </dsp:txXfrm>
    </dsp:sp>
    <dsp:sp modelId="{D0434A20-11F6-4FB7-99DE-251A33D1DA71}">
      <dsp:nvSpPr>
        <dsp:cNvPr id="0" name=""/>
        <dsp:cNvSpPr/>
      </dsp:nvSpPr>
      <dsp:spPr>
        <a:xfrm>
          <a:off x="548710" y="2457712"/>
          <a:ext cx="812247" cy="812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D1D1A-9B75-4A8B-847E-94DCE5A0D6E9}">
      <dsp:nvSpPr>
        <dsp:cNvPr id="0" name=""/>
        <dsp:cNvSpPr/>
      </dsp:nvSpPr>
      <dsp:spPr>
        <a:xfrm>
          <a:off x="1097744" y="3513322"/>
          <a:ext cx="2986554" cy="6497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7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Phone</a:t>
          </a:r>
        </a:p>
      </dsp:txBody>
      <dsp:txXfrm>
        <a:off x="1097744" y="3513322"/>
        <a:ext cx="2986554" cy="649797"/>
      </dsp:txXfrm>
    </dsp:sp>
    <dsp:sp modelId="{785187BC-32F9-4E47-8D30-FA9B7A8A7699}">
      <dsp:nvSpPr>
        <dsp:cNvPr id="0" name=""/>
        <dsp:cNvSpPr/>
      </dsp:nvSpPr>
      <dsp:spPr>
        <a:xfrm>
          <a:off x="691620" y="3432097"/>
          <a:ext cx="812247" cy="812247"/>
        </a:xfrm>
        <a:prstGeom prst="ellipse">
          <a:avLst/>
        </a:prstGeom>
        <a:solidFill>
          <a:schemeClr val="tx1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67156-D3A7-4D23-9B8A-4B1BA09BE717}">
      <dsp:nvSpPr>
        <dsp:cNvPr id="0" name=""/>
        <dsp:cNvSpPr/>
      </dsp:nvSpPr>
      <dsp:spPr>
        <a:xfrm>
          <a:off x="954834" y="4487707"/>
          <a:ext cx="3129464" cy="6497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7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Email</a:t>
          </a:r>
        </a:p>
      </dsp:txBody>
      <dsp:txXfrm>
        <a:off x="954834" y="4487707"/>
        <a:ext cx="3129464" cy="649797"/>
      </dsp:txXfrm>
    </dsp:sp>
    <dsp:sp modelId="{5497E4E9-3AAB-4D14-9C9E-83E13928DE57}">
      <dsp:nvSpPr>
        <dsp:cNvPr id="0" name=""/>
        <dsp:cNvSpPr/>
      </dsp:nvSpPr>
      <dsp:spPr>
        <a:xfrm>
          <a:off x="548710" y="4406482"/>
          <a:ext cx="812247" cy="812247"/>
        </a:xfrm>
        <a:prstGeom prst="ellipse">
          <a:avLst/>
        </a:prstGeom>
        <a:solidFill>
          <a:schemeClr val="tx1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DE87D-F083-45AD-9163-EE9AC719C371}">
      <dsp:nvSpPr>
        <dsp:cNvPr id="0" name=""/>
        <dsp:cNvSpPr/>
      </dsp:nvSpPr>
      <dsp:spPr>
        <a:xfrm>
          <a:off x="489208" y="5462092"/>
          <a:ext cx="3595090" cy="6497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7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ChatBot</a:t>
          </a:r>
          <a:r>
            <a:rPr lang="en-US" sz="3100" kern="1200" dirty="0"/>
            <a:t>*</a:t>
          </a:r>
        </a:p>
      </dsp:txBody>
      <dsp:txXfrm>
        <a:off x="489208" y="5462092"/>
        <a:ext cx="3595090" cy="649797"/>
      </dsp:txXfrm>
    </dsp:sp>
    <dsp:sp modelId="{6ABB533E-761B-4CB6-9ECF-8179D19B61ED}">
      <dsp:nvSpPr>
        <dsp:cNvPr id="0" name=""/>
        <dsp:cNvSpPr/>
      </dsp:nvSpPr>
      <dsp:spPr>
        <a:xfrm>
          <a:off x="83084" y="5380867"/>
          <a:ext cx="812247" cy="812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563" cy="473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650" y="0"/>
            <a:ext cx="3103563" cy="473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D7998-DC44-4A7B-A2D5-13D63C79DF1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81100"/>
            <a:ext cx="5670550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5963" y="4546600"/>
            <a:ext cx="5730875" cy="3721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5725"/>
            <a:ext cx="3103563" cy="473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650" y="8975725"/>
            <a:ext cx="3103563" cy="473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A1C2D-F533-4A63-8DF4-B87EEB71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4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we have to pay attention to the queues as they come and watch for things that may impact our operation…and I hope you feel that we are doing that.</a:t>
            </a:r>
          </a:p>
          <a:p>
            <a:endParaRPr lang="en-US" dirty="0"/>
          </a:p>
          <a:p>
            <a:r>
              <a:rPr lang="en-US" dirty="0"/>
              <a:t>This administration has been transparent, and with that has come to the table with their priorities…a right I they have to help determine where they would like to see funds invested.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A1C2D-F533-4A63-8DF4-B87EEB71E3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0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A0AA0-5C49-FCB9-2F9B-1AC941A5E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925B8-B0D3-6478-F97C-D39C908B0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E7564-D6DC-9044-369D-DF96F2C70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focus around the budget has been on the President’s “skinny” budget.  While this gets a lot of attention every year, it is rarely reality.  A reminder that congress sets the budget and the senate and house marks are much friendlier to science.  </a:t>
            </a:r>
          </a:p>
          <a:p>
            <a:endParaRPr lang="en-US" dirty="0"/>
          </a:p>
          <a:p>
            <a:r>
              <a:rPr lang="en-US" dirty="0"/>
              <a:t>NIST – AI measurement science funding </a:t>
            </a:r>
          </a:p>
          <a:p>
            <a:endParaRPr lang="en-US" dirty="0"/>
          </a:p>
          <a:p>
            <a:r>
              <a:rPr lang="en-US" dirty="0"/>
              <a:t>NOAA specific operational research and facility funding was protected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4058F-3ED7-7A2E-3FB8-CDF76DCC2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A1C2D-F533-4A63-8DF4-B87EEB71E3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5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A1C2D-F533-4A63-8DF4-B87EEB71E3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8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Three makeovers happening – reallocation, consolidation and collaboration – Dept of Ed programs have moved to Dept of Labor – Labor has taken </a:t>
            </a:r>
            <a:r>
              <a:rPr lang="en-US" dirty="0" err="1">
                <a:latin typeface="+mn-lt"/>
              </a:rPr>
              <a:t>multiprograms</a:t>
            </a:r>
            <a:r>
              <a:rPr lang="en-US" dirty="0">
                <a:latin typeface="+mn-lt"/>
              </a:rPr>
              <a:t> and consolidated them into ONE BIG BEAUTIFUL program (Make America Skilled Again) MASA – ED and Labor are collaborating and they will expect us to do the same!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We must diversify our funding portfolio</a:t>
            </a:r>
          </a:p>
          <a:p>
            <a:pPr lvl="1"/>
            <a:r>
              <a:rPr lang="en-US" dirty="0">
                <a:latin typeface="+mn-lt"/>
              </a:rPr>
              <a:t>Industry relationships – direct and collaborative (for federal awards)</a:t>
            </a:r>
          </a:p>
          <a:p>
            <a:pPr lvl="1"/>
            <a:r>
              <a:rPr lang="en-US" dirty="0">
                <a:latin typeface="+mn-lt"/>
              </a:rPr>
              <a:t>Foundations </a:t>
            </a:r>
          </a:p>
          <a:p>
            <a:pPr lvl="1"/>
            <a:r>
              <a:rPr lang="en-US" dirty="0">
                <a:latin typeface="+mn-lt"/>
              </a:rPr>
              <a:t>Philanthropy </a:t>
            </a:r>
          </a:p>
          <a:p>
            <a:r>
              <a:rPr lang="en-US" dirty="0">
                <a:latin typeface="+mn-lt"/>
              </a:rPr>
              <a:t>Increased focus on shorter term impacts and economic outcomes</a:t>
            </a:r>
          </a:p>
          <a:p>
            <a:r>
              <a:rPr lang="en-US" dirty="0">
                <a:latin typeface="+mn-lt"/>
              </a:rPr>
              <a:t>Research driven by industry and DOE national labs</a:t>
            </a:r>
          </a:p>
          <a:p>
            <a:r>
              <a:rPr lang="en-US" dirty="0">
                <a:latin typeface="+mn-lt"/>
              </a:rPr>
              <a:t>Focus on agency missions (know them)</a:t>
            </a:r>
          </a:p>
          <a:p>
            <a:r>
              <a:rPr lang="en-US" dirty="0">
                <a:latin typeface="+mn-lt"/>
              </a:rPr>
              <a:t>AI, AI, AI…education and research</a:t>
            </a:r>
          </a:p>
          <a:p>
            <a:r>
              <a:rPr lang="en-US" dirty="0">
                <a:latin typeface="+mn-lt"/>
              </a:rPr>
              <a:t>Career readiness – new models and approaches for faster development</a:t>
            </a:r>
          </a:p>
          <a:p>
            <a:r>
              <a:rPr lang="en-US" dirty="0">
                <a:latin typeface="+mn-lt"/>
              </a:rPr>
              <a:t>Engagement with and for ALL Americans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A1C2D-F533-4A63-8DF4-B87EEB71E3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0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 ways RD can assist</a:t>
            </a:r>
          </a:p>
          <a:p>
            <a:r>
              <a:rPr lang="en-US" dirty="0"/>
              <a:t>Support from your college…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A1C2D-F533-4A63-8DF4-B87EEB71E3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strengthen partnerships.  Formal and Informal Get-Togethers.  RD hosts Collaborative activities to help you meet potential partners and also facilitates Research Interest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A1C2D-F533-4A63-8DF4-B87EEB71E3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2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A1C2D-F533-4A63-8DF4-B87EEB71E3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5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F5AF8-59DF-4897-93AD-418E0A86F5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2646" y="1122363"/>
            <a:ext cx="6624489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479" y="3989942"/>
            <a:ext cx="11173043" cy="108615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686958BE-999F-7265-40E9-A5240BE1C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2877" y="905821"/>
            <a:ext cx="5693863" cy="34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B93E-0165-7922-39CB-8403F57F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EA9D9-C4B7-4E5A-8BF1-AEF50543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A843D-7418-D612-5FF8-37BC1250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C526-2423-FE08-908F-D1CC625B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B452B-B2E3-6970-E135-544F8D1E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7E10-773A-0FFD-96F5-E4B1534C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810511-A094-CDF5-22AD-008F576DE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847DB-CB00-6B46-18BA-61354D20E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65E6-501E-A950-9109-73B7D4DE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C4804-95CB-A5EC-7436-0327C8E4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1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11A7-5CAB-A0A8-9ADF-47EA9915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EB790-385C-75D8-F148-5AB1825EE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3F9ED-109C-E7E4-FC65-C4B45DDF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966A9-97E3-4E20-D3F5-19EB07AB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43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E530E-A39E-4B7F-27F3-A1DED943E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815FF-D0F2-4CED-8659-42739ACF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4235-F59F-1C05-743D-753E4B2C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61F74-418A-3F5C-3E9E-5A26EB28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6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7" y="1122363"/>
            <a:ext cx="11022227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1393"/>
            <a:ext cx="9144000" cy="11023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87F3-13C9-F97D-679A-047289A8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55B78-8660-7977-A527-B43BB02E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gold logo&#10;&#10;Description automatically generated">
            <a:extLst>
              <a:ext uri="{FF2B5EF4-FFF2-40B4-BE49-F238E27FC236}">
                <a16:creationId xmlns:a16="http://schemas.microsoft.com/office/drawing/2014/main" id="{84389171-B04B-0ECD-A41B-B497CF95C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263" y="5955056"/>
            <a:ext cx="3555476" cy="80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4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717" y="3155683"/>
            <a:ext cx="9712569" cy="1615201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716" y="4886897"/>
            <a:ext cx="9712568" cy="104497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686958BE-999F-7265-40E9-A5240BE1C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80027" y="601161"/>
            <a:ext cx="3831948" cy="22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B4CA4-1BDB-D2FB-E9F6-6566E18D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773"/>
            <a:ext cx="10515600" cy="10110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35409-C4CD-90F4-F6FD-D38184519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591"/>
            <a:ext cx="10515600" cy="4187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AF2A-F252-85D7-B59A-AC065740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7192"/>
            <a:ext cx="2743200" cy="49080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AB34FB6-96E0-E94F-98AA-54332C31E3E2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550C-9433-24E4-3EAD-30A81EC2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7192"/>
            <a:ext cx="2743200" cy="49080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0C646E2-5701-E245-9F49-1F595AFFA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80B4-DA72-8AD7-D5F8-C1BC286E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2637E-8094-255C-CEBE-7776CDF6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5793-4EBF-1BB5-2B3F-E9C4CC7E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81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AB34FB6-96E0-E94F-98AA-54332C31E3E2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23F44-6423-5214-29F9-1564FE9B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81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0C646E2-5701-E245-9F49-1F595AFFA2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8CE90-6158-6721-6A83-1930F91FD763}"/>
              </a:ext>
            </a:extLst>
          </p:cNvPr>
          <p:cNvSpPr txBox="1"/>
          <p:nvPr userDrawn="1"/>
        </p:nvSpPr>
        <p:spPr>
          <a:xfrm>
            <a:off x="4487563" y="6448811"/>
            <a:ext cx="321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spc="0">
                <a:solidFill>
                  <a:schemeClr val="tx1"/>
                </a:solidFill>
                <a:latin typeface="+mn-lt"/>
                <a:ea typeface="Open Sans Light" pitchFamily="2" charset="0"/>
                <a:cs typeface="Open Sans Light" pitchFamily="2" charset="0"/>
              </a:rPr>
              <a:t>FLORIDA STATE UNIVERSITY</a:t>
            </a:r>
          </a:p>
        </p:txBody>
      </p:sp>
      <p:pic>
        <p:nvPicPr>
          <p:cNvPr id="10" name="Picture 9" descr="A white and black logo&#10;&#10;Description automatically generated">
            <a:extLst>
              <a:ext uri="{FF2B5EF4-FFF2-40B4-BE49-F238E27FC236}">
                <a16:creationId xmlns:a16="http://schemas.microsoft.com/office/drawing/2014/main" id="{727F293E-B2D2-6E98-BD99-0C2BBBF9E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278" y="110880"/>
            <a:ext cx="1123951" cy="6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E62A-D4A1-12DB-FEC1-3819C3DD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FDB61-7333-5D50-B5C0-688DFCF83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40B5E-3E52-C4B9-9898-43CCDA94B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8290-B12E-D7AE-B4CE-6AD080C2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C5EE9-E76D-B076-3220-D9966577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4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48D9-6A0B-D164-B8E3-2D97680A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7717C-8D84-604E-FB53-FAA257C01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0931-DDF4-74B4-7482-676148ED4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5CAB2-B6AC-6647-DF64-D642E5901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62DAE-67EA-6C69-E4D3-B0EA58043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A9263-131B-40FF-E9B4-EC7D4948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24AB0-E725-AA9C-815A-6667122E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4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2159-26DE-7E09-2A91-62B668AF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F45FF-8322-1D1F-71EE-C7DA4139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47C8-C8DC-7727-063C-207D80FF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8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308FF-9CEF-9E71-F5F8-4339D022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4FB6-96E0-E94F-98AA-54332C31E3E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EB8CB-6197-F5EC-FBD0-1D15310A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46E2-5701-E245-9F49-1F595AF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5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C931FD-487B-FB4F-9663-6F1B47FCF50B}"/>
              </a:ext>
            </a:extLst>
          </p:cNvPr>
          <p:cNvSpPr/>
          <p:nvPr userDrawn="1"/>
        </p:nvSpPr>
        <p:spPr>
          <a:xfrm>
            <a:off x="0" y="6359525"/>
            <a:ext cx="12192000" cy="498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AF466-845F-25C1-2F42-A39E88937987}"/>
              </a:ext>
            </a:extLst>
          </p:cNvPr>
          <p:cNvSpPr txBox="1"/>
          <p:nvPr userDrawn="1"/>
        </p:nvSpPr>
        <p:spPr>
          <a:xfrm>
            <a:off x="4487563" y="6448811"/>
            <a:ext cx="321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spc="0">
                <a:solidFill>
                  <a:schemeClr val="tx1"/>
                </a:solidFill>
                <a:latin typeface="+mn-lt"/>
                <a:ea typeface="Open Sans Light" pitchFamily="2" charset="0"/>
                <a:cs typeface="Open Sans Light" pitchFamily="2" charset="0"/>
              </a:rPr>
              <a:t>FLORIDA STATE UNIVERSITY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854FDEB-39C7-AC12-C5D7-0072E4657F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41278" y="109023"/>
            <a:ext cx="1123951" cy="67302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3CF2F-ADD4-6F9A-E59D-04341310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B9F1B-2C71-3B4E-A91B-8504AACA0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D1D6-CC84-B500-5E9B-CA793480A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88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3AB34FB6-96E0-E94F-98AA-54332C31E3E2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A297-EF75-F329-75D5-059F83F2B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488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00C646E2-5701-E245-9F49-1F595AFFA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7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B933-60BF-B4DF-3BB5-4C732379F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4014" y="3843196"/>
            <a:ext cx="9712569" cy="16152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  <a:latin typeface="+mj-lt"/>
                <a:cs typeface="Times New Roman"/>
              </a:rPr>
              <a:t>RESEARCH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Deans and Chairs Meeting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D60DA-5C30-CEB5-0377-0225D843B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716" y="5667947"/>
            <a:ext cx="9712568" cy="1044979"/>
          </a:xfrm>
        </p:spPr>
        <p:txBody>
          <a:bodyPr/>
          <a:lstStyle/>
          <a:p>
            <a:r>
              <a:rPr lang="en-US" dirty="0">
                <a:latin typeface="+mn-lt"/>
              </a:rPr>
              <a:t>March 10, 2026</a:t>
            </a:r>
          </a:p>
        </p:txBody>
      </p:sp>
    </p:spTree>
    <p:extLst>
      <p:ext uri="{BB962C8B-B14F-4D97-AF65-F5344CB8AC3E}">
        <p14:creationId xmlns:p14="http://schemas.microsoft.com/office/powerpoint/2010/main" val="382270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402836" y="2104644"/>
            <a:ext cx="3380232" cy="3378708"/>
          </a:xfrm>
          <a:custGeom>
            <a:avLst/>
            <a:gdLst/>
            <a:ahLst/>
            <a:cxnLst/>
            <a:rect l="l" t="t" r="r" b="b"/>
            <a:pathLst>
              <a:path w="5070348" h="5068062">
                <a:moveTo>
                  <a:pt x="0" y="0"/>
                </a:moveTo>
                <a:lnTo>
                  <a:pt x="5070348" y="0"/>
                </a:lnTo>
                <a:lnTo>
                  <a:pt x="5070348" y="5068062"/>
                </a:lnTo>
                <a:lnTo>
                  <a:pt x="0" y="5068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4454652" y="2118360"/>
            <a:ext cx="3276600" cy="3275067"/>
          </a:xfrm>
          <a:custGeom>
            <a:avLst/>
            <a:gdLst/>
            <a:ahLst/>
            <a:cxnLst/>
            <a:rect l="l" t="t" r="r" b="b"/>
            <a:pathLst>
              <a:path w="4914900" h="4912600">
                <a:moveTo>
                  <a:pt x="0" y="0"/>
                </a:moveTo>
                <a:lnTo>
                  <a:pt x="4914900" y="0"/>
                </a:lnTo>
                <a:lnTo>
                  <a:pt x="4914900" y="4912600"/>
                </a:lnTo>
                <a:lnTo>
                  <a:pt x="0" y="4912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621864" y="2284276"/>
            <a:ext cx="2942549" cy="2942568"/>
          </a:xfrm>
          <a:custGeom>
            <a:avLst/>
            <a:gdLst/>
            <a:ahLst/>
            <a:cxnLst/>
            <a:rect l="l" t="t" r="r" b="b"/>
            <a:pathLst>
              <a:path w="4413823" h="4413852">
                <a:moveTo>
                  <a:pt x="0" y="0"/>
                </a:moveTo>
                <a:lnTo>
                  <a:pt x="4413823" y="0"/>
                </a:lnTo>
                <a:lnTo>
                  <a:pt x="4413823" y="4413852"/>
                </a:lnTo>
                <a:lnTo>
                  <a:pt x="0" y="4413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8208845" y="2284276"/>
            <a:ext cx="2942549" cy="2942568"/>
          </a:xfrm>
          <a:custGeom>
            <a:avLst/>
            <a:gdLst/>
            <a:ahLst/>
            <a:cxnLst/>
            <a:rect l="l" t="t" r="r" b="b"/>
            <a:pathLst>
              <a:path w="4413823" h="4413852">
                <a:moveTo>
                  <a:pt x="0" y="0"/>
                </a:moveTo>
                <a:lnTo>
                  <a:pt x="4413823" y="0"/>
                </a:lnTo>
                <a:lnTo>
                  <a:pt x="4413823" y="4413852"/>
                </a:lnTo>
                <a:lnTo>
                  <a:pt x="0" y="4413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/>
          <p:nvPr/>
        </p:nvSpPr>
        <p:spPr>
          <a:xfrm>
            <a:off x="5063286" y="3791569"/>
            <a:ext cx="225959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1"/>
              </a:lnSpc>
            </a:pPr>
            <a:r>
              <a:rPr lang="en-US" sz="2004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Broaden funding  </a:t>
            </a:r>
          </a:p>
        </p:txBody>
      </p:sp>
      <p:grpSp>
        <p:nvGrpSpPr>
          <p:cNvPr id="2" name="object 13">
            <a:extLst>
              <a:ext uri="{FF2B5EF4-FFF2-40B4-BE49-F238E27FC236}">
                <a16:creationId xmlns:a16="http://schemas.microsoft.com/office/drawing/2014/main" id="{FB32455E-6404-EE8D-DA0B-0CC68D3190D5}"/>
              </a:ext>
            </a:extLst>
          </p:cNvPr>
          <p:cNvGrpSpPr/>
          <p:nvPr/>
        </p:nvGrpSpPr>
        <p:grpSpPr>
          <a:xfrm>
            <a:off x="1705514" y="2532833"/>
            <a:ext cx="4891582" cy="1040130"/>
            <a:chOff x="1705514" y="2532833"/>
            <a:chExt cx="4891582" cy="1040130"/>
          </a:xfrm>
        </p:grpSpPr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13C31173-862C-8BCC-EBAC-3E947B089EA4}"/>
                </a:ext>
              </a:extLst>
            </p:cNvPr>
            <p:cNvSpPr/>
            <p:nvPr/>
          </p:nvSpPr>
          <p:spPr>
            <a:xfrm>
              <a:off x="1705514" y="2624164"/>
              <a:ext cx="908050" cy="860425"/>
            </a:xfrm>
            <a:custGeom>
              <a:avLst/>
              <a:gdLst/>
              <a:ahLst/>
              <a:cxnLst/>
              <a:rect l="l" t="t" r="r" b="b"/>
              <a:pathLst>
                <a:path w="908050" h="860425">
                  <a:moveTo>
                    <a:pt x="0" y="829296"/>
                  </a:moveTo>
                  <a:lnTo>
                    <a:pt x="2427" y="817359"/>
                  </a:lnTo>
                  <a:lnTo>
                    <a:pt x="9035" y="807583"/>
                  </a:lnTo>
                  <a:lnTo>
                    <a:pt x="18816" y="800979"/>
                  </a:lnTo>
                  <a:lnTo>
                    <a:pt x="30760" y="798553"/>
                  </a:lnTo>
                  <a:lnTo>
                    <a:pt x="147649" y="798553"/>
                  </a:lnTo>
                  <a:lnTo>
                    <a:pt x="193277" y="794868"/>
                  </a:lnTo>
                  <a:lnTo>
                    <a:pt x="236571" y="784202"/>
                  </a:lnTo>
                  <a:lnTo>
                    <a:pt x="276948" y="767135"/>
                  </a:lnTo>
                  <a:lnTo>
                    <a:pt x="313829" y="744248"/>
                  </a:lnTo>
                  <a:lnTo>
                    <a:pt x="346630" y="716123"/>
                  </a:lnTo>
                  <a:lnTo>
                    <a:pt x="374771" y="683340"/>
                  </a:lnTo>
                  <a:lnTo>
                    <a:pt x="397670" y="646480"/>
                  </a:lnTo>
                  <a:lnTo>
                    <a:pt x="414747" y="606125"/>
                  </a:lnTo>
                  <a:lnTo>
                    <a:pt x="425419" y="562856"/>
                  </a:lnTo>
                  <a:lnTo>
                    <a:pt x="429106" y="517253"/>
                  </a:lnTo>
                  <a:lnTo>
                    <a:pt x="429106" y="103758"/>
                  </a:lnTo>
                  <a:lnTo>
                    <a:pt x="387580" y="145261"/>
                  </a:lnTo>
                  <a:lnTo>
                    <a:pt x="378039" y="152442"/>
                  </a:lnTo>
                  <a:lnTo>
                    <a:pt x="366624" y="155445"/>
                  </a:lnTo>
                  <a:lnTo>
                    <a:pt x="354921" y="154124"/>
                  </a:lnTo>
                  <a:lnTo>
                    <a:pt x="344515" y="148335"/>
                  </a:lnTo>
                  <a:lnTo>
                    <a:pt x="342977" y="146798"/>
                  </a:lnTo>
                  <a:lnTo>
                    <a:pt x="336056" y="136614"/>
                  </a:lnTo>
                  <a:lnTo>
                    <a:pt x="333749" y="125278"/>
                  </a:lnTo>
                  <a:lnTo>
                    <a:pt x="336056" y="113941"/>
                  </a:lnTo>
                  <a:lnTo>
                    <a:pt x="342977" y="103758"/>
                  </a:lnTo>
                  <a:lnTo>
                    <a:pt x="438334" y="8454"/>
                  </a:lnTo>
                  <a:lnTo>
                    <a:pt x="448740" y="1777"/>
                  </a:lnTo>
                  <a:lnTo>
                    <a:pt x="460443" y="0"/>
                  </a:lnTo>
                  <a:lnTo>
                    <a:pt x="471858" y="2834"/>
                  </a:lnTo>
                  <a:lnTo>
                    <a:pt x="481399" y="9991"/>
                  </a:lnTo>
                  <a:lnTo>
                    <a:pt x="570603" y="103758"/>
                  </a:lnTo>
                  <a:lnTo>
                    <a:pt x="572141" y="105295"/>
                  </a:lnTo>
                  <a:lnTo>
                    <a:pt x="572141" y="106832"/>
                  </a:lnTo>
                  <a:lnTo>
                    <a:pt x="573679" y="108369"/>
                  </a:lnTo>
                  <a:lnTo>
                    <a:pt x="578077" y="119634"/>
                  </a:lnTo>
                  <a:lnTo>
                    <a:pt x="553661" y="155421"/>
                  </a:lnTo>
                  <a:lnTo>
                    <a:pt x="542727" y="155829"/>
                  </a:lnTo>
                  <a:lnTo>
                    <a:pt x="532658" y="152490"/>
                  </a:lnTo>
                  <a:lnTo>
                    <a:pt x="524463" y="145261"/>
                  </a:lnTo>
                  <a:lnTo>
                    <a:pt x="490627" y="108369"/>
                  </a:lnTo>
                  <a:lnTo>
                    <a:pt x="490627" y="517253"/>
                  </a:lnTo>
                  <a:lnTo>
                    <a:pt x="494941" y="565360"/>
                  </a:lnTo>
                  <a:lnTo>
                    <a:pt x="507370" y="611646"/>
                  </a:lnTo>
                  <a:lnTo>
                    <a:pt x="527140" y="655085"/>
                  </a:lnTo>
                  <a:lnTo>
                    <a:pt x="553481" y="694652"/>
                  </a:lnTo>
                  <a:lnTo>
                    <a:pt x="585619" y="729324"/>
                  </a:lnTo>
                  <a:lnTo>
                    <a:pt x="622782" y="758074"/>
                  </a:lnTo>
                  <a:lnTo>
                    <a:pt x="664199" y="779879"/>
                  </a:lnTo>
                  <a:lnTo>
                    <a:pt x="709097" y="793713"/>
                  </a:lnTo>
                  <a:lnTo>
                    <a:pt x="756703" y="798553"/>
                  </a:lnTo>
                  <a:lnTo>
                    <a:pt x="876669" y="798553"/>
                  </a:lnTo>
                  <a:lnTo>
                    <a:pt x="888612" y="800979"/>
                  </a:lnTo>
                  <a:lnTo>
                    <a:pt x="898393" y="807583"/>
                  </a:lnTo>
                  <a:lnTo>
                    <a:pt x="905002" y="817359"/>
                  </a:lnTo>
                  <a:lnTo>
                    <a:pt x="907429" y="829296"/>
                  </a:lnTo>
                  <a:lnTo>
                    <a:pt x="905002" y="841233"/>
                  </a:lnTo>
                  <a:lnTo>
                    <a:pt x="898393" y="851008"/>
                  </a:lnTo>
                  <a:lnTo>
                    <a:pt x="888612" y="857613"/>
                  </a:lnTo>
                  <a:lnTo>
                    <a:pt x="876669" y="860039"/>
                  </a:lnTo>
                  <a:lnTo>
                    <a:pt x="756703" y="860039"/>
                  </a:lnTo>
                  <a:lnTo>
                    <a:pt x="709505" y="856643"/>
                  </a:lnTo>
                  <a:lnTo>
                    <a:pt x="664038" y="846709"/>
                  </a:lnTo>
                  <a:lnTo>
                    <a:pt x="620877" y="830614"/>
                  </a:lnTo>
                  <a:lnTo>
                    <a:pt x="580601" y="808736"/>
                  </a:lnTo>
                  <a:lnTo>
                    <a:pt x="543784" y="781455"/>
                  </a:lnTo>
                  <a:lnTo>
                    <a:pt x="511005" y="749148"/>
                  </a:lnTo>
                  <a:lnTo>
                    <a:pt x="482840" y="712193"/>
                  </a:lnTo>
                  <a:lnTo>
                    <a:pt x="459866" y="670969"/>
                  </a:lnTo>
                  <a:lnTo>
                    <a:pt x="436892" y="712193"/>
                  </a:lnTo>
                  <a:lnTo>
                    <a:pt x="408727" y="749148"/>
                  </a:lnTo>
                  <a:lnTo>
                    <a:pt x="375948" y="781455"/>
                  </a:lnTo>
                  <a:lnTo>
                    <a:pt x="339132" y="808736"/>
                  </a:lnTo>
                  <a:lnTo>
                    <a:pt x="298855" y="830614"/>
                  </a:lnTo>
                  <a:lnTo>
                    <a:pt x="255695" y="846709"/>
                  </a:lnTo>
                  <a:lnTo>
                    <a:pt x="210227" y="856643"/>
                  </a:lnTo>
                  <a:lnTo>
                    <a:pt x="163029" y="860039"/>
                  </a:lnTo>
                  <a:lnTo>
                    <a:pt x="30760" y="860039"/>
                  </a:lnTo>
                  <a:lnTo>
                    <a:pt x="18816" y="857613"/>
                  </a:lnTo>
                  <a:lnTo>
                    <a:pt x="9035" y="851008"/>
                  </a:lnTo>
                  <a:lnTo>
                    <a:pt x="2427" y="841233"/>
                  </a:lnTo>
                  <a:lnTo>
                    <a:pt x="0" y="829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C01A30CF-8A0B-1381-61C0-A603A5FE3030}"/>
                </a:ext>
              </a:extLst>
            </p:cNvPr>
            <p:cNvSpPr/>
            <p:nvPr/>
          </p:nvSpPr>
          <p:spPr>
            <a:xfrm>
              <a:off x="5554925" y="2532833"/>
              <a:ext cx="1040130" cy="1040130"/>
            </a:xfrm>
            <a:custGeom>
              <a:avLst/>
              <a:gdLst/>
              <a:ahLst/>
              <a:cxnLst/>
              <a:rect l="l" t="t" r="r" b="b"/>
              <a:pathLst>
                <a:path w="1040129" h="1040129">
                  <a:moveTo>
                    <a:pt x="0" y="520014"/>
                  </a:moveTo>
                  <a:lnTo>
                    <a:pt x="2125" y="472682"/>
                  </a:lnTo>
                  <a:lnTo>
                    <a:pt x="8378" y="426540"/>
                  </a:lnTo>
                  <a:lnTo>
                    <a:pt x="18575" y="381773"/>
                  </a:lnTo>
                  <a:lnTo>
                    <a:pt x="32533" y="338563"/>
                  </a:lnTo>
                  <a:lnTo>
                    <a:pt x="50068" y="297095"/>
                  </a:lnTo>
                  <a:lnTo>
                    <a:pt x="70996" y="257552"/>
                  </a:lnTo>
                  <a:lnTo>
                    <a:pt x="95135" y="220117"/>
                  </a:lnTo>
                  <a:lnTo>
                    <a:pt x="122300" y="184974"/>
                  </a:lnTo>
                  <a:lnTo>
                    <a:pt x="152307" y="152307"/>
                  </a:lnTo>
                  <a:lnTo>
                    <a:pt x="184974" y="122300"/>
                  </a:lnTo>
                  <a:lnTo>
                    <a:pt x="220117" y="95135"/>
                  </a:lnTo>
                  <a:lnTo>
                    <a:pt x="257552" y="70996"/>
                  </a:lnTo>
                  <a:lnTo>
                    <a:pt x="297095" y="50068"/>
                  </a:lnTo>
                  <a:lnTo>
                    <a:pt x="338563" y="32533"/>
                  </a:lnTo>
                  <a:lnTo>
                    <a:pt x="381773" y="18575"/>
                  </a:lnTo>
                  <a:lnTo>
                    <a:pt x="426540" y="8378"/>
                  </a:lnTo>
                  <a:lnTo>
                    <a:pt x="472682" y="2125"/>
                  </a:lnTo>
                  <a:lnTo>
                    <a:pt x="520014" y="0"/>
                  </a:lnTo>
                  <a:lnTo>
                    <a:pt x="567346" y="2125"/>
                  </a:lnTo>
                  <a:lnTo>
                    <a:pt x="613488" y="8378"/>
                  </a:lnTo>
                  <a:lnTo>
                    <a:pt x="658256" y="18575"/>
                  </a:lnTo>
                  <a:lnTo>
                    <a:pt x="701466" y="32533"/>
                  </a:lnTo>
                  <a:lnTo>
                    <a:pt x="742935" y="50068"/>
                  </a:lnTo>
                  <a:lnTo>
                    <a:pt x="782479" y="70996"/>
                  </a:lnTo>
                  <a:lnTo>
                    <a:pt x="819915" y="95135"/>
                  </a:lnTo>
                  <a:lnTo>
                    <a:pt x="855058" y="122300"/>
                  </a:lnTo>
                  <a:lnTo>
                    <a:pt x="887726" y="152307"/>
                  </a:lnTo>
                  <a:lnTo>
                    <a:pt x="917735" y="184974"/>
                  </a:lnTo>
                  <a:lnTo>
                    <a:pt x="944901" y="220117"/>
                  </a:lnTo>
                  <a:lnTo>
                    <a:pt x="969041" y="257552"/>
                  </a:lnTo>
                  <a:lnTo>
                    <a:pt x="989970" y="297095"/>
                  </a:lnTo>
                  <a:lnTo>
                    <a:pt x="1007506" y="338563"/>
                  </a:lnTo>
                  <a:lnTo>
                    <a:pt x="1021464" y="381773"/>
                  </a:lnTo>
                  <a:lnTo>
                    <a:pt x="1031662" y="426540"/>
                  </a:lnTo>
                  <a:lnTo>
                    <a:pt x="1037915" y="472682"/>
                  </a:lnTo>
                  <a:lnTo>
                    <a:pt x="1040041" y="520014"/>
                  </a:lnTo>
                  <a:lnTo>
                    <a:pt x="1037915" y="567346"/>
                  </a:lnTo>
                  <a:lnTo>
                    <a:pt x="1031662" y="613487"/>
                  </a:lnTo>
                  <a:lnTo>
                    <a:pt x="1021464" y="658255"/>
                  </a:lnTo>
                  <a:lnTo>
                    <a:pt x="1007506" y="701464"/>
                  </a:lnTo>
                  <a:lnTo>
                    <a:pt x="989970" y="742932"/>
                  </a:lnTo>
                  <a:lnTo>
                    <a:pt x="969041" y="782476"/>
                  </a:lnTo>
                  <a:lnTo>
                    <a:pt x="944901" y="819910"/>
                  </a:lnTo>
                  <a:lnTo>
                    <a:pt x="917735" y="855053"/>
                  </a:lnTo>
                  <a:lnTo>
                    <a:pt x="887726" y="887720"/>
                  </a:lnTo>
                  <a:lnTo>
                    <a:pt x="855058" y="917728"/>
                  </a:lnTo>
                  <a:lnTo>
                    <a:pt x="819915" y="944893"/>
                  </a:lnTo>
                  <a:lnTo>
                    <a:pt x="782479" y="969031"/>
                  </a:lnTo>
                  <a:lnTo>
                    <a:pt x="742935" y="989960"/>
                  </a:lnTo>
                  <a:lnTo>
                    <a:pt x="701466" y="1007495"/>
                  </a:lnTo>
                  <a:lnTo>
                    <a:pt x="658256" y="1021453"/>
                  </a:lnTo>
                  <a:lnTo>
                    <a:pt x="613488" y="1031650"/>
                  </a:lnTo>
                  <a:lnTo>
                    <a:pt x="567346" y="1037903"/>
                  </a:lnTo>
                  <a:lnTo>
                    <a:pt x="520014" y="1040028"/>
                  </a:lnTo>
                  <a:lnTo>
                    <a:pt x="472682" y="1037903"/>
                  </a:lnTo>
                  <a:lnTo>
                    <a:pt x="426540" y="1031650"/>
                  </a:lnTo>
                  <a:lnTo>
                    <a:pt x="381773" y="1021453"/>
                  </a:lnTo>
                  <a:lnTo>
                    <a:pt x="338563" y="1007495"/>
                  </a:lnTo>
                  <a:lnTo>
                    <a:pt x="297095" y="989960"/>
                  </a:lnTo>
                  <a:lnTo>
                    <a:pt x="257552" y="969031"/>
                  </a:lnTo>
                  <a:lnTo>
                    <a:pt x="220117" y="944893"/>
                  </a:lnTo>
                  <a:lnTo>
                    <a:pt x="184974" y="917728"/>
                  </a:lnTo>
                  <a:lnTo>
                    <a:pt x="152307" y="887720"/>
                  </a:lnTo>
                  <a:lnTo>
                    <a:pt x="122300" y="855053"/>
                  </a:lnTo>
                  <a:lnTo>
                    <a:pt x="95135" y="819910"/>
                  </a:lnTo>
                  <a:lnTo>
                    <a:pt x="70996" y="782476"/>
                  </a:lnTo>
                  <a:lnTo>
                    <a:pt x="50068" y="742932"/>
                  </a:lnTo>
                  <a:lnTo>
                    <a:pt x="32533" y="701464"/>
                  </a:lnTo>
                  <a:lnTo>
                    <a:pt x="18575" y="658255"/>
                  </a:lnTo>
                  <a:lnTo>
                    <a:pt x="8378" y="613487"/>
                  </a:lnTo>
                  <a:lnTo>
                    <a:pt x="2125" y="567346"/>
                  </a:lnTo>
                  <a:lnTo>
                    <a:pt x="0" y="520014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02DEA250-6CCE-2315-568A-1471B6FC07B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52790" y="2563333"/>
              <a:ext cx="231317" cy="230517"/>
            </a:xfrm>
            <a:prstGeom prst="rect">
              <a:avLst/>
            </a:prstGeom>
          </p:spPr>
        </p:pic>
        <p:pic>
          <p:nvPicPr>
            <p:cNvPr id="16" name="object 17">
              <a:extLst>
                <a:ext uri="{FF2B5EF4-FFF2-40B4-BE49-F238E27FC236}">
                  <a16:creationId xmlns:a16="http://schemas.microsoft.com/office/drawing/2014/main" id="{422A2DE9-E7CE-2D19-42C3-C63F7483621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52791" y="3311845"/>
              <a:ext cx="231317" cy="230517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7A71D076-8B0F-B5D5-9582-4335404CA47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65779" y="3311843"/>
              <a:ext cx="231317" cy="230517"/>
            </a:xfrm>
            <a:prstGeom prst="rect">
              <a:avLst/>
            </a:prstGeom>
          </p:spPr>
        </p:pic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331F61EB-BC5D-202E-1F86-FA49FFEA04C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65779" y="2563333"/>
              <a:ext cx="231317" cy="230517"/>
            </a:xfrm>
            <a:prstGeom prst="rect">
              <a:avLst/>
            </a:prstGeom>
          </p:spPr>
        </p:pic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0FB17924-800F-BF02-38C0-3A672A783722}"/>
                </a:ext>
              </a:extLst>
            </p:cNvPr>
            <p:cNvSpPr/>
            <p:nvPr/>
          </p:nvSpPr>
          <p:spPr>
            <a:xfrm>
              <a:off x="5728144" y="2706048"/>
              <a:ext cx="694055" cy="694055"/>
            </a:xfrm>
            <a:custGeom>
              <a:avLst/>
              <a:gdLst/>
              <a:ahLst/>
              <a:cxnLst/>
              <a:rect l="l" t="t" r="r" b="b"/>
              <a:pathLst>
                <a:path w="694054" h="694054">
                  <a:moveTo>
                    <a:pt x="0" y="346798"/>
                  </a:moveTo>
                  <a:lnTo>
                    <a:pt x="3165" y="299740"/>
                  </a:lnTo>
                  <a:lnTo>
                    <a:pt x="12388" y="254607"/>
                  </a:lnTo>
                  <a:lnTo>
                    <a:pt x="27253" y="211810"/>
                  </a:lnTo>
                  <a:lnTo>
                    <a:pt x="47348" y="171764"/>
                  </a:lnTo>
                  <a:lnTo>
                    <a:pt x="72260" y="134881"/>
                  </a:lnTo>
                  <a:lnTo>
                    <a:pt x="101576" y="101576"/>
                  </a:lnTo>
                  <a:lnTo>
                    <a:pt x="134881" y="72260"/>
                  </a:lnTo>
                  <a:lnTo>
                    <a:pt x="171764" y="47348"/>
                  </a:lnTo>
                  <a:lnTo>
                    <a:pt x="211810" y="27253"/>
                  </a:lnTo>
                  <a:lnTo>
                    <a:pt x="254607" y="12388"/>
                  </a:lnTo>
                  <a:lnTo>
                    <a:pt x="299740" y="3165"/>
                  </a:lnTo>
                  <a:lnTo>
                    <a:pt x="346798" y="0"/>
                  </a:lnTo>
                  <a:lnTo>
                    <a:pt x="393856" y="3165"/>
                  </a:lnTo>
                  <a:lnTo>
                    <a:pt x="438990" y="12388"/>
                  </a:lnTo>
                  <a:lnTo>
                    <a:pt x="481787" y="27253"/>
                  </a:lnTo>
                  <a:lnTo>
                    <a:pt x="521833" y="47348"/>
                  </a:lnTo>
                  <a:lnTo>
                    <a:pt x="558716" y="72260"/>
                  </a:lnTo>
                  <a:lnTo>
                    <a:pt x="592021" y="101576"/>
                  </a:lnTo>
                  <a:lnTo>
                    <a:pt x="621336" y="134881"/>
                  </a:lnTo>
                  <a:lnTo>
                    <a:pt x="646248" y="171764"/>
                  </a:lnTo>
                  <a:lnTo>
                    <a:pt x="666344" y="211810"/>
                  </a:lnTo>
                  <a:lnTo>
                    <a:pt x="681209" y="254607"/>
                  </a:lnTo>
                  <a:lnTo>
                    <a:pt x="690431" y="299740"/>
                  </a:lnTo>
                  <a:lnTo>
                    <a:pt x="693597" y="346798"/>
                  </a:lnTo>
                  <a:lnTo>
                    <a:pt x="690431" y="393856"/>
                  </a:lnTo>
                  <a:lnTo>
                    <a:pt x="681209" y="438990"/>
                  </a:lnTo>
                  <a:lnTo>
                    <a:pt x="666344" y="481787"/>
                  </a:lnTo>
                  <a:lnTo>
                    <a:pt x="646248" y="521833"/>
                  </a:lnTo>
                  <a:lnTo>
                    <a:pt x="621336" y="558716"/>
                  </a:lnTo>
                  <a:lnTo>
                    <a:pt x="592021" y="592021"/>
                  </a:lnTo>
                  <a:lnTo>
                    <a:pt x="558716" y="621336"/>
                  </a:lnTo>
                  <a:lnTo>
                    <a:pt x="521833" y="646248"/>
                  </a:lnTo>
                  <a:lnTo>
                    <a:pt x="481787" y="666344"/>
                  </a:lnTo>
                  <a:lnTo>
                    <a:pt x="438990" y="681209"/>
                  </a:lnTo>
                  <a:lnTo>
                    <a:pt x="393856" y="690431"/>
                  </a:lnTo>
                  <a:lnTo>
                    <a:pt x="346798" y="693597"/>
                  </a:lnTo>
                  <a:lnTo>
                    <a:pt x="299740" y="690431"/>
                  </a:lnTo>
                  <a:lnTo>
                    <a:pt x="254607" y="681209"/>
                  </a:lnTo>
                  <a:lnTo>
                    <a:pt x="211810" y="666344"/>
                  </a:lnTo>
                  <a:lnTo>
                    <a:pt x="171764" y="646248"/>
                  </a:lnTo>
                  <a:lnTo>
                    <a:pt x="134881" y="621336"/>
                  </a:lnTo>
                  <a:lnTo>
                    <a:pt x="101576" y="592021"/>
                  </a:lnTo>
                  <a:lnTo>
                    <a:pt x="72260" y="558716"/>
                  </a:lnTo>
                  <a:lnTo>
                    <a:pt x="47348" y="521833"/>
                  </a:lnTo>
                  <a:lnTo>
                    <a:pt x="27253" y="481787"/>
                  </a:lnTo>
                  <a:lnTo>
                    <a:pt x="12388" y="438990"/>
                  </a:lnTo>
                  <a:lnTo>
                    <a:pt x="3165" y="393856"/>
                  </a:lnTo>
                  <a:lnTo>
                    <a:pt x="0" y="34679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69CF50AA-67EE-C70E-4AF2-47319D4B439D}"/>
                </a:ext>
              </a:extLst>
            </p:cNvPr>
            <p:cNvSpPr/>
            <p:nvPr/>
          </p:nvSpPr>
          <p:spPr>
            <a:xfrm>
              <a:off x="5966391" y="2810519"/>
              <a:ext cx="226695" cy="490220"/>
            </a:xfrm>
            <a:custGeom>
              <a:avLst/>
              <a:gdLst/>
              <a:ahLst/>
              <a:cxnLst/>
              <a:rect l="l" t="t" r="r" b="b"/>
              <a:pathLst>
                <a:path w="226695" h="490220">
                  <a:moveTo>
                    <a:pt x="197314" y="402174"/>
                  </a:moveTo>
                  <a:lnTo>
                    <a:pt x="94037" y="402174"/>
                  </a:lnTo>
                  <a:lnTo>
                    <a:pt x="94037" y="252976"/>
                  </a:lnTo>
                  <a:lnTo>
                    <a:pt x="68894" y="242961"/>
                  </a:lnTo>
                  <a:lnTo>
                    <a:pt x="45872" y="229959"/>
                  </a:lnTo>
                  <a:lnTo>
                    <a:pt x="26683" y="212480"/>
                  </a:lnTo>
                  <a:lnTo>
                    <a:pt x="13043" y="189034"/>
                  </a:lnTo>
                  <a:lnTo>
                    <a:pt x="6921" y="153111"/>
                  </a:lnTo>
                  <a:lnTo>
                    <a:pt x="13961" y="117711"/>
                  </a:lnTo>
                  <a:lnTo>
                    <a:pt x="60545" y="63657"/>
                  </a:lnTo>
                  <a:lnTo>
                    <a:pt x="94037" y="51689"/>
                  </a:lnTo>
                  <a:lnTo>
                    <a:pt x="94037" y="0"/>
                  </a:lnTo>
                  <a:lnTo>
                    <a:pt x="128211" y="0"/>
                  </a:lnTo>
                  <a:lnTo>
                    <a:pt x="128211" y="49523"/>
                  </a:lnTo>
                  <a:lnTo>
                    <a:pt x="152732" y="53369"/>
                  </a:lnTo>
                  <a:lnTo>
                    <a:pt x="175956" y="61537"/>
                  </a:lnTo>
                  <a:lnTo>
                    <a:pt x="197322" y="73772"/>
                  </a:lnTo>
                  <a:lnTo>
                    <a:pt x="213105" y="87136"/>
                  </a:lnTo>
                  <a:lnTo>
                    <a:pt x="128211" y="87136"/>
                  </a:lnTo>
                  <a:lnTo>
                    <a:pt x="128211" y="90385"/>
                  </a:lnTo>
                  <a:lnTo>
                    <a:pt x="94037" y="90385"/>
                  </a:lnTo>
                  <a:lnTo>
                    <a:pt x="87338" y="92391"/>
                  </a:lnTo>
                  <a:lnTo>
                    <a:pt x="80953" y="95326"/>
                  </a:lnTo>
                  <a:lnTo>
                    <a:pt x="75070" y="99104"/>
                  </a:lnTo>
                  <a:lnTo>
                    <a:pt x="55169" y="119770"/>
                  </a:lnTo>
                  <a:lnTo>
                    <a:pt x="46114" y="146548"/>
                  </a:lnTo>
                  <a:lnTo>
                    <a:pt x="49158" y="174309"/>
                  </a:lnTo>
                  <a:lnTo>
                    <a:pt x="79133" y="207135"/>
                  </a:lnTo>
                  <a:lnTo>
                    <a:pt x="94037" y="213995"/>
                  </a:lnTo>
                  <a:lnTo>
                    <a:pt x="128211" y="213995"/>
                  </a:lnTo>
                  <a:lnTo>
                    <a:pt x="128211" y="224937"/>
                  </a:lnTo>
                  <a:lnTo>
                    <a:pt x="180755" y="245646"/>
                  </a:lnTo>
                  <a:lnTo>
                    <a:pt x="202612" y="264488"/>
                  </a:lnTo>
                  <a:lnTo>
                    <a:pt x="128211" y="264488"/>
                  </a:lnTo>
                  <a:lnTo>
                    <a:pt x="128211" y="400636"/>
                  </a:lnTo>
                  <a:lnTo>
                    <a:pt x="198933" y="400636"/>
                  </a:lnTo>
                  <a:lnTo>
                    <a:pt x="197314" y="402174"/>
                  </a:lnTo>
                  <a:close/>
                </a:path>
                <a:path w="226695" h="490220">
                  <a:moveTo>
                    <a:pt x="188928" y="116030"/>
                  </a:moveTo>
                  <a:lnTo>
                    <a:pt x="175835" y="104873"/>
                  </a:lnTo>
                  <a:lnTo>
                    <a:pt x="161116" y="96226"/>
                  </a:lnTo>
                  <a:lnTo>
                    <a:pt x="145123" y="90257"/>
                  </a:lnTo>
                  <a:lnTo>
                    <a:pt x="128211" y="87136"/>
                  </a:lnTo>
                  <a:lnTo>
                    <a:pt x="213105" y="87136"/>
                  </a:lnTo>
                  <a:lnTo>
                    <a:pt x="216268" y="89815"/>
                  </a:lnTo>
                  <a:lnTo>
                    <a:pt x="188928" y="116030"/>
                  </a:lnTo>
                  <a:close/>
                </a:path>
                <a:path w="226695" h="490220">
                  <a:moveTo>
                    <a:pt x="128211" y="213995"/>
                  </a:moveTo>
                  <a:lnTo>
                    <a:pt x="94037" y="213995"/>
                  </a:lnTo>
                  <a:lnTo>
                    <a:pt x="94037" y="90385"/>
                  </a:lnTo>
                  <a:lnTo>
                    <a:pt x="128211" y="90385"/>
                  </a:lnTo>
                  <a:lnTo>
                    <a:pt x="128211" y="213995"/>
                  </a:lnTo>
                  <a:close/>
                </a:path>
                <a:path w="226695" h="490220">
                  <a:moveTo>
                    <a:pt x="198933" y="400636"/>
                  </a:moveTo>
                  <a:lnTo>
                    <a:pt x="128211" y="400636"/>
                  </a:lnTo>
                  <a:lnTo>
                    <a:pt x="139388" y="397527"/>
                  </a:lnTo>
                  <a:lnTo>
                    <a:pt x="149949" y="392874"/>
                  </a:lnTo>
                  <a:lnTo>
                    <a:pt x="180182" y="363662"/>
                  </a:lnTo>
                  <a:lnTo>
                    <a:pt x="190052" y="325554"/>
                  </a:lnTo>
                  <a:lnTo>
                    <a:pt x="186422" y="306489"/>
                  </a:lnTo>
                  <a:lnTo>
                    <a:pt x="176614" y="290782"/>
                  </a:lnTo>
                  <a:lnTo>
                    <a:pt x="162379" y="279312"/>
                  </a:lnTo>
                  <a:lnTo>
                    <a:pt x="145613" y="270930"/>
                  </a:lnTo>
                  <a:lnTo>
                    <a:pt x="128211" y="264488"/>
                  </a:lnTo>
                  <a:lnTo>
                    <a:pt x="202612" y="264488"/>
                  </a:lnTo>
                  <a:lnTo>
                    <a:pt x="215636" y="280713"/>
                  </a:lnTo>
                  <a:lnTo>
                    <a:pt x="225552" y="309744"/>
                  </a:lnTo>
                  <a:lnTo>
                    <a:pt x="226454" y="340625"/>
                  </a:lnTo>
                  <a:lnTo>
                    <a:pt x="218888" y="370431"/>
                  </a:lnTo>
                  <a:lnTo>
                    <a:pt x="203694" y="396111"/>
                  </a:lnTo>
                  <a:lnTo>
                    <a:pt x="198933" y="400636"/>
                  </a:lnTo>
                  <a:close/>
                </a:path>
                <a:path w="226695" h="490220">
                  <a:moveTo>
                    <a:pt x="128211" y="490109"/>
                  </a:moveTo>
                  <a:lnTo>
                    <a:pt x="94037" y="490109"/>
                  </a:lnTo>
                  <a:lnTo>
                    <a:pt x="94037" y="440129"/>
                  </a:lnTo>
                  <a:lnTo>
                    <a:pt x="81585" y="438652"/>
                  </a:lnTo>
                  <a:lnTo>
                    <a:pt x="33214" y="419831"/>
                  </a:lnTo>
                  <a:lnTo>
                    <a:pt x="0" y="390890"/>
                  </a:lnTo>
                  <a:lnTo>
                    <a:pt x="27339" y="364732"/>
                  </a:lnTo>
                  <a:lnTo>
                    <a:pt x="41725" y="378132"/>
                  </a:lnTo>
                  <a:lnTo>
                    <a:pt x="57591" y="389352"/>
                  </a:lnTo>
                  <a:lnTo>
                    <a:pt x="74804" y="397527"/>
                  </a:lnTo>
                  <a:lnTo>
                    <a:pt x="74607" y="397527"/>
                  </a:lnTo>
                  <a:lnTo>
                    <a:pt x="94037" y="402174"/>
                  </a:lnTo>
                  <a:lnTo>
                    <a:pt x="197314" y="402174"/>
                  </a:lnTo>
                  <a:lnTo>
                    <a:pt x="182435" y="416315"/>
                  </a:lnTo>
                  <a:lnTo>
                    <a:pt x="156733" y="430673"/>
                  </a:lnTo>
                  <a:lnTo>
                    <a:pt x="128211" y="438818"/>
                  </a:lnTo>
                  <a:lnTo>
                    <a:pt x="128211" y="4901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666815" y="4099346"/>
            <a:ext cx="105254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1"/>
              </a:lnSpc>
            </a:pPr>
            <a:r>
              <a:rPr lang="en-US" sz="2004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portfolio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A27C6-B79F-E9E6-BCD4-390165B4EE6E}"/>
              </a:ext>
            </a:extLst>
          </p:cNvPr>
          <p:cNvSpPr/>
          <p:nvPr/>
        </p:nvSpPr>
        <p:spPr>
          <a:xfrm>
            <a:off x="1017548" y="2386059"/>
            <a:ext cx="2959509" cy="28128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474889" y="3754838"/>
            <a:ext cx="244923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1"/>
              </a:lnSpc>
            </a:pPr>
            <a:r>
              <a:rPr lang="en-US" sz="2004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Strengthen internal and external partnerships </a:t>
            </a:r>
          </a:p>
        </p:txBody>
      </p:sp>
      <p:sp>
        <p:nvSpPr>
          <p:cNvPr id="18" name="Title 11">
            <a:extLst>
              <a:ext uri="{FF2B5EF4-FFF2-40B4-BE49-F238E27FC236}">
                <a16:creationId xmlns:a16="http://schemas.microsoft.com/office/drawing/2014/main" id="{2EB3FE9D-039C-AC4B-A80F-F9CF0EE6D155}"/>
              </a:ext>
            </a:extLst>
          </p:cNvPr>
          <p:cNvSpPr txBox="1">
            <a:spLocks/>
          </p:cNvSpPr>
          <p:nvPr/>
        </p:nvSpPr>
        <p:spPr>
          <a:xfrm>
            <a:off x="526307" y="537928"/>
            <a:ext cx="10515600" cy="1011067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Key Elements for Success</a:t>
            </a:r>
            <a:br>
              <a:rPr lang="en-US" altLang="en-US" sz="3100" dirty="0"/>
            </a:br>
            <a:endParaRPr lang="en-US" sz="3100" dirty="0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5400000">
            <a:off x="2043590" y="2561913"/>
            <a:ext cx="907428" cy="1299142"/>
            <a:chOff x="0" y="0"/>
            <a:chExt cx="907428" cy="860069"/>
          </a:xfrm>
        </p:grpSpPr>
        <p:sp>
          <p:nvSpPr>
            <p:cNvPr id="6" name="Freeform 6"/>
            <p:cNvSpPr/>
            <p:nvPr/>
          </p:nvSpPr>
          <p:spPr>
            <a:xfrm>
              <a:off x="0" y="-3810"/>
              <a:ext cx="907415" cy="863981"/>
            </a:xfrm>
            <a:custGeom>
              <a:avLst/>
              <a:gdLst/>
              <a:ahLst/>
              <a:cxnLst/>
              <a:rect l="l" t="t" r="r" b="b"/>
              <a:pathLst>
                <a:path w="907415" h="863981">
                  <a:moveTo>
                    <a:pt x="570611" y="107569"/>
                  </a:moveTo>
                  <a:cubicBezTo>
                    <a:pt x="572135" y="109093"/>
                    <a:pt x="572135" y="110617"/>
                    <a:pt x="573659" y="112141"/>
                  </a:cubicBezTo>
                  <a:cubicBezTo>
                    <a:pt x="582930" y="125984"/>
                    <a:pt x="578231" y="145923"/>
                    <a:pt x="564388" y="155194"/>
                  </a:cubicBezTo>
                  <a:cubicBezTo>
                    <a:pt x="550545" y="162941"/>
                    <a:pt x="533654" y="161290"/>
                    <a:pt x="524383" y="149098"/>
                  </a:cubicBezTo>
                  <a:lnTo>
                    <a:pt x="490601" y="112268"/>
                  </a:lnTo>
                  <a:lnTo>
                    <a:pt x="490601" y="521208"/>
                  </a:lnTo>
                  <a:cubicBezTo>
                    <a:pt x="490601" y="667258"/>
                    <a:pt x="610616" y="802513"/>
                    <a:pt x="756666" y="802513"/>
                  </a:cubicBezTo>
                  <a:lnTo>
                    <a:pt x="876681" y="802513"/>
                  </a:lnTo>
                  <a:cubicBezTo>
                    <a:pt x="893572" y="802513"/>
                    <a:pt x="907415" y="816356"/>
                    <a:pt x="907415" y="833247"/>
                  </a:cubicBezTo>
                  <a:cubicBezTo>
                    <a:pt x="907415" y="850138"/>
                    <a:pt x="893572" y="863981"/>
                    <a:pt x="876681" y="863981"/>
                  </a:cubicBezTo>
                  <a:lnTo>
                    <a:pt x="756666" y="863981"/>
                  </a:lnTo>
                  <a:cubicBezTo>
                    <a:pt x="629031" y="863981"/>
                    <a:pt x="513715" y="790194"/>
                    <a:pt x="459867" y="674878"/>
                  </a:cubicBezTo>
                  <a:cubicBezTo>
                    <a:pt x="406019" y="790194"/>
                    <a:pt x="290703" y="863981"/>
                    <a:pt x="163068" y="863981"/>
                  </a:cubicBezTo>
                  <a:lnTo>
                    <a:pt x="30734" y="863981"/>
                  </a:lnTo>
                  <a:cubicBezTo>
                    <a:pt x="13843" y="863854"/>
                    <a:pt x="0" y="850011"/>
                    <a:pt x="0" y="833120"/>
                  </a:cubicBezTo>
                  <a:cubicBezTo>
                    <a:pt x="0" y="816229"/>
                    <a:pt x="13843" y="802386"/>
                    <a:pt x="30734" y="802386"/>
                  </a:cubicBezTo>
                  <a:lnTo>
                    <a:pt x="147574" y="802386"/>
                  </a:lnTo>
                  <a:cubicBezTo>
                    <a:pt x="302895" y="802386"/>
                    <a:pt x="429006" y="676402"/>
                    <a:pt x="429006" y="521081"/>
                  </a:cubicBezTo>
                  <a:lnTo>
                    <a:pt x="429006" y="107569"/>
                  </a:lnTo>
                  <a:lnTo>
                    <a:pt x="387477" y="149098"/>
                  </a:lnTo>
                  <a:cubicBezTo>
                    <a:pt x="376682" y="161417"/>
                    <a:pt x="356743" y="162941"/>
                    <a:pt x="344424" y="152146"/>
                  </a:cubicBezTo>
                  <a:lnTo>
                    <a:pt x="342900" y="150622"/>
                  </a:lnTo>
                  <a:cubicBezTo>
                    <a:pt x="330581" y="138303"/>
                    <a:pt x="330581" y="119888"/>
                    <a:pt x="342900" y="107569"/>
                  </a:cubicBezTo>
                  <a:lnTo>
                    <a:pt x="438277" y="12319"/>
                  </a:lnTo>
                  <a:cubicBezTo>
                    <a:pt x="450596" y="0"/>
                    <a:pt x="470535" y="1524"/>
                    <a:pt x="481330" y="13843"/>
                  </a:cubicBezTo>
                  <a:close/>
                </a:path>
              </a:pathLst>
            </a:custGeom>
            <a:solidFill>
              <a:srgbClr val="782F4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09369" y="3792465"/>
            <a:ext cx="237586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1"/>
              </a:lnSpc>
            </a:pPr>
            <a:r>
              <a:rPr lang="en-US" sz="2004" b="1">
                <a:latin typeface="Arial Bold"/>
                <a:ea typeface="Arial Bold"/>
                <a:cs typeface="Arial Bold"/>
                <a:sym typeface="Arial Bold"/>
              </a:rPr>
              <a:t>Align research with new priorities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0380-5C83-B808-F466-C9516072B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37" y="2174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Developing competitive proposals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01DB4-B897-CD1C-6AD7-734FB6BDB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746" y="1407487"/>
            <a:ext cx="4578797" cy="457879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2D9BD-E31D-68F3-8964-021AFA945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042" y="1566306"/>
            <a:ext cx="5181600" cy="43513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/>
            <a:r>
              <a:rPr lang="en-US" dirty="0">
                <a:latin typeface="+mn-lt"/>
                <a:cs typeface="Arial"/>
              </a:rPr>
              <a:t>Strategic Planning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Editorial Support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Collaborator Identification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Expert/Mock Reviews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Funding Search Tools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On-Demand Learning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Competitive Intelligence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Limited Submissions</a:t>
            </a:r>
          </a:p>
          <a:p>
            <a:pPr marL="227965" indent="-227965"/>
            <a:r>
              <a:rPr lang="en-US" dirty="0">
                <a:latin typeface="+mn-lt"/>
                <a:cs typeface="Arial"/>
              </a:rPr>
              <a:t>Connections – i.e. </a:t>
            </a:r>
            <a:r>
              <a:rPr lang="en-US">
                <a:latin typeface="+mn-lt"/>
                <a:cs typeface="Arial"/>
              </a:rPr>
              <a:t>Research </a:t>
            </a:r>
            <a:r>
              <a:rPr lang="en-US" dirty="0">
                <a:latin typeface="+mn-lt"/>
                <a:cs typeface="Arial"/>
              </a:rPr>
              <a:t>Interest </a:t>
            </a:r>
            <a:r>
              <a:rPr lang="en-US">
                <a:latin typeface="+mn-lt"/>
                <a:cs typeface="Arial"/>
              </a:rPr>
              <a:t>Groups (RIGS)</a:t>
            </a:r>
            <a:endParaRPr lang="en-US" dirty="0">
              <a:latin typeface="+mn-lt"/>
              <a:cs typeface="Arial"/>
            </a:endParaRPr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5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918AB2-F1D4-91F9-291C-6DE511EC5B08}"/>
              </a:ext>
            </a:extLst>
          </p:cNvPr>
          <p:cNvSpPr/>
          <p:nvPr/>
        </p:nvSpPr>
        <p:spPr>
          <a:xfrm>
            <a:off x="0" y="1018410"/>
            <a:ext cx="12192000" cy="5426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93FC7-7D77-058D-6A7C-CF71ACC7F743}"/>
              </a:ext>
            </a:extLst>
          </p:cNvPr>
          <p:cNvSpPr txBox="1">
            <a:spLocks/>
          </p:cNvSpPr>
          <p:nvPr/>
        </p:nvSpPr>
        <p:spPr>
          <a:xfrm>
            <a:off x="331685" y="296245"/>
            <a:ext cx="11528629" cy="10110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cs typeface="Arial" panose="020B0604020202020204" pitchFamily="34" charset="0"/>
              </a:rPr>
              <a:t>Strengthening Partnerships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89445-3E6C-61DE-9EF6-6816810F1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74" y="1183582"/>
            <a:ext cx="3785019" cy="5260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6E061-1AD6-F2B4-C2E6-A5F30FDBDB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"/>
          <a:stretch>
            <a:fillRect/>
          </a:stretch>
        </p:blipFill>
        <p:spPr>
          <a:xfrm>
            <a:off x="6095999" y="1018410"/>
            <a:ext cx="3688081" cy="526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0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A1EAB-5F7A-A9EC-B74F-DF20FF5F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16" y="479004"/>
            <a:ext cx="6587967" cy="65879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D23C3E-B36F-6DDA-ED73-992F3917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15" y="315928"/>
            <a:ext cx="10515600" cy="1325563"/>
          </a:xfrm>
        </p:spPr>
        <p:txBody>
          <a:bodyPr/>
          <a:lstStyle/>
          <a:p>
            <a:r>
              <a:rPr lang="en-US" dirty="0"/>
              <a:t>Connecting with the private sector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D28E4B-EC61-053F-875C-E79EC3828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4" t="12332" r="6562" b="10770"/>
          <a:stretch>
            <a:fillRect/>
          </a:stretch>
        </p:blipFill>
        <p:spPr>
          <a:xfrm>
            <a:off x="5083627" y="2854670"/>
            <a:ext cx="2024743" cy="183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98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02F3701-18B9-06CB-E312-2EBDDBC61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0242"/>
            <a:ext cx="11434353" cy="724989"/>
          </a:xfrm>
        </p:spPr>
        <p:txBody>
          <a:bodyPr>
            <a:noAutofit/>
          </a:bodyPr>
          <a:lstStyle/>
          <a:p>
            <a:r>
              <a:rPr lang="en-US" sz="4400" dirty="0"/>
              <a:t>Making New Health Connections 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C2C174-4C8D-B53B-4967-08D68A3A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819490"/>
            <a:ext cx="5709207" cy="5537931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117055-00FA-2363-ECC2-7ED850D7E691}"/>
              </a:ext>
            </a:extLst>
          </p:cNvPr>
          <p:cNvGrpSpPr/>
          <p:nvPr/>
        </p:nvGrpSpPr>
        <p:grpSpPr>
          <a:xfrm>
            <a:off x="1078169" y="-249767"/>
            <a:ext cx="4157376" cy="7676443"/>
            <a:chOff x="595244" y="-296332"/>
            <a:chExt cx="4157376" cy="7676443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12111A9F-9978-1FD5-C3D6-7E00E3B3D7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49970856"/>
                </p:ext>
              </p:extLst>
            </p:nvPr>
          </p:nvGraphicFramePr>
          <p:xfrm>
            <a:off x="595244" y="-296332"/>
            <a:ext cx="4157376" cy="76764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5" name="Picture 44" descr="Chatbot - Free communications icons">
              <a:extLst>
                <a:ext uri="{FF2B5EF4-FFF2-40B4-BE49-F238E27FC236}">
                  <a16:creationId xmlns:a16="http://schemas.microsoft.com/office/drawing/2014/main" id="{09B8AC1C-9DD6-2BE7-7B55-36BF5A906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795" y="5246047"/>
              <a:ext cx="590616" cy="50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8" descr="Open Email Icon - Free PNG &amp; SVG 3261168 - Noun Project">
              <a:extLst>
                <a:ext uri="{FF2B5EF4-FFF2-40B4-BE49-F238E27FC236}">
                  <a16:creationId xmlns:a16="http://schemas.microsoft.com/office/drawing/2014/main" id="{74B80C90-3DD2-8225-026B-B04CD9A58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752" y="4256258"/>
              <a:ext cx="590616" cy="50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8">
              <a:extLst>
                <a:ext uri="{FF2B5EF4-FFF2-40B4-BE49-F238E27FC236}">
                  <a16:creationId xmlns:a16="http://schemas.microsoft.com/office/drawing/2014/main" id="{E910CB12-4FF4-8E0B-DB07-6891CC9CD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049">
              <a:off x="1484684" y="3303602"/>
              <a:ext cx="320710" cy="543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>
              <a:extLst>
                <a:ext uri="{FF2B5EF4-FFF2-40B4-BE49-F238E27FC236}">
                  <a16:creationId xmlns:a16="http://schemas.microsoft.com/office/drawing/2014/main" id="{85E5033F-786F-67B0-C094-5C1AADFD4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885" y="2283941"/>
              <a:ext cx="670380" cy="567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0843FD-5CD9-A996-C7CA-F6CE539F5876}"/>
              </a:ext>
            </a:extLst>
          </p:cNvPr>
          <p:cNvSpPr txBox="1"/>
          <p:nvPr/>
        </p:nvSpPr>
        <p:spPr>
          <a:xfrm>
            <a:off x="74109" y="6422096"/>
            <a:ext cx="243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3268644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BA05-558A-B36B-7243-812222E5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365125"/>
            <a:ext cx="11127377" cy="1325563"/>
          </a:xfrm>
        </p:spPr>
        <p:txBody>
          <a:bodyPr/>
          <a:lstStyle/>
          <a:p>
            <a:r>
              <a:rPr lang="en-US" dirty="0"/>
              <a:t>Developing new ways to support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8E3159-BB2A-827C-ADAB-BF3380F7EA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4954" y="1690688"/>
            <a:ext cx="4351338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D24B5-6846-E43F-3BBF-8E85F05EA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60654"/>
            <a:ext cx="5484223" cy="43513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Strong connections between ITS and Research </a:t>
            </a:r>
          </a:p>
          <a:p>
            <a:r>
              <a:rPr lang="en-US" dirty="0">
                <a:latin typeface="+mn-lt"/>
              </a:rPr>
              <a:t>Director of AI Research Solutions </a:t>
            </a:r>
          </a:p>
          <a:p>
            <a:pPr lvl="1"/>
            <a:r>
              <a:rPr lang="en-US" dirty="0">
                <a:latin typeface="+mn-lt"/>
              </a:rPr>
              <a:t>New position – search underway </a:t>
            </a:r>
          </a:p>
          <a:p>
            <a:pPr lvl="2"/>
            <a:r>
              <a:rPr lang="en-US" dirty="0">
                <a:latin typeface="+mn-lt"/>
              </a:rPr>
              <a:t>Concierge-style service</a:t>
            </a:r>
          </a:p>
          <a:p>
            <a:pPr lvl="2"/>
            <a:r>
              <a:rPr lang="en-US" dirty="0">
                <a:latin typeface="+mn-lt"/>
              </a:rPr>
              <a:t>Build a program</a:t>
            </a:r>
          </a:p>
          <a:p>
            <a:pPr lvl="2"/>
            <a:r>
              <a:rPr lang="en-US" dirty="0">
                <a:latin typeface="+mn-lt"/>
              </a:rPr>
              <a:t>Student/early-talent support </a:t>
            </a:r>
          </a:p>
        </p:txBody>
      </p:sp>
    </p:spTree>
    <p:extLst>
      <p:ext uri="{BB962C8B-B14F-4D97-AF65-F5344CB8AC3E}">
        <p14:creationId xmlns:p14="http://schemas.microsoft.com/office/powerpoint/2010/main" val="819332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5F7C-493F-52F2-160F-903E6FF5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52" y="0"/>
            <a:ext cx="10515600" cy="1011067"/>
          </a:xfrm>
        </p:spPr>
        <p:txBody>
          <a:bodyPr/>
          <a:lstStyle/>
          <a:p>
            <a:r>
              <a:rPr lang="en-US" dirty="0"/>
              <a:t>A few take aways from the past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B7CBC-97AA-048C-74F1-3012623EA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074" y="914399"/>
            <a:ext cx="10909663" cy="566928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With every challenge, comes opportunity.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Back to basics - proposal writing 101.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>
                <a:latin typeface="+mn-lt"/>
              </a:rPr>
              <a:t>Give them their words back to them.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>
                <a:latin typeface="+mn-lt"/>
              </a:rPr>
              <a:t>Write for a general audience. 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>
                <a:latin typeface="+mn-lt"/>
              </a:rPr>
              <a:t>Focus on significance.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Be proactive – those who prepare will win!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Feedback is a gift - solicit feedback broadly!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You have to play to win - keep submitting proposals.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Our researchers…including early career investigators: are doing some really cool, impactful work! </a:t>
            </a:r>
          </a:p>
          <a:p>
            <a:endParaRPr lang="en-US" sz="3600" dirty="0">
              <a:latin typeface="+mn-lt"/>
            </a:endParaRPr>
          </a:p>
          <a:p>
            <a:endParaRPr lang="en-US" sz="36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6EAD-A797-05B8-9AEC-3DAA770BF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EDE24-9213-32DE-C981-5086FF2B0E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8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890E-0409-5047-E04D-36E8BEF0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FSU Research by the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6EEC2-77D2-5936-F9AA-9B877134D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2937-57B5-27F7-2D76-D01B2D5E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Fiscal Year 2025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9E21D0-7735-3720-F750-ABB57B9F83F1}"/>
              </a:ext>
            </a:extLst>
          </p:cNvPr>
          <p:cNvSpPr/>
          <p:nvPr/>
        </p:nvSpPr>
        <p:spPr>
          <a:xfrm>
            <a:off x="1563052" y="2093337"/>
            <a:ext cx="9065895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$488,242,111.00</a:t>
            </a:r>
          </a:p>
          <a:p>
            <a:pPr algn="ctr"/>
            <a:endParaRPr lang="en-US" sz="5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Up ~50%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in four years!</a:t>
            </a:r>
          </a:p>
        </p:txBody>
      </p:sp>
    </p:spTree>
    <p:extLst>
      <p:ext uri="{BB962C8B-B14F-4D97-AF65-F5344CB8AC3E}">
        <p14:creationId xmlns:p14="http://schemas.microsoft.com/office/powerpoint/2010/main" val="142173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D642CCA-3283-33D3-BFEF-C5E6E9DBA175}"/>
              </a:ext>
            </a:extLst>
          </p:cNvPr>
          <p:cNvSpPr txBox="1"/>
          <p:nvPr/>
        </p:nvSpPr>
        <p:spPr>
          <a:xfrm>
            <a:off x="1336789" y="3043996"/>
            <a:ext cx="318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 Amount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C2D24F-07C6-D6D1-1B2B-AAC3C2F68EBB}"/>
              </a:ext>
            </a:extLst>
          </p:cNvPr>
          <p:cNvSpPr txBox="1"/>
          <p:nvPr/>
        </p:nvSpPr>
        <p:spPr>
          <a:xfrm>
            <a:off x="6246909" y="3080911"/>
            <a:ext cx="277915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Award Amount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DC4DAE-F3C5-23ED-9605-4853B240E862}"/>
              </a:ext>
            </a:extLst>
          </p:cNvPr>
          <p:cNvSpPr txBox="1"/>
          <p:nvPr/>
        </p:nvSpPr>
        <p:spPr>
          <a:xfrm>
            <a:off x="1630003" y="2338142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$868.5M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493A45-7351-65E9-165D-5882829987BC}"/>
              </a:ext>
            </a:extLst>
          </p:cNvPr>
          <p:cNvSpPr txBox="1"/>
          <p:nvPr/>
        </p:nvSpPr>
        <p:spPr>
          <a:xfrm>
            <a:off x="2929148" y="4003864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9%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A17655F0-E7F0-C5A0-F292-C2F60FDBF6FE}"/>
              </a:ext>
            </a:extLst>
          </p:cNvPr>
          <p:cNvSpPr/>
          <p:nvPr/>
        </p:nvSpPr>
        <p:spPr>
          <a:xfrm rot="10800000">
            <a:off x="6627181" y="3831706"/>
            <a:ext cx="933270" cy="800220"/>
          </a:xfrm>
          <a:prstGeom prst="downArrow">
            <a:avLst>
              <a:gd name="adj1" fmla="val 55377"/>
              <a:gd name="adj2" fmla="val 50000"/>
            </a:avLst>
          </a:prstGeom>
          <a:solidFill>
            <a:srgbClr val="9BBB59">
              <a:lumMod val="75000"/>
            </a:srgbClr>
          </a:solidFill>
          <a:ln w="9525" cap="flat" cmpd="sng" algn="ctr">
            <a:solidFill>
              <a:srgbClr val="D0B88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1B7CE8-46EC-ED33-5A29-58BF37D76E83}"/>
              </a:ext>
            </a:extLst>
          </p:cNvPr>
          <p:cNvSpPr txBox="1"/>
          <p:nvPr/>
        </p:nvSpPr>
        <p:spPr>
          <a:xfrm>
            <a:off x="7683777" y="4003864"/>
            <a:ext cx="10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2.9%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5715A0-A444-FE42-257A-1F6E25E9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443" y="656515"/>
            <a:ext cx="2182557" cy="8596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F2E460-4509-A556-5B2C-96EEF53C4800}"/>
              </a:ext>
            </a:extLst>
          </p:cNvPr>
          <p:cNvSpPr txBox="1"/>
          <p:nvPr/>
        </p:nvSpPr>
        <p:spPr>
          <a:xfrm>
            <a:off x="10164932" y="1485582"/>
            <a:ext cx="2027068" cy="584775"/>
          </a:xfrm>
          <a:prstGeom prst="rect">
            <a:avLst/>
          </a:prstGeom>
          <a:solidFill>
            <a:srgbClr val="99263E">
              <a:lumMod val="75000"/>
            </a:srgbClr>
          </a:solidFill>
          <a:ln>
            <a:solidFill>
              <a:srgbClr val="843447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rPr>
              <a:t>Awards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0FE23E-CB14-5AA3-7323-663CDA7BC505}"/>
              </a:ext>
            </a:extLst>
          </p:cNvPr>
          <p:cNvSpPr txBox="1"/>
          <p:nvPr/>
        </p:nvSpPr>
        <p:spPr>
          <a:xfrm>
            <a:off x="6453761" y="2350089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$210.4M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1BE21508-0C07-AB0C-83E8-0E6EB0C2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FY26 versus FY25</a:t>
            </a:r>
            <a:br>
              <a:rPr lang="en-US" dirty="0"/>
            </a:br>
            <a:r>
              <a:rPr lang="en-US" sz="2000" dirty="0"/>
              <a:t>(Eight months into the Fiscal Year)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A0CF7-756C-B787-6108-AEF9E814EDA7}"/>
              </a:ext>
            </a:extLst>
          </p:cNvPr>
          <p:cNvSpPr txBox="1"/>
          <p:nvPr/>
        </p:nvSpPr>
        <p:spPr>
          <a:xfrm>
            <a:off x="14176" y="6053959"/>
            <a:ext cx="3437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*Available funding opportunities have shifted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AA98551-1A10-1809-6064-A6BDBEDA9C44}"/>
              </a:ext>
            </a:extLst>
          </p:cNvPr>
          <p:cNvSpPr/>
          <p:nvPr/>
        </p:nvSpPr>
        <p:spPr>
          <a:xfrm rot="10800000">
            <a:off x="1812417" y="3799038"/>
            <a:ext cx="933270" cy="800220"/>
          </a:xfrm>
          <a:prstGeom prst="downArrow">
            <a:avLst>
              <a:gd name="adj1" fmla="val 55377"/>
              <a:gd name="adj2" fmla="val 50000"/>
            </a:avLst>
          </a:prstGeom>
          <a:solidFill>
            <a:srgbClr val="9BBB59">
              <a:lumMod val="75000"/>
            </a:srgbClr>
          </a:solidFill>
          <a:ln w="9525" cap="flat" cmpd="sng" algn="ctr">
            <a:solidFill>
              <a:srgbClr val="D0B88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3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3FED-8F0E-4CCF-1DC1-2368A0CD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Landscape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0B403-4349-D762-CCCA-8271B82BE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1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81CA8-F0EF-EBA2-8636-00711AFC3131}"/>
              </a:ext>
            </a:extLst>
          </p:cNvPr>
          <p:cNvSpPr/>
          <p:nvPr/>
        </p:nvSpPr>
        <p:spPr>
          <a:xfrm>
            <a:off x="0" y="1330036"/>
            <a:ext cx="12192000" cy="50615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7A88978-C396-6200-75BE-CF55AEF6B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17" y="384967"/>
            <a:ext cx="671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Recent Strategic Intelligence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38096E-18D2-4AFE-43B1-9E78C3E9C4F3}"/>
              </a:ext>
            </a:extLst>
          </p:cNvPr>
          <p:cNvSpPr/>
          <p:nvPr/>
        </p:nvSpPr>
        <p:spPr>
          <a:xfrm>
            <a:off x="537408" y="1687587"/>
            <a:ext cx="6560343" cy="7262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Open Sans"/>
                <a:cs typeface="Open Sans"/>
              </a:rPr>
              <a:t>FY26 Congressional Appropriations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54869-BC50-70C7-DADA-4B14AA13935C}"/>
              </a:ext>
            </a:extLst>
          </p:cNvPr>
          <p:cNvSpPr/>
          <p:nvPr/>
        </p:nvSpPr>
        <p:spPr>
          <a:xfrm>
            <a:off x="537411" y="2595724"/>
            <a:ext cx="6560343" cy="7262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ea typeface="Open Sans"/>
                <a:cs typeface="Open Sans"/>
              </a:rPr>
              <a:t>E.O. on Improving Oversight of Federal Grantmaking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C235E4-65DD-1D5F-E071-2B7229074627}"/>
              </a:ext>
            </a:extLst>
          </p:cNvPr>
          <p:cNvSpPr/>
          <p:nvPr/>
        </p:nvSpPr>
        <p:spPr>
          <a:xfrm>
            <a:off x="537411" y="3503861"/>
            <a:ext cx="6560343" cy="7262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Open Sans"/>
                <a:cs typeface="Open Sans"/>
              </a:rPr>
              <a:t>Administration Research Priorities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A6FBA6-7831-BDE5-2844-48B5E36C37B6}"/>
              </a:ext>
            </a:extLst>
          </p:cNvPr>
          <p:cNvSpPr/>
          <p:nvPr/>
        </p:nvSpPr>
        <p:spPr>
          <a:xfrm>
            <a:off x="537410" y="5317801"/>
            <a:ext cx="6560343" cy="7262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Open Sans"/>
                <a:cs typeface="Open Sans"/>
              </a:rPr>
              <a:t>Indirect Costs—JAG FAIR model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C6995E-24B2-7F14-8BE8-269A373C1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165" y="2181265"/>
            <a:ext cx="4167291" cy="3605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F8F2BF-4CD1-6361-E86F-B0EEF34144E7}"/>
              </a:ext>
            </a:extLst>
          </p:cNvPr>
          <p:cNvSpPr/>
          <p:nvPr/>
        </p:nvSpPr>
        <p:spPr>
          <a:xfrm>
            <a:off x="537409" y="4378718"/>
            <a:ext cx="6560343" cy="7262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Open Sans"/>
                <a:cs typeface="Open Sans"/>
              </a:rPr>
              <a:t>OMB Task Force to Reduce Regulatory Burden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0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562E2-D178-0785-0FFE-1694D69D4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7E46B68-1173-5B1C-E14D-823C458414B2}"/>
              </a:ext>
            </a:extLst>
          </p:cNvPr>
          <p:cNvSpPr txBox="1"/>
          <p:nvPr/>
        </p:nvSpPr>
        <p:spPr>
          <a:xfrm>
            <a:off x="438321" y="467182"/>
            <a:ext cx="10397319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5"/>
              </a:lnSpc>
            </a:pPr>
            <a:r>
              <a:rPr lang="en-US" sz="1596" spc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Current Federal Landscape</a:t>
            </a:r>
          </a:p>
          <a:p>
            <a:pPr>
              <a:lnSpc>
                <a:spcPts val="5018"/>
              </a:lnSpc>
            </a:pPr>
            <a:r>
              <a:rPr lang="en-US" sz="4000" spc="97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FY26 Budget – Doesn’t look so bad!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B9119F5-0959-6F5F-2C75-E6A88C6DC17E}"/>
              </a:ext>
            </a:extLst>
          </p:cNvPr>
          <p:cNvSpPr txBox="1"/>
          <p:nvPr/>
        </p:nvSpPr>
        <p:spPr>
          <a:xfrm>
            <a:off x="3298679" y="1380893"/>
            <a:ext cx="57474" cy="431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0"/>
              </a:lnSpc>
            </a:pPr>
            <a:r>
              <a:rPr lang="en-US" sz="1596" b="1">
                <a:solidFill>
                  <a:srgbClr val="EBD4A2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4374501-BB3B-8143-834F-CCF27476376F}"/>
              </a:ext>
            </a:extLst>
          </p:cNvPr>
          <p:cNvSpPr txBox="1"/>
          <p:nvPr/>
        </p:nvSpPr>
        <p:spPr>
          <a:xfrm>
            <a:off x="438320" y="1862814"/>
            <a:ext cx="1817369" cy="4047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45"/>
              </a:lnSpc>
            </a:pPr>
            <a:r>
              <a:rPr lang="en-US" sz="1596" b="1" spc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NSF </a:t>
            </a:r>
          </a:p>
          <a:p>
            <a:pPr>
              <a:lnSpc>
                <a:spcPts val="3245"/>
              </a:lnSpc>
            </a:pPr>
            <a:r>
              <a:rPr lang="en-US" sz="1596" b="1" spc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NIH (exc. ARPA-H) DOE Office of </a:t>
            </a:r>
          </a:p>
          <a:p>
            <a:pPr>
              <a:lnSpc>
                <a:spcPts val="798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Science</a:t>
            </a:r>
          </a:p>
          <a:p>
            <a:pPr>
              <a:lnSpc>
                <a:spcPts val="3990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ARPA-E</a:t>
            </a:r>
          </a:p>
          <a:p>
            <a:pPr>
              <a:lnSpc>
                <a:spcPts val="2499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DOD RDT&amp;E</a:t>
            </a:r>
          </a:p>
          <a:p>
            <a:pPr>
              <a:lnSpc>
                <a:spcPts val="3990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NASA</a:t>
            </a:r>
          </a:p>
          <a:p>
            <a:pPr>
              <a:lnSpc>
                <a:spcPts val="2499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NIST (Commerce)</a:t>
            </a:r>
          </a:p>
          <a:p>
            <a:pPr>
              <a:lnSpc>
                <a:spcPts val="3990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NOAA </a:t>
            </a:r>
          </a:p>
          <a:p>
            <a:pPr>
              <a:lnSpc>
                <a:spcPts val="798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(Commerce)</a:t>
            </a:r>
          </a:p>
          <a:p>
            <a:pPr>
              <a:lnSpc>
                <a:spcPts val="3990"/>
              </a:lnSpc>
            </a:pPr>
            <a:r>
              <a:rPr lang="en-US" sz="15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NIFA (USDA)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2623B4-C44A-94E4-065E-F8E26ED421F2}"/>
              </a:ext>
            </a:extLst>
          </p:cNvPr>
          <p:cNvSpPr txBox="1"/>
          <p:nvPr/>
        </p:nvSpPr>
        <p:spPr>
          <a:xfrm>
            <a:off x="5449043" y="1976095"/>
            <a:ext cx="865537" cy="118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$3.90B $26.68B $7.09B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C97CC2D-B1F8-736E-A9D9-E0C426F28005}"/>
              </a:ext>
            </a:extLst>
          </p:cNvPr>
          <p:cNvSpPr txBox="1"/>
          <p:nvPr/>
        </p:nvSpPr>
        <p:spPr>
          <a:xfrm>
            <a:off x="10183188" y="1938939"/>
            <a:ext cx="878357" cy="1113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$9.00B $47.20B</a:t>
            </a:r>
          </a:p>
          <a:p>
            <a:pPr algn="ctr">
              <a:lnSpc>
                <a:spcPts val="2519"/>
              </a:lnSpc>
            </a:pPr>
            <a:r>
              <a:rPr lang="en-US" spc="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TBD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CA537F9-F536-8563-F9E2-A5EB7C91C63F}"/>
              </a:ext>
            </a:extLst>
          </p:cNvPr>
          <p:cNvSpPr txBox="1"/>
          <p:nvPr/>
        </p:nvSpPr>
        <p:spPr>
          <a:xfrm>
            <a:off x="3062181" y="1938938"/>
            <a:ext cx="865537" cy="118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$8.80B $46.89B $8.24B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7849B8A-8F77-3B2F-3E60-93A3ADAA47BF}"/>
              </a:ext>
            </a:extLst>
          </p:cNvPr>
          <p:cNvSpPr txBox="1"/>
          <p:nvPr/>
        </p:nvSpPr>
        <p:spPr>
          <a:xfrm>
            <a:off x="2997712" y="3186266"/>
            <a:ext cx="994477" cy="2152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$460.0M</a:t>
            </a:r>
          </a:p>
          <a:p>
            <a:pPr algn="ctr">
              <a:lnSpc>
                <a:spcPts val="1989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$141.26B</a:t>
            </a:r>
          </a:p>
          <a:p>
            <a:pPr algn="ctr"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$24.84B</a:t>
            </a:r>
          </a:p>
          <a:p>
            <a:pPr algn="ctr">
              <a:lnSpc>
                <a:spcPts val="1989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$1.16B</a:t>
            </a:r>
          </a:p>
          <a:p>
            <a:pPr algn="ctr"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$6.18B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54C85E7-CC22-B393-1D37-983E0269E4F1}"/>
              </a:ext>
            </a:extLst>
          </p:cNvPr>
          <p:cNvSpPr txBox="1"/>
          <p:nvPr/>
        </p:nvSpPr>
        <p:spPr>
          <a:xfrm>
            <a:off x="3126658" y="5384591"/>
            <a:ext cx="736587" cy="48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$1.69B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04B28C34-AF4F-8C5E-485B-29C4B6E2A656}"/>
              </a:ext>
            </a:extLst>
          </p:cNvPr>
          <p:cNvSpPr txBox="1"/>
          <p:nvPr/>
        </p:nvSpPr>
        <p:spPr>
          <a:xfrm>
            <a:off x="5420830" y="3186266"/>
            <a:ext cx="994477" cy="2152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$200.0M</a:t>
            </a:r>
          </a:p>
          <a:p>
            <a:pPr algn="ctr">
              <a:lnSpc>
                <a:spcPts val="1989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$143.19B</a:t>
            </a:r>
          </a:p>
          <a:p>
            <a:pPr algn="ctr"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$18.81B</a:t>
            </a:r>
          </a:p>
          <a:p>
            <a:pPr algn="ctr">
              <a:lnSpc>
                <a:spcPts val="1989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$833.0M</a:t>
            </a:r>
          </a:p>
          <a:p>
            <a:pPr algn="ctr"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$4.46B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9E91B42-96B4-4262-CAB1-D2DC12F2B0C2}"/>
              </a:ext>
            </a:extLst>
          </p:cNvPr>
          <p:cNvSpPr txBox="1"/>
          <p:nvPr/>
        </p:nvSpPr>
        <p:spPr>
          <a:xfrm>
            <a:off x="5546618" y="5384591"/>
            <a:ext cx="736587" cy="48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$1.05B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A557F5A-D25C-BDBF-286F-4E023475383B}"/>
              </a:ext>
            </a:extLst>
          </p:cNvPr>
          <p:cNvSpPr txBox="1"/>
          <p:nvPr/>
        </p:nvSpPr>
        <p:spPr>
          <a:xfrm>
            <a:off x="10183188" y="3782899"/>
            <a:ext cx="994477" cy="1501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$142.47B</a:t>
            </a:r>
          </a:p>
          <a:p>
            <a:pPr algn="ctr">
              <a:lnSpc>
                <a:spcPts val="3245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$24.90B $1.60B $6.14B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EE78372F-21A8-7465-0743-BB4DAE160703}"/>
              </a:ext>
            </a:extLst>
          </p:cNvPr>
          <p:cNvSpPr txBox="1"/>
          <p:nvPr/>
        </p:nvSpPr>
        <p:spPr>
          <a:xfrm>
            <a:off x="7868785" y="1938939"/>
            <a:ext cx="878357" cy="118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$7.00B $46.90B $8.40B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D67AA3EE-DA2D-096F-8F43-D7279BCC32BA}"/>
              </a:ext>
            </a:extLst>
          </p:cNvPr>
          <p:cNvSpPr txBox="1"/>
          <p:nvPr/>
        </p:nvSpPr>
        <p:spPr>
          <a:xfrm>
            <a:off x="7769905" y="3168847"/>
            <a:ext cx="1007297" cy="2152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$350.0M</a:t>
            </a:r>
          </a:p>
          <a:p>
            <a:pPr algn="ctr">
              <a:lnSpc>
                <a:spcPts val="1989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$147.62B</a:t>
            </a:r>
          </a:p>
          <a:p>
            <a:pPr algn="ctr">
              <a:lnSpc>
                <a:spcPts val="4500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$24.84B</a:t>
            </a:r>
          </a:p>
          <a:p>
            <a:pPr algn="ctr">
              <a:lnSpc>
                <a:spcPts val="1989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$1.28B</a:t>
            </a:r>
          </a:p>
          <a:p>
            <a:pPr algn="ctr">
              <a:lnSpc>
                <a:spcPts val="4500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$5.80B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8EC8692A-A13D-8900-4D4B-BB73B75EF944}"/>
              </a:ext>
            </a:extLst>
          </p:cNvPr>
          <p:cNvSpPr txBox="1"/>
          <p:nvPr/>
        </p:nvSpPr>
        <p:spPr>
          <a:xfrm>
            <a:off x="7896397" y="5396250"/>
            <a:ext cx="749417" cy="48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$1.65B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A15EE9B-40B1-9A8D-1AA9-5DEBCE649A4D}"/>
              </a:ext>
            </a:extLst>
          </p:cNvPr>
          <p:cNvSpPr txBox="1"/>
          <p:nvPr/>
        </p:nvSpPr>
        <p:spPr>
          <a:xfrm>
            <a:off x="10252120" y="3359347"/>
            <a:ext cx="749417" cy="29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$1.50B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AE6A0A1F-6DE7-6C97-9136-F94E5783E1A6}"/>
              </a:ext>
            </a:extLst>
          </p:cNvPr>
          <p:cNvSpPr txBox="1"/>
          <p:nvPr/>
        </p:nvSpPr>
        <p:spPr>
          <a:xfrm>
            <a:off x="10252120" y="5396250"/>
            <a:ext cx="749417" cy="48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$1.69B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D398B656-604D-46CF-D51D-9530E2144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383889"/>
              </p:ext>
            </p:extLst>
          </p:nvPr>
        </p:nvGraphicFramePr>
        <p:xfrm>
          <a:off x="340527" y="1490426"/>
          <a:ext cx="11450955" cy="456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08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2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2472">
                  <a:extLst>
                    <a:ext uri="{9D8B030D-6E8A-4147-A177-3AD203B41FA5}">
                      <a16:colId xmlns:a16="http://schemas.microsoft.com/office/drawing/2014/main" val="271011462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cap="small" spc="-10" dirty="0">
                          <a:solidFill>
                            <a:schemeClr val="tx1"/>
                          </a:solidFill>
                        </a:rPr>
                        <a:t>Agency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cap="small" dirty="0">
                          <a:solidFill>
                            <a:schemeClr val="tx1"/>
                          </a:solidFill>
                        </a:rPr>
                        <a:t>FY25</a:t>
                      </a:r>
                      <a:r>
                        <a:rPr sz="1600" b="1" cap="small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cap="small" spc="-10" dirty="0">
                          <a:solidFill>
                            <a:schemeClr val="tx1"/>
                          </a:solidFill>
                        </a:rPr>
                        <a:t>Enacted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cap="small" dirty="0">
                          <a:solidFill>
                            <a:schemeClr val="tx1"/>
                          </a:solidFill>
                        </a:rPr>
                        <a:t>FY26</a:t>
                      </a:r>
                      <a:r>
                        <a:rPr sz="1600" b="1" cap="small" spc="-6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cap="small" dirty="0">
                          <a:solidFill>
                            <a:schemeClr val="tx1"/>
                          </a:solidFill>
                        </a:rPr>
                        <a:t>Budget</a:t>
                      </a:r>
                      <a:r>
                        <a:rPr sz="1600" b="1" cap="small" spc="1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cap="small" spc="-10" dirty="0">
                          <a:solidFill>
                            <a:schemeClr val="tx1"/>
                          </a:solidFill>
                        </a:rPr>
                        <a:t>Request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cap="small" dirty="0">
                          <a:solidFill>
                            <a:schemeClr val="tx1"/>
                          </a:solidFill>
                        </a:rPr>
                        <a:t>FY26</a:t>
                      </a:r>
                      <a:r>
                        <a:rPr sz="1600" b="1" cap="small" spc="-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cap="small" dirty="0">
                          <a:solidFill>
                            <a:schemeClr val="tx1"/>
                          </a:solidFill>
                        </a:rPr>
                        <a:t>House</a:t>
                      </a:r>
                      <a:r>
                        <a:rPr sz="1600" b="1" cap="small" spc="3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cap="small" spc="-20" dirty="0">
                          <a:solidFill>
                            <a:schemeClr val="tx1"/>
                          </a:solidFill>
                        </a:rPr>
                        <a:t>Mark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cap="small" dirty="0">
                          <a:solidFill>
                            <a:schemeClr val="tx1"/>
                          </a:solidFill>
                        </a:rPr>
                        <a:t>FY26</a:t>
                      </a:r>
                      <a:r>
                        <a:rPr sz="1600" b="1" cap="small" spc="-8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cap="small" spc="-10" dirty="0">
                          <a:solidFill>
                            <a:schemeClr val="tx1"/>
                          </a:solidFill>
                        </a:rPr>
                        <a:t>Senate</a:t>
                      </a:r>
                      <a:r>
                        <a:rPr sz="1600" b="1" cap="small" spc="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cap="small" spc="-20" dirty="0">
                          <a:solidFill>
                            <a:schemeClr val="tx1"/>
                          </a:solidFill>
                        </a:rPr>
                        <a:t>Mark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FY26 </a:t>
                      </a:r>
                      <a:r>
                        <a:rPr lang="en-US" sz="1600" b="1" cap="small" spc="-10" dirty="0">
                          <a:solidFill>
                            <a:schemeClr val="tx1"/>
                          </a:solidFill>
                        </a:rPr>
                        <a:t>Enacted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25"/>
                        <a:t>NSF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$8.80B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$3.90B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$7.00B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>
                          <a:solidFill>
                            <a:schemeClr val="bg1"/>
                          </a:solidFill>
                        </a:rPr>
                        <a:t>$9.00B</a:t>
                      </a:r>
                      <a:endParaRPr sz="1800" b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$8.75B</a:t>
                      </a:r>
                      <a:endParaRPr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/>
                        <a:t>NIH</a:t>
                      </a:r>
                      <a:r>
                        <a:rPr sz="1600" b="1" spc="15"/>
                        <a:t> </a:t>
                      </a:r>
                      <a:r>
                        <a:rPr sz="1200" b="1"/>
                        <a:t>(exc.</a:t>
                      </a:r>
                      <a:r>
                        <a:rPr sz="1200" b="1" spc="-65"/>
                        <a:t> </a:t>
                      </a:r>
                      <a:r>
                        <a:rPr sz="1200" b="1" spc="-45"/>
                        <a:t>ARPA-</a:t>
                      </a:r>
                      <a:r>
                        <a:rPr sz="1200" b="1" spc="-25"/>
                        <a:t>H)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$46.89B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$26.68B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$46.90B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$47.20B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$48.7B</a:t>
                      </a:r>
                      <a:endParaRPr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90805" marR="47752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/>
                        <a:t>DOE</a:t>
                      </a:r>
                      <a:r>
                        <a:rPr sz="1600" b="1" spc="-30"/>
                        <a:t> </a:t>
                      </a:r>
                      <a:r>
                        <a:rPr sz="1600" b="1"/>
                        <a:t>Office</a:t>
                      </a:r>
                      <a:r>
                        <a:rPr sz="1600" b="1" spc="-5"/>
                        <a:t> </a:t>
                      </a:r>
                      <a:r>
                        <a:rPr sz="1600" b="1" spc="-25"/>
                        <a:t>of </a:t>
                      </a:r>
                      <a:r>
                        <a:rPr sz="1600" b="1" spc="-10"/>
                        <a:t>Science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/>
                        <a:t>$8.24B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$7.09B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>
                          <a:solidFill>
                            <a:schemeClr val="bg1"/>
                          </a:solidFill>
                        </a:rPr>
                        <a:t>$8.40B</a:t>
                      </a:r>
                      <a:endParaRPr sz="1800" b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25" dirty="0"/>
                        <a:t>TBD</a:t>
                      </a:r>
                      <a:endParaRPr sz="1800" b="0" dirty="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$8.4B</a:t>
                      </a:r>
                      <a:endParaRPr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50"/>
                        <a:t>ARPA-E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$460.0M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$200.0M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$350.0M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$1.50B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$470M</a:t>
                      </a:r>
                      <a:endParaRPr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/>
                        <a:t>DOD</a:t>
                      </a:r>
                      <a:r>
                        <a:rPr sz="1600" b="1" spc="-25" dirty="0"/>
                        <a:t> </a:t>
                      </a:r>
                      <a:r>
                        <a:rPr sz="1600" b="1" spc="-10" dirty="0"/>
                        <a:t>RDT&amp;E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/>
                        <a:t>$141.26B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$143.19B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$147.62B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$142.47B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$145.9B</a:t>
                      </a:r>
                      <a:endParaRPr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20"/>
                        <a:t>NASA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/>
                        <a:t>$24.84B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$18.81B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$24.84B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$24.90B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$24.4B</a:t>
                      </a:r>
                      <a:endParaRPr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/>
                        <a:t>NIST</a:t>
                      </a:r>
                      <a:r>
                        <a:rPr sz="1600" b="1" spc="-35"/>
                        <a:t> </a:t>
                      </a:r>
                      <a:r>
                        <a:rPr sz="1600" b="1" spc="-10"/>
                        <a:t>(Commerce)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/>
                        <a:t>$1.16B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$833.0M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>
                          <a:solidFill>
                            <a:schemeClr val="bg1"/>
                          </a:solidFill>
                        </a:rPr>
                        <a:t>$1.28B</a:t>
                      </a:r>
                      <a:endParaRPr sz="1800" b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$1.60B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$1.85B</a:t>
                      </a:r>
                      <a:endParaRPr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20"/>
                        <a:t>NOAA</a:t>
                      </a:r>
                      <a:endParaRPr sz="1600"/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spc="-10"/>
                        <a:t>(Commerce)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</a:t>
                      </a:r>
                      <a:r>
                        <a:rPr lang="en-US" sz="1800" spc="-10" dirty="0"/>
                        <a:t>6</a:t>
                      </a:r>
                      <a:r>
                        <a:rPr sz="1800" spc="-10" dirty="0"/>
                        <a:t>.18B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$4.46B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>
                          <a:solidFill>
                            <a:schemeClr val="bg1"/>
                          </a:solidFill>
                        </a:rPr>
                        <a:t>$5.80B</a:t>
                      </a:r>
                      <a:endParaRPr sz="1800" b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$6.14B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$6B</a:t>
                      </a:r>
                      <a:endParaRPr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20"/>
                        <a:t>NIFA</a:t>
                      </a:r>
                      <a:r>
                        <a:rPr sz="1600" b="1" spc="-90"/>
                        <a:t> </a:t>
                      </a:r>
                      <a:r>
                        <a:rPr sz="1600" b="1" spc="-10"/>
                        <a:t>(USDA)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/>
                        <a:t>$1.69B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/>
                        <a:t>$1.05B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>
                          <a:solidFill>
                            <a:schemeClr val="bg1"/>
                          </a:solidFill>
                        </a:rPr>
                        <a:t>$1.65B</a:t>
                      </a:r>
                      <a:endParaRPr sz="1800" b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0" spc="-10" dirty="0">
                          <a:solidFill>
                            <a:schemeClr val="bg1"/>
                          </a:solidFill>
                        </a:rPr>
                        <a:t>$1.69B</a:t>
                      </a:r>
                      <a:endParaRPr sz="18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$1.677B</a:t>
                      </a:r>
                      <a:endParaRPr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16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3DF0-726B-74C2-243E-08E47CAA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pc="1" dirty="0">
                <a:latin typeface="Arial" panose="020B0604020202020204" pitchFamily="34" charset="0"/>
                <a:cs typeface="Arial" panose="020B0604020202020204" pitchFamily="34" charset="0"/>
              </a:rPr>
              <a:t>The Game has Changed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F254C-0AD4-F581-8AD6-DB0A7AF4E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876" y="1756093"/>
            <a:ext cx="5460124" cy="4351339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latin typeface="+mn-lt"/>
              </a:rPr>
              <a:t>Reallocation and consolidation.</a:t>
            </a:r>
          </a:p>
          <a:p>
            <a:r>
              <a:rPr lang="en-US" sz="2600" dirty="0">
                <a:latin typeface="+mn-lt"/>
              </a:rPr>
              <a:t>Agency missions and goals are different.</a:t>
            </a:r>
          </a:p>
          <a:p>
            <a:r>
              <a:rPr lang="en-US" sz="2600" dirty="0">
                <a:latin typeface="+mn-lt"/>
              </a:rPr>
              <a:t>Review criteria are undergoing change.</a:t>
            </a:r>
          </a:p>
          <a:p>
            <a:r>
              <a:rPr lang="en-US" sz="2600" dirty="0">
                <a:latin typeface="+mn-lt"/>
              </a:rPr>
              <a:t>The makeup of review panels includes broad input.</a:t>
            </a:r>
          </a:p>
          <a:p>
            <a:r>
              <a:rPr lang="en-US" sz="2600" dirty="0">
                <a:latin typeface="+mn-lt"/>
              </a:rPr>
              <a:t>New funding mechanisms.</a:t>
            </a:r>
          </a:p>
          <a:p>
            <a:r>
              <a:rPr lang="en-US" sz="2600" dirty="0">
                <a:latin typeface="+mn-lt"/>
              </a:rPr>
              <a:t>Funding decisions being made outside of reviewer scorings and rankings.</a:t>
            </a:r>
          </a:p>
          <a:p>
            <a:endParaRPr lang="en-US" sz="2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AFF312-D2B2-813B-046C-2DEBCBA76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450" r="13063" b="-1"/>
          <a:stretch>
            <a:fillRect/>
          </a:stretch>
        </p:blipFill>
        <p:spPr>
          <a:xfrm>
            <a:off x="6172200" y="1825625"/>
            <a:ext cx="5181600" cy="4351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5106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374AB601-9678-B792-F093-A374523B9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663058"/>
              </p:ext>
            </p:extLst>
          </p:nvPr>
        </p:nvGraphicFramePr>
        <p:xfrm>
          <a:off x="180475" y="254200"/>
          <a:ext cx="11891210" cy="5844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4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734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Agency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315" marB="0" anchor="b"/>
                </a:tc>
                <a:tc>
                  <a:txBody>
                    <a:bodyPr/>
                    <a:lstStyle/>
                    <a:p>
                      <a:pPr marL="46355"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Previous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315" marB="0" anchor="b"/>
                </a:tc>
                <a:tc>
                  <a:txBody>
                    <a:bodyPr/>
                    <a:lstStyle/>
                    <a:p>
                      <a:pPr marL="121285"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lang="en-US" sz="1800" b="1" spc="-20" dirty="0">
                          <a:solidFill>
                            <a:schemeClr val="tx1"/>
                          </a:solidFill>
                        </a:rPr>
                        <a:t>Current 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315" marB="0" anchor="b"/>
                </a:tc>
                <a:tc>
                  <a:txBody>
                    <a:bodyPr/>
                    <a:lstStyle/>
                    <a:p>
                      <a:pPr marL="42545"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Changes</a:t>
                      </a:r>
                      <a:r>
                        <a:rPr sz="1800" b="1" spc="-6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sz="1800" b="1" spc="-8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Administration</a:t>
                      </a:r>
                      <a:r>
                        <a:rPr sz="1800" b="1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Priorities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31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734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1400" b="1" spc="-25">
                          <a:solidFill>
                            <a:schemeClr val="bg1"/>
                          </a:solidFill>
                        </a:rPr>
                        <a:t>AHA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1295" marB="0" anchor="b"/>
                </a:tc>
                <a:tc>
                  <a:txBody>
                    <a:bodyPr/>
                    <a:lstStyle/>
                    <a:p>
                      <a:pPr marL="46355" algn="l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Did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not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exist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1295" marB="0" anchor="b"/>
                </a:tc>
                <a:tc>
                  <a:txBody>
                    <a:bodyPr/>
                    <a:lstStyle/>
                    <a:p>
                      <a:pPr marL="121285" marR="106045" algn="l">
                        <a:lnSpc>
                          <a:spcPts val="1630"/>
                        </a:lnSpc>
                        <a:spcBef>
                          <a:spcPts val="890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Chronic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Care,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Disease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Prevention,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Low-Income Healthcare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3030" marB="0" anchor="b"/>
                </a:tc>
                <a:tc>
                  <a:txBody>
                    <a:bodyPr/>
                    <a:lstStyle/>
                    <a:p>
                      <a:pPr marL="42545" algn="l">
                        <a:lnSpc>
                          <a:spcPts val="1635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Consolidate</a:t>
                      </a:r>
                      <a:r>
                        <a:rPr sz="1400" spc="-6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work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multiple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HHS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agencies</a:t>
                      </a:r>
                      <a:endParaRPr sz="1400" dirty="0">
                        <a:solidFill>
                          <a:schemeClr val="bg1"/>
                        </a:solidFill>
                      </a:endParaRPr>
                    </a:p>
                    <a:p>
                      <a:pPr marL="42545" marR="337820" algn="l">
                        <a:lnSpc>
                          <a:spcPts val="163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that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includes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OASH,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HRSA,</a:t>
                      </a:r>
                      <a:r>
                        <a:rPr sz="1400" spc="-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SAMHSA,</a:t>
                      </a:r>
                      <a:r>
                        <a:rPr sz="1400" spc="-8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ATSDR,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NIOSH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133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b="1" spc="-25">
                          <a:solidFill>
                            <a:schemeClr val="bg1"/>
                          </a:solidFill>
                        </a:rPr>
                        <a:t>DoD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4615" marB="0" anchor="b"/>
                </a:tc>
                <a:tc>
                  <a:txBody>
                    <a:bodyPr/>
                    <a:lstStyle/>
                    <a:p>
                      <a:pPr marL="46355" marR="443865" algn="l">
                        <a:lnSpc>
                          <a:spcPts val="163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Defense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Modernization,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Basic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Research,</a:t>
                      </a:r>
                      <a:r>
                        <a:rPr sz="1400" spc="-8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STEM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Pipeline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1285" marR="184785" algn="l">
                        <a:lnSpc>
                          <a:spcPts val="1630"/>
                        </a:lnSpc>
                      </a:pPr>
                      <a:r>
                        <a:rPr sz="1400" spc="-10" dirty="0" err="1">
                          <a:solidFill>
                            <a:schemeClr val="bg1"/>
                          </a:solidFill>
                        </a:rPr>
                        <a:t>Hypersonics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sz="1400" spc="-1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AI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sz="1400" spc="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Machine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Learning,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Quantum,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Biodefense,</a:t>
                      </a:r>
                      <a:r>
                        <a:rPr sz="1400" spc="-7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Supply</a:t>
                      </a:r>
                      <a:r>
                        <a:rPr sz="1400" spc="-6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Chain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Resilience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2545" algn="l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Increased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focus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on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global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competition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461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112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b="1" spc="-25">
                          <a:solidFill>
                            <a:schemeClr val="bg1"/>
                          </a:solidFill>
                        </a:rPr>
                        <a:t>DOE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4615" marB="0" anchor="b"/>
                </a:tc>
                <a:tc>
                  <a:txBody>
                    <a:bodyPr/>
                    <a:lstStyle/>
                    <a:p>
                      <a:pPr marL="46355" marR="305435" algn="l">
                        <a:lnSpc>
                          <a:spcPts val="1630"/>
                        </a:lnSpc>
                      </a:pPr>
                      <a:r>
                        <a:rPr sz="1400">
                          <a:solidFill>
                            <a:schemeClr val="bg1"/>
                          </a:solidFill>
                        </a:rPr>
                        <a:t>Clean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0">
                          <a:solidFill>
                            <a:schemeClr val="bg1"/>
                          </a:solidFill>
                        </a:rPr>
                        <a:t>Energy,</a:t>
                      </a:r>
                      <a:r>
                        <a:rPr sz="1400" spc="-2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Climate</a:t>
                      </a:r>
                      <a:r>
                        <a:rPr sz="1400" spc="-4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Science,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Basic</a:t>
                      </a:r>
                      <a:r>
                        <a:rPr sz="1400" spc="-4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Energy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Research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1285" marR="353695" algn="l">
                        <a:lnSpc>
                          <a:spcPts val="163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Critical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Minerals,</a:t>
                      </a:r>
                      <a:r>
                        <a:rPr sz="1400" spc="-6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Nuclear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Innovation,</a:t>
                      </a:r>
                      <a:r>
                        <a:rPr sz="1400" spc="-6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Energy 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Security,</a:t>
                      </a:r>
                      <a:r>
                        <a:rPr sz="1400" spc="-9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AI</a:t>
                      </a:r>
                      <a:r>
                        <a:rPr sz="1400" spc="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for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Grid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Resilience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2545" marR="133985" algn="l">
                        <a:lnSpc>
                          <a:spcPts val="1630"/>
                        </a:lnSpc>
                      </a:pPr>
                      <a:r>
                        <a:rPr sz="1400">
                          <a:solidFill>
                            <a:schemeClr val="bg1"/>
                          </a:solidFill>
                        </a:rPr>
                        <a:t>Pivot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climate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mitigation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sz="1400" spc="-3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energy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dominance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3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industrial</a:t>
                      </a:r>
                      <a:r>
                        <a:rPr sz="1400" spc="-5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resilience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422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400" b="1" spc="-20">
                          <a:solidFill>
                            <a:schemeClr val="bg1"/>
                          </a:solidFill>
                        </a:rPr>
                        <a:t>NASA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60655" marB="0" anchor="b"/>
                </a:tc>
                <a:tc>
                  <a:txBody>
                    <a:bodyPr/>
                    <a:lstStyle/>
                    <a:p>
                      <a:pPr marL="46355" algn="l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400">
                          <a:solidFill>
                            <a:schemeClr val="bg1"/>
                          </a:solidFill>
                        </a:rPr>
                        <a:t>Earth</a:t>
                      </a:r>
                      <a:r>
                        <a:rPr sz="1400" spc="-5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Science,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Climate</a:t>
                      </a:r>
                      <a:r>
                        <a:rPr sz="1400" spc="-4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Monitoring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60655" marB="0" anchor="b"/>
                </a:tc>
                <a:tc>
                  <a:txBody>
                    <a:bodyPr/>
                    <a:lstStyle/>
                    <a:p>
                      <a:pPr marL="121285" marR="827405" algn="l">
                        <a:lnSpc>
                          <a:spcPts val="1630"/>
                        </a:lnSpc>
                        <a:spcBef>
                          <a:spcPts val="570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Lunar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Mars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Missions,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Commercial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Partnerships,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Defense</a:t>
                      </a:r>
                      <a:r>
                        <a:rPr sz="1400" spc="-114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Aligned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R&amp;D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390" marB="0" anchor="b"/>
                </a:tc>
                <a:tc>
                  <a:txBody>
                    <a:bodyPr/>
                    <a:lstStyle/>
                    <a:p>
                      <a:pPr marL="42545" marR="271145" algn="l">
                        <a:lnSpc>
                          <a:spcPts val="1630"/>
                        </a:lnSpc>
                        <a:spcBef>
                          <a:spcPts val="570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Deprioritiz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climate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science,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shift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space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exploration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dominance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39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945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1400" b="1" spc="-25">
                          <a:solidFill>
                            <a:schemeClr val="bg1"/>
                          </a:solidFill>
                        </a:rPr>
                        <a:t>NIH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1295" marB="0" anchor="b"/>
                </a:tc>
                <a:tc>
                  <a:txBody>
                    <a:bodyPr/>
                    <a:lstStyle/>
                    <a:p>
                      <a:pPr marL="46355" marR="133350" algn="l">
                        <a:lnSpc>
                          <a:spcPts val="1630"/>
                        </a:lnSpc>
                        <a:spcBef>
                          <a:spcPts val="890"/>
                        </a:spcBef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Public</a:t>
                      </a:r>
                      <a:r>
                        <a:rPr lang="en-US" sz="1400" spc="-4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health,</a:t>
                      </a:r>
                      <a:r>
                        <a:rPr lang="en-US" sz="1400" spc="-6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spc="-10">
                          <a:solidFill>
                            <a:schemeClr val="bg1"/>
                          </a:solidFill>
                        </a:rPr>
                        <a:t>Biomedical 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innovation,</a:t>
                      </a:r>
                      <a:r>
                        <a:rPr lang="en-US"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Health</a:t>
                      </a:r>
                      <a:r>
                        <a:rPr lang="en-US" sz="1400" spc="-5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spc="-10">
                          <a:solidFill>
                            <a:schemeClr val="bg1"/>
                          </a:solidFill>
                        </a:rPr>
                        <a:t>disparities</a:t>
                      </a:r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3030" marB="0" anchor="b"/>
                </a:tc>
                <a:tc>
                  <a:txBody>
                    <a:bodyPr/>
                    <a:lstStyle/>
                    <a:p>
                      <a:pPr marL="121285" marR="329565" algn="l">
                        <a:lnSpc>
                          <a:spcPts val="1630"/>
                        </a:lnSpc>
                        <a:spcBef>
                          <a:spcPts val="890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Biosecurity,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Biotechnology,</a:t>
                      </a:r>
                      <a:r>
                        <a:rPr sz="1400" spc="-6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Nutrition,</a:t>
                      </a:r>
                      <a:r>
                        <a:rPr sz="1400" spc="-7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Chronic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Disease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Management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3030" marB="0" anchor="b"/>
                </a:tc>
                <a:tc>
                  <a:txBody>
                    <a:bodyPr/>
                    <a:lstStyle/>
                    <a:p>
                      <a:pPr marL="42545" algn="l">
                        <a:lnSpc>
                          <a:spcPts val="1635"/>
                        </a:lnSpc>
                      </a:pPr>
                      <a:r>
                        <a:rPr sz="1400">
                          <a:solidFill>
                            <a:schemeClr val="bg1"/>
                          </a:solidFill>
                        </a:rPr>
                        <a:t>Shift</a:t>
                      </a:r>
                      <a:r>
                        <a:rPr sz="1400" spc="-2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sz="1400" spc="-4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institute</a:t>
                      </a:r>
                      <a:r>
                        <a:rPr sz="1400" spc="-5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autonomy</a:t>
                      </a:r>
                      <a:r>
                        <a:rPr sz="1400" spc="-5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sz="1400" spc="-2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sz="1400" spc="-1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centralized</a:t>
                      </a:r>
                      <a:endParaRPr sz="1400">
                        <a:solidFill>
                          <a:schemeClr val="bg1"/>
                        </a:solidFill>
                      </a:endParaRPr>
                    </a:p>
                    <a:p>
                      <a:pPr marL="42545" marR="63500" algn="l">
                        <a:lnSpc>
                          <a:spcPts val="1630"/>
                        </a:lnSpc>
                        <a:spcBef>
                          <a:spcPts val="45"/>
                        </a:spcBef>
                      </a:pPr>
                      <a:r>
                        <a:rPr sz="1400">
                          <a:solidFill>
                            <a:schemeClr val="bg1"/>
                          </a:solidFill>
                        </a:rPr>
                        <a:t>model,</a:t>
                      </a:r>
                      <a:r>
                        <a:rPr sz="1400" spc="-5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proposed</a:t>
                      </a:r>
                      <a:r>
                        <a:rPr sz="1400" spc="-6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reorganization</a:t>
                      </a:r>
                      <a:r>
                        <a:rPr sz="1400" spc="-6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sz="1400" spc="-5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20+</a:t>
                      </a:r>
                      <a:r>
                        <a:rPr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institutes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2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centers</a:t>
                      </a:r>
                      <a:r>
                        <a:rPr sz="1400" spc="-3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sz="1400" spc="-2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50">
                          <a:solidFill>
                            <a:schemeClr val="bg1"/>
                          </a:solidFill>
                        </a:rPr>
                        <a:t>8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460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b="1" spc="-20">
                          <a:solidFill>
                            <a:schemeClr val="bg1"/>
                          </a:solidFill>
                        </a:rPr>
                        <a:t>NIST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4615" marB="0" anchor="b"/>
                </a:tc>
                <a:tc>
                  <a:txBody>
                    <a:bodyPr/>
                    <a:lstStyle/>
                    <a:p>
                      <a:pPr marL="46355" marR="757555" algn="l">
                        <a:lnSpc>
                          <a:spcPts val="1630"/>
                        </a:lnSpc>
                      </a:pP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1285" algn="l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AI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Quantum</a:t>
                      </a:r>
                      <a:r>
                        <a:rPr sz="1400" spc="-7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Standards,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Semiconductors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4615" marB="0" anchor="b"/>
                </a:tc>
                <a:tc>
                  <a:txBody>
                    <a:bodyPr/>
                    <a:lstStyle/>
                    <a:p>
                      <a:pPr marL="42545" marR="508634" algn="l">
                        <a:lnSpc>
                          <a:spcPts val="163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Focusing</a:t>
                      </a:r>
                      <a:r>
                        <a:rPr sz="1400" spc="-6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on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national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security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technology sovereignty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71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400" b="1" spc="-20">
                          <a:solidFill>
                            <a:schemeClr val="bg1"/>
                          </a:solidFill>
                        </a:rPr>
                        <a:t>NOAA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60020" marB="0" anchor="b"/>
                </a:tc>
                <a:tc>
                  <a:txBody>
                    <a:bodyPr/>
                    <a:lstStyle/>
                    <a:p>
                      <a:pPr marL="46355" marR="296545" algn="l">
                        <a:lnSpc>
                          <a:spcPts val="1630"/>
                        </a:lnSpc>
                        <a:spcBef>
                          <a:spcPts val="565"/>
                        </a:spcBef>
                      </a:pPr>
                      <a:r>
                        <a:rPr sz="1400">
                          <a:solidFill>
                            <a:schemeClr val="bg1"/>
                          </a:solidFill>
                        </a:rPr>
                        <a:t>Climate</a:t>
                      </a:r>
                      <a:r>
                        <a:rPr sz="1400" spc="-5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Modeling,</a:t>
                      </a:r>
                      <a:r>
                        <a:rPr sz="1400" spc="-6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Oceanic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Research,</a:t>
                      </a:r>
                      <a:r>
                        <a:rPr sz="1400" spc="-7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Weather</a:t>
                      </a:r>
                      <a:r>
                        <a:rPr sz="1400" spc="-7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Forecasting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755" marB="0" anchor="b"/>
                </a:tc>
                <a:tc>
                  <a:txBody>
                    <a:bodyPr/>
                    <a:lstStyle/>
                    <a:p>
                      <a:pPr marL="121285" marR="34925" algn="l">
                        <a:lnSpc>
                          <a:spcPts val="1630"/>
                        </a:lnSpc>
                        <a:spcBef>
                          <a:spcPts val="570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Commercial</a:t>
                      </a:r>
                      <a:r>
                        <a:rPr sz="1400" spc="-7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Weather</a:t>
                      </a:r>
                      <a:r>
                        <a:rPr sz="1400" spc="-6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sz="1400" spc="-9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Arctic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Security,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</a:rPr>
                        <a:t>Deep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Sea</a:t>
                      </a:r>
                      <a:r>
                        <a:rPr sz="1400" spc="-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Critical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Mineral</a:t>
                      </a:r>
                      <a:r>
                        <a:rPr sz="1400" spc="-1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Access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390" marB="0" anchor="b"/>
                </a:tc>
                <a:tc>
                  <a:txBody>
                    <a:bodyPr/>
                    <a:lstStyle/>
                    <a:p>
                      <a:pPr marL="42545" algn="l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Reduced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emphasis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on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climate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change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6065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965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b="1" spc="-25">
                          <a:solidFill>
                            <a:schemeClr val="bg1"/>
                          </a:solidFill>
                        </a:rPr>
                        <a:t>NSF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4615" marB="0" anchor="b"/>
                </a:tc>
                <a:tc>
                  <a:txBody>
                    <a:bodyPr/>
                    <a:lstStyle/>
                    <a:p>
                      <a:pPr marL="46355" marR="200025" algn="l">
                        <a:lnSpc>
                          <a:spcPts val="163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Basic</a:t>
                      </a:r>
                      <a:r>
                        <a:rPr lang="en-US" sz="1400" spc="-4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Science,</a:t>
                      </a:r>
                      <a:r>
                        <a:rPr lang="en-US" sz="1400" spc="-6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STEM</a:t>
                      </a:r>
                      <a:r>
                        <a:rPr lang="en-US" sz="1400" spc="-4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spc="-10">
                          <a:solidFill>
                            <a:schemeClr val="bg1"/>
                          </a:solidFill>
                        </a:rPr>
                        <a:t>Education, 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Open</a:t>
                      </a:r>
                      <a:r>
                        <a:rPr lang="en-US" sz="1400" spc="-3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spc="-10">
                          <a:solidFill>
                            <a:schemeClr val="bg1"/>
                          </a:solidFill>
                        </a:rPr>
                        <a:t>Science</a:t>
                      </a:r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21285" marR="182880" algn="l">
                        <a:lnSpc>
                          <a:spcPts val="163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AI,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Quantum,</a:t>
                      </a:r>
                      <a:r>
                        <a:rPr sz="1400" spc="-6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Biotechnology,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National</a:t>
                      </a:r>
                      <a:r>
                        <a:rPr sz="1400" spc="-6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Security,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Industry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Collab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2545" marR="342900" algn="l">
                        <a:lnSpc>
                          <a:spcPts val="163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Shift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inclusive,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 curiosity-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driven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research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to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applied,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security-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focused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science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4422">
                <a:tc>
                  <a:txBody>
                    <a:bodyPr/>
                    <a:lstStyle/>
                    <a:p>
                      <a:pPr marL="37465" algn="l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400" b="1" spc="-20">
                          <a:solidFill>
                            <a:schemeClr val="bg1"/>
                          </a:solidFill>
                        </a:rPr>
                        <a:t>USDA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60655" marB="0" anchor="b"/>
                </a:tc>
                <a:tc>
                  <a:txBody>
                    <a:bodyPr/>
                    <a:lstStyle/>
                    <a:p>
                      <a:pPr marL="46355" marR="256540" algn="l">
                        <a:lnSpc>
                          <a:spcPts val="1630"/>
                        </a:lnSpc>
                        <a:spcBef>
                          <a:spcPts val="570"/>
                        </a:spcBef>
                      </a:pPr>
                      <a:r>
                        <a:rPr sz="1400" spc="-10">
                          <a:solidFill>
                            <a:schemeClr val="bg1"/>
                          </a:solidFill>
                        </a:rPr>
                        <a:t>Climate-Smart</a:t>
                      </a:r>
                      <a:r>
                        <a:rPr sz="1400" spc="-7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Agriculture, </a:t>
                      </a:r>
                      <a:r>
                        <a:rPr sz="1400" spc="-20">
                          <a:solidFill>
                            <a:schemeClr val="bg1"/>
                          </a:solidFill>
                        </a:rPr>
                        <a:t>Rural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Development,</a:t>
                      </a:r>
                      <a:r>
                        <a:rPr sz="1400" spc="-7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>
                          <a:solidFill>
                            <a:schemeClr val="bg1"/>
                          </a:solidFill>
                        </a:rPr>
                        <a:t>Food</a:t>
                      </a:r>
                      <a:r>
                        <a:rPr sz="1400" spc="-65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>
                          <a:solidFill>
                            <a:schemeClr val="bg1"/>
                          </a:solidFill>
                        </a:rPr>
                        <a:t>Equity</a:t>
                      </a:r>
                      <a:endPara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390" marB="0" anchor="b"/>
                </a:tc>
                <a:tc>
                  <a:txBody>
                    <a:bodyPr/>
                    <a:lstStyle/>
                    <a:p>
                      <a:pPr marL="121285" algn="l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Biosecurity,</a:t>
                      </a:r>
                      <a:r>
                        <a:rPr sz="1400" spc="-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Robotics,</a:t>
                      </a:r>
                      <a:r>
                        <a:rPr sz="1400" spc="-1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AI</a:t>
                      </a:r>
                      <a:r>
                        <a:rPr sz="1400" spc="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in</a:t>
                      </a:r>
                      <a:r>
                        <a:rPr sz="1400" spc="-7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Agriculture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60655" marB="0" anchor="b"/>
                </a:tc>
                <a:tc>
                  <a:txBody>
                    <a:bodyPr/>
                    <a:lstStyle/>
                    <a:p>
                      <a:pPr marL="42545" marR="106680" algn="l">
                        <a:lnSpc>
                          <a:spcPts val="1630"/>
                        </a:lnSpc>
                        <a:spcBef>
                          <a:spcPts val="570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Shift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sustainability</a:t>
                      </a:r>
                      <a:r>
                        <a:rPr sz="1400" spc="-6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equity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in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agriculture</a:t>
                      </a:r>
                      <a:r>
                        <a:rPr sz="1400" spc="-5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</a:rPr>
                        <a:t>to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argi-biodefense 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sz="1400" spc="2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technology-</a:t>
                      </a:r>
                      <a:r>
                        <a:rPr sz="1400" dirty="0">
                          <a:solidFill>
                            <a:schemeClr val="bg1"/>
                          </a:solidFill>
                        </a:rPr>
                        <a:t>driven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</a:rPr>
                        <a:t> production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39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A1B5BE7-9F8F-6E86-7CEE-F3AFCF8D7D07}"/>
              </a:ext>
            </a:extLst>
          </p:cNvPr>
          <p:cNvSpPr txBox="1"/>
          <p:nvPr/>
        </p:nvSpPr>
        <p:spPr>
          <a:xfrm>
            <a:off x="1072061" y="3786338"/>
            <a:ext cx="270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Developments,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Innovation</a:t>
            </a:r>
          </a:p>
        </p:txBody>
      </p:sp>
    </p:spTree>
    <p:extLst>
      <p:ext uri="{BB962C8B-B14F-4D97-AF65-F5344CB8AC3E}">
        <p14:creationId xmlns:p14="http://schemas.microsoft.com/office/powerpoint/2010/main" val="2119328582"/>
      </p:ext>
    </p:extLst>
  </p:cSld>
  <p:clrMapOvr>
    <a:masterClrMapping/>
  </p:clrMapOvr>
</p:sld>
</file>

<file path=ppt/theme/theme1.xml><?xml version="1.0" encoding="utf-8"?>
<a:theme xmlns:a="http://schemas.openxmlformats.org/drawingml/2006/main" name="FSU_Creative_Theme">
  <a:themeElements>
    <a:clrScheme name="FSU">
      <a:dk1>
        <a:srgbClr val="000000"/>
      </a:dk1>
      <a:lt1>
        <a:srgbClr val="FFFFFF"/>
      </a:lt1>
      <a:dk2>
        <a:srgbClr val="782F40"/>
      </a:dk2>
      <a:lt2>
        <a:srgbClr val="E7E6E6"/>
      </a:lt2>
      <a:accent1>
        <a:srgbClr val="782F40"/>
      </a:accent1>
      <a:accent2>
        <a:srgbClr val="CEB888"/>
      </a:accent2>
      <a:accent3>
        <a:srgbClr val="415563"/>
      </a:accent3>
      <a:accent4>
        <a:srgbClr val="5BB8B2"/>
      </a:accent4>
      <a:accent5>
        <a:srgbClr val="FFC72C"/>
      </a:accent5>
      <a:accent6>
        <a:srgbClr val="A6192E"/>
      </a:accent6>
      <a:hlink>
        <a:srgbClr val="782F40"/>
      </a:hlink>
      <a:folHlink>
        <a:srgbClr val="000000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15C2AE4D-9D63-4B45-9EEE-77C26C127F7C}" vid="{60CF0C7E-7FE4-4869-8E14-041DA7ADA5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8A144E7C77334D97F780776E91F497" ma:contentTypeVersion="18" ma:contentTypeDescription="Create a new document." ma:contentTypeScope="" ma:versionID="258306fc4d1742517c9112aa275432f5">
  <xsd:schema xmlns:xsd="http://www.w3.org/2001/XMLSchema" xmlns:xs="http://www.w3.org/2001/XMLSchema" xmlns:p="http://schemas.microsoft.com/office/2006/metadata/properties" xmlns:ns2="9f4e1a07-8b84-45be-bb8c-a4e0d092b921" xmlns:ns3="67aa5433-2597-4bc5-93b8-b6ee9f1bd362" targetNamespace="http://schemas.microsoft.com/office/2006/metadata/properties" ma:root="true" ma:fieldsID="5012878002df2d594f832293ca759af9" ns2:_="" ns3:_="">
    <xsd:import namespace="9f4e1a07-8b84-45be-bb8c-a4e0d092b921"/>
    <xsd:import namespace="67aa5433-2597-4bc5-93b8-b6ee9f1bd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e1a07-8b84-45be-bb8c-a4e0d092b9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a5433-2597-4bc5-93b8-b6ee9f1bd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cdbe19b-41a5-4e59-bdc4-55eed4b21e34}" ma:internalName="TaxCatchAll" ma:showField="CatchAllData" ma:web="67aa5433-2597-4bc5-93b8-b6ee9f1bd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4e1a07-8b84-45be-bb8c-a4e0d092b921">
      <Terms xmlns="http://schemas.microsoft.com/office/infopath/2007/PartnerControls"/>
    </lcf76f155ced4ddcb4097134ff3c332f>
    <TaxCatchAll xmlns="67aa5433-2597-4bc5-93b8-b6ee9f1bd362" xsi:nil="true"/>
  </documentManagement>
</p:properties>
</file>

<file path=customXml/itemProps1.xml><?xml version="1.0" encoding="utf-8"?>
<ds:datastoreItem xmlns:ds="http://schemas.openxmlformats.org/officeDocument/2006/customXml" ds:itemID="{067C0B71-BEF9-4E42-8C61-C791E1BFC01D}"/>
</file>

<file path=customXml/itemProps2.xml><?xml version="1.0" encoding="utf-8"?>
<ds:datastoreItem xmlns:ds="http://schemas.openxmlformats.org/officeDocument/2006/customXml" ds:itemID="{71662A19-514C-4744-8D25-20FF59D47C6D}"/>
</file>

<file path=customXml/itemProps3.xml><?xml version="1.0" encoding="utf-8"?>
<ds:datastoreItem xmlns:ds="http://schemas.openxmlformats.org/officeDocument/2006/customXml" ds:itemID="{C9C8D246-7293-4A34-9888-2B6D78AB0894}"/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1158</Words>
  <Application>Microsoft Office PowerPoint</Application>
  <PresentationFormat>Widescreen</PresentationFormat>
  <Paragraphs>249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Arial Bold</vt:lpstr>
      <vt:lpstr>Open Sans</vt:lpstr>
      <vt:lpstr>Open Sans SemiBold</vt:lpstr>
      <vt:lpstr>Times New Roman</vt:lpstr>
      <vt:lpstr>Wingdings</vt:lpstr>
      <vt:lpstr>FSU_Creative_Theme</vt:lpstr>
      <vt:lpstr>RESEARCH  Deans and Chairs Meeting</vt:lpstr>
      <vt:lpstr>FSU Research by the Numbers</vt:lpstr>
      <vt:lpstr>Official Fiscal Year 2025 </vt:lpstr>
      <vt:lpstr>February FY26 versus FY25 (Eight months into the Fiscal Year)</vt:lpstr>
      <vt:lpstr>Federal Landscape</vt:lpstr>
      <vt:lpstr>PowerPoint Presentation</vt:lpstr>
      <vt:lpstr>PowerPoint Presentation</vt:lpstr>
      <vt:lpstr>The Game has Changed </vt:lpstr>
      <vt:lpstr>PowerPoint Presentation</vt:lpstr>
      <vt:lpstr>PowerPoint Presentation</vt:lpstr>
      <vt:lpstr>Developing competitive proposals </vt:lpstr>
      <vt:lpstr>PowerPoint Presentation</vt:lpstr>
      <vt:lpstr>Connecting with the private sector</vt:lpstr>
      <vt:lpstr>Making New Health Connections </vt:lpstr>
      <vt:lpstr>Developing new ways to support growth</vt:lpstr>
      <vt:lpstr>A few take aways from the past year</vt:lpstr>
      <vt:lpstr>Questions?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Stacey Patterson</dc:creator>
  <cp:lastModifiedBy>Stacey Patterson</cp:lastModifiedBy>
  <cp:revision>4</cp:revision>
  <cp:lastPrinted>2025-10-29T12:54:46Z</cp:lastPrinted>
  <dcterms:created xsi:type="dcterms:W3CDTF">2025-10-27T22:14:07Z</dcterms:created>
  <dcterms:modified xsi:type="dcterms:W3CDTF">2026-03-10T12:16:52Z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0x010100BF8A144E7C77334D97F780776E91F497</vt:lpwstr>
  </property>
</Properties>
</file>