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56" r:id="rId5"/>
    <p:sldId id="264" r:id="rId6"/>
    <p:sldId id="279" r:id="rId7"/>
    <p:sldId id="263" r:id="rId8"/>
    <p:sldId id="266" r:id="rId9"/>
    <p:sldId id="265" r:id="rId10"/>
    <p:sldId id="258" r:id="rId11"/>
    <p:sldId id="269" r:id="rId12"/>
    <p:sldId id="261" r:id="rId13"/>
    <p:sldId id="267" r:id="rId14"/>
    <p:sldId id="274" r:id="rId15"/>
    <p:sldId id="275" r:id="rId16"/>
    <p:sldId id="262" r:id="rId17"/>
    <p:sldId id="273" r:id="rId18"/>
    <p:sldId id="260" r:id="rId19"/>
    <p:sldId id="27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441F59-E7E9-6568-1865-DE2AD03B677E}" v="488" dt="2026-08-13T20:40:47.256"/>
    <p1510:client id="{47B000C8-BFF3-434A-8C42-0DC8CD9C10CD}" v="273" dt="2026-08-13T18:48:11.155"/>
    <p1510:client id="{91682A90-C32D-8862-E203-861221F1AC70}" v="137" dt="2026-08-13T17:35:21.0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87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CDFDF7-EAD4-4462-A7DA-CDC2B901A115}" type="doc">
      <dgm:prSet loTypeId="urn:microsoft.com/office/officeart/2008/layout/CircleAccentTimeline" loCatId="process" qsTypeId="urn:microsoft.com/office/officeart/2005/8/quickstyle/simple1#2" qsCatId="simple" csTypeId="urn:microsoft.com/office/officeart/2005/8/colors/accent1_2#2" csCatId="accent1" phldr="1"/>
      <dgm:spPr/>
      <dgm:t>
        <a:bodyPr/>
        <a:lstStyle/>
        <a:p>
          <a:endParaRPr lang="en-US"/>
        </a:p>
      </dgm:t>
    </dgm:pt>
    <dgm:pt modelId="{12F1C184-73C8-459B-8BC4-D6074BE30D5C}">
      <dgm:prSet phldrT="[Text]" custT="1"/>
      <dgm:spPr/>
      <dgm:t>
        <a:bodyPr/>
        <a:lstStyle/>
        <a:p>
          <a:r>
            <a:rPr lang="en-US" sz="1800">
              <a:solidFill>
                <a:schemeClr val="bg2"/>
              </a:solidFill>
            </a:rPr>
            <a:t>1851-1857</a:t>
          </a:r>
        </a:p>
      </dgm:t>
    </dgm:pt>
    <dgm:pt modelId="{D5CD9F0F-3F82-4415-B3B2-EAEC2E9829C6}" type="parTrans" cxnId="{9B988A50-9353-40BD-A4CB-5FD21F54F164}">
      <dgm:prSet/>
      <dgm:spPr/>
      <dgm:t>
        <a:bodyPr/>
        <a:lstStyle/>
        <a:p>
          <a:endParaRPr lang="en-US"/>
        </a:p>
      </dgm:t>
    </dgm:pt>
    <dgm:pt modelId="{E68C7172-CA69-4600-873F-87153889571B}" type="sibTrans" cxnId="{9B988A50-9353-40BD-A4CB-5FD21F54F164}">
      <dgm:prSet/>
      <dgm:spPr/>
      <dgm:t>
        <a:bodyPr/>
        <a:lstStyle/>
        <a:p>
          <a:endParaRPr lang="en-US"/>
        </a:p>
      </dgm:t>
    </dgm:pt>
    <dgm:pt modelId="{026EF830-D3D9-4DFD-A74C-858D9860FC84}">
      <dgm:prSet phldrT="[Text]" custT="1"/>
      <dgm:spPr/>
      <dgm:t>
        <a:bodyPr/>
        <a:lstStyle/>
        <a:p>
          <a:r>
            <a:rPr lang="en-US" sz="1800">
              <a:solidFill>
                <a:schemeClr val="bg2"/>
              </a:solidFill>
            </a:rPr>
            <a:t>1863</a:t>
          </a:r>
        </a:p>
      </dgm:t>
    </dgm:pt>
    <dgm:pt modelId="{6A67B00A-8CB5-4EF6-918A-A75BF2964084}" type="parTrans" cxnId="{1D62778C-1C4D-4B68-B148-87B8D42683A1}">
      <dgm:prSet/>
      <dgm:spPr/>
      <dgm:t>
        <a:bodyPr/>
        <a:lstStyle/>
        <a:p>
          <a:endParaRPr lang="en-US"/>
        </a:p>
      </dgm:t>
    </dgm:pt>
    <dgm:pt modelId="{7373B691-F5B8-4506-83FD-FCCE8CDD312D}" type="sibTrans" cxnId="{1D62778C-1C4D-4B68-B148-87B8D42683A1}">
      <dgm:prSet/>
      <dgm:spPr/>
      <dgm:t>
        <a:bodyPr/>
        <a:lstStyle/>
        <a:p>
          <a:endParaRPr lang="en-US"/>
        </a:p>
      </dgm:t>
    </dgm:pt>
    <dgm:pt modelId="{A40BF39C-C766-43EC-8E17-6857741900DF}">
      <dgm:prSet phldrT="[Text]" custT="1"/>
      <dgm:spPr/>
      <dgm:t>
        <a:bodyPr/>
        <a:lstStyle/>
        <a:p>
          <a:r>
            <a:rPr lang="en-US" sz="1800">
              <a:solidFill>
                <a:schemeClr val="bg2"/>
              </a:solidFill>
            </a:rPr>
            <a:t>1901</a:t>
          </a:r>
        </a:p>
      </dgm:t>
    </dgm:pt>
    <dgm:pt modelId="{BB1497D6-8B7D-44F8-8871-B65D0D23DBD7}" type="parTrans" cxnId="{BA20648E-6E8B-4545-ACA3-8D9782AFC93A}">
      <dgm:prSet/>
      <dgm:spPr/>
      <dgm:t>
        <a:bodyPr/>
        <a:lstStyle/>
        <a:p>
          <a:endParaRPr lang="en-US"/>
        </a:p>
      </dgm:t>
    </dgm:pt>
    <dgm:pt modelId="{598F1065-C065-4887-BEDA-5227C0799197}" type="sibTrans" cxnId="{BA20648E-6E8B-4545-ACA3-8D9782AFC93A}">
      <dgm:prSet/>
      <dgm:spPr/>
      <dgm:t>
        <a:bodyPr/>
        <a:lstStyle/>
        <a:p>
          <a:endParaRPr lang="en-US"/>
        </a:p>
      </dgm:t>
    </dgm:pt>
    <dgm:pt modelId="{2FA2513D-37FE-476D-A1EB-0366C2CAD652}">
      <dgm:prSet phldrT="[Text]" custT="1"/>
      <dgm:spPr/>
      <dgm:t>
        <a:bodyPr/>
        <a:lstStyle/>
        <a:p>
          <a:r>
            <a:rPr lang="en-US" sz="1800">
              <a:solidFill>
                <a:schemeClr val="bg2"/>
              </a:solidFill>
            </a:rPr>
            <a:t>1905</a:t>
          </a:r>
        </a:p>
      </dgm:t>
    </dgm:pt>
    <dgm:pt modelId="{DBB5EBCA-FF22-4625-AF35-4B06123C7131}" type="parTrans" cxnId="{DADDA128-C2F1-4D19-91D6-4B4CBAA9CF31}">
      <dgm:prSet/>
      <dgm:spPr/>
      <dgm:t>
        <a:bodyPr/>
        <a:lstStyle/>
        <a:p>
          <a:endParaRPr lang="en-US"/>
        </a:p>
      </dgm:t>
    </dgm:pt>
    <dgm:pt modelId="{D0E64E1F-120D-4580-9FF9-70E2B9807684}" type="sibTrans" cxnId="{DADDA128-C2F1-4D19-91D6-4B4CBAA9CF31}">
      <dgm:prSet/>
      <dgm:spPr/>
      <dgm:t>
        <a:bodyPr/>
        <a:lstStyle/>
        <a:p>
          <a:endParaRPr lang="en-US"/>
        </a:p>
      </dgm:t>
    </dgm:pt>
    <dgm:pt modelId="{E3F16C5F-9387-404E-AC96-8746F1BD23D0}">
      <dgm:prSet phldrT="[Text]" custT="1"/>
      <dgm:spPr/>
      <dgm:t>
        <a:bodyPr/>
        <a:lstStyle/>
        <a:p>
          <a:r>
            <a:rPr lang="en-US" sz="1800">
              <a:solidFill>
                <a:schemeClr val="bg2"/>
              </a:solidFill>
            </a:rPr>
            <a:t>1909</a:t>
          </a:r>
        </a:p>
      </dgm:t>
    </dgm:pt>
    <dgm:pt modelId="{74BF2CF9-1CEA-4586-A29F-D169048B5BDA}" type="parTrans" cxnId="{0067E618-C950-4900-B5B7-FB9086EDE0A1}">
      <dgm:prSet/>
      <dgm:spPr/>
      <dgm:t>
        <a:bodyPr/>
        <a:lstStyle/>
        <a:p>
          <a:endParaRPr lang="en-US"/>
        </a:p>
      </dgm:t>
    </dgm:pt>
    <dgm:pt modelId="{4DE7D984-C0CE-4B28-AA66-379EA6C6CF23}" type="sibTrans" cxnId="{0067E618-C950-4900-B5B7-FB9086EDE0A1}">
      <dgm:prSet/>
      <dgm:spPr/>
      <dgm:t>
        <a:bodyPr/>
        <a:lstStyle/>
        <a:p>
          <a:endParaRPr lang="en-US"/>
        </a:p>
      </dgm:t>
    </dgm:pt>
    <dgm:pt modelId="{670106A3-3A9F-4C24-BE9E-8840E25EE4EF}">
      <dgm:prSet phldrT="[Text]" custT="1"/>
      <dgm:spPr/>
      <dgm:t>
        <a:bodyPr/>
        <a:lstStyle/>
        <a:p>
          <a:r>
            <a:rPr lang="en-US" sz="1800">
              <a:solidFill>
                <a:schemeClr val="bg2"/>
              </a:solidFill>
            </a:rPr>
            <a:t>1947</a:t>
          </a:r>
        </a:p>
      </dgm:t>
    </dgm:pt>
    <dgm:pt modelId="{DF886744-387E-4433-BD59-04F447D259FA}" type="parTrans" cxnId="{2AFFD1CA-EABE-4169-BB3A-B594E390093C}">
      <dgm:prSet/>
      <dgm:spPr/>
      <dgm:t>
        <a:bodyPr/>
        <a:lstStyle/>
        <a:p>
          <a:endParaRPr lang="en-US"/>
        </a:p>
      </dgm:t>
    </dgm:pt>
    <dgm:pt modelId="{EB03EFC5-685A-4CA6-B1C6-A8DED1F6AD8C}" type="sibTrans" cxnId="{2AFFD1CA-EABE-4169-BB3A-B594E390093C}">
      <dgm:prSet/>
      <dgm:spPr/>
      <dgm:t>
        <a:bodyPr/>
        <a:lstStyle/>
        <a:p>
          <a:endParaRPr lang="en-US"/>
        </a:p>
      </dgm:t>
    </dgm:pt>
    <dgm:pt modelId="{949C45EA-1DDB-4006-B221-F12C4803F4BC}">
      <dgm:prSet phldrT="[Text]" custT="1"/>
      <dgm:spPr/>
      <dgm:t>
        <a:bodyPr/>
        <a:lstStyle/>
        <a:p>
          <a:r>
            <a:rPr lang="en-US" sz="1200">
              <a:solidFill>
                <a:schemeClr val="bg2"/>
              </a:solidFill>
            </a:rPr>
            <a:t>West Florida Seminary</a:t>
          </a:r>
        </a:p>
      </dgm:t>
    </dgm:pt>
    <dgm:pt modelId="{5D956D55-40B3-46E7-89F1-79D7FE9AC94A}" type="parTrans" cxnId="{F7D6B611-B603-4C35-8C0C-C7F6D235F902}">
      <dgm:prSet/>
      <dgm:spPr/>
      <dgm:t>
        <a:bodyPr/>
        <a:lstStyle/>
        <a:p>
          <a:endParaRPr lang="en-US"/>
        </a:p>
      </dgm:t>
    </dgm:pt>
    <dgm:pt modelId="{B128EFF2-B02C-47FF-A71C-AD541AD2265F}" type="sibTrans" cxnId="{F7D6B611-B603-4C35-8C0C-C7F6D235F902}">
      <dgm:prSet/>
      <dgm:spPr/>
      <dgm:t>
        <a:bodyPr/>
        <a:lstStyle/>
        <a:p>
          <a:endParaRPr lang="en-US"/>
        </a:p>
      </dgm:t>
    </dgm:pt>
    <dgm:pt modelId="{42249CC9-CA02-4146-9C75-23FA9BA1180E}">
      <dgm:prSet phldrT="[Text]" custT="1"/>
      <dgm:spPr/>
      <dgm:t>
        <a:bodyPr/>
        <a:lstStyle/>
        <a:p>
          <a:r>
            <a:rPr lang="en-US" sz="1200">
              <a:solidFill>
                <a:schemeClr val="bg2"/>
              </a:solidFill>
            </a:rPr>
            <a:t>The Florida Military College and Institute</a:t>
          </a:r>
        </a:p>
      </dgm:t>
    </dgm:pt>
    <dgm:pt modelId="{08761F8F-F83F-43C8-8BD6-D942F7F28D1E}" type="parTrans" cxnId="{A4C3BE16-CB6A-4B99-B94D-D17E8FE5DDD2}">
      <dgm:prSet/>
      <dgm:spPr/>
      <dgm:t>
        <a:bodyPr/>
        <a:lstStyle/>
        <a:p>
          <a:endParaRPr lang="en-US"/>
        </a:p>
      </dgm:t>
    </dgm:pt>
    <dgm:pt modelId="{41D9A825-6D79-4EF4-8C44-09F64C97330B}" type="sibTrans" cxnId="{A4C3BE16-CB6A-4B99-B94D-D17E8FE5DDD2}">
      <dgm:prSet/>
      <dgm:spPr/>
      <dgm:t>
        <a:bodyPr/>
        <a:lstStyle/>
        <a:p>
          <a:endParaRPr lang="en-US"/>
        </a:p>
      </dgm:t>
    </dgm:pt>
    <dgm:pt modelId="{D1819A5C-5FA9-42C0-A399-0B4D2CF61B7B}">
      <dgm:prSet phldrT="[Text]" custT="1"/>
      <dgm:spPr/>
      <dgm:t>
        <a:bodyPr/>
        <a:lstStyle/>
        <a:p>
          <a:r>
            <a:rPr lang="en-US" sz="1200">
              <a:solidFill>
                <a:schemeClr val="bg2"/>
              </a:solidFill>
            </a:rPr>
            <a:t>Florida State College</a:t>
          </a:r>
        </a:p>
      </dgm:t>
    </dgm:pt>
    <dgm:pt modelId="{B351FCB3-D16E-4381-8D42-F32848DEB604}" type="parTrans" cxnId="{1CFB727C-BB05-4FAA-9541-DDB135006E7E}">
      <dgm:prSet/>
      <dgm:spPr/>
      <dgm:t>
        <a:bodyPr/>
        <a:lstStyle/>
        <a:p>
          <a:endParaRPr lang="en-US"/>
        </a:p>
      </dgm:t>
    </dgm:pt>
    <dgm:pt modelId="{321108C9-972E-4813-8273-0322C9410615}" type="sibTrans" cxnId="{1CFB727C-BB05-4FAA-9541-DDB135006E7E}">
      <dgm:prSet/>
      <dgm:spPr/>
      <dgm:t>
        <a:bodyPr/>
        <a:lstStyle/>
        <a:p>
          <a:endParaRPr lang="en-US"/>
        </a:p>
      </dgm:t>
    </dgm:pt>
    <dgm:pt modelId="{3CFDF40A-DE41-4BBE-B6A0-8B0E389A3776}">
      <dgm:prSet phldrT="[Text]" custT="1"/>
      <dgm:spPr/>
      <dgm:t>
        <a:bodyPr/>
        <a:lstStyle/>
        <a:p>
          <a:r>
            <a:rPr lang="en-US" sz="1200">
              <a:solidFill>
                <a:schemeClr val="bg2"/>
              </a:solidFill>
            </a:rPr>
            <a:t>Florida Female College</a:t>
          </a:r>
        </a:p>
      </dgm:t>
    </dgm:pt>
    <dgm:pt modelId="{6D932097-DD40-442D-878E-CC2799EB5467}" type="parTrans" cxnId="{C931016B-A5F6-4F6F-94D8-FC072DC40C88}">
      <dgm:prSet/>
      <dgm:spPr/>
      <dgm:t>
        <a:bodyPr/>
        <a:lstStyle/>
        <a:p>
          <a:endParaRPr lang="en-US"/>
        </a:p>
      </dgm:t>
    </dgm:pt>
    <dgm:pt modelId="{B0664569-BA94-4BB8-BEF9-13DA3EA49710}" type="sibTrans" cxnId="{C931016B-A5F6-4F6F-94D8-FC072DC40C88}">
      <dgm:prSet/>
      <dgm:spPr/>
      <dgm:t>
        <a:bodyPr/>
        <a:lstStyle/>
        <a:p>
          <a:endParaRPr lang="en-US"/>
        </a:p>
      </dgm:t>
    </dgm:pt>
    <dgm:pt modelId="{9FA16659-9380-4EA4-933F-0F69826BA83C}">
      <dgm:prSet phldrT="[Text]" custT="1"/>
      <dgm:spPr/>
      <dgm:t>
        <a:bodyPr/>
        <a:lstStyle/>
        <a:p>
          <a:r>
            <a:rPr lang="en-US" sz="1200">
              <a:solidFill>
                <a:schemeClr val="bg2"/>
              </a:solidFill>
            </a:rPr>
            <a:t>Florida State College for Women</a:t>
          </a:r>
        </a:p>
      </dgm:t>
    </dgm:pt>
    <dgm:pt modelId="{AB5F6C09-5577-4841-A71A-FC705F5311C7}" type="parTrans" cxnId="{D067A53B-2280-445B-AB80-5A6D881E3A16}">
      <dgm:prSet/>
      <dgm:spPr/>
      <dgm:t>
        <a:bodyPr/>
        <a:lstStyle/>
        <a:p>
          <a:endParaRPr lang="en-US"/>
        </a:p>
      </dgm:t>
    </dgm:pt>
    <dgm:pt modelId="{D5AFBD9D-A34E-403D-BAFC-34F44E396359}" type="sibTrans" cxnId="{D067A53B-2280-445B-AB80-5A6D881E3A16}">
      <dgm:prSet/>
      <dgm:spPr/>
      <dgm:t>
        <a:bodyPr/>
        <a:lstStyle/>
        <a:p>
          <a:endParaRPr lang="en-US"/>
        </a:p>
      </dgm:t>
    </dgm:pt>
    <dgm:pt modelId="{26E62BE6-B6DF-41C2-BD60-0996D61F9AA3}">
      <dgm:prSet phldrT="[Text]" custT="1"/>
      <dgm:spPr/>
      <dgm:t>
        <a:bodyPr/>
        <a:lstStyle/>
        <a:p>
          <a:r>
            <a:rPr lang="en-US" sz="1200">
              <a:solidFill>
                <a:schemeClr val="bg2"/>
              </a:solidFill>
            </a:rPr>
            <a:t>Florida State University</a:t>
          </a:r>
        </a:p>
      </dgm:t>
    </dgm:pt>
    <dgm:pt modelId="{614975CB-F975-4CA7-9FAE-368D9CAD8CCF}" type="parTrans" cxnId="{FAE79891-F9B0-422C-99D6-4A473A72A651}">
      <dgm:prSet/>
      <dgm:spPr/>
      <dgm:t>
        <a:bodyPr/>
        <a:lstStyle/>
        <a:p>
          <a:endParaRPr lang="en-US"/>
        </a:p>
      </dgm:t>
    </dgm:pt>
    <dgm:pt modelId="{C0B42B59-57C0-49BB-87CE-2E1BEE4FF952}" type="sibTrans" cxnId="{FAE79891-F9B0-422C-99D6-4A473A72A651}">
      <dgm:prSet/>
      <dgm:spPr/>
      <dgm:t>
        <a:bodyPr/>
        <a:lstStyle/>
        <a:p>
          <a:endParaRPr lang="en-US"/>
        </a:p>
      </dgm:t>
    </dgm:pt>
    <dgm:pt modelId="{3F3885AC-4E1F-4995-BCEA-B95AEEDF563A}" type="pres">
      <dgm:prSet presAssocID="{A7CDFDF7-EAD4-4462-A7DA-CDC2B901A115}" presName="Name0" presStyleCnt="0">
        <dgm:presLayoutVars>
          <dgm:dir/>
        </dgm:presLayoutVars>
      </dgm:prSet>
      <dgm:spPr/>
    </dgm:pt>
    <dgm:pt modelId="{E95F8CBD-AE39-4678-AFB9-955261E33144}" type="pres">
      <dgm:prSet presAssocID="{12F1C184-73C8-459B-8BC4-D6074BE30D5C}" presName="parComposite" presStyleCnt="0"/>
      <dgm:spPr/>
    </dgm:pt>
    <dgm:pt modelId="{2293B4B4-C21A-4975-A4D8-81183CAD4281}" type="pres">
      <dgm:prSet presAssocID="{12F1C184-73C8-459B-8BC4-D6074BE30D5C}" presName="parBigCircle" presStyleLbl="node0" presStyleIdx="0" presStyleCnt="6"/>
      <dgm:spPr/>
    </dgm:pt>
    <dgm:pt modelId="{9A0EDC3C-B76C-4235-9273-862454241F8B}" type="pres">
      <dgm:prSet presAssocID="{12F1C184-73C8-459B-8BC4-D6074BE30D5C}" presName="parTx" presStyleLbl="revTx" presStyleIdx="0" presStyleCnt="18"/>
      <dgm:spPr/>
    </dgm:pt>
    <dgm:pt modelId="{E6C13609-BE7B-4C43-AD30-D4280FA9D419}" type="pres">
      <dgm:prSet presAssocID="{12F1C184-73C8-459B-8BC4-D6074BE30D5C}" presName="bSpace" presStyleCnt="0"/>
      <dgm:spPr/>
    </dgm:pt>
    <dgm:pt modelId="{E54877DF-2E7F-4979-8D78-40ADF577D605}" type="pres">
      <dgm:prSet presAssocID="{12F1C184-73C8-459B-8BC4-D6074BE30D5C}" presName="parBackupNorm" presStyleCnt="0"/>
      <dgm:spPr/>
    </dgm:pt>
    <dgm:pt modelId="{CE7C8FCC-44D1-4060-84C6-3B0C54DCDBA0}" type="pres">
      <dgm:prSet presAssocID="{E68C7172-CA69-4600-873F-87153889571B}" presName="parSpace" presStyleCnt="0"/>
      <dgm:spPr/>
    </dgm:pt>
    <dgm:pt modelId="{5131F20C-CCAE-4C8E-9E7A-EF1846484495}" type="pres">
      <dgm:prSet presAssocID="{949C45EA-1DDB-4006-B221-F12C4803F4BC}" presName="desBackupLeftNorm" presStyleCnt="0"/>
      <dgm:spPr/>
    </dgm:pt>
    <dgm:pt modelId="{17ABD6FF-3D10-4F4B-841D-90BA648D3651}" type="pres">
      <dgm:prSet presAssocID="{949C45EA-1DDB-4006-B221-F12C4803F4BC}" presName="desComposite" presStyleCnt="0"/>
      <dgm:spPr/>
    </dgm:pt>
    <dgm:pt modelId="{B5D6D801-F773-4058-8A02-FDE6C752F9F0}" type="pres">
      <dgm:prSet presAssocID="{949C45EA-1DDB-4006-B221-F12C4803F4BC}" presName="desCircle" presStyleLbl="node1" presStyleIdx="0" presStyleCnt="6"/>
      <dgm:spPr/>
    </dgm:pt>
    <dgm:pt modelId="{260CE18A-E211-499A-8CD0-DB0B2A52B57E}" type="pres">
      <dgm:prSet presAssocID="{949C45EA-1DDB-4006-B221-F12C4803F4BC}" presName="chTx" presStyleLbl="revTx" presStyleIdx="1" presStyleCnt="18" custLinFactNeighborX="-11098" custLinFactNeighborY="20411"/>
      <dgm:spPr/>
    </dgm:pt>
    <dgm:pt modelId="{8E5ECC6C-3272-4DD1-905C-FB8FB7AF4E63}" type="pres">
      <dgm:prSet presAssocID="{949C45EA-1DDB-4006-B221-F12C4803F4BC}" presName="desTx" presStyleLbl="revTx" presStyleIdx="2" presStyleCnt="18">
        <dgm:presLayoutVars>
          <dgm:bulletEnabled val="1"/>
        </dgm:presLayoutVars>
      </dgm:prSet>
      <dgm:spPr/>
    </dgm:pt>
    <dgm:pt modelId="{D5771D97-8C97-46DB-A61C-B4FFAB3C187A}" type="pres">
      <dgm:prSet presAssocID="{949C45EA-1DDB-4006-B221-F12C4803F4BC}" presName="desBackupRightNorm" presStyleCnt="0"/>
      <dgm:spPr/>
    </dgm:pt>
    <dgm:pt modelId="{19D8FE2F-0015-4E57-8232-0FE1AA669157}" type="pres">
      <dgm:prSet presAssocID="{B128EFF2-B02C-47FF-A71C-AD541AD2265F}" presName="desSpace" presStyleCnt="0"/>
      <dgm:spPr/>
    </dgm:pt>
    <dgm:pt modelId="{56E19963-4EF8-489F-95CA-0143B744B41D}" type="pres">
      <dgm:prSet presAssocID="{026EF830-D3D9-4DFD-A74C-858D9860FC84}" presName="parComposite" presStyleCnt="0"/>
      <dgm:spPr/>
    </dgm:pt>
    <dgm:pt modelId="{87FF6145-D6C1-458E-B662-C812B835C69D}" type="pres">
      <dgm:prSet presAssocID="{026EF830-D3D9-4DFD-A74C-858D9860FC84}" presName="parBigCircle" presStyleLbl="node0" presStyleIdx="1" presStyleCnt="6"/>
      <dgm:spPr/>
    </dgm:pt>
    <dgm:pt modelId="{C28EE8ED-668C-4F96-ACCD-0CE7EA746253}" type="pres">
      <dgm:prSet presAssocID="{026EF830-D3D9-4DFD-A74C-858D9860FC84}" presName="parTx" presStyleLbl="revTx" presStyleIdx="3" presStyleCnt="18"/>
      <dgm:spPr/>
    </dgm:pt>
    <dgm:pt modelId="{ECBF48B3-CB0F-4BD2-B43B-F173306D4C9F}" type="pres">
      <dgm:prSet presAssocID="{026EF830-D3D9-4DFD-A74C-858D9860FC84}" presName="bSpace" presStyleCnt="0"/>
      <dgm:spPr/>
    </dgm:pt>
    <dgm:pt modelId="{40604DBC-E72E-40D8-86E9-633BAC9F9E91}" type="pres">
      <dgm:prSet presAssocID="{026EF830-D3D9-4DFD-A74C-858D9860FC84}" presName="parBackupNorm" presStyleCnt="0"/>
      <dgm:spPr/>
    </dgm:pt>
    <dgm:pt modelId="{A057F852-35E0-4C5B-A6E2-E11D3CA091C3}" type="pres">
      <dgm:prSet presAssocID="{7373B691-F5B8-4506-83FD-FCCE8CDD312D}" presName="parSpace" presStyleCnt="0"/>
      <dgm:spPr/>
    </dgm:pt>
    <dgm:pt modelId="{3E542497-0FEF-4768-9C11-F1FA968CCF90}" type="pres">
      <dgm:prSet presAssocID="{42249CC9-CA02-4146-9C75-23FA9BA1180E}" presName="desBackupLeftNorm" presStyleCnt="0"/>
      <dgm:spPr/>
    </dgm:pt>
    <dgm:pt modelId="{23893903-AF32-46A3-9043-7B659E9C7F82}" type="pres">
      <dgm:prSet presAssocID="{42249CC9-CA02-4146-9C75-23FA9BA1180E}" presName="desComposite" presStyleCnt="0"/>
      <dgm:spPr/>
    </dgm:pt>
    <dgm:pt modelId="{2E926327-3704-48E9-AAF6-DAFA932FA530}" type="pres">
      <dgm:prSet presAssocID="{42249CC9-CA02-4146-9C75-23FA9BA1180E}" presName="desCircle" presStyleLbl="node1" presStyleIdx="1" presStyleCnt="6"/>
      <dgm:spPr/>
    </dgm:pt>
    <dgm:pt modelId="{B0469AEC-5B2F-42D6-8987-16B7B960525B}" type="pres">
      <dgm:prSet presAssocID="{42249CC9-CA02-4146-9C75-23FA9BA1180E}" presName="chTx" presStyleLbl="revTx" presStyleIdx="4" presStyleCnt="18" custLinFactNeighborX="-15260" custLinFactNeighborY="16975"/>
      <dgm:spPr/>
    </dgm:pt>
    <dgm:pt modelId="{96AD0A58-26C6-4B8E-ADA5-E75D33EA0D7B}" type="pres">
      <dgm:prSet presAssocID="{42249CC9-CA02-4146-9C75-23FA9BA1180E}" presName="desTx" presStyleLbl="revTx" presStyleIdx="5" presStyleCnt="18">
        <dgm:presLayoutVars>
          <dgm:bulletEnabled val="1"/>
        </dgm:presLayoutVars>
      </dgm:prSet>
      <dgm:spPr/>
    </dgm:pt>
    <dgm:pt modelId="{768DE25E-53E5-4348-9B68-49C34CDF2674}" type="pres">
      <dgm:prSet presAssocID="{42249CC9-CA02-4146-9C75-23FA9BA1180E}" presName="desBackupRightNorm" presStyleCnt="0"/>
      <dgm:spPr/>
    </dgm:pt>
    <dgm:pt modelId="{3888C304-760E-4F1A-9819-41005B16E327}" type="pres">
      <dgm:prSet presAssocID="{41D9A825-6D79-4EF4-8C44-09F64C97330B}" presName="desSpace" presStyleCnt="0"/>
      <dgm:spPr/>
    </dgm:pt>
    <dgm:pt modelId="{584AAB19-4473-4C6B-B64B-7255BE4AEDFD}" type="pres">
      <dgm:prSet presAssocID="{A40BF39C-C766-43EC-8E17-6857741900DF}" presName="parComposite" presStyleCnt="0"/>
      <dgm:spPr/>
    </dgm:pt>
    <dgm:pt modelId="{C1CFD94A-229B-4F4B-A343-D07CFE9F7CA0}" type="pres">
      <dgm:prSet presAssocID="{A40BF39C-C766-43EC-8E17-6857741900DF}" presName="parBigCircle" presStyleLbl="node0" presStyleIdx="2" presStyleCnt="6"/>
      <dgm:spPr/>
    </dgm:pt>
    <dgm:pt modelId="{E50A5E5D-4DAA-4AA6-A431-D3CE4F4678E2}" type="pres">
      <dgm:prSet presAssocID="{A40BF39C-C766-43EC-8E17-6857741900DF}" presName="parTx" presStyleLbl="revTx" presStyleIdx="6" presStyleCnt="18"/>
      <dgm:spPr/>
    </dgm:pt>
    <dgm:pt modelId="{4C42E97C-BCF7-4F38-8D1B-FC9F3CDAA449}" type="pres">
      <dgm:prSet presAssocID="{A40BF39C-C766-43EC-8E17-6857741900DF}" presName="bSpace" presStyleCnt="0"/>
      <dgm:spPr/>
    </dgm:pt>
    <dgm:pt modelId="{3756375A-1BAC-4F76-A9E4-433D5EDB4B2F}" type="pres">
      <dgm:prSet presAssocID="{A40BF39C-C766-43EC-8E17-6857741900DF}" presName="parBackupNorm" presStyleCnt="0"/>
      <dgm:spPr/>
    </dgm:pt>
    <dgm:pt modelId="{AA555A62-7CE6-491E-BE0B-02409817885E}" type="pres">
      <dgm:prSet presAssocID="{598F1065-C065-4887-BEDA-5227C0799197}" presName="parSpace" presStyleCnt="0"/>
      <dgm:spPr/>
    </dgm:pt>
    <dgm:pt modelId="{6DFCF263-EE9D-4807-9671-E3BCC1E3E680}" type="pres">
      <dgm:prSet presAssocID="{D1819A5C-5FA9-42C0-A399-0B4D2CF61B7B}" presName="desBackupLeftNorm" presStyleCnt="0"/>
      <dgm:spPr/>
    </dgm:pt>
    <dgm:pt modelId="{6B0F69E5-6A72-4796-8832-A582079F878A}" type="pres">
      <dgm:prSet presAssocID="{D1819A5C-5FA9-42C0-A399-0B4D2CF61B7B}" presName="desComposite" presStyleCnt="0"/>
      <dgm:spPr/>
    </dgm:pt>
    <dgm:pt modelId="{7DE10BC7-BE99-41B9-9469-FF99CB7B6BD3}" type="pres">
      <dgm:prSet presAssocID="{D1819A5C-5FA9-42C0-A399-0B4D2CF61B7B}" presName="desCircle" presStyleLbl="node1" presStyleIdx="2" presStyleCnt="6"/>
      <dgm:spPr/>
    </dgm:pt>
    <dgm:pt modelId="{692B065C-A5C8-4036-9158-305C988632E7}" type="pres">
      <dgm:prSet presAssocID="{D1819A5C-5FA9-42C0-A399-0B4D2CF61B7B}" presName="chTx" presStyleLbl="revTx" presStyleIdx="7" presStyleCnt="18" custLinFactNeighborX="-15090" custLinFactNeighborY="18409"/>
      <dgm:spPr/>
    </dgm:pt>
    <dgm:pt modelId="{69E4B079-C3F4-4624-A1F5-40E63195B749}" type="pres">
      <dgm:prSet presAssocID="{D1819A5C-5FA9-42C0-A399-0B4D2CF61B7B}" presName="desTx" presStyleLbl="revTx" presStyleIdx="8" presStyleCnt="18">
        <dgm:presLayoutVars>
          <dgm:bulletEnabled val="1"/>
        </dgm:presLayoutVars>
      </dgm:prSet>
      <dgm:spPr/>
    </dgm:pt>
    <dgm:pt modelId="{77AB6546-1672-4E9F-9795-49CDD7A2CAFA}" type="pres">
      <dgm:prSet presAssocID="{D1819A5C-5FA9-42C0-A399-0B4D2CF61B7B}" presName="desBackupRightNorm" presStyleCnt="0"/>
      <dgm:spPr/>
    </dgm:pt>
    <dgm:pt modelId="{DD4DDC0C-A379-47B8-98D5-C849B6A5D7A4}" type="pres">
      <dgm:prSet presAssocID="{321108C9-972E-4813-8273-0322C9410615}" presName="desSpace" presStyleCnt="0"/>
      <dgm:spPr/>
    </dgm:pt>
    <dgm:pt modelId="{7B213B3F-D5CA-4E39-82DA-1D20A3264600}" type="pres">
      <dgm:prSet presAssocID="{2FA2513D-37FE-476D-A1EB-0366C2CAD652}" presName="parComposite" presStyleCnt="0"/>
      <dgm:spPr/>
    </dgm:pt>
    <dgm:pt modelId="{662C86C1-07E9-4D94-AE6F-621DF877DCDA}" type="pres">
      <dgm:prSet presAssocID="{2FA2513D-37FE-476D-A1EB-0366C2CAD652}" presName="parBigCircle" presStyleLbl="node0" presStyleIdx="3" presStyleCnt="6"/>
      <dgm:spPr/>
    </dgm:pt>
    <dgm:pt modelId="{79CC797A-E952-41B1-820C-1E87739EE565}" type="pres">
      <dgm:prSet presAssocID="{2FA2513D-37FE-476D-A1EB-0366C2CAD652}" presName="parTx" presStyleLbl="revTx" presStyleIdx="9" presStyleCnt="18"/>
      <dgm:spPr/>
    </dgm:pt>
    <dgm:pt modelId="{055BDB80-6186-47AF-8717-CE649B380A95}" type="pres">
      <dgm:prSet presAssocID="{2FA2513D-37FE-476D-A1EB-0366C2CAD652}" presName="bSpace" presStyleCnt="0"/>
      <dgm:spPr/>
    </dgm:pt>
    <dgm:pt modelId="{5D7C19C2-84DF-4562-A4D1-E229C1037E23}" type="pres">
      <dgm:prSet presAssocID="{2FA2513D-37FE-476D-A1EB-0366C2CAD652}" presName="parBackupNorm" presStyleCnt="0"/>
      <dgm:spPr/>
    </dgm:pt>
    <dgm:pt modelId="{920B14E6-D83F-4238-B3C0-955C14806632}" type="pres">
      <dgm:prSet presAssocID="{D0E64E1F-120D-4580-9FF9-70E2B9807684}" presName="parSpace" presStyleCnt="0"/>
      <dgm:spPr/>
    </dgm:pt>
    <dgm:pt modelId="{CC83C689-F9D2-410D-9CE7-CB193E14B36D}" type="pres">
      <dgm:prSet presAssocID="{3CFDF40A-DE41-4BBE-B6A0-8B0E389A3776}" presName="desBackupLeftNorm" presStyleCnt="0"/>
      <dgm:spPr/>
    </dgm:pt>
    <dgm:pt modelId="{88B60114-EF4F-41CF-A071-3FEC4D74EB9E}" type="pres">
      <dgm:prSet presAssocID="{3CFDF40A-DE41-4BBE-B6A0-8B0E389A3776}" presName="desComposite" presStyleCnt="0"/>
      <dgm:spPr/>
    </dgm:pt>
    <dgm:pt modelId="{DD51000F-D67D-4567-84C9-58A9D5E1B21F}" type="pres">
      <dgm:prSet presAssocID="{3CFDF40A-DE41-4BBE-B6A0-8B0E389A3776}" presName="desCircle" presStyleLbl="node1" presStyleIdx="3" presStyleCnt="6"/>
      <dgm:spPr/>
    </dgm:pt>
    <dgm:pt modelId="{C77BBAB2-6837-4235-AD0E-6EC5B338C066}" type="pres">
      <dgm:prSet presAssocID="{3CFDF40A-DE41-4BBE-B6A0-8B0E389A3776}" presName="chTx" presStyleLbl="revTx" presStyleIdx="10" presStyleCnt="18" custLinFactNeighborX="-16648" custLinFactNeighborY="22560"/>
      <dgm:spPr/>
    </dgm:pt>
    <dgm:pt modelId="{C2C019B3-027E-4652-8F68-C74F6C2D3DE0}" type="pres">
      <dgm:prSet presAssocID="{3CFDF40A-DE41-4BBE-B6A0-8B0E389A3776}" presName="desTx" presStyleLbl="revTx" presStyleIdx="11" presStyleCnt="18">
        <dgm:presLayoutVars>
          <dgm:bulletEnabled val="1"/>
        </dgm:presLayoutVars>
      </dgm:prSet>
      <dgm:spPr/>
    </dgm:pt>
    <dgm:pt modelId="{CEA75619-6EE9-4C2E-B1B9-7F909427BD9D}" type="pres">
      <dgm:prSet presAssocID="{3CFDF40A-DE41-4BBE-B6A0-8B0E389A3776}" presName="desBackupRightNorm" presStyleCnt="0"/>
      <dgm:spPr/>
    </dgm:pt>
    <dgm:pt modelId="{6F0D9B63-D5AF-451E-8F83-291688CD15F0}" type="pres">
      <dgm:prSet presAssocID="{B0664569-BA94-4BB8-BEF9-13DA3EA49710}" presName="desSpace" presStyleCnt="0"/>
      <dgm:spPr/>
    </dgm:pt>
    <dgm:pt modelId="{66AC3A5F-B7FD-4F96-94D3-C93C3DE5E2C1}" type="pres">
      <dgm:prSet presAssocID="{E3F16C5F-9387-404E-AC96-8746F1BD23D0}" presName="parComposite" presStyleCnt="0"/>
      <dgm:spPr/>
    </dgm:pt>
    <dgm:pt modelId="{0851B693-22A3-4284-B566-3EB87603AEA6}" type="pres">
      <dgm:prSet presAssocID="{E3F16C5F-9387-404E-AC96-8746F1BD23D0}" presName="parBigCircle" presStyleLbl="node0" presStyleIdx="4" presStyleCnt="6"/>
      <dgm:spPr/>
    </dgm:pt>
    <dgm:pt modelId="{A8B1BFF3-2FA4-47EB-969E-B50E6986CE17}" type="pres">
      <dgm:prSet presAssocID="{E3F16C5F-9387-404E-AC96-8746F1BD23D0}" presName="parTx" presStyleLbl="revTx" presStyleIdx="12" presStyleCnt="18"/>
      <dgm:spPr/>
    </dgm:pt>
    <dgm:pt modelId="{832AC1AE-E409-438D-A8B1-036D95B6CC16}" type="pres">
      <dgm:prSet presAssocID="{E3F16C5F-9387-404E-AC96-8746F1BD23D0}" presName="bSpace" presStyleCnt="0"/>
      <dgm:spPr/>
    </dgm:pt>
    <dgm:pt modelId="{3A2F9B4C-5101-4B43-AFC6-2B85FD3EA00F}" type="pres">
      <dgm:prSet presAssocID="{E3F16C5F-9387-404E-AC96-8746F1BD23D0}" presName="parBackupNorm" presStyleCnt="0"/>
      <dgm:spPr/>
    </dgm:pt>
    <dgm:pt modelId="{BF3A6F7F-EF25-433A-B147-6EBE1DEA2935}" type="pres">
      <dgm:prSet presAssocID="{4DE7D984-C0CE-4B28-AA66-379EA6C6CF23}" presName="parSpace" presStyleCnt="0"/>
      <dgm:spPr/>
    </dgm:pt>
    <dgm:pt modelId="{030B7CF1-2140-44BC-B220-BFE142356080}" type="pres">
      <dgm:prSet presAssocID="{9FA16659-9380-4EA4-933F-0F69826BA83C}" presName="desBackupLeftNorm" presStyleCnt="0"/>
      <dgm:spPr/>
    </dgm:pt>
    <dgm:pt modelId="{BD731082-5F17-4CC3-BCA5-BE18A7321947}" type="pres">
      <dgm:prSet presAssocID="{9FA16659-9380-4EA4-933F-0F69826BA83C}" presName="desComposite" presStyleCnt="0"/>
      <dgm:spPr/>
    </dgm:pt>
    <dgm:pt modelId="{A7FD7453-A49B-4156-8A7E-09B0BD671236}" type="pres">
      <dgm:prSet presAssocID="{9FA16659-9380-4EA4-933F-0F69826BA83C}" presName="desCircle" presStyleLbl="node1" presStyleIdx="4" presStyleCnt="6"/>
      <dgm:spPr/>
    </dgm:pt>
    <dgm:pt modelId="{358E60DA-EE2E-4AD5-8AF7-E2296464E134}" type="pres">
      <dgm:prSet presAssocID="{9FA16659-9380-4EA4-933F-0F69826BA83C}" presName="chTx" presStyleLbl="revTx" presStyleIdx="13" presStyleCnt="18" custLinFactNeighborX="-18035" custLinFactNeighborY="20066"/>
      <dgm:spPr/>
    </dgm:pt>
    <dgm:pt modelId="{B8DADDA7-D0B9-4636-9283-E693D81064FD}" type="pres">
      <dgm:prSet presAssocID="{9FA16659-9380-4EA4-933F-0F69826BA83C}" presName="desTx" presStyleLbl="revTx" presStyleIdx="14" presStyleCnt="18">
        <dgm:presLayoutVars>
          <dgm:bulletEnabled val="1"/>
        </dgm:presLayoutVars>
      </dgm:prSet>
      <dgm:spPr/>
    </dgm:pt>
    <dgm:pt modelId="{07E86804-3A01-4EE1-A080-E6F867DD93A9}" type="pres">
      <dgm:prSet presAssocID="{9FA16659-9380-4EA4-933F-0F69826BA83C}" presName="desBackupRightNorm" presStyleCnt="0"/>
      <dgm:spPr/>
    </dgm:pt>
    <dgm:pt modelId="{21A1ED4D-F878-4CA9-8C96-D11516407B58}" type="pres">
      <dgm:prSet presAssocID="{D5AFBD9D-A34E-403D-BAFC-34F44E396359}" presName="desSpace" presStyleCnt="0"/>
      <dgm:spPr/>
    </dgm:pt>
    <dgm:pt modelId="{8F856B41-FD04-4A2C-B874-F63EC61705D4}" type="pres">
      <dgm:prSet presAssocID="{670106A3-3A9F-4C24-BE9E-8840E25EE4EF}" presName="parComposite" presStyleCnt="0"/>
      <dgm:spPr/>
    </dgm:pt>
    <dgm:pt modelId="{18ECE777-35F7-45AD-AC7E-091A7E17B12A}" type="pres">
      <dgm:prSet presAssocID="{670106A3-3A9F-4C24-BE9E-8840E25EE4EF}" presName="parBigCircle" presStyleLbl="node0" presStyleIdx="5" presStyleCnt="6"/>
      <dgm:spPr/>
    </dgm:pt>
    <dgm:pt modelId="{75126059-0784-47D4-82D2-176F6AB94AB5}" type="pres">
      <dgm:prSet presAssocID="{670106A3-3A9F-4C24-BE9E-8840E25EE4EF}" presName="parTx" presStyleLbl="revTx" presStyleIdx="15" presStyleCnt="18"/>
      <dgm:spPr/>
    </dgm:pt>
    <dgm:pt modelId="{0B12EA42-320B-46CB-9274-07B3CD7C41E6}" type="pres">
      <dgm:prSet presAssocID="{670106A3-3A9F-4C24-BE9E-8840E25EE4EF}" presName="bSpace" presStyleCnt="0"/>
      <dgm:spPr/>
    </dgm:pt>
    <dgm:pt modelId="{10F45DE2-9ED5-4254-B009-C56B36E3F9DA}" type="pres">
      <dgm:prSet presAssocID="{670106A3-3A9F-4C24-BE9E-8840E25EE4EF}" presName="parBackupNorm" presStyleCnt="0"/>
      <dgm:spPr/>
    </dgm:pt>
    <dgm:pt modelId="{68FD62B2-322F-452C-AC97-CD9159692D1A}" type="pres">
      <dgm:prSet presAssocID="{EB03EFC5-685A-4CA6-B1C6-A8DED1F6AD8C}" presName="parSpace" presStyleCnt="0"/>
      <dgm:spPr/>
    </dgm:pt>
    <dgm:pt modelId="{FB94ACDE-181A-44B5-B6E4-AC15B9D5D058}" type="pres">
      <dgm:prSet presAssocID="{26E62BE6-B6DF-41C2-BD60-0996D61F9AA3}" presName="desBackupLeftNorm" presStyleCnt="0"/>
      <dgm:spPr/>
    </dgm:pt>
    <dgm:pt modelId="{B02076E1-CDAE-4564-B589-C287883C1E4E}" type="pres">
      <dgm:prSet presAssocID="{26E62BE6-B6DF-41C2-BD60-0996D61F9AA3}" presName="desComposite" presStyleCnt="0"/>
      <dgm:spPr/>
    </dgm:pt>
    <dgm:pt modelId="{B9CA197D-28AF-42B9-BD97-A827F8C030FF}" type="pres">
      <dgm:prSet presAssocID="{26E62BE6-B6DF-41C2-BD60-0996D61F9AA3}" presName="desCircle" presStyleLbl="node1" presStyleIdx="5" presStyleCnt="6"/>
      <dgm:spPr/>
    </dgm:pt>
    <dgm:pt modelId="{2F2D553D-7222-46C2-8039-CB87362296E2}" type="pres">
      <dgm:prSet presAssocID="{26E62BE6-B6DF-41C2-BD60-0996D61F9AA3}" presName="chTx" presStyleLbl="revTx" presStyleIdx="16" presStyleCnt="18" custLinFactNeighborX="-17093" custLinFactNeighborY="18872"/>
      <dgm:spPr/>
    </dgm:pt>
    <dgm:pt modelId="{A0F7E7C9-E23C-4EE2-A173-83B9CB6142ED}" type="pres">
      <dgm:prSet presAssocID="{26E62BE6-B6DF-41C2-BD60-0996D61F9AA3}" presName="desTx" presStyleLbl="revTx" presStyleIdx="17" presStyleCnt="18">
        <dgm:presLayoutVars>
          <dgm:bulletEnabled val="1"/>
        </dgm:presLayoutVars>
      </dgm:prSet>
      <dgm:spPr/>
    </dgm:pt>
    <dgm:pt modelId="{430FA56B-D900-4CAC-B427-16848918EA6F}" type="pres">
      <dgm:prSet presAssocID="{26E62BE6-B6DF-41C2-BD60-0996D61F9AA3}" presName="desBackupRightNorm" presStyleCnt="0"/>
      <dgm:spPr/>
    </dgm:pt>
    <dgm:pt modelId="{1ACD6F91-E667-433A-BA80-4DF611F647EB}" type="pres">
      <dgm:prSet presAssocID="{C0B42B59-57C0-49BB-87CE-2E1BEE4FF952}" presName="desSpace" presStyleCnt="0"/>
      <dgm:spPr/>
    </dgm:pt>
  </dgm:ptLst>
  <dgm:cxnLst>
    <dgm:cxn modelId="{8EB9D90B-5E3C-4D0F-A171-9464191208DA}" type="presOf" srcId="{670106A3-3A9F-4C24-BE9E-8840E25EE4EF}" destId="{75126059-0784-47D4-82D2-176F6AB94AB5}" srcOrd="0" destOrd="0" presId="urn:microsoft.com/office/officeart/2008/layout/CircleAccentTimeline"/>
    <dgm:cxn modelId="{F7D6B611-B603-4C35-8C0C-C7F6D235F902}" srcId="{12F1C184-73C8-459B-8BC4-D6074BE30D5C}" destId="{949C45EA-1DDB-4006-B221-F12C4803F4BC}" srcOrd="0" destOrd="0" parTransId="{5D956D55-40B3-46E7-89F1-79D7FE9AC94A}" sibTransId="{B128EFF2-B02C-47FF-A71C-AD541AD2265F}"/>
    <dgm:cxn modelId="{2C4EAF15-4865-4C15-A7BB-3CA99523B802}" type="presOf" srcId="{42249CC9-CA02-4146-9C75-23FA9BA1180E}" destId="{B0469AEC-5B2F-42D6-8987-16B7B960525B}" srcOrd="0" destOrd="0" presId="urn:microsoft.com/office/officeart/2008/layout/CircleAccentTimeline"/>
    <dgm:cxn modelId="{588BB615-E059-473E-8BFE-2372CC458A86}" type="presOf" srcId="{A40BF39C-C766-43EC-8E17-6857741900DF}" destId="{E50A5E5D-4DAA-4AA6-A431-D3CE4F4678E2}" srcOrd="0" destOrd="0" presId="urn:microsoft.com/office/officeart/2008/layout/CircleAccentTimeline"/>
    <dgm:cxn modelId="{A4C3BE16-CB6A-4B99-B94D-D17E8FE5DDD2}" srcId="{026EF830-D3D9-4DFD-A74C-858D9860FC84}" destId="{42249CC9-CA02-4146-9C75-23FA9BA1180E}" srcOrd="0" destOrd="0" parTransId="{08761F8F-F83F-43C8-8BD6-D942F7F28D1E}" sibTransId="{41D9A825-6D79-4EF4-8C44-09F64C97330B}"/>
    <dgm:cxn modelId="{0067E618-C950-4900-B5B7-FB9086EDE0A1}" srcId="{A7CDFDF7-EAD4-4462-A7DA-CDC2B901A115}" destId="{E3F16C5F-9387-404E-AC96-8746F1BD23D0}" srcOrd="4" destOrd="0" parTransId="{74BF2CF9-1CEA-4586-A29F-D169048B5BDA}" sibTransId="{4DE7D984-C0CE-4B28-AA66-379EA6C6CF23}"/>
    <dgm:cxn modelId="{DADDA128-C2F1-4D19-91D6-4B4CBAA9CF31}" srcId="{A7CDFDF7-EAD4-4462-A7DA-CDC2B901A115}" destId="{2FA2513D-37FE-476D-A1EB-0366C2CAD652}" srcOrd="3" destOrd="0" parTransId="{DBB5EBCA-FF22-4625-AF35-4B06123C7131}" sibTransId="{D0E64E1F-120D-4580-9FF9-70E2B9807684}"/>
    <dgm:cxn modelId="{E141D330-E6FF-44AC-BBB5-062B1FCD0575}" type="presOf" srcId="{12F1C184-73C8-459B-8BC4-D6074BE30D5C}" destId="{9A0EDC3C-B76C-4235-9273-862454241F8B}" srcOrd="0" destOrd="0" presId="urn:microsoft.com/office/officeart/2008/layout/CircleAccentTimeline"/>
    <dgm:cxn modelId="{D067A53B-2280-445B-AB80-5A6D881E3A16}" srcId="{E3F16C5F-9387-404E-AC96-8746F1BD23D0}" destId="{9FA16659-9380-4EA4-933F-0F69826BA83C}" srcOrd="0" destOrd="0" parTransId="{AB5F6C09-5577-4841-A71A-FC705F5311C7}" sibTransId="{D5AFBD9D-A34E-403D-BAFC-34F44E396359}"/>
    <dgm:cxn modelId="{30CE5667-4382-4C2A-90B7-BAB64DB38875}" type="presOf" srcId="{D1819A5C-5FA9-42C0-A399-0B4D2CF61B7B}" destId="{692B065C-A5C8-4036-9158-305C988632E7}" srcOrd="0" destOrd="0" presId="urn:microsoft.com/office/officeart/2008/layout/CircleAccentTimeline"/>
    <dgm:cxn modelId="{C931016B-A5F6-4F6F-94D8-FC072DC40C88}" srcId="{2FA2513D-37FE-476D-A1EB-0366C2CAD652}" destId="{3CFDF40A-DE41-4BBE-B6A0-8B0E389A3776}" srcOrd="0" destOrd="0" parTransId="{6D932097-DD40-442D-878E-CC2799EB5467}" sibTransId="{B0664569-BA94-4BB8-BEF9-13DA3EA49710}"/>
    <dgm:cxn modelId="{9B988A50-9353-40BD-A4CB-5FD21F54F164}" srcId="{A7CDFDF7-EAD4-4462-A7DA-CDC2B901A115}" destId="{12F1C184-73C8-459B-8BC4-D6074BE30D5C}" srcOrd="0" destOrd="0" parTransId="{D5CD9F0F-3F82-4415-B3B2-EAEC2E9829C6}" sibTransId="{E68C7172-CA69-4600-873F-87153889571B}"/>
    <dgm:cxn modelId="{F07ECA50-1ADF-4E9E-AD83-963A6F66A9C1}" type="presOf" srcId="{9FA16659-9380-4EA4-933F-0F69826BA83C}" destId="{358E60DA-EE2E-4AD5-8AF7-E2296464E134}" srcOrd="0" destOrd="0" presId="urn:microsoft.com/office/officeart/2008/layout/CircleAccentTimeline"/>
    <dgm:cxn modelId="{EB430E56-CC36-4A81-83B4-3A2149349387}" type="presOf" srcId="{26E62BE6-B6DF-41C2-BD60-0996D61F9AA3}" destId="{2F2D553D-7222-46C2-8039-CB87362296E2}" srcOrd="0" destOrd="0" presId="urn:microsoft.com/office/officeart/2008/layout/CircleAccentTimeline"/>
    <dgm:cxn modelId="{1CFB727C-BB05-4FAA-9541-DDB135006E7E}" srcId="{A40BF39C-C766-43EC-8E17-6857741900DF}" destId="{D1819A5C-5FA9-42C0-A399-0B4D2CF61B7B}" srcOrd="0" destOrd="0" parTransId="{B351FCB3-D16E-4381-8D42-F32848DEB604}" sibTransId="{321108C9-972E-4813-8273-0322C9410615}"/>
    <dgm:cxn modelId="{F7332982-FE1C-4FD8-8A59-9B9D87CF9034}" type="presOf" srcId="{E3F16C5F-9387-404E-AC96-8746F1BD23D0}" destId="{A8B1BFF3-2FA4-47EB-969E-B50E6986CE17}" srcOrd="0" destOrd="0" presId="urn:microsoft.com/office/officeart/2008/layout/CircleAccentTimeline"/>
    <dgm:cxn modelId="{22978D86-6A3C-4DDD-B823-1BDF8BF9F9AF}" type="presOf" srcId="{949C45EA-1DDB-4006-B221-F12C4803F4BC}" destId="{260CE18A-E211-499A-8CD0-DB0B2A52B57E}" srcOrd="0" destOrd="0" presId="urn:microsoft.com/office/officeart/2008/layout/CircleAccentTimeline"/>
    <dgm:cxn modelId="{1D62778C-1C4D-4B68-B148-87B8D42683A1}" srcId="{A7CDFDF7-EAD4-4462-A7DA-CDC2B901A115}" destId="{026EF830-D3D9-4DFD-A74C-858D9860FC84}" srcOrd="1" destOrd="0" parTransId="{6A67B00A-8CB5-4EF6-918A-A75BF2964084}" sibTransId="{7373B691-F5B8-4506-83FD-FCCE8CDD312D}"/>
    <dgm:cxn modelId="{BA20648E-6E8B-4545-ACA3-8D9782AFC93A}" srcId="{A7CDFDF7-EAD4-4462-A7DA-CDC2B901A115}" destId="{A40BF39C-C766-43EC-8E17-6857741900DF}" srcOrd="2" destOrd="0" parTransId="{BB1497D6-8B7D-44F8-8871-B65D0D23DBD7}" sibTransId="{598F1065-C065-4887-BEDA-5227C0799197}"/>
    <dgm:cxn modelId="{FAE79891-F9B0-422C-99D6-4A473A72A651}" srcId="{670106A3-3A9F-4C24-BE9E-8840E25EE4EF}" destId="{26E62BE6-B6DF-41C2-BD60-0996D61F9AA3}" srcOrd="0" destOrd="0" parTransId="{614975CB-F975-4CA7-9FAE-368D9CAD8CCF}" sibTransId="{C0B42B59-57C0-49BB-87CE-2E1BEE4FF952}"/>
    <dgm:cxn modelId="{C72C4D9F-C126-4526-9B92-5D5301BFBA46}" type="presOf" srcId="{2FA2513D-37FE-476D-A1EB-0366C2CAD652}" destId="{79CC797A-E952-41B1-820C-1E87739EE565}" srcOrd="0" destOrd="0" presId="urn:microsoft.com/office/officeart/2008/layout/CircleAccentTimeline"/>
    <dgm:cxn modelId="{CB1209B5-64B0-4040-8C83-169F8786B2B0}" type="presOf" srcId="{026EF830-D3D9-4DFD-A74C-858D9860FC84}" destId="{C28EE8ED-668C-4F96-ACCD-0CE7EA746253}" srcOrd="0" destOrd="0" presId="urn:microsoft.com/office/officeart/2008/layout/CircleAccentTimeline"/>
    <dgm:cxn modelId="{A3659AB5-21F7-4CFD-8136-954F8BE1FE15}" type="presOf" srcId="{A7CDFDF7-EAD4-4462-A7DA-CDC2B901A115}" destId="{3F3885AC-4E1F-4995-BCEA-B95AEEDF563A}" srcOrd="0" destOrd="0" presId="urn:microsoft.com/office/officeart/2008/layout/CircleAccentTimeline"/>
    <dgm:cxn modelId="{2AFFD1CA-EABE-4169-BB3A-B594E390093C}" srcId="{A7CDFDF7-EAD4-4462-A7DA-CDC2B901A115}" destId="{670106A3-3A9F-4C24-BE9E-8840E25EE4EF}" srcOrd="5" destOrd="0" parTransId="{DF886744-387E-4433-BD59-04F447D259FA}" sibTransId="{EB03EFC5-685A-4CA6-B1C6-A8DED1F6AD8C}"/>
    <dgm:cxn modelId="{2FD57ACC-A8A3-489D-B0F0-B19C1D1745D6}" type="presOf" srcId="{3CFDF40A-DE41-4BBE-B6A0-8B0E389A3776}" destId="{C77BBAB2-6837-4235-AD0E-6EC5B338C066}" srcOrd="0" destOrd="0" presId="urn:microsoft.com/office/officeart/2008/layout/CircleAccentTimeline"/>
    <dgm:cxn modelId="{27BCBB50-B32F-4E5E-B929-D8CCD9CE2646}" type="presParOf" srcId="{3F3885AC-4E1F-4995-BCEA-B95AEEDF563A}" destId="{E95F8CBD-AE39-4678-AFB9-955261E33144}" srcOrd="0" destOrd="0" presId="urn:microsoft.com/office/officeart/2008/layout/CircleAccentTimeline"/>
    <dgm:cxn modelId="{F67470E7-A66B-4561-AA17-5412A2CCA7D4}" type="presParOf" srcId="{E95F8CBD-AE39-4678-AFB9-955261E33144}" destId="{2293B4B4-C21A-4975-A4D8-81183CAD4281}" srcOrd="0" destOrd="0" presId="urn:microsoft.com/office/officeart/2008/layout/CircleAccentTimeline"/>
    <dgm:cxn modelId="{3AE46C49-7CFB-4E97-9891-C877202975C5}" type="presParOf" srcId="{E95F8CBD-AE39-4678-AFB9-955261E33144}" destId="{9A0EDC3C-B76C-4235-9273-862454241F8B}" srcOrd="1" destOrd="0" presId="urn:microsoft.com/office/officeart/2008/layout/CircleAccentTimeline"/>
    <dgm:cxn modelId="{AE86ACB9-D1F9-4558-8D19-C8D9482E1FCF}" type="presParOf" srcId="{E95F8CBD-AE39-4678-AFB9-955261E33144}" destId="{E6C13609-BE7B-4C43-AD30-D4280FA9D419}" srcOrd="2" destOrd="0" presId="urn:microsoft.com/office/officeart/2008/layout/CircleAccentTimeline"/>
    <dgm:cxn modelId="{B661F0B7-467D-4741-A582-5CE0CC128CD7}" type="presParOf" srcId="{3F3885AC-4E1F-4995-BCEA-B95AEEDF563A}" destId="{E54877DF-2E7F-4979-8D78-40ADF577D605}" srcOrd="1" destOrd="0" presId="urn:microsoft.com/office/officeart/2008/layout/CircleAccentTimeline"/>
    <dgm:cxn modelId="{864EC795-3B8D-4CA6-BC43-024F4DF8ED3F}" type="presParOf" srcId="{3F3885AC-4E1F-4995-BCEA-B95AEEDF563A}" destId="{CE7C8FCC-44D1-4060-84C6-3B0C54DCDBA0}" srcOrd="2" destOrd="0" presId="urn:microsoft.com/office/officeart/2008/layout/CircleAccentTimeline"/>
    <dgm:cxn modelId="{504F329F-C4C8-4D16-9813-16CCD804ED77}" type="presParOf" srcId="{3F3885AC-4E1F-4995-BCEA-B95AEEDF563A}" destId="{5131F20C-CCAE-4C8E-9E7A-EF1846484495}" srcOrd="3" destOrd="0" presId="urn:microsoft.com/office/officeart/2008/layout/CircleAccentTimeline"/>
    <dgm:cxn modelId="{2B1CD286-13E2-48DB-89FD-5E324D884BE4}" type="presParOf" srcId="{3F3885AC-4E1F-4995-BCEA-B95AEEDF563A}" destId="{17ABD6FF-3D10-4F4B-841D-90BA648D3651}" srcOrd="4" destOrd="0" presId="urn:microsoft.com/office/officeart/2008/layout/CircleAccentTimeline"/>
    <dgm:cxn modelId="{5CE11589-2030-4568-8D39-BAC183238FAA}" type="presParOf" srcId="{17ABD6FF-3D10-4F4B-841D-90BA648D3651}" destId="{B5D6D801-F773-4058-8A02-FDE6C752F9F0}" srcOrd="0" destOrd="0" presId="urn:microsoft.com/office/officeart/2008/layout/CircleAccentTimeline"/>
    <dgm:cxn modelId="{7F7CC34F-4304-4E9C-BAA9-017F23C08005}" type="presParOf" srcId="{17ABD6FF-3D10-4F4B-841D-90BA648D3651}" destId="{260CE18A-E211-499A-8CD0-DB0B2A52B57E}" srcOrd="1" destOrd="0" presId="urn:microsoft.com/office/officeart/2008/layout/CircleAccentTimeline"/>
    <dgm:cxn modelId="{65BDBEC5-39BB-4534-96FB-10AE38ED2EE1}" type="presParOf" srcId="{17ABD6FF-3D10-4F4B-841D-90BA648D3651}" destId="{8E5ECC6C-3272-4DD1-905C-FB8FB7AF4E63}" srcOrd="2" destOrd="0" presId="urn:microsoft.com/office/officeart/2008/layout/CircleAccentTimeline"/>
    <dgm:cxn modelId="{73213FBD-EBE6-495A-B160-FE9C30A0DE00}" type="presParOf" srcId="{3F3885AC-4E1F-4995-BCEA-B95AEEDF563A}" destId="{D5771D97-8C97-46DB-A61C-B4FFAB3C187A}" srcOrd="5" destOrd="0" presId="urn:microsoft.com/office/officeart/2008/layout/CircleAccentTimeline"/>
    <dgm:cxn modelId="{AA5E8FB4-BCB1-4CB7-BC58-5F101E5CE26E}" type="presParOf" srcId="{3F3885AC-4E1F-4995-BCEA-B95AEEDF563A}" destId="{19D8FE2F-0015-4E57-8232-0FE1AA669157}" srcOrd="6" destOrd="0" presId="urn:microsoft.com/office/officeart/2008/layout/CircleAccentTimeline"/>
    <dgm:cxn modelId="{C6E13231-F982-4495-B744-2702D6062F49}" type="presParOf" srcId="{3F3885AC-4E1F-4995-BCEA-B95AEEDF563A}" destId="{56E19963-4EF8-489F-95CA-0143B744B41D}" srcOrd="7" destOrd="0" presId="urn:microsoft.com/office/officeart/2008/layout/CircleAccentTimeline"/>
    <dgm:cxn modelId="{D694ED5B-AE2A-4510-B408-5B8FA3844649}" type="presParOf" srcId="{56E19963-4EF8-489F-95CA-0143B744B41D}" destId="{87FF6145-D6C1-458E-B662-C812B835C69D}" srcOrd="0" destOrd="0" presId="urn:microsoft.com/office/officeart/2008/layout/CircleAccentTimeline"/>
    <dgm:cxn modelId="{F952BF70-B362-418A-82F6-A1E5922BC640}" type="presParOf" srcId="{56E19963-4EF8-489F-95CA-0143B744B41D}" destId="{C28EE8ED-668C-4F96-ACCD-0CE7EA746253}" srcOrd="1" destOrd="0" presId="urn:microsoft.com/office/officeart/2008/layout/CircleAccentTimeline"/>
    <dgm:cxn modelId="{A16BE708-FADA-4434-B816-70636A5CC6D4}" type="presParOf" srcId="{56E19963-4EF8-489F-95CA-0143B744B41D}" destId="{ECBF48B3-CB0F-4BD2-B43B-F173306D4C9F}" srcOrd="2" destOrd="0" presId="urn:microsoft.com/office/officeart/2008/layout/CircleAccentTimeline"/>
    <dgm:cxn modelId="{239FEE7A-303A-4211-BB77-6F130BD13780}" type="presParOf" srcId="{3F3885AC-4E1F-4995-BCEA-B95AEEDF563A}" destId="{40604DBC-E72E-40D8-86E9-633BAC9F9E91}" srcOrd="8" destOrd="0" presId="urn:microsoft.com/office/officeart/2008/layout/CircleAccentTimeline"/>
    <dgm:cxn modelId="{B374DFE0-4907-43B2-A6D4-C0B07244E1B4}" type="presParOf" srcId="{3F3885AC-4E1F-4995-BCEA-B95AEEDF563A}" destId="{A057F852-35E0-4C5B-A6E2-E11D3CA091C3}" srcOrd="9" destOrd="0" presId="urn:microsoft.com/office/officeart/2008/layout/CircleAccentTimeline"/>
    <dgm:cxn modelId="{83CB059B-BC02-427A-A333-CD09510C260B}" type="presParOf" srcId="{3F3885AC-4E1F-4995-BCEA-B95AEEDF563A}" destId="{3E542497-0FEF-4768-9C11-F1FA968CCF90}" srcOrd="10" destOrd="0" presId="urn:microsoft.com/office/officeart/2008/layout/CircleAccentTimeline"/>
    <dgm:cxn modelId="{391FA479-EEE5-4E39-A984-5423470BBFC5}" type="presParOf" srcId="{3F3885AC-4E1F-4995-BCEA-B95AEEDF563A}" destId="{23893903-AF32-46A3-9043-7B659E9C7F82}" srcOrd="11" destOrd="0" presId="urn:microsoft.com/office/officeart/2008/layout/CircleAccentTimeline"/>
    <dgm:cxn modelId="{2CD7EEEB-00F6-48D3-ADA0-7C377C78A835}" type="presParOf" srcId="{23893903-AF32-46A3-9043-7B659E9C7F82}" destId="{2E926327-3704-48E9-AAF6-DAFA932FA530}" srcOrd="0" destOrd="0" presId="urn:microsoft.com/office/officeart/2008/layout/CircleAccentTimeline"/>
    <dgm:cxn modelId="{1CC30025-8294-48BD-85AF-E284DA7E99C5}" type="presParOf" srcId="{23893903-AF32-46A3-9043-7B659E9C7F82}" destId="{B0469AEC-5B2F-42D6-8987-16B7B960525B}" srcOrd="1" destOrd="0" presId="urn:microsoft.com/office/officeart/2008/layout/CircleAccentTimeline"/>
    <dgm:cxn modelId="{05F2242B-CDD1-46CB-83FE-5CADA50EF973}" type="presParOf" srcId="{23893903-AF32-46A3-9043-7B659E9C7F82}" destId="{96AD0A58-26C6-4B8E-ADA5-E75D33EA0D7B}" srcOrd="2" destOrd="0" presId="urn:microsoft.com/office/officeart/2008/layout/CircleAccentTimeline"/>
    <dgm:cxn modelId="{7060B85B-EC30-444E-9F64-E698D21C0E84}" type="presParOf" srcId="{3F3885AC-4E1F-4995-BCEA-B95AEEDF563A}" destId="{768DE25E-53E5-4348-9B68-49C34CDF2674}" srcOrd="12" destOrd="0" presId="urn:microsoft.com/office/officeart/2008/layout/CircleAccentTimeline"/>
    <dgm:cxn modelId="{E0F7DF22-CBA8-4E14-A97F-5A41C615534A}" type="presParOf" srcId="{3F3885AC-4E1F-4995-BCEA-B95AEEDF563A}" destId="{3888C304-760E-4F1A-9819-41005B16E327}" srcOrd="13" destOrd="0" presId="urn:microsoft.com/office/officeart/2008/layout/CircleAccentTimeline"/>
    <dgm:cxn modelId="{083B4398-9448-453F-A8BE-E236AEF9DFB1}" type="presParOf" srcId="{3F3885AC-4E1F-4995-BCEA-B95AEEDF563A}" destId="{584AAB19-4473-4C6B-B64B-7255BE4AEDFD}" srcOrd="14" destOrd="0" presId="urn:microsoft.com/office/officeart/2008/layout/CircleAccentTimeline"/>
    <dgm:cxn modelId="{2D04DD37-190E-4065-A608-26A01D094B93}" type="presParOf" srcId="{584AAB19-4473-4C6B-B64B-7255BE4AEDFD}" destId="{C1CFD94A-229B-4F4B-A343-D07CFE9F7CA0}" srcOrd="0" destOrd="0" presId="urn:microsoft.com/office/officeart/2008/layout/CircleAccentTimeline"/>
    <dgm:cxn modelId="{76E87FB8-EE4D-4053-8AFE-E6D99CCAE35D}" type="presParOf" srcId="{584AAB19-4473-4C6B-B64B-7255BE4AEDFD}" destId="{E50A5E5D-4DAA-4AA6-A431-D3CE4F4678E2}" srcOrd="1" destOrd="0" presId="urn:microsoft.com/office/officeart/2008/layout/CircleAccentTimeline"/>
    <dgm:cxn modelId="{E710BC08-11B9-4DFD-BB9B-95D97DA01AF1}" type="presParOf" srcId="{584AAB19-4473-4C6B-B64B-7255BE4AEDFD}" destId="{4C42E97C-BCF7-4F38-8D1B-FC9F3CDAA449}" srcOrd="2" destOrd="0" presId="urn:microsoft.com/office/officeart/2008/layout/CircleAccentTimeline"/>
    <dgm:cxn modelId="{FA866038-AE28-454C-982D-E5BB76FAE5F2}" type="presParOf" srcId="{3F3885AC-4E1F-4995-BCEA-B95AEEDF563A}" destId="{3756375A-1BAC-4F76-A9E4-433D5EDB4B2F}" srcOrd="15" destOrd="0" presId="urn:microsoft.com/office/officeart/2008/layout/CircleAccentTimeline"/>
    <dgm:cxn modelId="{90822782-7066-4DB7-A182-26ABB1AAB586}" type="presParOf" srcId="{3F3885AC-4E1F-4995-BCEA-B95AEEDF563A}" destId="{AA555A62-7CE6-491E-BE0B-02409817885E}" srcOrd="16" destOrd="0" presId="urn:microsoft.com/office/officeart/2008/layout/CircleAccentTimeline"/>
    <dgm:cxn modelId="{2C13499F-0458-41B8-9D13-95B528B9F43A}" type="presParOf" srcId="{3F3885AC-4E1F-4995-BCEA-B95AEEDF563A}" destId="{6DFCF263-EE9D-4807-9671-E3BCC1E3E680}" srcOrd="17" destOrd="0" presId="urn:microsoft.com/office/officeart/2008/layout/CircleAccentTimeline"/>
    <dgm:cxn modelId="{3BCCD9A3-F972-4389-B4FD-C24806510A1C}" type="presParOf" srcId="{3F3885AC-4E1F-4995-BCEA-B95AEEDF563A}" destId="{6B0F69E5-6A72-4796-8832-A582079F878A}" srcOrd="18" destOrd="0" presId="urn:microsoft.com/office/officeart/2008/layout/CircleAccentTimeline"/>
    <dgm:cxn modelId="{BC9E53E0-E521-4D37-BEB5-53C5D0B83B45}" type="presParOf" srcId="{6B0F69E5-6A72-4796-8832-A582079F878A}" destId="{7DE10BC7-BE99-41B9-9469-FF99CB7B6BD3}" srcOrd="0" destOrd="0" presId="urn:microsoft.com/office/officeart/2008/layout/CircleAccentTimeline"/>
    <dgm:cxn modelId="{FF752444-5802-4B07-8802-F723538E091F}" type="presParOf" srcId="{6B0F69E5-6A72-4796-8832-A582079F878A}" destId="{692B065C-A5C8-4036-9158-305C988632E7}" srcOrd="1" destOrd="0" presId="urn:microsoft.com/office/officeart/2008/layout/CircleAccentTimeline"/>
    <dgm:cxn modelId="{56D26FBB-1E9C-42F1-B35A-F93722989BC7}" type="presParOf" srcId="{6B0F69E5-6A72-4796-8832-A582079F878A}" destId="{69E4B079-C3F4-4624-A1F5-40E63195B749}" srcOrd="2" destOrd="0" presId="urn:microsoft.com/office/officeart/2008/layout/CircleAccentTimeline"/>
    <dgm:cxn modelId="{310A19BC-E1D5-419F-B84B-1CB5B1166391}" type="presParOf" srcId="{3F3885AC-4E1F-4995-BCEA-B95AEEDF563A}" destId="{77AB6546-1672-4E9F-9795-49CDD7A2CAFA}" srcOrd="19" destOrd="0" presId="urn:microsoft.com/office/officeart/2008/layout/CircleAccentTimeline"/>
    <dgm:cxn modelId="{0F3D5E6C-1118-4B36-AFD8-CA8FE3354695}" type="presParOf" srcId="{3F3885AC-4E1F-4995-BCEA-B95AEEDF563A}" destId="{DD4DDC0C-A379-47B8-98D5-C849B6A5D7A4}" srcOrd="20" destOrd="0" presId="urn:microsoft.com/office/officeart/2008/layout/CircleAccentTimeline"/>
    <dgm:cxn modelId="{28C0586C-2F50-4943-A502-E5BFA1B01308}" type="presParOf" srcId="{3F3885AC-4E1F-4995-BCEA-B95AEEDF563A}" destId="{7B213B3F-D5CA-4E39-82DA-1D20A3264600}" srcOrd="21" destOrd="0" presId="urn:microsoft.com/office/officeart/2008/layout/CircleAccentTimeline"/>
    <dgm:cxn modelId="{328A6708-1D8E-44F1-8FA4-825936C09C1F}" type="presParOf" srcId="{7B213B3F-D5CA-4E39-82DA-1D20A3264600}" destId="{662C86C1-07E9-4D94-AE6F-621DF877DCDA}" srcOrd="0" destOrd="0" presId="urn:microsoft.com/office/officeart/2008/layout/CircleAccentTimeline"/>
    <dgm:cxn modelId="{406D94D4-EF54-48A5-8999-996CD28E6AC7}" type="presParOf" srcId="{7B213B3F-D5CA-4E39-82DA-1D20A3264600}" destId="{79CC797A-E952-41B1-820C-1E87739EE565}" srcOrd="1" destOrd="0" presId="urn:microsoft.com/office/officeart/2008/layout/CircleAccentTimeline"/>
    <dgm:cxn modelId="{9BEF14F9-F069-480D-9074-B6D6E17F2DFE}" type="presParOf" srcId="{7B213B3F-D5CA-4E39-82DA-1D20A3264600}" destId="{055BDB80-6186-47AF-8717-CE649B380A95}" srcOrd="2" destOrd="0" presId="urn:microsoft.com/office/officeart/2008/layout/CircleAccentTimeline"/>
    <dgm:cxn modelId="{A40B7ADC-12D0-4FC3-85A4-921257F15275}" type="presParOf" srcId="{3F3885AC-4E1F-4995-BCEA-B95AEEDF563A}" destId="{5D7C19C2-84DF-4562-A4D1-E229C1037E23}" srcOrd="22" destOrd="0" presId="urn:microsoft.com/office/officeart/2008/layout/CircleAccentTimeline"/>
    <dgm:cxn modelId="{A2E3672F-A98E-4C50-ACD9-D2B869ED334F}" type="presParOf" srcId="{3F3885AC-4E1F-4995-BCEA-B95AEEDF563A}" destId="{920B14E6-D83F-4238-B3C0-955C14806632}" srcOrd="23" destOrd="0" presId="urn:microsoft.com/office/officeart/2008/layout/CircleAccentTimeline"/>
    <dgm:cxn modelId="{1DA6D8AC-AF00-4D7F-9C6F-934141BD60BB}" type="presParOf" srcId="{3F3885AC-4E1F-4995-BCEA-B95AEEDF563A}" destId="{CC83C689-F9D2-410D-9CE7-CB193E14B36D}" srcOrd="24" destOrd="0" presId="urn:microsoft.com/office/officeart/2008/layout/CircleAccentTimeline"/>
    <dgm:cxn modelId="{397A350C-D3CA-485B-9431-2BEA7A7F5060}" type="presParOf" srcId="{3F3885AC-4E1F-4995-BCEA-B95AEEDF563A}" destId="{88B60114-EF4F-41CF-A071-3FEC4D74EB9E}" srcOrd="25" destOrd="0" presId="urn:microsoft.com/office/officeart/2008/layout/CircleAccentTimeline"/>
    <dgm:cxn modelId="{CE6F0355-CAF5-461A-8066-DF1034AF06CE}" type="presParOf" srcId="{88B60114-EF4F-41CF-A071-3FEC4D74EB9E}" destId="{DD51000F-D67D-4567-84C9-58A9D5E1B21F}" srcOrd="0" destOrd="0" presId="urn:microsoft.com/office/officeart/2008/layout/CircleAccentTimeline"/>
    <dgm:cxn modelId="{A0ECDFA8-C0C8-43ED-B957-4411B8EF573A}" type="presParOf" srcId="{88B60114-EF4F-41CF-A071-3FEC4D74EB9E}" destId="{C77BBAB2-6837-4235-AD0E-6EC5B338C066}" srcOrd="1" destOrd="0" presId="urn:microsoft.com/office/officeart/2008/layout/CircleAccentTimeline"/>
    <dgm:cxn modelId="{2F7881E2-12FD-41E8-8E9C-DAC9EECA80C2}" type="presParOf" srcId="{88B60114-EF4F-41CF-A071-3FEC4D74EB9E}" destId="{C2C019B3-027E-4652-8F68-C74F6C2D3DE0}" srcOrd="2" destOrd="0" presId="urn:microsoft.com/office/officeart/2008/layout/CircleAccentTimeline"/>
    <dgm:cxn modelId="{EB4C6B52-D6D3-427E-B3F7-5A4ACFE53A5F}" type="presParOf" srcId="{3F3885AC-4E1F-4995-BCEA-B95AEEDF563A}" destId="{CEA75619-6EE9-4C2E-B1B9-7F909427BD9D}" srcOrd="26" destOrd="0" presId="urn:microsoft.com/office/officeart/2008/layout/CircleAccentTimeline"/>
    <dgm:cxn modelId="{4C036374-364F-41B9-92AB-7FE06D65B989}" type="presParOf" srcId="{3F3885AC-4E1F-4995-BCEA-B95AEEDF563A}" destId="{6F0D9B63-D5AF-451E-8F83-291688CD15F0}" srcOrd="27" destOrd="0" presId="urn:microsoft.com/office/officeart/2008/layout/CircleAccentTimeline"/>
    <dgm:cxn modelId="{0EEF4542-1BC2-459E-9D98-E4C775DC8F7B}" type="presParOf" srcId="{3F3885AC-4E1F-4995-BCEA-B95AEEDF563A}" destId="{66AC3A5F-B7FD-4F96-94D3-C93C3DE5E2C1}" srcOrd="28" destOrd="0" presId="urn:microsoft.com/office/officeart/2008/layout/CircleAccentTimeline"/>
    <dgm:cxn modelId="{E99C801E-1396-48BD-B93D-5D70C23D4E9C}" type="presParOf" srcId="{66AC3A5F-B7FD-4F96-94D3-C93C3DE5E2C1}" destId="{0851B693-22A3-4284-B566-3EB87603AEA6}" srcOrd="0" destOrd="0" presId="urn:microsoft.com/office/officeart/2008/layout/CircleAccentTimeline"/>
    <dgm:cxn modelId="{91AF1BC6-F447-4614-BE45-8ED2156F1FB9}" type="presParOf" srcId="{66AC3A5F-B7FD-4F96-94D3-C93C3DE5E2C1}" destId="{A8B1BFF3-2FA4-47EB-969E-B50E6986CE17}" srcOrd="1" destOrd="0" presId="urn:microsoft.com/office/officeart/2008/layout/CircleAccentTimeline"/>
    <dgm:cxn modelId="{320C6475-B46A-4794-9309-EF4CA375754C}" type="presParOf" srcId="{66AC3A5F-B7FD-4F96-94D3-C93C3DE5E2C1}" destId="{832AC1AE-E409-438D-A8B1-036D95B6CC16}" srcOrd="2" destOrd="0" presId="urn:microsoft.com/office/officeart/2008/layout/CircleAccentTimeline"/>
    <dgm:cxn modelId="{C7E6927F-8262-41AB-ACBC-7F7A14E9DBEC}" type="presParOf" srcId="{3F3885AC-4E1F-4995-BCEA-B95AEEDF563A}" destId="{3A2F9B4C-5101-4B43-AFC6-2B85FD3EA00F}" srcOrd="29" destOrd="0" presId="urn:microsoft.com/office/officeart/2008/layout/CircleAccentTimeline"/>
    <dgm:cxn modelId="{6527FE0F-F04A-4393-AF14-35481AA4A27A}" type="presParOf" srcId="{3F3885AC-4E1F-4995-BCEA-B95AEEDF563A}" destId="{BF3A6F7F-EF25-433A-B147-6EBE1DEA2935}" srcOrd="30" destOrd="0" presId="urn:microsoft.com/office/officeart/2008/layout/CircleAccentTimeline"/>
    <dgm:cxn modelId="{EEBF7D31-37FC-4CBD-914E-0EA38441B796}" type="presParOf" srcId="{3F3885AC-4E1F-4995-BCEA-B95AEEDF563A}" destId="{030B7CF1-2140-44BC-B220-BFE142356080}" srcOrd="31" destOrd="0" presId="urn:microsoft.com/office/officeart/2008/layout/CircleAccentTimeline"/>
    <dgm:cxn modelId="{70583DA6-F65D-4172-8585-828D5A6DC7C9}" type="presParOf" srcId="{3F3885AC-4E1F-4995-BCEA-B95AEEDF563A}" destId="{BD731082-5F17-4CC3-BCA5-BE18A7321947}" srcOrd="32" destOrd="0" presId="urn:microsoft.com/office/officeart/2008/layout/CircleAccentTimeline"/>
    <dgm:cxn modelId="{B4593922-EC7D-4F56-8673-118279DF2AE6}" type="presParOf" srcId="{BD731082-5F17-4CC3-BCA5-BE18A7321947}" destId="{A7FD7453-A49B-4156-8A7E-09B0BD671236}" srcOrd="0" destOrd="0" presId="urn:microsoft.com/office/officeart/2008/layout/CircleAccentTimeline"/>
    <dgm:cxn modelId="{2F5862B8-40CF-4DC5-8B08-884C148367B2}" type="presParOf" srcId="{BD731082-5F17-4CC3-BCA5-BE18A7321947}" destId="{358E60DA-EE2E-4AD5-8AF7-E2296464E134}" srcOrd="1" destOrd="0" presId="urn:microsoft.com/office/officeart/2008/layout/CircleAccentTimeline"/>
    <dgm:cxn modelId="{0CA0055E-C32A-4E68-825D-37AF7EF77D1B}" type="presParOf" srcId="{BD731082-5F17-4CC3-BCA5-BE18A7321947}" destId="{B8DADDA7-D0B9-4636-9283-E693D81064FD}" srcOrd="2" destOrd="0" presId="urn:microsoft.com/office/officeart/2008/layout/CircleAccentTimeline"/>
    <dgm:cxn modelId="{68C1E4B8-84B5-4A28-97B6-4CE11B2D99AE}" type="presParOf" srcId="{3F3885AC-4E1F-4995-BCEA-B95AEEDF563A}" destId="{07E86804-3A01-4EE1-A080-E6F867DD93A9}" srcOrd="33" destOrd="0" presId="urn:microsoft.com/office/officeart/2008/layout/CircleAccentTimeline"/>
    <dgm:cxn modelId="{959308ED-833E-4624-A9BA-BAA7DC23904F}" type="presParOf" srcId="{3F3885AC-4E1F-4995-BCEA-B95AEEDF563A}" destId="{21A1ED4D-F878-4CA9-8C96-D11516407B58}" srcOrd="34" destOrd="0" presId="urn:microsoft.com/office/officeart/2008/layout/CircleAccentTimeline"/>
    <dgm:cxn modelId="{6AD17FEF-AA92-4E54-B03E-61BDC9BFA5C0}" type="presParOf" srcId="{3F3885AC-4E1F-4995-BCEA-B95AEEDF563A}" destId="{8F856B41-FD04-4A2C-B874-F63EC61705D4}" srcOrd="35" destOrd="0" presId="urn:microsoft.com/office/officeart/2008/layout/CircleAccentTimeline"/>
    <dgm:cxn modelId="{D1663497-AD8E-41CF-A8B5-F2226828C165}" type="presParOf" srcId="{8F856B41-FD04-4A2C-B874-F63EC61705D4}" destId="{18ECE777-35F7-45AD-AC7E-091A7E17B12A}" srcOrd="0" destOrd="0" presId="urn:microsoft.com/office/officeart/2008/layout/CircleAccentTimeline"/>
    <dgm:cxn modelId="{8CE8AF82-EAA2-4831-A225-0EAE505DB1F9}" type="presParOf" srcId="{8F856B41-FD04-4A2C-B874-F63EC61705D4}" destId="{75126059-0784-47D4-82D2-176F6AB94AB5}" srcOrd="1" destOrd="0" presId="urn:microsoft.com/office/officeart/2008/layout/CircleAccentTimeline"/>
    <dgm:cxn modelId="{67DE9360-E75C-4FA4-B696-E0B3E56253DD}" type="presParOf" srcId="{8F856B41-FD04-4A2C-B874-F63EC61705D4}" destId="{0B12EA42-320B-46CB-9274-07B3CD7C41E6}" srcOrd="2" destOrd="0" presId="urn:microsoft.com/office/officeart/2008/layout/CircleAccentTimeline"/>
    <dgm:cxn modelId="{9AE57D73-3A37-4457-AE77-E1E44EC7CB05}" type="presParOf" srcId="{3F3885AC-4E1F-4995-BCEA-B95AEEDF563A}" destId="{10F45DE2-9ED5-4254-B009-C56B36E3F9DA}" srcOrd="36" destOrd="0" presId="urn:microsoft.com/office/officeart/2008/layout/CircleAccentTimeline"/>
    <dgm:cxn modelId="{47B6ACE2-6E04-410C-B628-8DDA5B12221B}" type="presParOf" srcId="{3F3885AC-4E1F-4995-BCEA-B95AEEDF563A}" destId="{68FD62B2-322F-452C-AC97-CD9159692D1A}" srcOrd="37" destOrd="0" presId="urn:microsoft.com/office/officeart/2008/layout/CircleAccentTimeline"/>
    <dgm:cxn modelId="{126CDD7F-DC36-4D9F-93F7-56FA701B8F74}" type="presParOf" srcId="{3F3885AC-4E1F-4995-BCEA-B95AEEDF563A}" destId="{FB94ACDE-181A-44B5-B6E4-AC15B9D5D058}" srcOrd="38" destOrd="0" presId="urn:microsoft.com/office/officeart/2008/layout/CircleAccentTimeline"/>
    <dgm:cxn modelId="{A762B784-2BE0-469F-A28E-9D7AAF14E768}" type="presParOf" srcId="{3F3885AC-4E1F-4995-BCEA-B95AEEDF563A}" destId="{B02076E1-CDAE-4564-B589-C287883C1E4E}" srcOrd="39" destOrd="0" presId="urn:microsoft.com/office/officeart/2008/layout/CircleAccentTimeline"/>
    <dgm:cxn modelId="{C20AFCBF-4344-4BAE-B10D-6F833407D51E}" type="presParOf" srcId="{B02076E1-CDAE-4564-B589-C287883C1E4E}" destId="{B9CA197D-28AF-42B9-BD97-A827F8C030FF}" srcOrd="0" destOrd="0" presId="urn:microsoft.com/office/officeart/2008/layout/CircleAccentTimeline"/>
    <dgm:cxn modelId="{F27A6C82-EF95-43BE-BC25-7E731815B5F6}" type="presParOf" srcId="{B02076E1-CDAE-4564-B589-C287883C1E4E}" destId="{2F2D553D-7222-46C2-8039-CB87362296E2}" srcOrd="1" destOrd="0" presId="urn:microsoft.com/office/officeart/2008/layout/CircleAccentTimeline"/>
    <dgm:cxn modelId="{B47CD2D7-06D6-4CBD-AC56-E14C6083A2F1}" type="presParOf" srcId="{B02076E1-CDAE-4564-B589-C287883C1E4E}" destId="{A0F7E7C9-E23C-4EE2-A173-83B9CB6142ED}" srcOrd="2" destOrd="0" presId="urn:microsoft.com/office/officeart/2008/layout/CircleAccentTimeline"/>
    <dgm:cxn modelId="{C0027F77-9007-4CB4-92C8-506D5C870270}" type="presParOf" srcId="{3F3885AC-4E1F-4995-BCEA-B95AEEDF563A}" destId="{430FA56B-D900-4CAC-B427-16848918EA6F}" srcOrd="40" destOrd="0" presId="urn:microsoft.com/office/officeart/2008/layout/CircleAccentTimeline"/>
    <dgm:cxn modelId="{8D71D202-C36B-413B-9B0E-DAF3137CBC48}" type="presParOf" srcId="{3F3885AC-4E1F-4995-BCEA-B95AEEDF563A}" destId="{1ACD6F91-E667-433A-BA80-4DF611F647EB}" srcOrd="41" destOrd="0" presId="urn:microsoft.com/office/officeart/2008/layout/CircleAccent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3B4B4-C21A-4975-A4D8-81183CAD4281}">
      <dsp:nvSpPr>
        <dsp:cNvPr id="0" name=""/>
        <dsp:cNvSpPr/>
      </dsp:nvSpPr>
      <dsp:spPr>
        <a:xfrm>
          <a:off x="2537" y="1847628"/>
          <a:ext cx="1082349" cy="1082349"/>
        </a:xfrm>
        <a:prstGeom prst="donut">
          <a:avLst>
            <a:gd name="adj" fmla="val 2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0EDC3C-B76C-4235-9273-862454241F8B}">
      <dsp:nvSpPr>
        <dsp:cNvPr id="0" name=""/>
        <dsp:cNvSpPr/>
      </dsp:nvSpPr>
      <dsp:spPr>
        <a:xfrm rot="17700000">
          <a:off x="383908" y="965292"/>
          <a:ext cx="1345480" cy="648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0" bIns="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2"/>
              </a:solidFill>
            </a:rPr>
            <a:t>1851-1857</a:t>
          </a:r>
        </a:p>
      </dsp:txBody>
      <dsp:txXfrm>
        <a:off x="383908" y="965292"/>
        <a:ext cx="1345480" cy="648417"/>
      </dsp:txXfrm>
    </dsp:sp>
    <dsp:sp modelId="{B5D6D801-F773-4058-8A02-FDE6C752F9F0}">
      <dsp:nvSpPr>
        <dsp:cNvPr id="0" name=""/>
        <dsp:cNvSpPr/>
      </dsp:nvSpPr>
      <dsp:spPr>
        <a:xfrm>
          <a:off x="1166412" y="2107898"/>
          <a:ext cx="561807" cy="56180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0CE18A-E211-499A-8CD0-DB0B2A52B57E}">
      <dsp:nvSpPr>
        <dsp:cNvPr id="0" name=""/>
        <dsp:cNvSpPr/>
      </dsp:nvSpPr>
      <dsp:spPr>
        <a:xfrm rot="17700000">
          <a:off x="389992" y="3153561"/>
          <a:ext cx="1163903" cy="561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marL="0" lvl="0" indent="0" algn="r" defTabSz="533400">
            <a:lnSpc>
              <a:spcPct val="90000"/>
            </a:lnSpc>
            <a:spcBef>
              <a:spcPct val="0"/>
            </a:spcBef>
            <a:spcAft>
              <a:spcPct val="35000"/>
            </a:spcAft>
            <a:buNone/>
          </a:pPr>
          <a:r>
            <a:rPr lang="en-US" sz="1200" kern="1200">
              <a:solidFill>
                <a:schemeClr val="bg2"/>
              </a:solidFill>
            </a:rPr>
            <a:t>West Florida Seminary</a:t>
          </a:r>
        </a:p>
      </dsp:txBody>
      <dsp:txXfrm>
        <a:off x="389992" y="3153561"/>
        <a:ext cx="1163903" cy="561190"/>
      </dsp:txXfrm>
    </dsp:sp>
    <dsp:sp modelId="{8E5ECC6C-3272-4DD1-905C-FB8FB7AF4E63}">
      <dsp:nvSpPr>
        <dsp:cNvPr id="0" name=""/>
        <dsp:cNvSpPr/>
      </dsp:nvSpPr>
      <dsp:spPr>
        <a:xfrm rot="17700000">
          <a:off x="1229700" y="1326568"/>
          <a:ext cx="1163903" cy="561190"/>
        </a:xfrm>
        <a:prstGeom prst="rect">
          <a:avLst/>
        </a:prstGeom>
        <a:noFill/>
        <a:ln>
          <a:noFill/>
        </a:ln>
        <a:effectLst/>
      </dsp:spPr>
      <dsp:style>
        <a:lnRef idx="0">
          <a:scrgbClr r="0" g="0" b="0"/>
        </a:lnRef>
        <a:fillRef idx="0">
          <a:scrgbClr r="0" g="0" b="0"/>
        </a:fillRef>
        <a:effectRef idx="0">
          <a:scrgbClr r="0" g="0" b="0"/>
        </a:effectRef>
        <a:fontRef idx="minor"/>
      </dsp:style>
    </dsp:sp>
    <dsp:sp modelId="{87FF6145-D6C1-458E-B662-C812B835C69D}">
      <dsp:nvSpPr>
        <dsp:cNvPr id="0" name=""/>
        <dsp:cNvSpPr/>
      </dsp:nvSpPr>
      <dsp:spPr>
        <a:xfrm>
          <a:off x="1809746" y="1847628"/>
          <a:ext cx="1082349" cy="1082349"/>
        </a:xfrm>
        <a:prstGeom prst="donut">
          <a:avLst>
            <a:gd name="adj" fmla="val 2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8EE8ED-668C-4F96-ACCD-0CE7EA746253}">
      <dsp:nvSpPr>
        <dsp:cNvPr id="0" name=""/>
        <dsp:cNvSpPr/>
      </dsp:nvSpPr>
      <dsp:spPr>
        <a:xfrm rot="17700000">
          <a:off x="2191117" y="965292"/>
          <a:ext cx="1345480" cy="648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0" bIns="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2"/>
              </a:solidFill>
            </a:rPr>
            <a:t>1863</a:t>
          </a:r>
        </a:p>
      </dsp:txBody>
      <dsp:txXfrm>
        <a:off x="2191117" y="965292"/>
        <a:ext cx="1345480" cy="648417"/>
      </dsp:txXfrm>
    </dsp:sp>
    <dsp:sp modelId="{2E926327-3704-48E9-AAF6-DAFA932FA530}">
      <dsp:nvSpPr>
        <dsp:cNvPr id="0" name=""/>
        <dsp:cNvSpPr/>
      </dsp:nvSpPr>
      <dsp:spPr>
        <a:xfrm>
          <a:off x="2973622" y="2107898"/>
          <a:ext cx="561807" cy="56180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469AEC-5B2F-42D6-8987-16B7B960525B}">
      <dsp:nvSpPr>
        <dsp:cNvPr id="0" name=""/>
        <dsp:cNvSpPr/>
      </dsp:nvSpPr>
      <dsp:spPr>
        <a:xfrm rot="17700000">
          <a:off x="2155561" y="3109167"/>
          <a:ext cx="1163903" cy="561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marL="0" lvl="0" indent="0" algn="r" defTabSz="533400">
            <a:lnSpc>
              <a:spcPct val="90000"/>
            </a:lnSpc>
            <a:spcBef>
              <a:spcPct val="0"/>
            </a:spcBef>
            <a:spcAft>
              <a:spcPct val="35000"/>
            </a:spcAft>
            <a:buNone/>
          </a:pPr>
          <a:r>
            <a:rPr lang="en-US" sz="1200" kern="1200">
              <a:solidFill>
                <a:schemeClr val="bg2"/>
              </a:solidFill>
            </a:rPr>
            <a:t>The Florida Military College and Institute</a:t>
          </a:r>
        </a:p>
      </dsp:txBody>
      <dsp:txXfrm>
        <a:off x="2155561" y="3109167"/>
        <a:ext cx="1163903" cy="561190"/>
      </dsp:txXfrm>
    </dsp:sp>
    <dsp:sp modelId="{96AD0A58-26C6-4B8E-ADA5-E75D33EA0D7B}">
      <dsp:nvSpPr>
        <dsp:cNvPr id="0" name=""/>
        <dsp:cNvSpPr/>
      </dsp:nvSpPr>
      <dsp:spPr>
        <a:xfrm rot="17700000">
          <a:off x="3036910" y="1326568"/>
          <a:ext cx="1163903" cy="561190"/>
        </a:xfrm>
        <a:prstGeom prst="rect">
          <a:avLst/>
        </a:prstGeom>
        <a:noFill/>
        <a:ln>
          <a:noFill/>
        </a:ln>
        <a:effectLst/>
      </dsp:spPr>
      <dsp:style>
        <a:lnRef idx="0">
          <a:scrgbClr r="0" g="0" b="0"/>
        </a:lnRef>
        <a:fillRef idx="0">
          <a:scrgbClr r="0" g="0" b="0"/>
        </a:fillRef>
        <a:effectRef idx="0">
          <a:scrgbClr r="0" g="0" b="0"/>
        </a:effectRef>
        <a:fontRef idx="minor"/>
      </dsp:style>
    </dsp:sp>
    <dsp:sp modelId="{C1CFD94A-229B-4F4B-A343-D07CFE9F7CA0}">
      <dsp:nvSpPr>
        <dsp:cNvPr id="0" name=""/>
        <dsp:cNvSpPr/>
      </dsp:nvSpPr>
      <dsp:spPr>
        <a:xfrm>
          <a:off x="3616956" y="1847628"/>
          <a:ext cx="1082349" cy="1082349"/>
        </a:xfrm>
        <a:prstGeom prst="donut">
          <a:avLst>
            <a:gd name="adj" fmla="val 2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A5E5D-4DAA-4AA6-A431-D3CE4F4678E2}">
      <dsp:nvSpPr>
        <dsp:cNvPr id="0" name=""/>
        <dsp:cNvSpPr/>
      </dsp:nvSpPr>
      <dsp:spPr>
        <a:xfrm rot="17700000">
          <a:off x="3998327" y="965292"/>
          <a:ext cx="1345480" cy="648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0" bIns="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2"/>
              </a:solidFill>
            </a:rPr>
            <a:t>1901</a:t>
          </a:r>
        </a:p>
      </dsp:txBody>
      <dsp:txXfrm>
        <a:off x="3998327" y="965292"/>
        <a:ext cx="1345480" cy="648417"/>
      </dsp:txXfrm>
    </dsp:sp>
    <dsp:sp modelId="{7DE10BC7-BE99-41B9-9469-FF99CB7B6BD3}">
      <dsp:nvSpPr>
        <dsp:cNvPr id="0" name=""/>
        <dsp:cNvSpPr/>
      </dsp:nvSpPr>
      <dsp:spPr>
        <a:xfrm>
          <a:off x="4780831" y="2107898"/>
          <a:ext cx="561807" cy="56180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2B065C-A5C8-4036-9158-305C988632E7}">
      <dsp:nvSpPr>
        <dsp:cNvPr id="0" name=""/>
        <dsp:cNvSpPr/>
      </dsp:nvSpPr>
      <dsp:spPr>
        <a:xfrm rot="17700000">
          <a:off x="3964472" y="3127695"/>
          <a:ext cx="1163903" cy="561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marL="0" lvl="0" indent="0" algn="r" defTabSz="533400">
            <a:lnSpc>
              <a:spcPct val="90000"/>
            </a:lnSpc>
            <a:spcBef>
              <a:spcPct val="0"/>
            </a:spcBef>
            <a:spcAft>
              <a:spcPct val="35000"/>
            </a:spcAft>
            <a:buNone/>
          </a:pPr>
          <a:r>
            <a:rPr lang="en-US" sz="1200" kern="1200">
              <a:solidFill>
                <a:schemeClr val="bg2"/>
              </a:solidFill>
            </a:rPr>
            <a:t>Florida State College</a:t>
          </a:r>
        </a:p>
      </dsp:txBody>
      <dsp:txXfrm>
        <a:off x="3964472" y="3127695"/>
        <a:ext cx="1163903" cy="561190"/>
      </dsp:txXfrm>
    </dsp:sp>
    <dsp:sp modelId="{69E4B079-C3F4-4624-A1F5-40E63195B749}">
      <dsp:nvSpPr>
        <dsp:cNvPr id="0" name=""/>
        <dsp:cNvSpPr/>
      </dsp:nvSpPr>
      <dsp:spPr>
        <a:xfrm rot="17700000">
          <a:off x="4844120" y="1326568"/>
          <a:ext cx="1163903" cy="561190"/>
        </a:xfrm>
        <a:prstGeom prst="rect">
          <a:avLst/>
        </a:prstGeom>
        <a:noFill/>
        <a:ln>
          <a:noFill/>
        </a:ln>
        <a:effectLst/>
      </dsp:spPr>
      <dsp:style>
        <a:lnRef idx="0">
          <a:scrgbClr r="0" g="0" b="0"/>
        </a:lnRef>
        <a:fillRef idx="0">
          <a:scrgbClr r="0" g="0" b="0"/>
        </a:fillRef>
        <a:effectRef idx="0">
          <a:scrgbClr r="0" g="0" b="0"/>
        </a:effectRef>
        <a:fontRef idx="minor"/>
      </dsp:style>
    </dsp:sp>
    <dsp:sp modelId="{662C86C1-07E9-4D94-AE6F-621DF877DCDA}">
      <dsp:nvSpPr>
        <dsp:cNvPr id="0" name=""/>
        <dsp:cNvSpPr/>
      </dsp:nvSpPr>
      <dsp:spPr>
        <a:xfrm>
          <a:off x="5424165" y="1847628"/>
          <a:ext cx="1082349" cy="1082349"/>
        </a:xfrm>
        <a:prstGeom prst="donut">
          <a:avLst>
            <a:gd name="adj" fmla="val 2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CC797A-E952-41B1-820C-1E87739EE565}">
      <dsp:nvSpPr>
        <dsp:cNvPr id="0" name=""/>
        <dsp:cNvSpPr/>
      </dsp:nvSpPr>
      <dsp:spPr>
        <a:xfrm rot="17700000">
          <a:off x="5805536" y="965292"/>
          <a:ext cx="1345480" cy="648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0" bIns="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2"/>
              </a:solidFill>
            </a:rPr>
            <a:t>1905</a:t>
          </a:r>
        </a:p>
      </dsp:txBody>
      <dsp:txXfrm>
        <a:off x="5805536" y="965292"/>
        <a:ext cx="1345480" cy="648417"/>
      </dsp:txXfrm>
    </dsp:sp>
    <dsp:sp modelId="{DD51000F-D67D-4567-84C9-58A9D5E1B21F}">
      <dsp:nvSpPr>
        <dsp:cNvPr id="0" name=""/>
        <dsp:cNvSpPr/>
      </dsp:nvSpPr>
      <dsp:spPr>
        <a:xfrm>
          <a:off x="6588041" y="2107898"/>
          <a:ext cx="561807" cy="56180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7BBAB2-6837-4235-AD0E-6EC5B338C066}">
      <dsp:nvSpPr>
        <dsp:cNvPr id="0" name=""/>
        <dsp:cNvSpPr/>
      </dsp:nvSpPr>
      <dsp:spPr>
        <a:xfrm rot="17700000">
          <a:off x="5756093" y="3181327"/>
          <a:ext cx="1163903" cy="561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marL="0" lvl="0" indent="0" algn="r" defTabSz="533400">
            <a:lnSpc>
              <a:spcPct val="90000"/>
            </a:lnSpc>
            <a:spcBef>
              <a:spcPct val="0"/>
            </a:spcBef>
            <a:spcAft>
              <a:spcPct val="35000"/>
            </a:spcAft>
            <a:buNone/>
          </a:pPr>
          <a:r>
            <a:rPr lang="en-US" sz="1200" kern="1200">
              <a:solidFill>
                <a:schemeClr val="bg2"/>
              </a:solidFill>
            </a:rPr>
            <a:t>Florida Female College</a:t>
          </a:r>
        </a:p>
      </dsp:txBody>
      <dsp:txXfrm>
        <a:off x="5756093" y="3181327"/>
        <a:ext cx="1163903" cy="561190"/>
      </dsp:txXfrm>
    </dsp:sp>
    <dsp:sp modelId="{C2C019B3-027E-4652-8F68-C74F6C2D3DE0}">
      <dsp:nvSpPr>
        <dsp:cNvPr id="0" name=""/>
        <dsp:cNvSpPr/>
      </dsp:nvSpPr>
      <dsp:spPr>
        <a:xfrm rot="17700000">
          <a:off x="6651329" y="1326568"/>
          <a:ext cx="1163903" cy="561190"/>
        </a:xfrm>
        <a:prstGeom prst="rect">
          <a:avLst/>
        </a:prstGeom>
        <a:noFill/>
        <a:ln>
          <a:noFill/>
        </a:ln>
        <a:effectLst/>
      </dsp:spPr>
      <dsp:style>
        <a:lnRef idx="0">
          <a:scrgbClr r="0" g="0" b="0"/>
        </a:lnRef>
        <a:fillRef idx="0">
          <a:scrgbClr r="0" g="0" b="0"/>
        </a:fillRef>
        <a:effectRef idx="0">
          <a:scrgbClr r="0" g="0" b="0"/>
        </a:effectRef>
        <a:fontRef idx="minor"/>
      </dsp:style>
    </dsp:sp>
    <dsp:sp modelId="{0851B693-22A3-4284-B566-3EB87603AEA6}">
      <dsp:nvSpPr>
        <dsp:cNvPr id="0" name=""/>
        <dsp:cNvSpPr/>
      </dsp:nvSpPr>
      <dsp:spPr>
        <a:xfrm>
          <a:off x="7231375" y="1847628"/>
          <a:ext cx="1082349" cy="1082349"/>
        </a:xfrm>
        <a:prstGeom prst="donut">
          <a:avLst>
            <a:gd name="adj" fmla="val 2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1BFF3-2FA4-47EB-969E-B50E6986CE17}">
      <dsp:nvSpPr>
        <dsp:cNvPr id="0" name=""/>
        <dsp:cNvSpPr/>
      </dsp:nvSpPr>
      <dsp:spPr>
        <a:xfrm rot="17700000">
          <a:off x="7612746" y="965292"/>
          <a:ext cx="1345480" cy="648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0" bIns="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2"/>
              </a:solidFill>
            </a:rPr>
            <a:t>1909</a:t>
          </a:r>
        </a:p>
      </dsp:txBody>
      <dsp:txXfrm>
        <a:off x="7612746" y="965292"/>
        <a:ext cx="1345480" cy="648417"/>
      </dsp:txXfrm>
    </dsp:sp>
    <dsp:sp modelId="{A7FD7453-A49B-4156-8A7E-09B0BD671236}">
      <dsp:nvSpPr>
        <dsp:cNvPr id="0" name=""/>
        <dsp:cNvSpPr/>
      </dsp:nvSpPr>
      <dsp:spPr>
        <a:xfrm>
          <a:off x="8395250" y="2107898"/>
          <a:ext cx="561807" cy="56180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8E60DA-EE2E-4AD5-8AF7-E2296464E134}">
      <dsp:nvSpPr>
        <dsp:cNvPr id="0" name=""/>
        <dsp:cNvSpPr/>
      </dsp:nvSpPr>
      <dsp:spPr>
        <a:xfrm rot="17700000">
          <a:off x="7549426" y="3149103"/>
          <a:ext cx="1163903" cy="561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marL="0" lvl="0" indent="0" algn="r" defTabSz="533400">
            <a:lnSpc>
              <a:spcPct val="90000"/>
            </a:lnSpc>
            <a:spcBef>
              <a:spcPct val="0"/>
            </a:spcBef>
            <a:spcAft>
              <a:spcPct val="35000"/>
            </a:spcAft>
            <a:buNone/>
          </a:pPr>
          <a:r>
            <a:rPr lang="en-US" sz="1200" kern="1200">
              <a:solidFill>
                <a:schemeClr val="bg2"/>
              </a:solidFill>
            </a:rPr>
            <a:t>Florida State College for Women</a:t>
          </a:r>
        </a:p>
      </dsp:txBody>
      <dsp:txXfrm>
        <a:off x="7549426" y="3149103"/>
        <a:ext cx="1163903" cy="561190"/>
      </dsp:txXfrm>
    </dsp:sp>
    <dsp:sp modelId="{B8DADDA7-D0B9-4636-9283-E693D81064FD}">
      <dsp:nvSpPr>
        <dsp:cNvPr id="0" name=""/>
        <dsp:cNvSpPr/>
      </dsp:nvSpPr>
      <dsp:spPr>
        <a:xfrm rot="17700000">
          <a:off x="8458539" y="1326568"/>
          <a:ext cx="1163903" cy="561190"/>
        </a:xfrm>
        <a:prstGeom prst="rect">
          <a:avLst/>
        </a:prstGeom>
        <a:noFill/>
        <a:ln>
          <a:noFill/>
        </a:ln>
        <a:effectLst/>
      </dsp:spPr>
      <dsp:style>
        <a:lnRef idx="0">
          <a:scrgbClr r="0" g="0" b="0"/>
        </a:lnRef>
        <a:fillRef idx="0">
          <a:scrgbClr r="0" g="0" b="0"/>
        </a:fillRef>
        <a:effectRef idx="0">
          <a:scrgbClr r="0" g="0" b="0"/>
        </a:effectRef>
        <a:fontRef idx="minor"/>
      </dsp:style>
    </dsp:sp>
    <dsp:sp modelId="{18ECE777-35F7-45AD-AC7E-091A7E17B12A}">
      <dsp:nvSpPr>
        <dsp:cNvPr id="0" name=""/>
        <dsp:cNvSpPr/>
      </dsp:nvSpPr>
      <dsp:spPr>
        <a:xfrm>
          <a:off x="9038584" y="1847628"/>
          <a:ext cx="1082349" cy="1082349"/>
        </a:xfrm>
        <a:prstGeom prst="donut">
          <a:avLst>
            <a:gd name="adj" fmla="val 2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126059-0784-47D4-82D2-176F6AB94AB5}">
      <dsp:nvSpPr>
        <dsp:cNvPr id="0" name=""/>
        <dsp:cNvSpPr/>
      </dsp:nvSpPr>
      <dsp:spPr>
        <a:xfrm rot="17700000">
          <a:off x="9419955" y="965292"/>
          <a:ext cx="1345480" cy="648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0" bIns="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2"/>
              </a:solidFill>
            </a:rPr>
            <a:t>1947</a:t>
          </a:r>
        </a:p>
      </dsp:txBody>
      <dsp:txXfrm>
        <a:off x="9419955" y="965292"/>
        <a:ext cx="1345480" cy="648417"/>
      </dsp:txXfrm>
    </dsp:sp>
    <dsp:sp modelId="{B9CA197D-28AF-42B9-BD97-A827F8C030FF}">
      <dsp:nvSpPr>
        <dsp:cNvPr id="0" name=""/>
        <dsp:cNvSpPr/>
      </dsp:nvSpPr>
      <dsp:spPr>
        <a:xfrm>
          <a:off x="10202460" y="2107898"/>
          <a:ext cx="561807" cy="56180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2D553D-7222-46C2-8039-CB87362296E2}">
      <dsp:nvSpPr>
        <dsp:cNvPr id="0" name=""/>
        <dsp:cNvSpPr/>
      </dsp:nvSpPr>
      <dsp:spPr>
        <a:xfrm rot="17700000">
          <a:off x="9366060" y="3133677"/>
          <a:ext cx="1163903" cy="561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marL="0" lvl="0" indent="0" algn="r" defTabSz="533400">
            <a:lnSpc>
              <a:spcPct val="90000"/>
            </a:lnSpc>
            <a:spcBef>
              <a:spcPct val="0"/>
            </a:spcBef>
            <a:spcAft>
              <a:spcPct val="35000"/>
            </a:spcAft>
            <a:buNone/>
          </a:pPr>
          <a:r>
            <a:rPr lang="en-US" sz="1200" kern="1200">
              <a:solidFill>
                <a:schemeClr val="bg2"/>
              </a:solidFill>
            </a:rPr>
            <a:t>Florida State University</a:t>
          </a:r>
        </a:p>
      </dsp:txBody>
      <dsp:txXfrm>
        <a:off x="9366060" y="3133677"/>
        <a:ext cx="1163903" cy="561190"/>
      </dsp:txXfrm>
    </dsp:sp>
    <dsp:sp modelId="{A0F7E7C9-E23C-4EE2-A173-83B9CB6142ED}">
      <dsp:nvSpPr>
        <dsp:cNvPr id="0" name=""/>
        <dsp:cNvSpPr/>
      </dsp:nvSpPr>
      <dsp:spPr>
        <a:xfrm rot="17700000">
          <a:off x="10265748" y="1326568"/>
          <a:ext cx="1163903" cy="561190"/>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 type="timeline" pri="104"/>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A7E088-935E-4414-B70D-E797B0C0FE88}"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5450A6-D0BF-4E13-9A07-6CB4EF19FE7A}" type="slidenum">
              <a:rPr lang="en-US" smtClean="0"/>
              <a:t>‹#›</a:t>
            </a:fld>
            <a:endParaRPr lang="en-US"/>
          </a:p>
        </p:txBody>
      </p:sp>
    </p:spTree>
    <p:extLst>
      <p:ext uri="{BB962C8B-B14F-4D97-AF65-F5344CB8AC3E}">
        <p14:creationId xmlns:p14="http://schemas.microsoft.com/office/powerpoint/2010/main" val="1584786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Amy and Craig Introduce Ourselves </a:t>
            </a:r>
          </a:p>
          <a:p>
            <a:endParaRPr lang="en-US"/>
          </a:p>
        </p:txBody>
      </p:sp>
      <p:sp>
        <p:nvSpPr>
          <p:cNvPr id="4" name="Slide Number Placeholder 3"/>
          <p:cNvSpPr>
            <a:spLocks noGrp="1"/>
          </p:cNvSpPr>
          <p:nvPr>
            <p:ph type="sldNum" sz="quarter" idx="5"/>
          </p:nvPr>
        </p:nvSpPr>
        <p:spPr/>
        <p:txBody>
          <a:bodyPr/>
          <a:lstStyle/>
          <a:p>
            <a:fld id="{D65450A6-D0BF-4E13-9A07-6CB4EF19FE7A}" type="slidenum">
              <a:rPr lang="en-US" smtClean="0"/>
              <a:t>1</a:t>
            </a:fld>
            <a:endParaRPr lang="en-US"/>
          </a:p>
        </p:txBody>
      </p:sp>
    </p:spTree>
    <p:extLst>
      <p:ext uri="{BB962C8B-B14F-4D97-AF65-F5344CB8AC3E}">
        <p14:creationId xmlns:p14="http://schemas.microsoft.com/office/powerpoint/2010/main" val="609127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Amy </a:t>
            </a:r>
          </a:p>
          <a:p>
            <a:r>
              <a:rPr lang="en-US">
                <a:latin typeface="Calibri"/>
                <a:ea typeface="Calibri"/>
                <a:cs typeface="Calibri"/>
              </a:rPr>
              <a:t>Fall 2025</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D65450A6-D0BF-4E13-9A07-6CB4EF19FE7A}" type="slidenum">
              <a:rPr lang="en-US" smtClean="0"/>
              <a:t>10</a:t>
            </a:fld>
            <a:endParaRPr lang="en-US"/>
          </a:p>
        </p:txBody>
      </p:sp>
    </p:spTree>
    <p:extLst>
      <p:ext uri="{BB962C8B-B14F-4D97-AF65-F5344CB8AC3E}">
        <p14:creationId xmlns:p14="http://schemas.microsoft.com/office/powerpoint/2010/main" val="1433299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Craig</a:t>
            </a:r>
          </a:p>
        </p:txBody>
      </p:sp>
      <p:sp>
        <p:nvSpPr>
          <p:cNvPr id="4" name="Slide Number Placeholder 3"/>
          <p:cNvSpPr>
            <a:spLocks noGrp="1"/>
          </p:cNvSpPr>
          <p:nvPr>
            <p:ph type="sldNum" sz="quarter" idx="5"/>
          </p:nvPr>
        </p:nvSpPr>
        <p:spPr/>
        <p:txBody>
          <a:bodyPr/>
          <a:lstStyle/>
          <a:p>
            <a:fld id="{D65450A6-D0BF-4E13-9A07-6CB4EF19FE7A}" type="slidenum">
              <a:rPr lang="en-US" smtClean="0"/>
              <a:t>11</a:t>
            </a:fld>
            <a:endParaRPr lang="en-US"/>
          </a:p>
        </p:txBody>
      </p:sp>
    </p:spTree>
    <p:extLst>
      <p:ext uri="{BB962C8B-B14F-4D97-AF65-F5344CB8AC3E}">
        <p14:creationId xmlns:p14="http://schemas.microsoft.com/office/powerpoint/2010/main" val="2451018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Craig</a:t>
            </a:r>
          </a:p>
        </p:txBody>
      </p:sp>
      <p:sp>
        <p:nvSpPr>
          <p:cNvPr id="4" name="Slide Number Placeholder 3"/>
          <p:cNvSpPr>
            <a:spLocks noGrp="1"/>
          </p:cNvSpPr>
          <p:nvPr>
            <p:ph type="sldNum" sz="quarter" idx="5"/>
          </p:nvPr>
        </p:nvSpPr>
        <p:spPr/>
        <p:txBody>
          <a:bodyPr/>
          <a:lstStyle/>
          <a:p>
            <a:fld id="{D65450A6-D0BF-4E13-9A07-6CB4EF19FE7A}" type="slidenum">
              <a:rPr lang="en-US" smtClean="0"/>
              <a:t>12</a:t>
            </a:fld>
            <a:endParaRPr lang="en-US"/>
          </a:p>
        </p:txBody>
      </p:sp>
    </p:spTree>
    <p:extLst>
      <p:ext uri="{BB962C8B-B14F-4D97-AF65-F5344CB8AC3E}">
        <p14:creationId xmlns:p14="http://schemas.microsoft.com/office/powerpoint/2010/main" val="1964713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Craig (Updated 8-12-26)</a:t>
            </a:r>
          </a:p>
          <a:p>
            <a:r>
              <a:rPr lang="en-US"/>
              <a:t>Florida State University boasts a diverse and accomplished faculty over 2,000 members strong, providing a 22:1 student-to-faculty ratio. FSU professors hold numerous awards and recognitions for their contributions to their field.</a:t>
            </a:r>
          </a:p>
        </p:txBody>
      </p:sp>
      <p:sp>
        <p:nvSpPr>
          <p:cNvPr id="4" name="Slide Number Placeholder 3"/>
          <p:cNvSpPr>
            <a:spLocks noGrp="1"/>
          </p:cNvSpPr>
          <p:nvPr>
            <p:ph type="sldNum" sz="quarter" idx="5"/>
          </p:nvPr>
        </p:nvSpPr>
        <p:spPr/>
        <p:txBody>
          <a:bodyPr/>
          <a:lstStyle/>
          <a:p>
            <a:fld id="{D65450A6-D0BF-4E13-9A07-6CB4EF19FE7A}" type="slidenum">
              <a:rPr lang="en-US" smtClean="0"/>
              <a:t>13</a:t>
            </a:fld>
            <a:endParaRPr lang="en-US"/>
          </a:p>
        </p:txBody>
      </p:sp>
    </p:spTree>
    <p:extLst>
      <p:ext uri="{BB962C8B-B14F-4D97-AF65-F5344CB8AC3E}">
        <p14:creationId xmlns:p14="http://schemas.microsoft.com/office/powerpoint/2010/main" val="789900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Craig Each academic unit has a set of bylaws that govern many aspects of the unit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College and Department Bylaws are a good starting place for getting acclimated to your new position!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5A1296B9-037D-7C49-ACE7-5F983D138876}" type="slidenum">
              <a:rPr lang="en-US" smtClean="0"/>
              <a:t>14</a:t>
            </a:fld>
            <a:endParaRPr lang="en-US"/>
          </a:p>
        </p:txBody>
      </p:sp>
    </p:spTree>
    <p:extLst>
      <p:ext uri="{BB962C8B-B14F-4D97-AF65-F5344CB8AC3E}">
        <p14:creationId xmlns:p14="http://schemas.microsoft.com/office/powerpoint/2010/main" val="857751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Amy: (Updated 8-12-26) FSU is a top public research university, </a:t>
            </a:r>
            <a:r>
              <a:rPr lang="en-US" b="1">
                <a:highlight>
                  <a:srgbClr val="FFFF00"/>
                </a:highlight>
              </a:rPr>
              <a:t>ranked #25 among public universities </a:t>
            </a:r>
            <a:r>
              <a:rPr lang="en-US"/>
              <a:t>by U.S. News &amp; World Report. and #11 by Niche, FSU is also one of three institutions within the SUS to have earned preeminence status.  </a:t>
            </a:r>
          </a:p>
        </p:txBody>
      </p:sp>
      <p:sp>
        <p:nvSpPr>
          <p:cNvPr id="4" name="Slide Number Placeholder 3"/>
          <p:cNvSpPr>
            <a:spLocks noGrp="1"/>
          </p:cNvSpPr>
          <p:nvPr>
            <p:ph type="sldNum" sz="quarter" idx="5"/>
          </p:nvPr>
        </p:nvSpPr>
        <p:spPr/>
        <p:txBody>
          <a:bodyPr/>
          <a:lstStyle/>
          <a:p>
            <a:fld id="{D65450A6-D0BF-4E13-9A07-6CB4EF19FE7A}" type="slidenum">
              <a:rPr lang="en-US" smtClean="0"/>
              <a:t>15</a:t>
            </a:fld>
            <a:endParaRPr lang="en-US"/>
          </a:p>
        </p:txBody>
      </p:sp>
    </p:spTree>
    <p:extLst>
      <p:ext uri="{BB962C8B-B14F-4D97-AF65-F5344CB8AC3E}">
        <p14:creationId xmlns:p14="http://schemas.microsoft.com/office/powerpoint/2010/main" val="1363839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65450A6-D0BF-4E13-9A07-6CB4EF19FE7A}" type="slidenum">
              <a:rPr lang="en-US" smtClean="0"/>
              <a:t>16</a:t>
            </a:fld>
            <a:endParaRPr lang="en-US"/>
          </a:p>
        </p:txBody>
      </p:sp>
    </p:spTree>
    <p:extLst>
      <p:ext uri="{BB962C8B-B14F-4D97-AF65-F5344CB8AC3E}">
        <p14:creationId xmlns:p14="http://schemas.microsoft.com/office/powerpoint/2010/main" val="400452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Amy </a:t>
            </a:r>
          </a:p>
          <a:p>
            <a:r>
              <a:rPr lang="en-US"/>
              <a:t>Florida Board of Governors (BOG) is a 17-Member governing board that serves as the governing body for the Florida State University System (SUS).  There are 12 institutions represented in the State University System.</a:t>
            </a:r>
          </a:p>
        </p:txBody>
      </p:sp>
      <p:sp>
        <p:nvSpPr>
          <p:cNvPr id="4" name="Slide Number Placeholder 3"/>
          <p:cNvSpPr>
            <a:spLocks noGrp="1"/>
          </p:cNvSpPr>
          <p:nvPr>
            <p:ph type="sldNum" sz="quarter" idx="5"/>
          </p:nvPr>
        </p:nvSpPr>
        <p:spPr/>
        <p:txBody>
          <a:bodyPr/>
          <a:lstStyle/>
          <a:p>
            <a:fld id="{D65450A6-D0BF-4E13-9A07-6CB4EF19FE7A}" type="slidenum">
              <a:rPr lang="en-US" smtClean="0"/>
              <a:t>2</a:t>
            </a:fld>
            <a:endParaRPr lang="en-US"/>
          </a:p>
        </p:txBody>
      </p:sp>
    </p:spTree>
    <p:extLst>
      <p:ext uri="{BB962C8B-B14F-4D97-AF65-F5344CB8AC3E}">
        <p14:creationId xmlns:p14="http://schemas.microsoft.com/office/powerpoint/2010/main" val="3773231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Amy </a:t>
            </a:r>
          </a:p>
        </p:txBody>
      </p:sp>
      <p:sp>
        <p:nvSpPr>
          <p:cNvPr id="4" name="Slide Number Placeholder 3"/>
          <p:cNvSpPr>
            <a:spLocks noGrp="1"/>
          </p:cNvSpPr>
          <p:nvPr>
            <p:ph type="sldNum" sz="quarter" idx="5"/>
          </p:nvPr>
        </p:nvSpPr>
        <p:spPr/>
        <p:txBody>
          <a:bodyPr/>
          <a:lstStyle/>
          <a:p>
            <a:fld id="{D65450A6-D0BF-4E13-9A07-6CB4EF19FE7A}" type="slidenum">
              <a:rPr lang="en-US" smtClean="0"/>
              <a:t>3</a:t>
            </a:fld>
            <a:endParaRPr lang="en-US"/>
          </a:p>
        </p:txBody>
      </p:sp>
    </p:spTree>
    <p:extLst>
      <p:ext uri="{BB962C8B-B14F-4D97-AF65-F5344CB8AC3E}">
        <p14:creationId xmlns:p14="http://schemas.microsoft.com/office/powerpoint/2010/main" val="1781121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Amy </a:t>
            </a:r>
          </a:p>
          <a:p>
            <a:r>
              <a:rPr lang="en-US"/>
              <a:t>Institutional History </a:t>
            </a:r>
          </a:p>
          <a:p>
            <a:r>
              <a:rPr lang="en-US"/>
              <a:t>1851/1857: West Florida Seminary  </a:t>
            </a:r>
          </a:p>
          <a:p>
            <a:r>
              <a:rPr lang="en-US"/>
              <a:t>•	Located on the hill where Westcott Budling stands </a:t>
            </a:r>
          </a:p>
          <a:p>
            <a:r>
              <a:rPr lang="en-US"/>
              <a:t>•	Became co-ed the following year when it absorbed the Tallahassee Female Academy </a:t>
            </a:r>
          </a:p>
          <a:p>
            <a:r>
              <a:rPr lang="en-US"/>
              <a:t>1863: Name Changed to The Florida Military and Collegiate Institute </a:t>
            </a:r>
          </a:p>
          <a:p>
            <a:r>
              <a:rPr lang="en-US"/>
              <a:t>•	1891 focused on what we would call today higher education – awarded bachelor degrees </a:t>
            </a:r>
          </a:p>
          <a:p>
            <a:r>
              <a:rPr lang="en-US"/>
              <a:t>1901: Florida State College </a:t>
            </a:r>
          </a:p>
          <a:p>
            <a:r>
              <a:rPr lang="en-US"/>
              <a:t>•	4 departments – the College, the School for Teachers, the School of Music, and the College Academy </a:t>
            </a:r>
          </a:p>
          <a:p>
            <a:r>
              <a:rPr lang="en-US"/>
              <a:t>1905: The state legislature reorganized 6 state institutions into two – one for men at the University of Florida and one for women at the Florida Female College (male students moved to Gainesville) </a:t>
            </a:r>
          </a:p>
          <a:p>
            <a:r>
              <a:rPr lang="en-US"/>
              <a:t>1909: Florida State College for Women </a:t>
            </a:r>
          </a:p>
          <a:p>
            <a:r>
              <a:rPr lang="en-US"/>
              <a:t>•	Grew to become the 3rd largest women’s college in the nation </a:t>
            </a:r>
          </a:p>
          <a:p>
            <a:r>
              <a:rPr lang="en-US"/>
              <a:t>•	However, after World War II, veterans demand for men’s education increased dramatically </a:t>
            </a:r>
          </a:p>
          <a:p>
            <a:r>
              <a:rPr lang="en-US"/>
              <a:t>1947: Florida State University</a:t>
            </a:r>
          </a:p>
          <a:p>
            <a:r>
              <a:rPr lang="en-US"/>
              <a:t>•	Arts and Sciences, Education, Home Economics, and Music </a:t>
            </a:r>
          </a:p>
          <a:p>
            <a:r>
              <a:rPr lang="en-US"/>
              <a:t>•	In the 50’s added Library Science, Social Welfare (later split into Social Work and Criminology), Business, Journalism (later discontinued), and Nursing </a:t>
            </a:r>
          </a:p>
          <a:p>
            <a:endParaRPr lang="en-US"/>
          </a:p>
        </p:txBody>
      </p:sp>
      <p:sp>
        <p:nvSpPr>
          <p:cNvPr id="4" name="Slide Number Placeholder 3"/>
          <p:cNvSpPr>
            <a:spLocks noGrp="1"/>
          </p:cNvSpPr>
          <p:nvPr>
            <p:ph type="sldNum" sz="quarter" idx="5"/>
          </p:nvPr>
        </p:nvSpPr>
        <p:spPr/>
        <p:txBody>
          <a:bodyPr/>
          <a:lstStyle/>
          <a:p>
            <a:fld id="{D65450A6-D0BF-4E13-9A07-6CB4EF19FE7A}" type="slidenum">
              <a:rPr lang="en-US" smtClean="0"/>
              <a:t>4</a:t>
            </a:fld>
            <a:endParaRPr lang="en-US"/>
          </a:p>
        </p:txBody>
      </p:sp>
    </p:spTree>
    <p:extLst>
      <p:ext uri="{BB962C8B-B14F-4D97-AF65-F5344CB8AC3E}">
        <p14:creationId xmlns:p14="http://schemas.microsoft.com/office/powerpoint/2010/main" val="3291786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Craig – Updated 8-12-26</a:t>
            </a:r>
          </a:p>
        </p:txBody>
      </p:sp>
      <p:sp>
        <p:nvSpPr>
          <p:cNvPr id="4" name="Slide Number Placeholder 3"/>
          <p:cNvSpPr>
            <a:spLocks noGrp="1"/>
          </p:cNvSpPr>
          <p:nvPr>
            <p:ph type="sldNum" sz="quarter" idx="5"/>
          </p:nvPr>
        </p:nvSpPr>
        <p:spPr/>
        <p:txBody>
          <a:bodyPr/>
          <a:lstStyle/>
          <a:p>
            <a:fld id="{D65450A6-D0BF-4E13-9A07-6CB4EF19FE7A}" type="slidenum">
              <a:rPr lang="en-US" smtClean="0"/>
              <a:t>5</a:t>
            </a:fld>
            <a:endParaRPr lang="en-US"/>
          </a:p>
        </p:txBody>
      </p:sp>
    </p:spTree>
    <p:extLst>
      <p:ext uri="{BB962C8B-B14F-4D97-AF65-F5344CB8AC3E}">
        <p14:creationId xmlns:p14="http://schemas.microsoft.com/office/powerpoint/2010/main" val="3087279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Craig- Updated 8-12-26</a:t>
            </a:r>
          </a:p>
        </p:txBody>
      </p:sp>
      <p:sp>
        <p:nvSpPr>
          <p:cNvPr id="4" name="Slide Number Placeholder 3"/>
          <p:cNvSpPr>
            <a:spLocks noGrp="1"/>
          </p:cNvSpPr>
          <p:nvPr>
            <p:ph type="sldNum" sz="quarter" idx="5"/>
          </p:nvPr>
        </p:nvSpPr>
        <p:spPr/>
        <p:txBody>
          <a:bodyPr/>
          <a:lstStyle/>
          <a:p>
            <a:fld id="{D65450A6-D0BF-4E13-9A07-6CB4EF19FE7A}" type="slidenum">
              <a:rPr lang="en-US" smtClean="0"/>
              <a:t>6</a:t>
            </a:fld>
            <a:endParaRPr lang="en-US"/>
          </a:p>
        </p:txBody>
      </p:sp>
    </p:spTree>
    <p:extLst>
      <p:ext uri="{BB962C8B-B14F-4D97-AF65-F5344CB8AC3E}">
        <p14:creationId xmlns:p14="http://schemas.microsoft.com/office/powerpoint/2010/main" val="2080724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Amy </a:t>
            </a:r>
          </a:p>
          <a:p>
            <a:r>
              <a:rPr lang="en-US"/>
              <a:t>FSU has 17 colleges offering undergraduate and graduate programs. </a:t>
            </a:r>
          </a:p>
          <a:p>
            <a:r>
              <a:rPr lang="en-US"/>
              <a:t>College of Applied Studies* </a:t>
            </a:r>
          </a:p>
          <a:p>
            <a:pPr marL="171450" indent="-171450">
              <a:buFont typeface="Arial"/>
              <a:buChar char="•"/>
            </a:pPr>
            <a:r>
              <a:rPr lang="en-US"/>
              <a:t>Panama City Campus; 2010</a:t>
            </a:r>
          </a:p>
          <a:p>
            <a:r>
              <a:rPr lang="en-US"/>
              <a:t>College of Arts and Sciences </a:t>
            </a:r>
          </a:p>
          <a:p>
            <a:pPr marL="171450" indent="-171450">
              <a:buFont typeface="Arial"/>
              <a:buChar char="•"/>
            </a:pPr>
            <a:r>
              <a:rPr lang="en-US"/>
              <a:t>Oldest and largest College – larger than many universities </a:t>
            </a:r>
          </a:p>
          <a:p>
            <a:pPr marL="171450" indent="-171450">
              <a:buFont typeface="Arial"/>
              <a:buChar char="•"/>
            </a:pPr>
            <a:r>
              <a:rPr lang="en-US"/>
              <a:t>Located ALL over campus! </a:t>
            </a:r>
          </a:p>
          <a:p>
            <a:r>
              <a:rPr lang="en-US"/>
              <a:t>College of Business </a:t>
            </a:r>
          </a:p>
          <a:p>
            <a:pPr marL="171450" indent="-171450">
              <a:buFont typeface="Arial"/>
              <a:buChar char="•"/>
            </a:pPr>
            <a:r>
              <a:rPr lang="en-US"/>
              <a:t>Rovetta next to the Union but getting a fancy new building on St. Austine </a:t>
            </a:r>
          </a:p>
          <a:p>
            <a:r>
              <a:rPr lang="en-US"/>
              <a:t>College of Communication and Information </a:t>
            </a:r>
          </a:p>
          <a:p>
            <a:pPr marL="171450" indent="-171450">
              <a:buFont typeface="Arial"/>
              <a:buChar char="•"/>
            </a:pPr>
            <a:r>
              <a:rPr lang="en-US"/>
              <a:t>Merged in 2009 </a:t>
            </a:r>
          </a:p>
          <a:p>
            <a:r>
              <a:rPr lang="en-US"/>
              <a:t>College of Criminology and Criminal Justice*</a:t>
            </a:r>
          </a:p>
          <a:p>
            <a:r>
              <a:rPr lang="en-US"/>
              <a:t>College of Education, Health, and Human Sciences </a:t>
            </a:r>
          </a:p>
          <a:p>
            <a:pPr marL="171450" indent="-171450">
              <a:buFont typeface="Arial"/>
              <a:buChar char="•"/>
            </a:pPr>
            <a:r>
              <a:rPr lang="en-US"/>
              <a:t>Education was 2nd oldest and Health/Human Sciences 3rd oldest </a:t>
            </a:r>
          </a:p>
          <a:p>
            <a:pPr marL="171450" indent="-171450">
              <a:buFont typeface="Arial"/>
              <a:buChar char="•"/>
            </a:pPr>
            <a:r>
              <a:rPr lang="en-US"/>
              <a:t>Merged in 2023 </a:t>
            </a:r>
          </a:p>
          <a:p>
            <a:r>
              <a:rPr lang="en-US"/>
              <a:t>College of Engineering (FAMU/FSU) </a:t>
            </a:r>
          </a:p>
          <a:p>
            <a:pPr marL="171450" indent="-171450">
              <a:buFont typeface="Arial"/>
              <a:buChar char="•"/>
            </a:pPr>
            <a:r>
              <a:rPr lang="en-US"/>
              <a:t>Joint College with FAMU – Innovation Park </a:t>
            </a:r>
          </a:p>
          <a:p>
            <a:r>
              <a:rPr lang="en-US"/>
              <a:t>Moran College of Entrepreneurship* </a:t>
            </a:r>
          </a:p>
          <a:p>
            <a:pPr marL="171450" indent="-171450">
              <a:buFont typeface="Arial"/>
              <a:buChar char="•"/>
            </a:pPr>
            <a:r>
              <a:rPr lang="en-US"/>
              <a:t>Established in 2017</a:t>
            </a:r>
          </a:p>
          <a:p>
            <a:r>
              <a:rPr lang="en-US"/>
              <a:t>College of Fine Arts </a:t>
            </a:r>
          </a:p>
          <a:p>
            <a:pPr marL="171450" indent="-171450">
              <a:buFont typeface="Arial"/>
              <a:buChar char="•"/>
            </a:pPr>
            <a:r>
              <a:rPr lang="en-US"/>
              <a:t>Arts are highly valued at FSU </a:t>
            </a:r>
          </a:p>
          <a:p>
            <a:r>
              <a:rPr lang="en-US"/>
              <a:t>Dedman College of Hospitality* </a:t>
            </a:r>
          </a:p>
          <a:p>
            <a:pPr marL="171450" indent="-171450">
              <a:buFont typeface="Arial"/>
              <a:buChar char="•"/>
            </a:pPr>
            <a:r>
              <a:rPr lang="en-US"/>
              <a:t>Established in 2017 </a:t>
            </a:r>
          </a:p>
          <a:p>
            <a:r>
              <a:rPr lang="en-US"/>
              <a:t>College of Law*</a:t>
            </a:r>
          </a:p>
          <a:p>
            <a:r>
              <a:rPr lang="en-US"/>
              <a:t>College of Medicine </a:t>
            </a:r>
          </a:p>
          <a:p>
            <a:pPr marL="171450" indent="-171450">
              <a:buFont typeface="Arial"/>
              <a:buChar char="•"/>
            </a:pPr>
            <a:r>
              <a:rPr lang="en-US"/>
              <a:t>Established 2001</a:t>
            </a:r>
          </a:p>
          <a:p>
            <a:r>
              <a:rPr lang="en-US"/>
              <a:t>College of Motion Picture Arts* </a:t>
            </a:r>
          </a:p>
          <a:p>
            <a:r>
              <a:rPr lang="en-US"/>
              <a:t>College of Music*</a:t>
            </a:r>
          </a:p>
          <a:p>
            <a:pPr marL="171450" indent="-171450">
              <a:buFont typeface="Arial"/>
              <a:buChar char="•"/>
            </a:pPr>
            <a:r>
              <a:rPr lang="en-US"/>
              <a:t>4th oldest college; national reputation </a:t>
            </a:r>
          </a:p>
          <a:p>
            <a:r>
              <a:rPr lang="en-US"/>
              <a:t>College of Nursing </a:t>
            </a:r>
          </a:p>
          <a:p>
            <a:r>
              <a:rPr lang="en-US"/>
              <a:t>College of Social Sciences and Public Policy  </a:t>
            </a:r>
          </a:p>
          <a:p>
            <a:r>
              <a:rPr lang="en-US"/>
              <a:t>College of Social Work* </a:t>
            </a:r>
          </a:p>
          <a:p>
            <a:endParaRPr lang="en-US"/>
          </a:p>
        </p:txBody>
      </p:sp>
      <p:sp>
        <p:nvSpPr>
          <p:cNvPr id="4" name="Slide Number Placeholder 3"/>
          <p:cNvSpPr>
            <a:spLocks noGrp="1"/>
          </p:cNvSpPr>
          <p:nvPr>
            <p:ph type="sldNum" sz="quarter" idx="5"/>
          </p:nvPr>
        </p:nvSpPr>
        <p:spPr/>
        <p:txBody>
          <a:bodyPr/>
          <a:lstStyle/>
          <a:p>
            <a:fld id="{D65450A6-D0BF-4E13-9A07-6CB4EF19FE7A}" type="slidenum">
              <a:rPr lang="en-US" smtClean="0"/>
              <a:t>7</a:t>
            </a:fld>
            <a:endParaRPr lang="en-US"/>
          </a:p>
        </p:txBody>
      </p:sp>
    </p:spTree>
    <p:extLst>
      <p:ext uri="{BB962C8B-B14F-4D97-AF65-F5344CB8AC3E}">
        <p14:creationId xmlns:p14="http://schemas.microsoft.com/office/powerpoint/2010/main" val="1666758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Amy </a:t>
            </a:r>
          </a:p>
        </p:txBody>
      </p:sp>
      <p:sp>
        <p:nvSpPr>
          <p:cNvPr id="4" name="Slide Number Placeholder 3"/>
          <p:cNvSpPr>
            <a:spLocks noGrp="1"/>
          </p:cNvSpPr>
          <p:nvPr>
            <p:ph type="sldNum" sz="quarter" idx="5"/>
          </p:nvPr>
        </p:nvSpPr>
        <p:spPr/>
        <p:txBody>
          <a:bodyPr/>
          <a:lstStyle/>
          <a:p>
            <a:fld id="{D65450A6-D0BF-4E13-9A07-6CB4EF19FE7A}" type="slidenum">
              <a:rPr lang="en-US" smtClean="0"/>
              <a:t>8</a:t>
            </a:fld>
            <a:endParaRPr lang="en-US"/>
          </a:p>
        </p:txBody>
      </p:sp>
    </p:spTree>
    <p:extLst>
      <p:ext uri="{BB962C8B-B14F-4D97-AF65-F5344CB8AC3E}">
        <p14:creationId xmlns:p14="http://schemas.microsoft.com/office/powerpoint/2010/main" val="2900415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Craig (Updated 8-12-26)</a:t>
            </a:r>
          </a:p>
          <a:p>
            <a:r>
              <a:rPr lang="en-US"/>
              <a:t>FSU has over 42,000 students from all 50 states and over 130 countries. 33,068 of these students are pursuing undergraduate degrees, while 11,022 are pursuing graduate or professional degrees. FSU's first-year retention rate is 96%, well above the national average. Six-Year graduation rate is 85.8%.</a:t>
            </a:r>
          </a:p>
        </p:txBody>
      </p:sp>
      <p:sp>
        <p:nvSpPr>
          <p:cNvPr id="4" name="Slide Number Placeholder 3"/>
          <p:cNvSpPr>
            <a:spLocks noGrp="1"/>
          </p:cNvSpPr>
          <p:nvPr>
            <p:ph type="sldNum" sz="quarter" idx="5"/>
          </p:nvPr>
        </p:nvSpPr>
        <p:spPr/>
        <p:txBody>
          <a:bodyPr/>
          <a:lstStyle/>
          <a:p>
            <a:fld id="{D65450A6-D0BF-4E13-9A07-6CB4EF19FE7A}" type="slidenum">
              <a:rPr lang="en-US" smtClean="0"/>
              <a:t>9</a:t>
            </a:fld>
            <a:endParaRPr lang="en-US"/>
          </a:p>
        </p:txBody>
      </p:sp>
    </p:spTree>
    <p:extLst>
      <p:ext uri="{BB962C8B-B14F-4D97-AF65-F5344CB8AC3E}">
        <p14:creationId xmlns:p14="http://schemas.microsoft.com/office/powerpoint/2010/main" val="3558640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F5CF-7563-910E-C780-7C168339C070}"/>
              </a:ext>
            </a:extLst>
          </p:cNvPr>
          <p:cNvSpPr>
            <a:spLocks noGrp="1"/>
          </p:cNvSpPr>
          <p:nvPr>
            <p:ph type="ctrTitle"/>
          </p:nvPr>
        </p:nvSpPr>
        <p:spPr>
          <a:xfrm>
            <a:off x="5369169" y="1122363"/>
            <a:ext cx="6435970" cy="2387600"/>
          </a:xfrm>
        </p:spPr>
        <p:txBody>
          <a:bodyPr anchor="b"/>
          <a:lstStyle>
            <a:lvl1pPr algn="l">
              <a:defRPr sz="6000">
                <a:solidFill>
                  <a:schemeClr val="bg1"/>
                </a:solidFill>
                <a:latin typeface="+mj-lt"/>
                <a:cs typeface="Times New Roman" panose="02020603050405020304" pitchFamily="18" charset="0"/>
              </a:defRPr>
            </a:lvl1pPr>
          </a:lstStyle>
          <a:p>
            <a:r>
              <a:rPr lang="en-US"/>
              <a:t>Click to edit Master title style</a:t>
            </a:r>
          </a:p>
        </p:txBody>
      </p:sp>
      <p:sp>
        <p:nvSpPr>
          <p:cNvPr id="3" name="Subtitle 2">
            <a:extLst>
              <a:ext uri="{FF2B5EF4-FFF2-40B4-BE49-F238E27FC236}">
                <a16:creationId xmlns:a16="http://schemas.microsoft.com/office/drawing/2014/main" id="{735612E9-1D7E-C187-3DC5-A7EF5451C6EE}"/>
              </a:ext>
            </a:extLst>
          </p:cNvPr>
          <p:cNvSpPr>
            <a:spLocks noGrp="1"/>
          </p:cNvSpPr>
          <p:nvPr>
            <p:ph type="subTitle" idx="1"/>
          </p:nvPr>
        </p:nvSpPr>
        <p:spPr>
          <a:xfrm>
            <a:off x="509479" y="3989942"/>
            <a:ext cx="11173042" cy="1086150"/>
          </a:xfrm>
        </p:spPr>
        <p:txBody>
          <a:bodyPr>
            <a:normAutofit/>
          </a:bodyPr>
          <a:lstStyle>
            <a:lvl1pPr marL="0" indent="0" algn="ctr">
              <a:buNone/>
              <a:defRPr sz="2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a:extLst>
              <a:ext uri="{FF2B5EF4-FFF2-40B4-BE49-F238E27FC236}">
                <a16:creationId xmlns:a16="http://schemas.microsoft.com/office/drawing/2014/main" id="{686958BE-999F-7265-40E9-A5240BE1CF8D}"/>
              </a:ext>
            </a:extLst>
          </p:cNvPr>
          <p:cNvPicPr>
            <a:picLocks noChangeAspect="1"/>
          </p:cNvPicPr>
          <p:nvPr userDrawn="1"/>
        </p:nvPicPr>
        <p:blipFill>
          <a:blip r:embed="rId2"/>
          <a:srcRect/>
          <a:stretch/>
        </p:blipFill>
        <p:spPr>
          <a:xfrm>
            <a:off x="103645" y="929266"/>
            <a:ext cx="5693863" cy="3409498"/>
          </a:xfrm>
          <a:prstGeom prst="rect">
            <a:avLst/>
          </a:prstGeom>
        </p:spPr>
      </p:pic>
      <p:sp>
        <p:nvSpPr>
          <p:cNvPr id="7" name="Rectangle 6">
            <a:extLst>
              <a:ext uri="{FF2B5EF4-FFF2-40B4-BE49-F238E27FC236}">
                <a16:creationId xmlns:a16="http://schemas.microsoft.com/office/drawing/2014/main" id="{8A544B2E-8699-8C40-9CEE-8DF77282B273}"/>
              </a:ext>
            </a:extLst>
          </p:cNvPr>
          <p:cNvSpPr/>
          <p:nvPr userDrawn="1"/>
        </p:nvSpPr>
        <p:spPr>
          <a:xfrm>
            <a:off x="304800" y="304800"/>
            <a:ext cx="11582400" cy="6248400"/>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Tree>
    <p:extLst>
      <p:ext uri="{BB962C8B-B14F-4D97-AF65-F5344CB8AC3E}">
        <p14:creationId xmlns:p14="http://schemas.microsoft.com/office/powerpoint/2010/main" val="2282707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47EAF-98C3-856A-0CF7-512A1770C5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5A48AD-7375-7D60-351D-02CBE8FE5A0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B34FB6-96E0-E94F-98AA-54332C31E3E2}" type="datetimeFigureOut">
              <a:rPr kumimoji="0" lang="en-US" sz="1200" b="0" i="0" u="none" strike="noStrike" kern="1200" cap="none" spc="0" normalizeH="0" baseline="0" noProof="0" smtClean="0">
                <a:ln>
                  <a:noFill/>
                </a:ln>
                <a:solidFill>
                  <a:srgbClr val="CEB888"/>
                </a:solidFill>
                <a:effectLst/>
                <a:uLnTx/>
                <a:uFillTx/>
                <a:latin typeface="Open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8/13/2026</a:t>
            </a:fld>
            <a:endParaRPr kumimoji="0" lang="en-US" sz="1200" b="0" i="0" u="none" strike="noStrike" kern="1200" cap="none" spc="0" normalizeH="0" baseline="0" noProof="0">
              <a:ln>
                <a:noFill/>
              </a:ln>
              <a:solidFill>
                <a:srgbClr val="CEB888"/>
              </a:solidFill>
              <a:effectLst/>
              <a:uLnTx/>
              <a:uFillTx/>
              <a:latin typeface="Open Sans"/>
              <a:ea typeface="+mn-ea"/>
              <a:cs typeface="+mn-cs"/>
            </a:endParaRPr>
          </a:p>
        </p:txBody>
      </p:sp>
      <p:sp>
        <p:nvSpPr>
          <p:cNvPr id="4" name="Slide Number Placeholder 3">
            <a:extLst>
              <a:ext uri="{FF2B5EF4-FFF2-40B4-BE49-F238E27FC236}">
                <a16:creationId xmlns:a16="http://schemas.microsoft.com/office/drawing/2014/main" id="{B6DEEF2C-6390-66A8-2F27-CEEAD628A93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C646E2-5701-E245-9F49-1F595AFFA2FE}" type="slidenum">
              <a:rPr kumimoji="0" lang="en-US" sz="1200" b="0" i="0" u="none" strike="noStrike" kern="1200" cap="none" spc="0" normalizeH="0" baseline="0" noProof="0" smtClean="0">
                <a:ln>
                  <a:noFill/>
                </a:ln>
                <a:solidFill>
                  <a:srgbClr val="CEB888"/>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CEB888"/>
              </a:solidFill>
              <a:effectLst/>
              <a:uLnTx/>
              <a:uFillTx/>
              <a:latin typeface="Open Sans"/>
              <a:ea typeface="+mn-ea"/>
              <a:cs typeface="+mn-cs"/>
            </a:endParaRPr>
          </a:p>
        </p:txBody>
      </p:sp>
    </p:spTree>
    <p:extLst>
      <p:ext uri="{BB962C8B-B14F-4D97-AF65-F5344CB8AC3E}">
        <p14:creationId xmlns:p14="http://schemas.microsoft.com/office/powerpoint/2010/main" val="2932234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B4CA4-1BDB-D2FB-E9F6-6566E18DCD38}"/>
              </a:ext>
            </a:extLst>
          </p:cNvPr>
          <p:cNvSpPr>
            <a:spLocks noGrp="1"/>
          </p:cNvSpPr>
          <p:nvPr>
            <p:ph type="title"/>
          </p:nvPr>
        </p:nvSpPr>
        <p:spPr>
          <a:xfrm>
            <a:off x="838200" y="407773"/>
            <a:ext cx="10515600" cy="101106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2F35409-C4CD-90F4-F6FD-D3818451965C}"/>
              </a:ext>
            </a:extLst>
          </p:cNvPr>
          <p:cNvSpPr>
            <a:spLocks noGrp="1"/>
          </p:cNvSpPr>
          <p:nvPr>
            <p:ph idx="1"/>
          </p:nvPr>
        </p:nvSpPr>
        <p:spPr>
          <a:xfrm>
            <a:off x="838200" y="1717590"/>
            <a:ext cx="10515600" cy="41875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7AAF2A-F252-85D7-B59A-AC065740DD36}"/>
              </a:ext>
            </a:extLst>
          </p:cNvPr>
          <p:cNvSpPr>
            <a:spLocks noGrp="1"/>
          </p:cNvSpPr>
          <p:nvPr>
            <p:ph type="dt" sz="half" idx="10"/>
          </p:nvPr>
        </p:nvSpPr>
        <p:spPr>
          <a:xfrm>
            <a:off x="838200" y="6367192"/>
            <a:ext cx="2743200" cy="490808"/>
          </a:xfrm>
        </p:spPr>
        <p:txBody>
          <a:bodyPr/>
          <a:lstStyle>
            <a:lvl1pPr>
              <a:defRPr>
                <a:solidFill>
                  <a:schemeClr val="accent2"/>
                </a:solidFill>
              </a:defRPr>
            </a:lvl1pPr>
          </a:lstStyle>
          <a:p>
            <a:fld id="{3AB34FB6-96E0-E94F-98AA-54332C31E3E2}" type="datetimeFigureOut">
              <a:rPr lang="en-US" smtClean="0"/>
              <a:pPr/>
              <a:t>8/13/2026</a:t>
            </a:fld>
            <a:endParaRPr lang="en-US"/>
          </a:p>
        </p:txBody>
      </p:sp>
      <p:sp>
        <p:nvSpPr>
          <p:cNvPr id="6" name="Slide Number Placeholder 5">
            <a:extLst>
              <a:ext uri="{FF2B5EF4-FFF2-40B4-BE49-F238E27FC236}">
                <a16:creationId xmlns:a16="http://schemas.microsoft.com/office/drawing/2014/main" id="{AA26550C-9433-24E4-3EAD-30A81EC25415}"/>
              </a:ext>
            </a:extLst>
          </p:cNvPr>
          <p:cNvSpPr>
            <a:spLocks noGrp="1"/>
          </p:cNvSpPr>
          <p:nvPr>
            <p:ph type="sldNum" sz="quarter" idx="12"/>
          </p:nvPr>
        </p:nvSpPr>
        <p:spPr>
          <a:xfrm>
            <a:off x="8610600" y="6367192"/>
            <a:ext cx="2743200" cy="490808"/>
          </a:xfrm>
        </p:spPr>
        <p:txBody>
          <a:bodyPr/>
          <a:lstStyle>
            <a:lvl1pPr>
              <a:defRPr>
                <a:solidFill>
                  <a:schemeClr val="accent2"/>
                </a:solidFill>
              </a:defRPr>
            </a:lvl1pPr>
          </a:lstStyle>
          <a:p>
            <a:fld id="{00C646E2-5701-E245-9F49-1F595AFFA2FE}" type="slidenum">
              <a:rPr lang="en-US" smtClean="0"/>
              <a:pPr/>
              <a:t>‹#›</a:t>
            </a:fld>
            <a:endParaRPr lang="en-US"/>
          </a:p>
        </p:txBody>
      </p:sp>
    </p:spTree>
    <p:extLst>
      <p:ext uri="{BB962C8B-B14F-4D97-AF65-F5344CB8AC3E}">
        <p14:creationId xmlns:p14="http://schemas.microsoft.com/office/powerpoint/2010/main" val="24485427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C931FD-487B-FB4F-9663-6F1B47FCF50B}"/>
              </a:ext>
            </a:extLst>
          </p:cNvPr>
          <p:cNvSpPr/>
          <p:nvPr userDrawn="1"/>
        </p:nvSpPr>
        <p:spPr>
          <a:xfrm>
            <a:off x="0" y="6359525"/>
            <a:ext cx="12192000" cy="49847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8" name="TextBox 7">
            <a:extLst>
              <a:ext uri="{FF2B5EF4-FFF2-40B4-BE49-F238E27FC236}">
                <a16:creationId xmlns:a16="http://schemas.microsoft.com/office/drawing/2014/main" id="{084AF466-845F-25C1-2F42-A39E88937987}"/>
              </a:ext>
            </a:extLst>
          </p:cNvPr>
          <p:cNvSpPr txBox="1"/>
          <p:nvPr userDrawn="1"/>
        </p:nvSpPr>
        <p:spPr>
          <a:xfrm>
            <a:off x="4487562" y="6448811"/>
            <a:ext cx="321687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CEB888"/>
                </a:solidFill>
                <a:effectLst/>
                <a:uLnTx/>
                <a:uFillTx/>
                <a:latin typeface="Open Sans"/>
                <a:ea typeface="Open Sans Light" pitchFamily="2" charset="0"/>
                <a:cs typeface="Open Sans Light" pitchFamily="2" charset="0"/>
              </a:rPr>
              <a:t>FLORIDA STATE UNIVERSITY</a:t>
            </a:r>
          </a:p>
        </p:txBody>
      </p:sp>
      <p:pic>
        <p:nvPicPr>
          <p:cNvPr id="9" name="Picture 8" descr="A close up of a logo&#10;&#10;Description automatically generated">
            <a:extLst>
              <a:ext uri="{FF2B5EF4-FFF2-40B4-BE49-F238E27FC236}">
                <a16:creationId xmlns:a16="http://schemas.microsoft.com/office/drawing/2014/main" id="{3854FDEB-39C7-AC12-C5D7-0072E4657FEE}"/>
              </a:ext>
            </a:extLst>
          </p:cNvPr>
          <p:cNvPicPr>
            <a:picLocks noChangeAspect="1"/>
          </p:cNvPicPr>
          <p:nvPr userDrawn="1"/>
        </p:nvPicPr>
        <p:blipFill>
          <a:blip r:embed="rId5"/>
          <a:stretch>
            <a:fillRect/>
          </a:stretch>
        </p:blipFill>
        <p:spPr>
          <a:xfrm>
            <a:off x="11041277" y="109022"/>
            <a:ext cx="1123950" cy="673024"/>
          </a:xfrm>
          <a:prstGeom prst="rect">
            <a:avLst/>
          </a:prstGeom>
        </p:spPr>
      </p:pic>
      <p:sp>
        <p:nvSpPr>
          <p:cNvPr id="2" name="Title Placeholder 1">
            <a:extLst>
              <a:ext uri="{FF2B5EF4-FFF2-40B4-BE49-F238E27FC236}">
                <a16:creationId xmlns:a16="http://schemas.microsoft.com/office/drawing/2014/main" id="{2253CF2F-ADD4-6F9A-E59D-0434131054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FB9F1B-2C71-3B4E-A91B-8504AACA06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FED1D6-CC84-B500-5E9B-CA793480A9D2}"/>
              </a:ext>
            </a:extLst>
          </p:cNvPr>
          <p:cNvSpPr>
            <a:spLocks noGrp="1"/>
          </p:cNvSpPr>
          <p:nvPr>
            <p:ph type="dt" sz="half" idx="2"/>
          </p:nvPr>
        </p:nvSpPr>
        <p:spPr>
          <a:xfrm>
            <a:off x="838200" y="6448811"/>
            <a:ext cx="2743200" cy="365125"/>
          </a:xfrm>
          <a:prstGeom prst="rect">
            <a:avLst/>
          </a:prstGeom>
        </p:spPr>
        <p:txBody>
          <a:bodyPr vert="horz" lIns="91440" tIns="45720" rIns="91440" bIns="45720" rtlCol="0" anchor="ctr"/>
          <a:lstStyle>
            <a:lvl1pPr algn="l">
              <a:defRPr sz="1200">
                <a:solidFill>
                  <a:schemeClr val="accent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AB34FB6-96E0-E94F-98AA-54332C31E3E2}" type="datetimeFigureOut">
              <a:rPr kumimoji="0" lang="en-US" sz="1200" b="0" i="0" u="none" strike="noStrike" kern="1200" cap="none" spc="0" normalizeH="0" baseline="0" noProof="0" smtClean="0">
                <a:ln>
                  <a:noFill/>
                </a:ln>
                <a:solidFill>
                  <a:srgbClr val="CEB888"/>
                </a:solidFill>
                <a:effectLst/>
                <a:uLnTx/>
                <a:uFillTx/>
                <a:latin typeface="Open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8/13/2026</a:t>
            </a:fld>
            <a:endParaRPr kumimoji="0" lang="en-US" sz="1200" b="0" i="0" u="none" strike="noStrike" kern="1200" cap="none" spc="0" normalizeH="0" baseline="0" noProof="0">
              <a:ln>
                <a:noFill/>
              </a:ln>
              <a:solidFill>
                <a:srgbClr val="CEB888"/>
              </a:solidFill>
              <a:effectLst/>
              <a:uLnTx/>
              <a:uFillTx/>
              <a:latin typeface="Open Sans"/>
              <a:ea typeface="+mn-ea"/>
              <a:cs typeface="+mn-cs"/>
            </a:endParaRPr>
          </a:p>
        </p:txBody>
      </p:sp>
      <p:sp>
        <p:nvSpPr>
          <p:cNvPr id="6" name="Slide Number Placeholder 5">
            <a:extLst>
              <a:ext uri="{FF2B5EF4-FFF2-40B4-BE49-F238E27FC236}">
                <a16:creationId xmlns:a16="http://schemas.microsoft.com/office/drawing/2014/main" id="{62C0A297-EF75-F329-75D5-059F83F2B227}"/>
              </a:ext>
            </a:extLst>
          </p:cNvPr>
          <p:cNvSpPr>
            <a:spLocks noGrp="1"/>
          </p:cNvSpPr>
          <p:nvPr>
            <p:ph type="sldNum" sz="quarter" idx="4"/>
          </p:nvPr>
        </p:nvSpPr>
        <p:spPr>
          <a:xfrm>
            <a:off x="8610600" y="6448811"/>
            <a:ext cx="2743200" cy="365125"/>
          </a:xfrm>
          <a:prstGeom prst="rect">
            <a:avLst/>
          </a:prstGeom>
        </p:spPr>
        <p:txBody>
          <a:bodyPr vert="horz" lIns="91440" tIns="45720" rIns="91440" bIns="45720" rtlCol="0" anchor="ctr"/>
          <a:lstStyle>
            <a:lvl1pPr algn="r">
              <a:defRPr sz="120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C646E2-5701-E245-9F49-1F595AFFA2FE}" type="slidenum">
              <a:rPr kumimoji="0" lang="en-US" sz="1200" b="0" i="0" u="none" strike="noStrike" kern="1200" cap="none" spc="0" normalizeH="0" baseline="0" noProof="0" smtClean="0">
                <a:ln>
                  <a:noFill/>
                </a:ln>
                <a:solidFill>
                  <a:srgbClr val="CEB888"/>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CEB888"/>
              </a:solidFill>
              <a:effectLst/>
              <a:uLnTx/>
              <a:uFillTx/>
              <a:latin typeface="Open Sans"/>
              <a:ea typeface="+mn-ea"/>
              <a:cs typeface="+mn-cs"/>
            </a:endParaRPr>
          </a:p>
        </p:txBody>
      </p:sp>
    </p:spTree>
    <p:extLst>
      <p:ext uri="{BB962C8B-B14F-4D97-AF65-F5344CB8AC3E}">
        <p14:creationId xmlns:p14="http://schemas.microsoft.com/office/powerpoint/2010/main" val="290224513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lnSpc>
          <a:spcPct val="90000"/>
        </a:lnSpc>
        <a:spcBef>
          <a:spcPct val="0"/>
        </a:spcBef>
        <a:buNone/>
        <a:defRPr sz="4400" kern="1200">
          <a:solidFill>
            <a:schemeClr val="bg2"/>
          </a:solidFill>
          <a:latin typeface="+mj-lt"/>
          <a:ea typeface="+mj-ea"/>
          <a:cs typeface="Times New Roman" panose="02020603050405020304" pitchFamily="18"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ir.fsu.edu/metrics_matrix/pbf_pre_kpi.aspx"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fsuhealth.fsu.ed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BADCF-A313-A108-243E-E7A56CF7B7C0}"/>
              </a:ext>
            </a:extLst>
          </p:cNvPr>
          <p:cNvSpPr>
            <a:spLocks noGrp="1"/>
          </p:cNvSpPr>
          <p:nvPr>
            <p:ph type="ctrTitle"/>
          </p:nvPr>
        </p:nvSpPr>
        <p:spPr>
          <a:xfrm>
            <a:off x="5369169" y="1122363"/>
            <a:ext cx="6435970" cy="2387600"/>
          </a:xfrm>
        </p:spPr>
        <p:txBody>
          <a:bodyPr anchor="b">
            <a:normAutofit/>
          </a:bodyPr>
          <a:lstStyle/>
          <a:p>
            <a:r>
              <a:rPr lang="en-US"/>
              <a:t>Welcome! </a:t>
            </a:r>
          </a:p>
        </p:txBody>
      </p:sp>
      <p:sp>
        <p:nvSpPr>
          <p:cNvPr id="7" name="Subtitle 2">
            <a:extLst>
              <a:ext uri="{FF2B5EF4-FFF2-40B4-BE49-F238E27FC236}">
                <a16:creationId xmlns:a16="http://schemas.microsoft.com/office/drawing/2014/main" id="{2823D54B-4A9B-FB58-18D8-6DE7C5C72306}"/>
              </a:ext>
            </a:extLst>
          </p:cNvPr>
          <p:cNvSpPr>
            <a:spLocks noGrp="1"/>
          </p:cNvSpPr>
          <p:nvPr>
            <p:ph type="subTitle" idx="1"/>
          </p:nvPr>
        </p:nvSpPr>
        <p:spPr>
          <a:xfrm>
            <a:off x="509479" y="3989942"/>
            <a:ext cx="11173042" cy="1086150"/>
          </a:xfrm>
        </p:spPr>
        <p:txBody>
          <a:bodyPr/>
          <a:lstStyle/>
          <a:p>
            <a:r>
              <a:rPr lang="en-US"/>
              <a:t>Amy R. Guerette &amp; Craig Stanley</a:t>
            </a:r>
          </a:p>
          <a:p>
            <a:r>
              <a:rPr lang="en-US"/>
              <a:t>Office of Faculty Development and Advancement </a:t>
            </a:r>
          </a:p>
        </p:txBody>
      </p:sp>
    </p:spTree>
    <p:extLst>
      <p:ext uri="{BB962C8B-B14F-4D97-AF65-F5344CB8AC3E}">
        <p14:creationId xmlns:p14="http://schemas.microsoft.com/office/powerpoint/2010/main" val="3081096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11EF5-4101-4C94-2249-903C14015DFF}"/>
              </a:ext>
            </a:extLst>
          </p:cNvPr>
          <p:cNvSpPr>
            <a:spLocks noGrp="1"/>
          </p:cNvSpPr>
          <p:nvPr>
            <p:ph type="title"/>
          </p:nvPr>
        </p:nvSpPr>
        <p:spPr>
          <a:xfrm>
            <a:off x="838200" y="365125"/>
            <a:ext cx="10074442" cy="729749"/>
          </a:xfrm>
        </p:spPr>
        <p:txBody>
          <a:bodyPr/>
          <a:lstStyle/>
          <a:p>
            <a:r>
              <a:rPr lang="en-US">
                <a:cs typeface="Times New Roman"/>
              </a:rPr>
              <a:t>Enrollment Breakdown </a:t>
            </a:r>
          </a:p>
        </p:txBody>
      </p:sp>
      <p:graphicFrame>
        <p:nvGraphicFramePr>
          <p:cNvPr id="3" name="Table 2">
            <a:extLst>
              <a:ext uri="{FF2B5EF4-FFF2-40B4-BE49-F238E27FC236}">
                <a16:creationId xmlns:a16="http://schemas.microsoft.com/office/drawing/2014/main" id="{60B72DD5-BD92-FA39-B0AB-F497AF9E02A8}"/>
              </a:ext>
            </a:extLst>
          </p:cNvPr>
          <p:cNvGraphicFramePr>
            <a:graphicFrameLocks noGrp="1"/>
          </p:cNvGraphicFramePr>
          <p:nvPr>
            <p:extLst>
              <p:ext uri="{D42A27DB-BD31-4B8C-83A1-F6EECF244321}">
                <p14:modId xmlns:p14="http://schemas.microsoft.com/office/powerpoint/2010/main" val="3496383415"/>
              </p:ext>
            </p:extLst>
          </p:nvPr>
        </p:nvGraphicFramePr>
        <p:xfrm>
          <a:off x="1244600" y="1092200"/>
          <a:ext cx="9650797" cy="5177401"/>
        </p:xfrm>
        <a:graphic>
          <a:graphicData uri="http://schemas.openxmlformats.org/drawingml/2006/table">
            <a:tbl>
              <a:tblPr firstRow="1" firstCol="1" bandRow="1">
                <a:tableStyleId>{5C22544A-7EE6-4342-B048-85BDC9FD1C3A}</a:tableStyleId>
              </a:tblPr>
              <a:tblGrid>
                <a:gridCol w="4453466">
                  <a:extLst>
                    <a:ext uri="{9D8B030D-6E8A-4147-A177-3AD203B41FA5}">
                      <a16:colId xmlns:a16="http://schemas.microsoft.com/office/drawing/2014/main" val="2221379637"/>
                    </a:ext>
                  </a:extLst>
                </a:gridCol>
                <a:gridCol w="1984507">
                  <a:extLst>
                    <a:ext uri="{9D8B030D-6E8A-4147-A177-3AD203B41FA5}">
                      <a16:colId xmlns:a16="http://schemas.microsoft.com/office/drawing/2014/main" val="583093520"/>
                    </a:ext>
                  </a:extLst>
                </a:gridCol>
                <a:gridCol w="1443631">
                  <a:extLst>
                    <a:ext uri="{9D8B030D-6E8A-4147-A177-3AD203B41FA5}">
                      <a16:colId xmlns:a16="http://schemas.microsoft.com/office/drawing/2014/main" val="2407770275"/>
                    </a:ext>
                  </a:extLst>
                </a:gridCol>
                <a:gridCol w="1769193">
                  <a:extLst>
                    <a:ext uri="{9D8B030D-6E8A-4147-A177-3AD203B41FA5}">
                      <a16:colId xmlns:a16="http://schemas.microsoft.com/office/drawing/2014/main" val="1612942444"/>
                    </a:ext>
                  </a:extLst>
                </a:gridCol>
              </a:tblGrid>
              <a:tr h="758900">
                <a:tc>
                  <a:txBody>
                    <a:bodyPr/>
                    <a:lstStyle/>
                    <a:p>
                      <a:pPr marL="0" marR="0" algn="l">
                        <a:spcBef>
                          <a:spcPts val="0"/>
                        </a:spcBef>
                        <a:spcAft>
                          <a:spcPts val="0"/>
                        </a:spcAft>
                      </a:pPr>
                      <a:r>
                        <a:rPr lang="en-US" sz="1400" kern="0">
                          <a:effectLst/>
                        </a:rPr>
                        <a:t>College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l">
                        <a:spcBef>
                          <a:spcPts val="0"/>
                        </a:spcBef>
                        <a:spcAft>
                          <a:spcPts val="0"/>
                        </a:spcAft>
                      </a:pPr>
                      <a:r>
                        <a:rPr lang="en-US" sz="1400" kern="0">
                          <a:effectLst/>
                        </a:rPr>
                        <a:t>Total Students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l">
                        <a:spcBef>
                          <a:spcPts val="0"/>
                        </a:spcBef>
                        <a:spcAft>
                          <a:spcPts val="0"/>
                        </a:spcAft>
                      </a:pPr>
                      <a:r>
                        <a:rPr lang="en-US" sz="1400" kern="0">
                          <a:effectLst/>
                        </a:rPr>
                        <a:t>Graduate Students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l">
                        <a:spcBef>
                          <a:spcPts val="0"/>
                        </a:spcBef>
                        <a:spcAft>
                          <a:spcPts val="0"/>
                        </a:spcAft>
                      </a:pPr>
                      <a:r>
                        <a:rPr lang="en-US" sz="1400" kern="0">
                          <a:effectLst/>
                        </a:rPr>
                        <a:t>Degrees Offered </a:t>
                      </a:r>
                    </a:p>
                  </a:txBody>
                  <a:tcPr marL="68580" marR="68580" marT="0" marB="0" anchor="b"/>
                </a:tc>
                <a:extLst>
                  <a:ext uri="{0D108BD9-81ED-4DB2-BD59-A6C34878D82A}">
                    <a16:rowId xmlns:a16="http://schemas.microsoft.com/office/drawing/2014/main" val="3498219440"/>
                  </a:ext>
                </a:extLst>
              </a:tr>
              <a:tr h="281081">
                <a:tc>
                  <a:txBody>
                    <a:bodyPr/>
                    <a:lstStyle/>
                    <a:p>
                      <a:pPr marL="0" marR="0" algn="l">
                        <a:spcBef>
                          <a:spcPts val="0"/>
                        </a:spcBef>
                        <a:spcAft>
                          <a:spcPts val="0"/>
                        </a:spcAft>
                      </a:pPr>
                      <a:r>
                        <a:rPr lang="en-US" sz="1400" kern="0">
                          <a:effectLst/>
                        </a:rPr>
                        <a:t>Arts and Sciences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400" kern="0">
                          <a:effectLst/>
                        </a:rPr>
                        <a:t>10,6531</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1,633</a:t>
                      </a:r>
                      <a:endParaRPr lang="en-US"/>
                    </a:p>
                  </a:txBody>
                  <a:tcPr marL="68580" marR="68580" marT="0" marB="0" anchor="b"/>
                </a:tc>
                <a:tc>
                  <a:txBody>
                    <a:bodyPr/>
                    <a:lstStyle/>
                    <a:p>
                      <a:pPr marL="0" marR="0" lvl="0" algn="r">
                        <a:spcBef>
                          <a:spcPts val="0"/>
                        </a:spcBef>
                        <a:spcAft>
                          <a:spcPts val="0"/>
                        </a:spcAft>
                        <a:buNone/>
                      </a:pPr>
                      <a:r>
                        <a:rPr lang="en-US" sz="1400" kern="0">
                          <a:effectLst/>
                        </a:rPr>
                        <a:t>87</a:t>
                      </a:r>
                      <a:endParaRPr lang="en-US"/>
                    </a:p>
                  </a:txBody>
                  <a:tcPr marL="68580" marR="68580" marT="0" marB="0" anchor="b"/>
                </a:tc>
                <a:extLst>
                  <a:ext uri="{0D108BD9-81ED-4DB2-BD59-A6C34878D82A}">
                    <a16:rowId xmlns:a16="http://schemas.microsoft.com/office/drawing/2014/main" val="2932538473"/>
                  </a:ext>
                </a:extLst>
              </a:tr>
              <a:tr h="320040">
                <a:tc>
                  <a:txBody>
                    <a:bodyPr/>
                    <a:lstStyle/>
                    <a:p>
                      <a:pPr marL="0" marR="0" algn="l">
                        <a:spcBef>
                          <a:spcPts val="0"/>
                        </a:spcBef>
                        <a:spcAft>
                          <a:spcPts val="0"/>
                        </a:spcAft>
                      </a:pPr>
                      <a:r>
                        <a:rPr lang="en-US" sz="1400" kern="0">
                          <a:effectLst/>
                        </a:rPr>
                        <a:t>Business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8,430</a:t>
                      </a:r>
                      <a:endParaRPr lang="en-US"/>
                    </a:p>
                  </a:txBody>
                  <a:tcPr marL="68580" marR="68580" marT="0" marB="0" anchor="b"/>
                </a:tc>
                <a:tc>
                  <a:txBody>
                    <a:bodyPr/>
                    <a:lstStyle/>
                    <a:p>
                      <a:pPr marL="0" marR="0" lvl="0" algn="r">
                        <a:spcBef>
                          <a:spcPts val="0"/>
                        </a:spcBef>
                        <a:spcAft>
                          <a:spcPts val="0"/>
                        </a:spcAft>
                        <a:buNone/>
                      </a:pPr>
                      <a:r>
                        <a:rPr lang="en-US" sz="1400" kern="0">
                          <a:effectLst/>
                          <a:latin typeface="Aptos"/>
                          <a:cs typeface="Times New Roman"/>
                        </a:rPr>
                        <a:t>1,004</a:t>
                      </a:r>
                      <a:endParaRPr lang="en-US"/>
                    </a:p>
                  </a:txBody>
                  <a:tcPr marL="68580" marR="68580" marT="0" marB="0" anchor="b"/>
                </a:tc>
                <a:tc>
                  <a:txBody>
                    <a:bodyPr/>
                    <a:lstStyle/>
                    <a:p>
                      <a:pPr marL="0" marR="0" lvl="0" algn="r">
                        <a:spcBef>
                          <a:spcPts val="0"/>
                        </a:spcBef>
                        <a:spcAft>
                          <a:spcPts val="0"/>
                        </a:spcAft>
                        <a:buNone/>
                      </a:pPr>
                      <a:r>
                        <a:rPr lang="en-US" sz="1400" kern="0">
                          <a:effectLst/>
                        </a:rPr>
                        <a:t>15</a:t>
                      </a:r>
                    </a:p>
                  </a:txBody>
                  <a:tcPr marL="68580" marR="68580" marT="0" marB="0" anchor="b"/>
                </a:tc>
                <a:extLst>
                  <a:ext uri="{0D108BD9-81ED-4DB2-BD59-A6C34878D82A}">
                    <a16:rowId xmlns:a16="http://schemas.microsoft.com/office/drawing/2014/main" val="2516219074"/>
                  </a:ext>
                </a:extLst>
              </a:tr>
              <a:tr h="379450">
                <a:tc>
                  <a:txBody>
                    <a:bodyPr/>
                    <a:lstStyle/>
                    <a:p>
                      <a:pPr marL="0" marR="0" algn="l">
                        <a:spcBef>
                          <a:spcPts val="0"/>
                        </a:spcBef>
                        <a:spcAft>
                          <a:spcPts val="0"/>
                        </a:spcAft>
                      </a:pPr>
                      <a:r>
                        <a:rPr lang="en-US" sz="1400" kern="0">
                          <a:effectLst/>
                        </a:rPr>
                        <a:t>Social Science and Public Policy</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4,428</a:t>
                      </a:r>
                      <a:endParaRPr lang="en-US"/>
                    </a:p>
                  </a:txBody>
                  <a:tcPr marL="68580" marR="68580" marT="0" marB="0" anchor="b"/>
                </a:tc>
                <a:tc>
                  <a:txBody>
                    <a:bodyPr/>
                    <a:lstStyle/>
                    <a:p>
                      <a:pPr marL="0" marR="0" lvl="0" algn="r">
                        <a:spcBef>
                          <a:spcPts val="0"/>
                        </a:spcBef>
                        <a:spcAft>
                          <a:spcPts val="0"/>
                        </a:spcAft>
                        <a:buNone/>
                      </a:pPr>
                      <a:r>
                        <a:rPr lang="en-US" sz="1400" kern="0">
                          <a:effectLst/>
                        </a:rPr>
                        <a:t>761</a:t>
                      </a:r>
                      <a:endParaRPr lang="en-US"/>
                    </a:p>
                  </a:txBody>
                  <a:tcPr marL="68580" marR="68580" marT="0" marB="0" anchor="b"/>
                </a:tc>
                <a:tc>
                  <a:txBody>
                    <a:bodyPr/>
                    <a:lstStyle/>
                    <a:p>
                      <a:pPr marL="0" marR="0" lvl="0" algn="r">
                        <a:spcBef>
                          <a:spcPts val="0"/>
                        </a:spcBef>
                        <a:spcAft>
                          <a:spcPts val="0"/>
                        </a:spcAft>
                        <a:buNone/>
                      </a:pPr>
                      <a:r>
                        <a:rPr lang="en-US" sz="1400" kern="0">
                          <a:effectLst/>
                        </a:rPr>
                        <a:t>28</a:t>
                      </a:r>
                    </a:p>
                  </a:txBody>
                  <a:tcPr marL="68580" marR="68580" marT="0" marB="0" anchor="b"/>
                </a:tc>
                <a:extLst>
                  <a:ext uri="{0D108BD9-81ED-4DB2-BD59-A6C34878D82A}">
                    <a16:rowId xmlns:a16="http://schemas.microsoft.com/office/drawing/2014/main" val="1586316921"/>
                  </a:ext>
                </a:extLst>
              </a:tr>
              <a:tr h="379450">
                <a:tc>
                  <a:txBody>
                    <a:bodyPr/>
                    <a:lstStyle/>
                    <a:p>
                      <a:pPr marL="0" marR="0" algn="l">
                        <a:spcBef>
                          <a:spcPts val="0"/>
                        </a:spcBef>
                        <a:spcAft>
                          <a:spcPts val="0"/>
                        </a:spcAft>
                      </a:pPr>
                      <a:r>
                        <a:rPr lang="en-US" sz="1400" kern="0">
                          <a:effectLst/>
                        </a:rPr>
                        <a:t>Education, Health, and Human Sciences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3,630</a:t>
                      </a:r>
                      <a:endParaRPr lang="en-US"/>
                    </a:p>
                  </a:txBody>
                  <a:tcPr marL="68580" marR="68580" marT="0" marB="0" anchor="b"/>
                </a:tc>
                <a:tc>
                  <a:txBody>
                    <a:bodyPr/>
                    <a:lstStyle/>
                    <a:p>
                      <a:pPr marL="0" marR="0" lvl="0" algn="r">
                        <a:spcBef>
                          <a:spcPts val="0"/>
                        </a:spcBef>
                        <a:spcAft>
                          <a:spcPts val="0"/>
                        </a:spcAft>
                        <a:buNone/>
                      </a:pPr>
                      <a:r>
                        <a:rPr lang="en-US" sz="1400" kern="0">
                          <a:effectLst/>
                        </a:rPr>
                        <a:t>1,516</a:t>
                      </a:r>
                      <a:endParaRPr lang="en-US"/>
                    </a:p>
                  </a:txBody>
                  <a:tcPr marL="68580" marR="68580" marT="0" marB="0" anchor="b"/>
                </a:tc>
                <a:tc>
                  <a:txBody>
                    <a:bodyPr/>
                    <a:lstStyle/>
                    <a:p>
                      <a:pPr marL="0" marR="0" algn="r">
                        <a:spcBef>
                          <a:spcPts val="0"/>
                        </a:spcBef>
                        <a:spcAft>
                          <a:spcPts val="0"/>
                        </a:spcAft>
                      </a:pPr>
                      <a:r>
                        <a:rPr lang="en-US" sz="1400" kern="0">
                          <a:effectLst/>
                        </a:rPr>
                        <a:t>40</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09640696"/>
                  </a:ext>
                </a:extLst>
              </a:tr>
              <a:tr h="272355">
                <a:tc>
                  <a:txBody>
                    <a:bodyPr/>
                    <a:lstStyle/>
                    <a:p>
                      <a:pPr marL="0" marR="0" lvl="0" algn="l">
                        <a:spcBef>
                          <a:spcPts val="0"/>
                        </a:spcBef>
                        <a:spcAft>
                          <a:spcPts val="0"/>
                        </a:spcAft>
                        <a:buNone/>
                      </a:pPr>
                      <a:r>
                        <a:rPr lang="en-US" sz="1400" kern="0">
                          <a:effectLst/>
                        </a:rPr>
                        <a:t>Engineering</a:t>
                      </a:r>
                      <a:endParaRPr lang="en-US" sz="1400" kern="100">
                        <a:effectLst/>
                        <a:latin typeface="Aptos"/>
                        <a:cs typeface="Times New Roman"/>
                      </a:endParaRPr>
                    </a:p>
                  </a:txBody>
                  <a:tcPr marL="68580" marR="68580" marT="0" marB="0" anchor="b"/>
                </a:tc>
                <a:tc>
                  <a:txBody>
                    <a:bodyPr/>
                    <a:lstStyle/>
                    <a:p>
                      <a:pPr marL="0" marR="0" lvl="0" algn="r">
                        <a:spcBef>
                          <a:spcPts val="0"/>
                        </a:spcBef>
                        <a:spcAft>
                          <a:spcPts val="0"/>
                        </a:spcAft>
                        <a:buNone/>
                      </a:pPr>
                      <a:r>
                        <a:rPr lang="en-US" sz="1400" kern="0">
                          <a:effectLst/>
                        </a:rPr>
                        <a:t>3,029</a:t>
                      </a:r>
                      <a:endParaRPr lang="en-US"/>
                    </a:p>
                  </a:txBody>
                  <a:tcPr marL="68580" marR="68580" marT="0" marB="0" anchor="b"/>
                </a:tc>
                <a:tc>
                  <a:txBody>
                    <a:bodyPr/>
                    <a:lstStyle/>
                    <a:p>
                      <a:pPr marL="0" marR="0" lvl="0" algn="r">
                        <a:spcBef>
                          <a:spcPts val="0"/>
                        </a:spcBef>
                        <a:spcAft>
                          <a:spcPts val="0"/>
                        </a:spcAft>
                        <a:buNone/>
                      </a:pPr>
                      <a:r>
                        <a:rPr lang="en-US" sz="1400" kern="0">
                          <a:effectLst/>
                        </a:rPr>
                        <a:t>463</a:t>
                      </a:r>
                      <a:endParaRPr lang="en-US"/>
                    </a:p>
                  </a:txBody>
                  <a:tcPr marL="68580" marR="68580" marT="0" marB="0" anchor="b"/>
                </a:tc>
                <a:tc>
                  <a:txBody>
                    <a:bodyPr/>
                    <a:lstStyle/>
                    <a:p>
                      <a:pPr marL="0" marR="0" lvl="0" algn="r">
                        <a:spcBef>
                          <a:spcPts val="0"/>
                        </a:spcBef>
                        <a:spcAft>
                          <a:spcPts val="0"/>
                        </a:spcAft>
                        <a:buNone/>
                      </a:pPr>
                      <a:r>
                        <a:rPr lang="en-US" sz="1400" kern="0">
                          <a:effectLst/>
                        </a:rPr>
                        <a:t>24</a:t>
                      </a:r>
                      <a:endParaRPr lang="en-US"/>
                    </a:p>
                  </a:txBody>
                  <a:tcPr marL="68580" marR="68580" marT="0" marB="0" anchor="b"/>
                </a:tc>
                <a:extLst>
                  <a:ext uri="{0D108BD9-81ED-4DB2-BD59-A6C34878D82A}">
                    <a16:rowId xmlns:a16="http://schemas.microsoft.com/office/drawing/2014/main" val="3808843355"/>
                  </a:ext>
                </a:extLst>
              </a:tr>
              <a:tr h="272355">
                <a:tc>
                  <a:txBody>
                    <a:bodyPr/>
                    <a:lstStyle/>
                    <a:p>
                      <a:pPr marL="0" marR="0" algn="l">
                        <a:spcBef>
                          <a:spcPts val="0"/>
                        </a:spcBef>
                        <a:spcAft>
                          <a:spcPts val="0"/>
                        </a:spcAft>
                      </a:pPr>
                      <a:r>
                        <a:rPr lang="en-US" sz="1400" kern="0">
                          <a:effectLst/>
                        </a:rPr>
                        <a:t>Communication and Information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2,436</a:t>
                      </a:r>
                      <a:endParaRPr lang="en-US"/>
                    </a:p>
                  </a:txBody>
                  <a:tcPr marL="68580" marR="68580" marT="0" marB="0" anchor="b"/>
                </a:tc>
                <a:tc>
                  <a:txBody>
                    <a:bodyPr/>
                    <a:lstStyle/>
                    <a:p>
                      <a:pPr marL="0" marR="0" lvl="0" algn="r">
                        <a:spcBef>
                          <a:spcPts val="0"/>
                        </a:spcBef>
                        <a:spcAft>
                          <a:spcPts val="0"/>
                        </a:spcAft>
                        <a:buNone/>
                      </a:pPr>
                      <a:r>
                        <a:rPr lang="en-US" sz="1400" kern="0">
                          <a:effectLst/>
                        </a:rPr>
                        <a:t>837</a:t>
                      </a:r>
                      <a:endParaRPr lang="en-US"/>
                    </a:p>
                  </a:txBody>
                  <a:tcPr marL="68580" marR="68580" marT="0" marB="0" anchor="b"/>
                </a:tc>
                <a:tc>
                  <a:txBody>
                    <a:bodyPr/>
                    <a:lstStyle/>
                    <a:p>
                      <a:pPr marL="0" marR="0" lvl="0" algn="r">
                        <a:spcBef>
                          <a:spcPts val="0"/>
                        </a:spcBef>
                        <a:spcAft>
                          <a:spcPts val="0"/>
                        </a:spcAft>
                        <a:buNone/>
                      </a:pPr>
                      <a:r>
                        <a:rPr lang="en-US" sz="1400" kern="0">
                          <a:effectLst/>
                        </a:rPr>
                        <a:t>13</a:t>
                      </a:r>
                      <a:endParaRPr lang="en-US"/>
                    </a:p>
                  </a:txBody>
                  <a:tcPr marL="68580" marR="68580" marT="0" marB="0" anchor="b"/>
                </a:tc>
                <a:extLst>
                  <a:ext uri="{0D108BD9-81ED-4DB2-BD59-A6C34878D82A}">
                    <a16:rowId xmlns:a16="http://schemas.microsoft.com/office/drawing/2014/main" val="3257371632"/>
                  </a:ext>
                </a:extLst>
              </a:tr>
              <a:tr h="296765">
                <a:tc>
                  <a:txBody>
                    <a:bodyPr/>
                    <a:lstStyle/>
                    <a:p>
                      <a:pPr marL="0" marR="0" lvl="0" algn="l">
                        <a:spcBef>
                          <a:spcPts val="0"/>
                        </a:spcBef>
                        <a:spcAft>
                          <a:spcPts val="0"/>
                        </a:spcAft>
                        <a:buNone/>
                      </a:pPr>
                      <a:r>
                        <a:rPr lang="en-US" sz="1400" kern="0">
                          <a:effectLst/>
                        </a:rPr>
                        <a:t>Nursing</a:t>
                      </a:r>
                      <a:endParaRPr lang="en-US" sz="1400" kern="100">
                        <a:effectLst/>
                        <a:latin typeface="Aptos"/>
                        <a:cs typeface="Times New Roman"/>
                      </a:endParaRPr>
                    </a:p>
                  </a:txBody>
                  <a:tcPr marL="68580" marR="68580" marT="0" marB="0" anchor="b"/>
                </a:tc>
                <a:tc>
                  <a:txBody>
                    <a:bodyPr/>
                    <a:lstStyle/>
                    <a:p>
                      <a:pPr marL="0" marR="0" lvl="0" algn="r">
                        <a:spcBef>
                          <a:spcPts val="0"/>
                        </a:spcBef>
                        <a:spcAft>
                          <a:spcPts val="0"/>
                        </a:spcAft>
                        <a:buNone/>
                      </a:pPr>
                      <a:r>
                        <a:rPr lang="en-US" sz="1400" kern="0">
                          <a:effectLst/>
                        </a:rPr>
                        <a:t>1,772</a:t>
                      </a:r>
                      <a:endParaRPr lang="en-US"/>
                    </a:p>
                  </a:txBody>
                  <a:tcPr marL="68580" marR="68580" marT="0" marB="0" anchor="b"/>
                </a:tc>
                <a:tc>
                  <a:txBody>
                    <a:bodyPr/>
                    <a:lstStyle/>
                    <a:p>
                      <a:pPr marL="0" marR="0" lvl="0" algn="r">
                        <a:spcBef>
                          <a:spcPts val="0"/>
                        </a:spcBef>
                        <a:spcAft>
                          <a:spcPts val="0"/>
                        </a:spcAft>
                        <a:buNone/>
                      </a:pPr>
                      <a:r>
                        <a:rPr lang="en-US" sz="1400" kern="0">
                          <a:effectLst/>
                          <a:latin typeface="Aptos"/>
                          <a:cs typeface="Times New Roman"/>
                        </a:rPr>
                        <a:t>423</a:t>
                      </a:r>
                      <a:endParaRPr lang="en-US"/>
                    </a:p>
                  </a:txBody>
                  <a:tcPr marL="68580" marR="68580" marT="0" marB="0" anchor="b"/>
                </a:tc>
                <a:tc>
                  <a:txBody>
                    <a:bodyPr/>
                    <a:lstStyle/>
                    <a:p>
                      <a:pPr marL="0" marR="0" lvl="0" algn="r">
                        <a:spcBef>
                          <a:spcPts val="0"/>
                        </a:spcBef>
                        <a:spcAft>
                          <a:spcPts val="0"/>
                        </a:spcAft>
                        <a:buNone/>
                      </a:pPr>
                      <a:r>
                        <a:rPr lang="en-US" sz="1400" kern="0">
                          <a:effectLst/>
                        </a:rPr>
                        <a:t>4</a:t>
                      </a:r>
                      <a:endParaRPr lang="en-US"/>
                    </a:p>
                  </a:txBody>
                  <a:tcPr marL="68580" marR="68580" marT="0" marB="0" anchor="b"/>
                </a:tc>
                <a:extLst>
                  <a:ext uri="{0D108BD9-81ED-4DB2-BD59-A6C34878D82A}">
                    <a16:rowId xmlns:a16="http://schemas.microsoft.com/office/drawing/2014/main" val="2055070089"/>
                  </a:ext>
                </a:extLst>
              </a:tr>
              <a:tr h="296765">
                <a:tc>
                  <a:txBody>
                    <a:bodyPr/>
                    <a:lstStyle/>
                    <a:p>
                      <a:pPr marL="0" marR="0" algn="l">
                        <a:spcBef>
                          <a:spcPts val="0"/>
                        </a:spcBef>
                        <a:spcAft>
                          <a:spcPts val="0"/>
                        </a:spcAft>
                      </a:pPr>
                      <a:r>
                        <a:rPr lang="en-US" sz="1400" kern="0">
                          <a:effectLst/>
                        </a:rPr>
                        <a:t>Criminology and Criminal Justice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1,670</a:t>
                      </a:r>
                      <a:endParaRPr lang="en-US"/>
                    </a:p>
                  </a:txBody>
                  <a:tcPr marL="68580" marR="68580" marT="0" marB="0" anchor="b"/>
                </a:tc>
                <a:tc>
                  <a:txBody>
                    <a:bodyPr/>
                    <a:lstStyle/>
                    <a:p>
                      <a:pPr marL="0" marR="0" lvl="0" algn="r">
                        <a:spcBef>
                          <a:spcPts val="0"/>
                        </a:spcBef>
                        <a:spcAft>
                          <a:spcPts val="0"/>
                        </a:spcAft>
                        <a:buNone/>
                      </a:pPr>
                      <a:r>
                        <a:rPr lang="en-US" sz="1400" kern="0">
                          <a:effectLst/>
                        </a:rPr>
                        <a:t>293</a:t>
                      </a:r>
                      <a:endParaRPr lang="en-US"/>
                    </a:p>
                  </a:txBody>
                  <a:tcPr marL="68580" marR="68580" marT="0" marB="0" anchor="b"/>
                </a:tc>
                <a:tc>
                  <a:txBody>
                    <a:bodyPr/>
                    <a:lstStyle/>
                    <a:p>
                      <a:pPr marL="0" marR="0" lvl="0" algn="r">
                        <a:spcBef>
                          <a:spcPts val="0"/>
                        </a:spcBef>
                        <a:spcAft>
                          <a:spcPts val="0"/>
                        </a:spcAft>
                        <a:buNone/>
                      </a:pPr>
                      <a:r>
                        <a:rPr lang="en-US" sz="1400" kern="0">
                          <a:effectLst/>
                        </a:rPr>
                        <a:t>4</a:t>
                      </a:r>
                      <a:endParaRPr lang="en-US"/>
                    </a:p>
                  </a:txBody>
                  <a:tcPr marL="68580" marR="68580" marT="0" marB="0" anchor="b"/>
                </a:tc>
                <a:extLst>
                  <a:ext uri="{0D108BD9-81ED-4DB2-BD59-A6C34878D82A}">
                    <a16:rowId xmlns:a16="http://schemas.microsoft.com/office/drawing/2014/main" val="3299391975"/>
                  </a:ext>
                </a:extLst>
              </a:tr>
              <a:tr h="210805">
                <a:tc>
                  <a:txBody>
                    <a:bodyPr/>
                    <a:lstStyle/>
                    <a:p>
                      <a:pPr marL="0" marR="0" algn="l">
                        <a:spcBef>
                          <a:spcPts val="0"/>
                        </a:spcBef>
                        <a:spcAft>
                          <a:spcPts val="0"/>
                        </a:spcAft>
                      </a:pPr>
                      <a:r>
                        <a:rPr lang="en-US" sz="1400" kern="0">
                          <a:effectLst/>
                        </a:rPr>
                        <a:t>Medicine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1,299</a:t>
                      </a:r>
                      <a:endParaRPr lang="en-US"/>
                    </a:p>
                  </a:txBody>
                  <a:tcPr marL="68580" marR="68580" marT="0" marB="0" anchor="b"/>
                </a:tc>
                <a:tc>
                  <a:txBody>
                    <a:bodyPr/>
                    <a:lstStyle/>
                    <a:p>
                      <a:pPr marL="0" marR="0" lvl="0" algn="r">
                        <a:spcBef>
                          <a:spcPts val="0"/>
                        </a:spcBef>
                        <a:spcAft>
                          <a:spcPts val="0"/>
                        </a:spcAft>
                        <a:buNone/>
                      </a:pPr>
                      <a:r>
                        <a:rPr lang="en-US" sz="1400" kern="0">
                          <a:effectLst/>
                          <a:latin typeface="Aptos"/>
                          <a:cs typeface="Times New Roman"/>
                        </a:rPr>
                        <a:t>714</a:t>
                      </a:r>
                      <a:endParaRPr lang="en-US"/>
                    </a:p>
                  </a:txBody>
                  <a:tcPr marL="68580" marR="68580" marT="0" marB="0" anchor="b"/>
                </a:tc>
                <a:tc>
                  <a:txBody>
                    <a:bodyPr/>
                    <a:lstStyle/>
                    <a:p>
                      <a:pPr marL="0" marR="0" lvl="0" algn="r">
                        <a:spcBef>
                          <a:spcPts val="0"/>
                        </a:spcBef>
                        <a:spcAft>
                          <a:spcPts val="0"/>
                        </a:spcAft>
                        <a:buNone/>
                      </a:pPr>
                      <a:r>
                        <a:rPr lang="en-US" sz="1400" kern="0">
                          <a:effectLst/>
                        </a:rPr>
                        <a:t>7</a:t>
                      </a:r>
                      <a:endParaRPr lang="en-US"/>
                    </a:p>
                  </a:txBody>
                  <a:tcPr marL="68580" marR="68580" marT="0" marB="0" anchor="b"/>
                </a:tc>
                <a:extLst>
                  <a:ext uri="{0D108BD9-81ED-4DB2-BD59-A6C34878D82A}">
                    <a16:rowId xmlns:a16="http://schemas.microsoft.com/office/drawing/2014/main" val="1696657349"/>
                  </a:ext>
                </a:extLst>
              </a:tr>
              <a:tr h="210805">
                <a:tc>
                  <a:txBody>
                    <a:bodyPr/>
                    <a:lstStyle/>
                    <a:p>
                      <a:pPr marL="0" marR="0" lvl="0" algn="l">
                        <a:spcBef>
                          <a:spcPts val="0"/>
                        </a:spcBef>
                        <a:spcAft>
                          <a:spcPts val="0"/>
                        </a:spcAft>
                        <a:buNone/>
                      </a:pPr>
                      <a:r>
                        <a:rPr lang="en-US" sz="1400" kern="0">
                          <a:effectLst/>
                        </a:rPr>
                        <a:t>Law</a:t>
                      </a:r>
                      <a:endParaRPr lang="en-US" sz="1400" kern="100">
                        <a:effectLst/>
                        <a:latin typeface="Aptos"/>
                        <a:cs typeface="Times New Roman"/>
                      </a:endParaRPr>
                    </a:p>
                  </a:txBody>
                  <a:tcPr marL="68580" marR="68580" marT="0" marB="0" anchor="b"/>
                </a:tc>
                <a:tc>
                  <a:txBody>
                    <a:bodyPr/>
                    <a:lstStyle/>
                    <a:p>
                      <a:pPr marL="0" marR="0" lvl="0" algn="r">
                        <a:spcBef>
                          <a:spcPts val="0"/>
                        </a:spcBef>
                        <a:spcAft>
                          <a:spcPts val="0"/>
                        </a:spcAft>
                        <a:buNone/>
                      </a:pPr>
                      <a:r>
                        <a:rPr lang="en-US" sz="1400" kern="0">
                          <a:effectLst/>
                        </a:rPr>
                        <a:t>1,221</a:t>
                      </a:r>
                      <a:endParaRPr lang="en-US"/>
                    </a:p>
                  </a:txBody>
                  <a:tcPr marL="68580" marR="68580" marT="0" marB="0" anchor="b"/>
                </a:tc>
                <a:tc>
                  <a:txBody>
                    <a:bodyPr/>
                    <a:lstStyle/>
                    <a:p>
                      <a:pPr marL="0" marR="0" lvl="0" algn="r">
                        <a:spcBef>
                          <a:spcPts val="0"/>
                        </a:spcBef>
                        <a:spcAft>
                          <a:spcPts val="0"/>
                        </a:spcAft>
                        <a:buNone/>
                      </a:pPr>
                      <a:r>
                        <a:rPr lang="en-US" sz="1400" kern="0">
                          <a:effectLst/>
                        </a:rPr>
                        <a:t>1,221</a:t>
                      </a:r>
                      <a:endParaRPr lang="en-US"/>
                    </a:p>
                  </a:txBody>
                  <a:tcPr marL="68580" marR="68580" marT="0" marB="0" anchor="b"/>
                </a:tc>
                <a:tc>
                  <a:txBody>
                    <a:bodyPr/>
                    <a:lstStyle/>
                    <a:p>
                      <a:pPr marL="0" marR="0" lvl="0" algn="r">
                        <a:spcBef>
                          <a:spcPts val="0"/>
                        </a:spcBef>
                        <a:spcAft>
                          <a:spcPts val="0"/>
                        </a:spcAft>
                        <a:buNone/>
                      </a:pPr>
                      <a:r>
                        <a:rPr lang="en-US" sz="1400" kern="0">
                          <a:effectLst/>
                        </a:rPr>
                        <a:t>5</a:t>
                      </a:r>
                      <a:endParaRPr lang="en-US"/>
                    </a:p>
                  </a:txBody>
                  <a:tcPr marL="68580" marR="68580" marT="0" marB="0" anchor="b"/>
                </a:tc>
                <a:extLst>
                  <a:ext uri="{0D108BD9-81ED-4DB2-BD59-A6C34878D82A}">
                    <a16:rowId xmlns:a16="http://schemas.microsoft.com/office/drawing/2014/main" val="2436294780"/>
                  </a:ext>
                </a:extLst>
              </a:tr>
              <a:tr h="210805">
                <a:tc>
                  <a:txBody>
                    <a:bodyPr/>
                    <a:lstStyle/>
                    <a:p>
                      <a:pPr marL="0" marR="0" algn="l">
                        <a:spcBef>
                          <a:spcPts val="0"/>
                        </a:spcBef>
                        <a:spcAft>
                          <a:spcPts val="0"/>
                        </a:spcAft>
                      </a:pPr>
                      <a:r>
                        <a:rPr lang="en-US" sz="1400" kern="0">
                          <a:effectLst/>
                        </a:rPr>
                        <a:t>Social Work</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1,200</a:t>
                      </a:r>
                      <a:endParaRPr lang="en-US"/>
                    </a:p>
                  </a:txBody>
                  <a:tcPr marL="68580" marR="68580" marT="0" marB="0" anchor="b"/>
                </a:tc>
                <a:tc>
                  <a:txBody>
                    <a:bodyPr/>
                    <a:lstStyle/>
                    <a:p>
                      <a:pPr marL="0" marR="0" lvl="0" algn="r">
                        <a:spcBef>
                          <a:spcPts val="0"/>
                        </a:spcBef>
                        <a:spcAft>
                          <a:spcPts val="0"/>
                        </a:spcAft>
                        <a:buNone/>
                      </a:pPr>
                      <a:r>
                        <a:rPr lang="en-US" sz="1400" kern="0">
                          <a:effectLst/>
                          <a:latin typeface="Aptos"/>
                          <a:cs typeface="Times New Roman"/>
                        </a:rPr>
                        <a:t>1,040</a:t>
                      </a:r>
                      <a:endParaRPr lang="en-US"/>
                    </a:p>
                  </a:txBody>
                  <a:tcPr marL="68580" marR="68580" marT="0" marB="0" anchor="b"/>
                </a:tc>
                <a:tc>
                  <a:txBody>
                    <a:bodyPr/>
                    <a:lstStyle/>
                    <a:p>
                      <a:pPr marL="0" marR="0" algn="r">
                        <a:spcBef>
                          <a:spcPts val="0"/>
                        </a:spcBef>
                        <a:spcAft>
                          <a:spcPts val="0"/>
                        </a:spcAft>
                      </a:pPr>
                      <a:r>
                        <a:rPr lang="en-US" sz="1400" kern="0">
                          <a:effectLst/>
                        </a:rPr>
                        <a:t>3</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52101957"/>
                  </a:ext>
                </a:extLst>
              </a:tr>
              <a:tr h="210805">
                <a:tc>
                  <a:txBody>
                    <a:bodyPr/>
                    <a:lstStyle/>
                    <a:p>
                      <a:pPr marL="0" marR="0" algn="l">
                        <a:spcBef>
                          <a:spcPts val="0"/>
                        </a:spcBef>
                        <a:spcAft>
                          <a:spcPts val="0"/>
                        </a:spcAft>
                      </a:pPr>
                      <a:r>
                        <a:rPr lang="en-US" sz="1400" kern="0">
                          <a:effectLst/>
                        </a:rPr>
                        <a:t>Fine Arts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1,070</a:t>
                      </a:r>
                      <a:endParaRPr lang="en-US"/>
                    </a:p>
                  </a:txBody>
                  <a:tcPr marL="68580" marR="68580" marT="0" marB="0" anchor="b"/>
                </a:tc>
                <a:tc>
                  <a:txBody>
                    <a:bodyPr/>
                    <a:lstStyle/>
                    <a:p>
                      <a:pPr marL="0" marR="0" lvl="0" algn="r">
                        <a:spcBef>
                          <a:spcPts val="0"/>
                        </a:spcBef>
                        <a:spcAft>
                          <a:spcPts val="0"/>
                        </a:spcAft>
                        <a:buNone/>
                      </a:pPr>
                      <a:r>
                        <a:rPr lang="en-US" sz="1400" kern="0">
                          <a:effectLst/>
                        </a:rPr>
                        <a:t>298</a:t>
                      </a:r>
                      <a:endParaRPr lang="en-US"/>
                    </a:p>
                  </a:txBody>
                  <a:tcPr marL="68580" marR="68580" marT="0" marB="0" anchor="b"/>
                </a:tc>
                <a:tc>
                  <a:txBody>
                    <a:bodyPr/>
                    <a:lstStyle/>
                    <a:p>
                      <a:pPr marL="0" marR="0" lvl="0" algn="r">
                        <a:spcBef>
                          <a:spcPts val="0"/>
                        </a:spcBef>
                        <a:spcAft>
                          <a:spcPts val="0"/>
                        </a:spcAft>
                        <a:buNone/>
                      </a:pPr>
                      <a:r>
                        <a:rPr lang="en-US" sz="1400" kern="0">
                          <a:effectLst/>
                        </a:rPr>
                        <a:t>18</a:t>
                      </a:r>
                      <a:endParaRPr lang="en-US"/>
                    </a:p>
                  </a:txBody>
                  <a:tcPr marL="68580" marR="68580" marT="0" marB="0" anchor="b"/>
                </a:tc>
                <a:extLst>
                  <a:ext uri="{0D108BD9-81ED-4DB2-BD59-A6C34878D82A}">
                    <a16:rowId xmlns:a16="http://schemas.microsoft.com/office/drawing/2014/main" val="12358889"/>
                  </a:ext>
                </a:extLst>
              </a:tr>
              <a:tr h="210805">
                <a:tc>
                  <a:txBody>
                    <a:bodyPr/>
                    <a:lstStyle/>
                    <a:p>
                      <a:pPr marL="0" marR="0" algn="l">
                        <a:spcBef>
                          <a:spcPts val="0"/>
                        </a:spcBef>
                        <a:spcAft>
                          <a:spcPts val="0"/>
                        </a:spcAft>
                      </a:pPr>
                      <a:r>
                        <a:rPr lang="en-US" sz="1400" kern="0">
                          <a:effectLst/>
                        </a:rPr>
                        <a:t>Music</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1,031</a:t>
                      </a:r>
                      <a:endParaRPr lang="en-US"/>
                    </a:p>
                  </a:txBody>
                  <a:tcPr marL="68580" marR="68580" marT="0" marB="0" anchor="b"/>
                </a:tc>
                <a:tc>
                  <a:txBody>
                    <a:bodyPr/>
                    <a:lstStyle/>
                    <a:p>
                      <a:pPr marL="0" marR="0" lvl="0" algn="r">
                        <a:spcBef>
                          <a:spcPts val="0"/>
                        </a:spcBef>
                        <a:spcAft>
                          <a:spcPts val="0"/>
                        </a:spcAft>
                        <a:buNone/>
                      </a:pPr>
                      <a:r>
                        <a:rPr lang="en-US" sz="1400" kern="0">
                          <a:effectLst/>
                        </a:rPr>
                        <a:t>341</a:t>
                      </a:r>
                      <a:endParaRPr lang="en-US"/>
                    </a:p>
                  </a:txBody>
                  <a:tcPr marL="68580" marR="68580" marT="0" marB="0" anchor="b"/>
                </a:tc>
                <a:tc>
                  <a:txBody>
                    <a:bodyPr/>
                    <a:lstStyle/>
                    <a:p>
                      <a:pPr marL="0" marR="0" lvl="0" algn="r">
                        <a:spcBef>
                          <a:spcPts val="0"/>
                        </a:spcBef>
                        <a:spcAft>
                          <a:spcPts val="0"/>
                        </a:spcAft>
                        <a:buNone/>
                      </a:pPr>
                      <a:r>
                        <a:rPr lang="en-US" sz="1400" kern="0">
                          <a:effectLst/>
                        </a:rPr>
                        <a:t>17</a:t>
                      </a:r>
                      <a:endParaRPr lang="en-US"/>
                    </a:p>
                  </a:txBody>
                  <a:tcPr marL="68580" marR="68580" marT="0" marB="0" anchor="b"/>
                </a:tc>
                <a:extLst>
                  <a:ext uri="{0D108BD9-81ED-4DB2-BD59-A6C34878D82A}">
                    <a16:rowId xmlns:a16="http://schemas.microsoft.com/office/drawing/2014/main" val="2850895594"/>
                  </a:ext>
                </a:extLst>
              </a:tr>
              <a:tr h="210805">
                <a:tc>
                  <a:txBody>
                    <a:bodyPr/>
                    <a:lstStyle/>
                    <a:p>
                      <a:pPr marL="0" marR="0" lvl="0" algn="l">
                        <a:spcBef>
                          <a:spcPts val="0"/>
                        </a:spcBef>
                        <a:spcAft>
                          <a:spcPts val="0"/>
                        </a:spcAft>
                        <a:buNone/>
                      </a:pPr>
                      <a:r>
                        <a:rPr lang="en-US" sz="1400" kern="0">
                          <a:effectLst/>
                        </a:rPr>
                        <a:t>Entrepreneurship</a:t>
                      </a:r>
                      <a:endParaRPr lang="en-US" sz="1400" kern="100">
                        <a:effectLst/>
                        <a:latin typeface="Aptos"/>
                        <a:cs typeface="Times New Roman"/>
                      </a:endParaRPr>
                    </a:p>
                  </a:txBody>
                  <a:tcPr marL="68580" marR="68580" marT="0" marB="0" anchor="b"/>
                </a:tc>
                <a:tc>
                  <a:txBody>
                    <a:bodyPr/>
                    <a:lstStyle/>
                    <a:p>
                      <a:pPr marL="0" marR="0" lvl="0" algn="r">
                        <a:spcBef>
                          <a:spcPts val="0"/>
                        </a:spcBef>
                        <a:spcAft>
                          <a:spcPts val="0"/>
                        </a:spcAft>
                        <a:buNone/>
                      </a:pPr>
                      <a:r>
                        <a:rPr lang="en-US" sz="1400" kern="0">
                          <a:effectLst/>
                        </a:rPr>
                        <a:t>534</a:t>
                      </a:r>
                      <a:endParaRPr lang="en-US"/>
                    </a:p>
                  </a:txBody>
                  <a:tcPr marL="68580" marR="68580" marT="0" marB="0" anchor="b"/>
                </a:tc>
                <a:tc>
                  <a:txBody>
                    <a:bodyPr/>
                    <a:lstStyle/>
                    <a:p>
                      <a:pPr marL="0" marR="0" lvl="0" algn="r">
                        <a:spcBef>
                          <a:spcPts val="0"/>
                        </a:spcBef>
                        <a:spcAft>
                          <a:spcPts val="0"/>
                        </a:spcAft>
                        <a:buNone/>
                      </a:pPr>
                      <a:r>
                        <a:rPr lang="en-US" sz="1400" kern="0">
                          <a:effectLst/>
                        </a:rPr>
                        <a:t>37</a:t>
                      </a:r>
                      <a:endParaRPr lang="en-US"/>
                    </a:p>
                  </a:txBody>
                  <a:tcPr marL="68580" marR="68580" marT="0" marB="0" anchor="b"/>
                </a:tc>
                <a:tc>
                  <a:txBody>
                    <a:bodyPr/>
                    <a:lstStyle/>
                    <a:p>
                      <a:pPr marL="0" marR="0" lvl="0" algn="r">
                        <a:spcBef>
                          <a:spcPts val="0"/>
                        </a:spcBef>
                        <a:spcAft>
                          <a:spcPts val="0"/>
                        </a:spcAft>
                        <a:buNone/>
                      </a:pPr>
                      <a:r>
                        <a:rPr lang="en-US" sz="1400" kern="0">
                          <a:effectLst/>
                        </a:rPr>
                        <a:t>4</a:t>
                      </a:r>
                      <a:endParaRPr lang="en-US"/>
                    </a:p>
                  </a:txBody>
                  <a:tcPr marL="68580" marR="68580" marT="0" marB="0" anchor="b"/>
                </a:tc>
                <a:extLst>
                  <a:ext uri="{0D108BD9-81ED-4DB2-BD59-A6C34878D82A}">
                    <a16:rowId xmlns:a16="http://schemas.microsoft.com/office/drawing/2014/main" val="611966786"/>
                  </a:ext>
                </a:extLst>
              </a:tr>
              <a:tr h="210805">
                <a:tc>
                  <a:txBody>
                    <a:bodyPr/>
                    <a:lstStyle/>
                    <a:p>
                      <a:pPr marL="0" marR="0" algn="l">
                        <a:spcBef>
                          <a:spcPts val="0"/>
                        </a:spcBef>
                        <a:spcAft>
                          <a:spcPts val="0"/>
                        </a:spcAft>
                      </a:pPr>
                      <a:r>
                        <a:rPr lang="en-US" sz="1400" kern="0">
                          <a:effectLst/>
                        </a:rPr>
                        <a:t>Hospitality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latin typeface="+mn-lt"/>
                          <a:cs typeface="Times New Roman"/>
                        </a:rPr>
                        <a:t>526</a:t>
                      </a:r>
                      <a:endParaRPr lang="en-US"/>
                    </a:p>
                  </a:txBody>
                  <a:tcPr marL="68580" marR="68580" marT="0" marB="0" anchor="b"/>
                </a:tc>
                <a:tc>
                  <a:txBody>
                    <a:bodyPr/>
                    <a:lstStyle/>
                    <a:p>
                      <a:pPr marL="0" marR="0" lvl="0" algn="r">
                        <a:spcBef>
                          <a:spcPts val="0"/>
                        </a:spcBef>
                        <a:spcAft>
                          <a:spcPts val="0"/>
                        </a:spcAft>
                        <a:buNone/>
                      </a:pPr>
                      <a:r>
                        <a:rPr lang="en-US" sz="1400" kern="0">
                          <a:effectLst/>
                          <a:latin typeface="+mn-lt"/>
                          <a:cs typeface="Times New Roman"/>
                        </a:rPr>
                        <a:t>47</a:t>
                      </a:r>
                      <a:endParaRPr lang="en-US"/>
                    </a:p>
                  </a:txBody>
                  <a:tcPr marL="68580" marR="68580" marT="0" marB="0" anchor="b"/>
                </a:tc>
                <a:tc>
                  <a:txBody>
                    <a:bodyPr/>
                    <a:lstStyle/>
                    <a:p>
                      <a:pPr marL="0" marR="0" lvl="0" algn="r">
                        <a:spcBef>
                          <a:spcPts val="0"/>
                        </a:spcBef>
                        <a:spcAft>
                          <a:spcPts val="0"/>
                        </a:spcAft>
                        <a:buNone/>
                      </a:pPr>
                      <a:r>
                        <a:rPr lang="en-US" sz="1400" kern="0">
                          <a:effectLst/>
                          <a:latin typeface="+mn-lt"/>
                        </a:rPr>
                        <a:t>4</a:t>
                      </a:r>
                      <a:endParaRPr lang="en-US"/>
                    </a:p>
                  </a:txBody>
                  <a:tcPr marL="68580" marR="68580" marT="0" marB="0" anchor="b"/>
                </a:tc>
                <a:extLst>
                  <a:ext uri="{0D108BD9-81ED-4DB2-BD59-A6C34878D82A}">
                    <a16:rowId xmlns:a16="http://schemas.microsoft.com/office/drawing/2014/main" val="3366332546"/>
                  </a:ext>
                </a:extLst>
              </a:tr>
              <a:tr h="210805">
                <a:tc>
                  <a:txBody>
                    <a:bodyPr/>
                    <a:lstStyle/>
                    <a:p>
                      <a:pPr marL="0" marR="0" algn="l">
                        <a:spcBef>
                          <a:spcPts val="0"/>
                        </a:spcBef>
                        <a:spcAft>
                          <a:spcPts val="0"/>
                        </a:spcAft>
                      </a:pPr>
                      <a:r>
                        <a:rPr lang="en-US" sz="1400" kern="0">
                          <a:effectLst/>
                        </a:rPr>
                        <a:t>Applied Studies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526</a:t>
                      </a:r>
                      <a:endParaRPr lang="en-US"/>
                    </a:p>
                  </a:txBody>
                  <a:tcPr marL="68580" marR="68580" marT="0" marB="0" anchor="b"/>
                </a:tc>
                <a:tc>
                  <a:txBody>
                    <a:bodyPr/>
                    <a:lstStyle/>
                    <a:p>
                      <a:pPr marL="0" marR="0" lvl="0" algn="r">
                        <a:spcBef>
                          <a:spcPts val="0"/>
                        </a:spcBef>
                        <a:spcAft>
                          <a:spcPts val="0"/>
                        </a:spcAft>
                        <a:buNone/>
                      </a:pPr>
                      <a:r>
                        <a:rPr lang="en-US" sz="1400" kern="0">
                          <a:effectLst/>
                          <a:latin typeface="Aptos"/>
                          <a:cs typeface="Times New Roman"/>
                        </a:rPr>
                        <a:t>315</a:t>
                      </a:r>
                      <a:endParaRPr lang="en-US"/>
                    </a:p>
                  </a:txBody>
                  <a:tcPr marL="68580" marR="68580" marT="0" marB="0" anchor="b"/>
                </a:tc>
                <a:tc>
                  <a:txBody>
                    <a:bodyPr/>
                    <a:lstStyle/>
                    <a:p>
                      <a:pPr marL="0" marR="0" lvl="0" algn="r">
                        <a:spcBef>
                          <a:spcPts val="0"/>
                        </a:spcBef>
                        <a:spcAft>
                          <a:spcPts val="0"/>
                        </a:spcAft>
                        <a:buNone/>
                      </a:pPr>
                      <a:r>
                        <a:rPr lang="en-US" sz="1400" kern="0">
                          <a:effectLst/>
                        </a:rPr>
                        <a:t>6</a:t>
                      </a:r>
                      <a:endParaRPr lang="en-US"/>
                    </a:p>
                  </a:txBody>
                  <a:tcPr marL="68580" marR="68580" marT="0" marB="0" anchor="b"/>
                </a:tc>
                <a:extLst>
                  <a:ext uri="{0D108BD9-81ED-4DB2-BD59-A6C34878D82A}">
                    <a16:rowId xmlns:a16="http://schemas.microsoft.com/office/drawing/2014/main" val="945652125"/>
                  </a:ext>
                </a:extLst>
              </a:tr>
              <a:tr h="210805">
                <a:tc>
                  <a:txBody>
                    <a:bodyPr/>
                    <a:lstStyle/>
                    <a:p>
                      <a:pPr marL="0" marR="0" algn="l">
                        <a:spcBef>
                          <a:spcPts val="0"/>
                        </a:spcBef>
                        <a:spcAft>
                          <a:spcPts val="0"/>
                        </a:spcAft>
                      </a:pPr>
                      <a:r>
                        <a:rPr lang="en-US" sz="1400" kern="0">
                          <a:effectLst/>
                        </a:rPr>
                        <a:t>Motion Picture Arts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lvl="0" algn="r">
                        <a:spcBef>
                          <a:spcPts val="0"/>
                        </a:spcBef>
                        <a:spcAft>
                          <a:spcPts val="0"/>
                        </a:spcAft>
                        <a:buNone/>
                      </a:pPr>
                      <a:r>
                        <a:rPr lang="en-US" sz="1400" kern="0">
                          <a:effectLst/>
                        </a:rPr>
                        <a:t>189</a:t>
                      </a:r>
                      <a:endParaRPr lang="en-US"/>
                    </a:p>
                  </a:txBody>
                  <a:tcPr marL="68580" marR="68580" marT="0" marB="0" anchor="b"/>
                </a:tc>
                <a:tc>
                  <a:txBody>
                    <a:bodyPr/>
                    <a:lstStyle/>
                    <a:p>
                      <a:pPr marL="0" marR="0" lvl="0" algn="r">
                        <a:spcBef>
                          <a:spcPts val="0"/>
                        </a:spcBef>
                        <a:spcAft>
                          <a:spcPts val="0"/>
                        </a:spcAft>
                        <a:buNone/>
                      </a:pPr>
                      <a:r>
                        <a:rPr lang="en-US" sz="1400" kern="0">
                          <a:effectLst/>
                          <a:latin typeface="Aptos"/>
                          <a:cs typeface="Times New Roman"/>
                        </a:rPr>
                        <a:t>79</a:t>
                      </a:r>
                      <a:endParaRPr lang="en-US"/>
                    </a:p>
                  </a:txBody>
                  <a:tcPr marL="68580" marR="68580" marT="0" marB="0" anchor="b"/>
                </a:tc>
                <a:tc>
                  <a:txBody>
                    <a:bodyPr/>
                    <a:lstStyle/>
                    <a:p>
                      <a:pPr marL="0" marR="0" lvl="0" algn="r">
                        <a:spcBef>
                          <a:spcPts val="0"/>
                        </a:spcBef>
                        <a:spcAft>
                          <a:spcPts val="0"/>
                        </a:spcAft>
                        <a:buNone/>
                      </a:pPr>
                      <a:r>
                        <a:rPr lang="en-US" sz="1400" kern="0">
                          <a:effectLst/>
                        </a:rPr>
                        <a:t>3</a:t>
                      </a:r>
                      <a:endParaRPr lang="en-US"/>
                    </a:p>
                  </a:txBody>
                  <a:tcPr marL="68580" marR="68580" marT="0" marB="0" anchor="b"/>
                </a:tc>
                <a:extLst>
                  <a:ext uri="{0D108BD9-81ED-4DB2-BD59-A6C34878D82A}">
                    <a16:rowId xmlns:a16="http://schemas.microsoft.com/office/drawing/2014/main" val="4230407967"/>
                  </a:ext>
                </a:extLst>
              </a:tr>
            </a:tbl>
          </a:graphicData>
        </a:graphic>
      </p:graphicFrame>
      <p:sp>
        <p:nvSpPr>
          <p:cNvPr id="4" name="Rectangle 1">
            <a:extLst>
              <a:ext uri="{FF2B5EF4-FFF2-40B4-BE49-F238E27FC236}">
                <a16:creationId xmlns:a16="http://schemas.microsoft.com/office/drawing/2014/main" id="{247D6DFE-9B36-7907-DEF4-BBF3B6DBC622}"/>
              </a:ext>
            </a:extLst>
          </p:cNvPr>
          <p:cNvSpPr>
            <a:spLocks noChangeArrowheads="1"/>
          </p:cNvSpPr>
          <p:nvPr/>
        </p:nvSpPr>
        <p:spPr bwMode="auto">
          <a:xfrm>
            <a:off x="3738563" y="13898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943077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645B77-8EC6-E7AC-E381-EDF70F4B6A4D}"/>
              </a:ext>
            </a:extLst>
          </p:cNvPr>
          <p:cNvSpPr>
            <a:spLocks noGrp="1"/>
          </p:cNvSpPr>
          <p:nvPr>
            <p:ph type="title"/>
          </p:nvPr>
        </p:nvSpPr>
        <p:spPr/>
        <p:txBody>
          <a:bodyPr/>
          <a:lstStyle/>
          <a:p>
            <a:r>
              <a:rPr lang="en-US"/>
              <a:t>Class of 2030</a:t>
            </a:r>
          </a:p>
        </p:txBody>
      </p:sp>
      <p:pic>
        <p:nvPicPr>
          <p:cNvPr id="13" name="Content Placeholder 12">
            <a:extLst>
              <a:ext uri="{FF2B5EF4-FFF2-40B4-BE49-F238E27FC236}">
                <a16:creationId xmlns:a16="http://schemas.microsoft.com/office/drawing/2014/main" id="{6454EF1B-4FF9-F542-EB7A-5DF907BCA51C}"/>
              </a:ext>
            </a:extLst>
          </p:cNvPr>
          <p:cNvPicPr>
            <a:picLocks noGrp="1" noChangeAspect="1"/>
          </p:cNvPicPr>
          <p:nvPr>
            <p:ph idx="1"/>
          </p:nvPr>
        </p:nvPicPr>
        <p:blipFill>
          <a:blip r:embed="rId3"/>
          <a:stretch>
            <a:fillRect/>
          </a:stretch>
        </p:blipFill>
        <p:spPr>
          <a:xfrm>
            <a:off x="1236784" y="1289540"/>
            <a:ext cx="9718431" cy="4604238"/>
          </a:xfrm>
          <a:prstGeom prst="rect">
            <a:avLst/>
          </a:prstGeom>
        </p:spPr>
      </p:pic>
    </p:spTree>
    <p:extLst>
      <p:ext uri="{BB962C8B-B14F-4D97-AF65-F5344CB8AC3E}">
        <p14:creationId xmlns:p14="http://schemas.microsoft.com/office/powerpoint/2010/main" val="165615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754A2F0-0178-2561-3310-B8274ED2C7DF}"/>
              </a:ext>
            </a:extLst>
          </p:cNvPr>
          <p:cNvPicPr>
            <a:picLocks noGrp="1" noChangeAspect="1"/>
          </p:cNvPicPr>
          <p:nvPr>
            <p:ph idx="1"/>
          </p:nvPr>
        </p:nvPicPr>
        <p:blipFill>
          <a:blip r:embed="rId3"/>
          <a:stretch>
            <a:fillRect/>
          </a:stretch>
        </p:blipFill>
        <p:spPr>
          <a:xfrm>
            <a:off x="1052041" y="586154"/>
            <a:ext cx="9878583" cy="5260345"/>
          </a:xfrm>
          <a:prstGeom prst="rect">
            <a:avLst/>
          </a:prstGeom>
          <a:noFill/>
        </p:spPr>
      </p:pic>
    </p:spTree>
    <p:extLst>
      <p:ext uri="{BB962C8B-B14F-4D97-AF65-F5344CB8AC3E}">
        <p14:creationId xmlns:p14="http://schemas.microsoft.com/office/powerpoint/2010/main" val="3746397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9F8CD-7800-3F3E-D526-D18AEF73D5DF}"/>
              </a:ext>
            </a:extLst>
          </p:cNvPr>
          <p:cNvSpPr>
            <a:spLocks noGrp="1"/>
          </p:cNvSpPr>
          <p:nvPr>
            <p:ph type="title"/>
          </p:nvPr>
        </p:nvSpPr>
        <p:spPr>
          <a:xfrm>
            <a:off x="838200" y="365125"/>
            <a:ext cx="10515600" cy="1325563"/>
          </a:xfrm>
        </p:spPr>
        <p:txBody>
          <a:bodyPr anchor="ctr">
            <a:normAutofit/>
          </a:bodyPr>
          <a:lstStyle/>
          <a:p>
            <a:r>
              <a:rPr lang="en-US"/>
              <a:t>FSU Faculty</a:t>
            </a:r>
          </a:p>
        </p:txBody>
      </p:sp>
      <p:sp>
        <p:nvSpPr>
          <p:cNvPr id="5" name="TextBox 4">
            <a:extLst>
              <a:ext uri="{FF2B5EF4-FFF2-40B4-BE49-F238E27FC236}">
                <a16:creationId xmlns:a16="http://schemas.microsoft.com/office/drawing/2014/main" id="{6D7E1CC5-7FA4-489B-AB1D-3A7F63372298}"/>
              </a:ext>
            </a:extLst>
          </p:cNvPr>
          <p:cNvSpPr txBox="1"/>
          <p:nvPr/>
        </p:nvSpPr>
        <p:spPr>
          <a:xfrm>
            <a:off x="303644" y="1545161"/>
            <a:ext cx="5697105" cy="4006727"/>
          </a:xfrm>
          <a:prstGeom prst="rect">
            <a:avLst/>
          </a:prstGeom>
        </p:spPr>
        <p:txBody>
          <a:bodyPr rtlCol="0" anchor="t">
            <a:normAutofit fontScale="92500" lnSpcReduction="10000"/>
          </a:bodyPr>
          <a:lstStyle/>
          <a:p>
            <a:pPr marL="457200" indent="-457200">
              <a:lnSpc>
                <a:spcPct val="90000"/>
              </a:lnSpc>
              <a:spcAft>
                <a:spcPts val="600"/>
              </a:spcAft>
              <a:buFont typeface="Arial" panose="020B0604020202020204" pitchFamily="34" charset="0"/>
              <a:buChar char="•"/>
            </a:pPr>
            <a:r>
              <a:rPr lang="en-US" sz="2800" kern="1200">
                <a:solidFill>
                  <a:schemeClr val="bg2"/>
                </a:solidFill>
              </a:rPr>
              <a:t>With over 2,300 full-time faculty members, FSU provides a 22:1 student-to-faculty ratio.</a:t>
            </a:r>
          </a:p>
          <a:p>
            <a:pPr marL="457200" indent="-457200">
              <a:lnSpc>
                <a:spcPct val="90000"/>
              </a:lnSpc>
              <a:spcAft>
                <a:spcPts val="600"/>
              </a:spcAft>
              <a:buFont typeface="Arial" panose="020B0604020202020204" pitchFamily="34" charset="0"/>
              <a:buChar char="•"/>
            </a:pPr>
            <a:r>
              <a:rPr lang="en-US" sz="2800" kern="1200">
                <a:solidFill>
                  <a:schemeClr val="bg2"/>
                </a:solidFill>
              </a:rPr>
              <a:t>Over 76% of upper-division classes are taught by salaried faculty.</a:t>
            </a:r>
          </a:p>
          <a:p>
            <a:pPr marL="457200" indent="-457200">
              <a:lnSpc>
                <a:spcPct val="90000"/>
              </a:lnSpc>
              <a:spcAft>
                <a:spcPts val="600"/>
              </a:spcAft>
              <a:buFont typeface="Arial" panose="020B0604020202020204" pitchFamily="34" charset="0"/>
              <a:buChar char="•"/>
            </a:pPr>
            <a:r>
              <a:rPr lang="en-US" sz="2800" kern="1200">
                <a:solidFill>
                  <a:schemeClr val="bg2"/>
                </a:solidFill>
              </a:rPr>
              <a:t>FSU professors hold numerous awards and recognitions for their contributions to their field through their scholarship and creative works.</a:t>
            </a:r>
          </a:p>
        </p:txBody>
      </p:sp>
      <p:pic>
        <p:nvPicPr>
          <p:cNvPr id="8" name="Picture 7" descr="A person standing in front of a large projection screen&#10;&#10;Description automatically generated">
            <a:extLst>
              <a:ext uri="{FF2B5EF4-FFF2-40B4-BE49-F238E27FC236}">
                <a16:creationId xmlns:a16="http://schemas.microsoft.com/office/drawing/2014/main" id="{A92EF38E-7393-E26C-D883-A63EE6A5FE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1252" y="1545161"/>
            <a:ext cx="5415750" cy="3610500"/>
          </a:xfrm>
          <a:prstGeom prst="rect">
            <a:avLst/>
          </a:prstGeom>
        </p:spPr>
      </p:pic>
    </p:spTree>
    <p:extLst>
      <p:ext uri="{BB962C8B-B14F-4D97-AF65-F5344CB8AC3E}">
        <p14:creationId xmlns:p14="http://schemas.microsoft.com/office/powerpoint/2010/main" val="4122598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AE8464-E9AC-6CCD-A9B3-4084592260EA}"/>
              </a:ext>
            </a:extLst>
          </p:cNvPr>
          <p:cNvSpPr>
            <a:spLocks noGrp="1"/>
          </p:cNvSpPr>
          <p:nvPr>
            <p:ph type="title"/>
          </p:nvPr>
        </p:nvSpPr>
        <p:spPr/>
        <p:txBody>
          <a:bodyPr/>
          <a:lstStyle/>
          <a:p>
            <a:r>
              <a:rPr lang="en-US"/>
              <a:t>Department and College Bylaws </a:t>
            </a:r>
          </a:p>
        </p:txBody>
      </p:sp>
      <p:sp>
        <p:nvSpPr>
          <p:cNvPr id="5" name="Content Placeholder 4">
            <a:extLst>
              <a:ext uri="{FF2B5EF4-FFF2-40B4-BE49-F238E27FC236}">
                <a16:creationId xmlns:a16="http://schemas.microsoft.com/office/drawing/2014/main" id="{F52F5B65-D516-4AD9-8FC2-87852D59F54C}"/>
              </a:ext>
            </a:extLst>
          </p:cNvPr>
          <p:cNvSpPr>
            <a:spLocks noGrp="1"/>
          </p:cNvSpPr>
          <p:nvPr>
            <p:ph idx="1"/>
          </p:nvPr>
        </p:nvSpPr>
        <p:spPr/>
        <p:txBody>
          <a:bodyPr>
            <a:normAutofit/>
          </a:bodyPr>
          <a:lstStyle/>
          <a:p>
            <a:r>
              <a:rPr lang="en-US">
                <a:latin typeface="+mn-lt"/>
              </a:rPr>
              <a:t>Leadership Structure </a:t>
            </a:r>
          </a:p>
          <a:p>
            <a:r>
              <a:rPr lang="en-US">
                <a:latin typeface="+mn-lt"/>
              </a:rPr>
              <a:t>Faculty Membership and Voting </a:t>
            </a:r>
          </a:p>
          <a:p>
            <a:r>
              <a:rPr lang="en-US">
                <a:latin typeface="+mn-lt"/>
              </a:rPr>
              <a:t>Faculty Meetings </a:t>
            </a:r>
          </a:p>
          <a:p>
            <a:r>
              <a:rPr lang="en-US">
                <a:latin typeface="+mn-lt"/>
              </a:rPr>
              <a:t>Faculty Committees </a:t>
            </a:r>
          </a:p>
          <a:p>
            <a:r>
              <a:rPr lang="en-US">
                <a:latin typeface="+mn-lt"/>
              </a:rPr>
              <a:t>Annual Faculty Evaluation Criteria </a:t>
            </a:r>
          </a:p>
          <a:p>
            <a:r>
              <a:rPr lang="en-US">
                <a:latin typeface="+mn-lt"/>
              </a:rPr>
              <a:t>Promotion and Tenure Criteria </a:t>
            </a:r>
          </a:p>
          <a:p>
            <a:pPr lvl="1"/>
            <a:r>
              <a:rPr lang="en-US">
                <a:latin typeface="+mn-lt"/>
              </a:rPr>
              <a:t>Criteria for Promotion and Tenure of Tenure-track Faculty </a:t>
            </a:r>
          </a:p>
          <a:p>
            <a:pPr lvl="1"/>
            <a:r>
              <a:rPr lang="en-US">
                <a:latin typeface="+mn-lt"/>
              </a:rPr>
              <a:t>Criteria for Promotion of Specialized Faculty </a:t>
            </a:r>
          </a:p>
        </p:txBody>
      </p:sp>
    </p:spTree>
    <p:extLst>
      <p:ext uri="{BB962C8B-B14F-4D97-AF65-F5344CB8AC3E}">
        <p14:creationId xmlns:p14="http://schemas.microsoft.com/office/powerpoint/2010/main" val="531214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BE7A2-36DA-59F2-FB3A-3B22C023EAB3}"/>
              </a:ext>
            </a:extLst>
          </p:cNvPr>
          <p:cNvSpPr>
            <a:spLocks noGrp="1"/>
          </p:cNvSpPr>
          <p:nvPr>
            <p:ph type="title"/>
          </p:nvPr>
        </p:nvSpPr>
        <p:spPr>
          <a:xfrm>
            <a:off x="650631" y="130664"/>
            <a:ext cx="10515600" cy="685680"/>
          </a:xfrm>
        </p:spPr>
        <p:txBody>
          <a:bodyPr anchor="ctr">
            <a:normAutofit fontScale="90000"/>
          </a:bodyPr>
          <a:lstStyle/>
          <a:p>
            <a:r>
              <a:rPr lang="en-US"/>
              <a:t>Pursuit of Excellence</a:t>
            </a:r>
          </a:p>
        </p:txBody>
      </p:sp>
      <p:sp>
        <p:nvSpPr>
          <p:cNvPr id="5" name="TextBox 4">
            <a:extLst>
              <a:ext uri="{FF2B5EF4-FFF2-40B4-BE49-F238E27FC236}">
                <a16:creationId xmlns:a16="http://schemas.microsoft.com/office/drawing/2014/main" id="{641DA1C2-884F-47D4-9C6E-99E8694B09D9}"/>
              </a:ext>
            </a:extLst>
          </p:cNvPr>
          <p:cNvSpPr txBox="1"/>
          <p:nvPr/>
        </p:nvSpPr>
        <p:spPr>
          <a:xfrm>
            <a:off x="838200" y="1825625"/>
            <a:ext cx="5162550" cy="4351338"/>
          </a:xfrm>
          <a:prstGeom prst="rect">
            <a:avLst/>
          </a:prstGeom>
        </p:spPr>
        <p:txBody>
          <a:bodyPr rtlCol="0" anchor="t">
            <a:normAutofit/>
          </a:bodyPr>
          <a:lstStyle/>
          <a:p>
            <a:pPr marL="342900" indent="-342900">
              <a:lnSpc>
                <a:spcPct val="90000"/>
              </a:lnSpc>
              <a:spcAft>
                <a:spcPts val="600"/>
              </a:spcAft>
              <a:buFont typeface="Arial" panose="020B0604020202020204" pitchFamily="34" charset="0"/>
              <a:buChar char="•"/>
            </a:pPr>
            <a:endParaRPr lang="en-US" sz="2400" kern="1200">
              <a:solidFill>
                <a:schemeClr val="bg2"/>
              </a:solidFill>
            </a:endParaRPr>
          </a:p>
        </p:txBody>
      </p:sp>
      <p:pic>
        <p:nvPicPr>
          <p:cNvPr id="13" name="Picture 12">
            <a:hlinkClick r:id="rId3"/>
            <a:extLst>
              <a:ext uri="{FF2B5EF4-FFF2-40B4-BE49-F238E27FC236}">
                <a16:creationId xmlns:a16="http://schemas.microsoft.com/office/drawing/2014/main" id="{D53A5D31-2E17-4E28-FAB4-CECC9028E01B}"/>
              </a:ext>
            </a:extLst>
          </p:cNvPr>
          <p:cNvPicPr>
            <a:picLocks noChangeAspect="1"/>
          </p:cNvPicPr>
          <p:nvPr/>
        </p:nvPicPr>
        <p:blipFill>
          <a:blip r:embed="rId4"/>
          <a:stretch>
            <a:fillRect/>
          </a:stretch>
        </p:blipFill>
        <p:spPr>
          <a:xfrm>
            <a:off x="1585283" y="816343"/>
            <a:ext cx="9131500" cy="5390105"/>
          </a:xfrm>
          <a:prstGeom prst="rect">
            <a:avLst/>
          </a:prstGeom>
        </p:spPr>
      </p:pic>
    </p:spTree>
    <p:extLst>
      <p:ext uri="{BB962C8B-B14F-4D97-AF65-F5344CB8AC3E}">
        <p14:creationId xmlns:p14="http://schemas.microsoft.com/office/powerpoint/2010/main" val="2582442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9D53-5A01-E851-BC80-B0365AE2060C}"/>
              </a:ext>
            </a:extLst>
          </p:cNvPr>
          <p:cNvSpPr>
            <a:spLocks noGrp="1"/>
          </p:cNvSpPr>
          <p:nvPr>
            <p:ph type="title"/>
          </p:nvPr>
        </p:nvSpPr>
        <p:spPr/>
        <p:txBody>
          <a:bodyPr/>
          <a:lstStyle/>
          <a:p>
            <a:pPr algn="ctr"/>
            <a:r>
              <a:rPr lang="en-US">
                <a:ea typeface="Open Sans SemiBold"/>
                <a:cs typeface="Times New Roman"/>
              </a:rPr>
              <a:t>Welcome To FSU!!</a:t>
            </a:r>
            <a:endParaRPr lang="en-US">
              <a:ea typeface="Open Sans SemiBold"/>
            </a:endParaRPr>
          </a:p>
        </p:txBody>
      </p:sp>
      <p:pic>
        <p:nvPicPr>
          <p:cNvPr id="3" name="Picture 2">
            <a:extLst>
              <a:ext uri="{FF2B5EF4-FFF2-40B4-BE49-F238E27FC236}">
                <a16:creationId xmlns:a16="http://schemas.microsoft.com/office/drawing/2014/main" id="{FE79DAA7-E6FF-1A37-C39D-BF3675882799}"/>
              </a:ext>
            </a:extLst>
          </p:cNvPr>
          <p:cNvPicPr>
            <a:picLocks noChangeAspect="1"/>
          </p:cNvPicPr>
          <p:nvPr/>
        </p:nvPicPr>
        <p:blipFill>
          <a:blip r:embed="rId3"/>
          <a:stretch>
            <a:fillRect/>
          </a:stretch>
        </p:blipFill>
        <p:spPr>
          <a:xfrm>
            <a:off x="2671380" y="1484586"/>
            <a:ext cx="6840482" cy="4563240"/>
          </a:xfrm>
          <a:prstGeom prst="rect">
            <a:avLst/>
          </a:prstGeom>
        </p:spPr>
      </p:pic>
    </p:spTree>
    <p:extLst>
      <p:ext uri="{BB962C8B-B14F-4D97-AF65-F5344CB8AC3E}">
        <p14:creationId xmlns:p14="http://schemas.microsoft.com/office/powerpoint/2010/main" val="1153989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20786-8454-D87B-77E4-91C7D7A4E382}"/>
              </a:ext>
            </a:extLst>
          </p:cNvPr>
          <p:cNvSpPr>
            <a:spLocks noGrp="1"/>
          </p:cNvSpPr>
          <p:nvPr>
            <p:ph type="title"/>
          </p:nvPr>
        </p:nvSpPr>
        <p:spPr/>
        <p:txBody>
          <a:bodyPr/>
          <a:lstStyle/>
          <a:p>
            <a:r>
              <a:rPr lang="en-US"/>
              <a:t>Florida Board of Governors (BOG)  &amp; State University System (SUS)</a:t>
            </a:r>
          </a:p>
        </p:txBody>
      </p:sp>
      <p:pic>
        <p:nvPicPr>
          <p:cNvPr id="6" name="Picture 5">
            <a:extLst>
              <a:ext uri="{FF2B5EF4-FFF2-40B4-BE49-F238E27FC236}">
                <a16:creationId xmlns:a16="http://schemas.microsoft.com/office/drawing/2014/main" id="{A05E6C1B-E547-A6CA-677A-F13C58995212}"/>
              </a:ext>
            </a:extLst>
          </p:cNvPr>
          <p:cNvPicPr>
            <a:picLocks noChangeAspect="1"/>
          </p:cNvPicPr>
          <p:nvPr/>
        </p:nvPicPr>
        <p:blipFill>
          <a:blip r:embed="rId3"/>
          <a:stretch>
            <a:fillRect/>
          </a:stretch>
        </p:blipFill>
        <p:spPr>
          <a:xfrm>
            <a:off x="1282780" y="2094401"/>
            <a:ext cx="9108137" cy="3544400"/>
          </a:xfrm>
          <a:prstGeom prst="rect">
            <a:avLst/>
          </a:prstGeom>
        </p:spPr>
      </p:pic>
    </p:spTree>
    <p:extLst>
      <p:ext uri="{BB962C8B-B14F-4D97-AF65-F5344CB8AC3E}">
        <p14:creationId xmlns:p14="http://schemas.microsoft.com/office/powerpoint/2010/main" val="1395114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C713D-B184-E0AD-6860-D156469F3C96}"/>
              </a:ext>
            </a:extLst>
          </p:cNvPr>
          <p:cNvSpPr>
            <a:spLocks noGrp="1"/>
          </p:cNvSpPr>
          <p:nvPr>
            <p:ph type="title"/>
          </p:nvPr>
        </p:nvSpPr>
        <p:spPr/>
        <p:txBody>
          <a:bodyPr/>
          <a:lstStyle/>
          <a:p>
            <a:r>
              <a:rPr lang="en-US" dirty="0">
                <a:cs typeface="Times New Roman"/>
              </a:rPr>
              <a:t>FSU Organizational </a:t>
            </a:r>
            <a:r>
              <a:rPr lang="en-US">
                <a:cs typeface="Times New Roman"/>
              </a:rPr>
              <a:t>Structure </a:t>
            </a:r>
            <a:r>
              <a:rPr lang="en-US" dirty="0">
                <a:cs typeface="Times New Roman"/>
              </a:rPr>
              <a:t> </a:t>
            </a:r>
          </a:p>
        </p:txBody>
      </p:sp>
      <p:pic>
        <p:nvPicPr>
          <p:cNvPr id="4" name="Picture 3">
            <a:extLst>
              <a:ext uri="{FF2B5EF4-FFF2-40B4-BE49-F238E27FC236}">
                <a16:creationId xmlns:a16="http://schemas.microsoft.com/office/drawing/2014/main" id="{88613BB9-7B75-52CC-78BA-7FBD7C90F4DA}"/>
              </a:ext>
            </a:extLst>
          </p:cNvPr>
          <p:cNvPicPr>
            <a:picLocks noChangeAspect="1"/>
          </p:cNvPicPr>
          <p:nvPr/>
        </p:nvPicPr>
        <p:blipFill>
          <a:blip r:embed="rId3">
            <a:extLst>
              <a:ext uri="{28A0092B-C50C-407E-A947-70E740481C1C}">
                <a14:useLocalDpi xmlns:a14="http://schemas.microsoft.com/office/drawing/2010/main" val="0"/>
              </a:ext>
            </a:extLst>
          </a:blip>
          <a:srcRect l="41" t="6719" r="451" b="2767"/>
          <a:stretch>
            <a:fillRect/>
          </a:stretch>
        </p:blipFill>
        <p:spPr>
          <a:xfrm>
            <a:off x="378059" y="1340228"/>
            <a:ext cx="11148836" cy="4974467"/>
          </a:xfrm>
          <a:prstGeom prst="rect">
            <a:avLst/>
          </a:prstGeom>
        </p:spPr>
      </p:pic>
    </p:spTree>
    <p:extLst>
      <p:ext uri="{BB962C8B-B14F-4D97-AF65-F5344CB8AC3E}">
        <p14:creationId xmlns:p14="http://schemas.microsoft.com/office/powerpoint/2010/main" val="3555427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4CE38-0B0D-2EB0-18D8-2580F6E7D065}"/>
              </a:ext>
            </a:extLst>
          </p:cNvPr>
          <p:cNvSpPr>
            <a:spLocks noGrp="1"/>
          </p:cNvSpPr>
          <p:nvPr>
            <p:ph type="title"/>
          </p:nvPr>
        </p:nvSpPr>
        <p:spPr/>
        <p:txBody>
          <a:bodyPr/>
          <a:lstStyle/>
          <a:p>
            <a:r>
              <a:rPr lang="en-US"/>
              <a:t>History of Florida State University</a:t>
            </a:r>
          </a:p>
        </p:txBody>
      </p:sp>
      <p:graphicFrame>
        <p:nvGraphicFramePr>
          <p:cNvPr id="6" name="Diagram 5">
            <a:extLst>
              <a:ext uri="{FF2B5EF4-FFF2-40B4-BE49-F238E27FC236}">
                <a16:creationId xmlns:a16="http://schemas.microsoft.com/office/drawing/2014/main" id="{91E69675-8A3A-ADCD-3143-FB696D9D6683}"/>
              </a:ext>
            </a:extLst>
          </p:cNvPr>
          <p:cNvGraphicFramePr/>
          <p:nvPr>
            <p:extLst>
              <p:ext uri="{D42A27DB-BD31-4B8C-83A1-F6EECF244321}">
                <p14:modId xmlns:p14="http://schemas.microsoft.com/office/powerpoint/2010/main" val="3206774026"/>
              </p:ext>
            </p:extLst>
          </p:nvPr>
        </p:nvGraphicFramePr>
        <p:xfrm>
          <a:off x="420756" y="1690688"/>
          <a:ext cx="11350487" cy="43592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669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B7C4B-BA09-F585-89AF-B6F5B20251D8}"/>
              </a:ext>
            </a:extLst>
          </p:cNvPr>
          <p:cNvSpPr>
            <a:spLocks noGrp="1"/>
          </p:cNvSpPr>
          <p:nvPr>
            <p:ph type="title"/>
          </p:nvPr>
        </p:nvSpPr>
        <p:spPr/>
        <p:txBody>
          <a:bodyPr/>
          <a:lstStyle/>
          <a:p>
            <a:r>
              <a:rPr lang="en-US"/>
              <a:t>Campus Locations</a:t>
            </a:r>
          </a:p>
        </p:txBody>
      </p:sp>
      <p:sp>
        <p:nvSpPr>
          <p:cNvPr id="4" name="TextBox 3">
            <a:extLst>
              <a:ext uri="{FF2B5EF4-FFF2-40B4-BE49-F238E27FC236}">
                <a16:creationId xmlns:a16="http://schemas.microsoft.com/office/drawing/2014/main" id="{73CFF695-DA24-4497-2E62-717D8ECD75C2}"/>
              </a:ext>
            </a:extLst>
          </p:cNvPr>
          <p:cNvSpPr txBox="1"/>
          <p:nvPr/>
        </p:nvSpPr>
        <p:spPr>
          <a:xfrm>
            <a:off x="3048000" y="2551837"/>
            <a:ext cx="6096000" cy="1754326"/>
          </a:xfrm>
          <a:prstGeom prst="rect">
            <a:avLst/>
          </a:prstGeom>
          <a:noFill/>
        </p:spPr>
        <p:txBody>
          <a:bodyPr wrap="square">
            <a:spAutoFit/>
          </a:bodyPr>
          <a:lstStyle/>
          <a:p>
            <a:pPr marL="0" marR="0">
              <a:spcBef>
                <a:spcPts val="0"/>
              </a:spcBef>
              <a:spcAft>
                <a:spcPts val="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Main/Tallahassee Campus </a:t>
            </a:r>
          </a:p>
          <a:p>
            <a:pPr marL="0" marR="0">
              <a:spcBef>
                <a:spcPts val="0"/>
              </a:spcBef>
              <a:spcAft>
                <a:spcPts val="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Panama City Campus</a:t>
            </a:r>
          </a:p>
          <a:p>
            <a:pPr marL="0" marR="0">
              <a:spcBef>
                <a:spcPts val="0"/>
              </a:spcBef>
              <a:spcAft>
                <a:spcPts val="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Republic of Panama Campus </a:t>
            </a:r>
          </a:p>
          <a:p>
            <a:pPr marL="0" marR="0">
              <a:spcBef>
                <a:spcPts val="0"/>
              </a:spcBef>
              <a:spcAft>
                <a:spcPts val="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Study abroad centers in London, Florence, Valencia, and Panama </a:t>
            </a:r>
          </a:p>
          <a:p>
            <a:pPr marL="0" marR="0">
              <a:spcBef>
                <a:spcPts val="0"/>
              </a:spcBef>
              <a:spcAft>
                <a:spcPts val="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Regional medical campuses </a:t>
            </a:r>
          </a:p>
        </p:txBody>
      </p:sp>
      <p:sp>
        <p:nvSpPr>
          <p:cNvPr id="6" name="TextBox 5">
            <a:extLst>
              <a:ext uri="{FF2B5EF4-FFF2-40B4-BE49-F238E27FC236}">
                <a16:creationId xmlns:a16="http://schemas.microsoft.com/office/drawing/2014/main" id="{8D281BD3-989C-189F-51AB-B7908322CEBB}"/>
              </a:ext>
            </a:extLst>
          </p:cNvPr>
          <p:cNvSpPr txBox="1"/>
          <p:nvPr/>
        </p:nvSpPr>
        <p:spPr>
          <a:xfrm>
            <a:off x="838200" y="1538462"/>
            <a:ext cx="10263554" cy="3785652"/>
          </a:xfrm>
          <a:prstGeom prst="rect">
            <a:avLst/>
          </a:prstGeom>
          <a:noFill/>
        </p:spPr>
        <p:txBody>
          <a:bodyPr wrap="square">
            <a:spAutoFit/>
          </a:bodyPr>
          <a:lstStyle/>
          <a:p>
            <a:r>
              <a:rPr lang="en-US" sz="2400" b="1">
                <a:solidFill>
                  <a:schemeClr val="bg2"/>
                </a:solidFill>
              </a:rPr>
              <a:t>Main Campus: </a:t>
            </a:r>
            <a:r>
              <a:rPr lang="en-US" sz="2400">
                <a:solidFill>
                  <a:schemeClr val="bg2"/>
                </a:solidFill>
              </a:rPr>
              <a:t>487.1 acres in Tallahassee, Leon County.</a:t>
            </a:r>
          </a:p>
          <a:p>
            <a:endParaRPr lang="en-US" sz="2400">
              <a:solidFill>
                <a:schemeClr val="bg2"/>
              </a:solidFill>
            </a:endParaRPr>
          </a:p>
          <a:p>
            <a:r>
              <a:rPr lang="en-US" sz="2400" b="1">
                <a:solidFill>
                  <a:schemeClr val="bg2"/>
                </a:solidFill>
              </a:rPr>
              <a:t>Panama City Branch: </a:t>
            </a:r>
            <a:r>
              <a:rPr lang="en-US" sz="2400">
                <a:solidFill>
                  <a:schemeClr val="bg2"/>
                </a:solidFill>
              </a:rPr>
              <a:t>25.6 acres in Panama City, Florida </a:t>
            </a:r>
          </a:p>
          <a:p>
            <a:endParaRPr lang="en-US" sz="2400">
              <a:solidFill>
                <a:schemeClr val="bg2"/>
              </a:solidFill>
            </a:endParaRPr>
          </a:p>
          <a:p>
            <a:r>
              <a:rPr lang="en-US" sz="2400" b="1">
                <a:solidFill>
                  <a:schemeClr val="bg2"/>
                </a:solidFill>
              </a:rPr>
              <a:t>Republic of Panama: </a:t>
            </a:r>
            <a:r>
              <a:rPr lang="en-US" sz="2400">
                <a:solidFill>
                  <a:schemeClr val="bg2"/>
                </a:solidFill>
              </a:rPr>
              <a:t>Located in the City of Knowledge, across from the Panama Canal</a:t>
            </a:r>
          </a:p>
          <a:p>
            <a:endParaRPr lang="en-US" sz="2400">
              <a:solidFill>
                <a:schemeClr val="bg2"/>
              </a:solidFill>
            </a:endParaRPr>
          </a:p>
          <a:p>
            <a:r>
              <a:rPr lang="en-US" sz="2400">
                <a:solidFill>
                  <a:schemeClr val="bg2"/>
                </a:solidFill>
              </a:rPr>
              <a:t>The University owns a total of 1,810 acres in Leon, Bay, Collier, Franklin, Gadsden, and Sarasota counties. Sites are leased in various counties in Florida and other locations overseas. </a:t>
            </a:r>
            <a:r>
              <a:rPr lang="en-US" sz="2400"/>
              <a:t>locations overseas.</a:t>
            </a:r>
          </a:p>
        </p:txBody>
      </p:sp>
    </p:spTree>
    <p:extLst>
      <p:ext uri="{BB962C8B-B14F-4D97-AF65-F5344CB8AC3E}">
        <p14:creationId xmlns:p14="http://schemas.microsoft.com/office/powerpoint/2010/main" val="1633668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0A2D0-B918-F3B7-0061-01A14F5B07F5}"/>
              </a:ext>
            </a:extLst>
          </p:cNvPr>
          <p:cNvSpPr>
            <a:spLocks noGrp="1"/>
          </p:cNvSpPr>
          <p:nvPr>
            <p:ph type="title"/>
          </p:nvPr>
        </p:nvSpPr>
        <p:spPr>
          <a:xfrm>
            <a:off x="838200" y="365126"/>
            <a:ext cx="10515600" cy="889244"/>
          </a:xfrm>
        </p:spPr>
        <p:txBody>
          <a:bodyPr/>
          <a:lstStyle/>
          <a:p>
            <a:r>
              <a:rPr lang="en-US"/>
              <a:t>Tallahassee Campus</a:t>
            </a:r>
          </a:p>
        </p:txBody>
      </p:sp>
      <p:sp>
        <p:nvSpPr>
          <p:cNvPr id="4" name="TextBox 3">
            <a:extLst>
              <a:ext uri="{FF2B5EF4-FFF2-40B4-BE49-F238E27FC236}">
                <a16:creationId xmlns:a16="http://schemas.microsoft.com/office/drawing/2014/main" id="{829B9D01-0CAA-B20F-1DF0-8DF38D2BA1CC}"/>
              </a:ext>
            </a:extLst>
          </p:cNvPr>
          <p:cNvSpPr txBox="1"/>
          <p:nvPr/>
        </p:nvSpPr>
        <p:spPr>
          <a:xfrm>
            <a:off x="533401" y="1254370"/>
            <a:ext cx="5907683" cy="4154984"/>
          </a:xfrm>
          <a:prstGeom prst="rect">
            <a:avLst/>
          </a:prstGeom>
          <a:noFill/>
        </p:spPr>
        <p:txBody>
          <a:bodyPr wrap="square" lIns="91440" tIns="45720" rIns="91440" bIns="45720" anchor="t">
            <a:spAutoFit/>
          </a:bodyPr>
          <a:lstStyle/>
          <a:p>
            <a:pPr marL="342900" marR="0" lvl="0" indent="-342900">
              <a:spcBef>
                <a:spcPts val="0"/>
              </a:spcBef>
              <a:spcAft>
                <a:spcPts val="0"/>
              </a:spcAft>
              <a:buFont typeface="Arial" panose="05050102010706020507" pitchFamily="18" charset="2"/>
              <a:buChar char="•"/>
            </a:pPr>
            <a:r>
              <a:rPr lang="en-US" sz="2400" kern="100">
                <a:solidFill>
                  <a:schemeClr val="bg2"/>
                </a:solidFill>
                <a:effectLst/>
                <a:latin typeface="Aptos" panose="020B0004020202020204" pitchFamily="34" charset="0"/>
                <a:ea typeface="Aptos" panose="020B0004020202020204" pitchFamily="34" charset="0"/>
                <a:cs typeface="Times New Roman" panose="02020603050405020304" pitchFamily="18" charset="0"/>
              </a:rPr>
              <a:t>FSU Lakefront Park</a:t>
            </a:r>
            <a:endParaRPr lang="en-US"/>
          </a:p>
          <a:p>
            <a:pPr marL="342900" marR="0" lvl="0" indent="-342900">
              <a:spcBef>
                <a:spcPts val="0"/>
              </a:spcBef>
              <a:spcAft>
                <a:spcPts val="0"/>
              </a:spcAft>
              <a:buFont typeface="Arial" panose="05050102010706020507" pitchFamily="18" charset="2"/>
              <a:buChar char="•"/>
            </a:pPr>
            <a:r>
              <a:rPr lang="en-US" sz="2400" kern="100">
                <a:solidFill>
                  <a:schemeClr val="bg2"/>
                </a:solidFill>
                <a:effectLst/>
                <a:latin typeface="Aptos" panose="020B0004020202020204" pitchFamily="34" charset="0"/>
                <a:ea typeface="Aptos" panose="020B0004020202020204" pitchFamily="34" charset="0"/>
                <a:cs typeface="Times New Roman" panose="02020603050405020304" pitchFamily="18" charset="0"/>
              </a:rPr>
              <a:t>Seminole Golf Course </a:t>
            </a:r>
          </a:p>
          <a:p>
            <a:pPr marL="342900" marR="0" lvl="0" indent="-342900">
              <a:spcBef>
                <a:spcPts val="0"/>
              </a:spcBef>
              <a:spcAft>
                <a:spcPts val="0"/>
              </a:spcAft>
              <a:buFont typeface="Arial" panose="05050102010706020507" pitchFamily="18" charset="2"/>
              <a:buChar char="•"/>
            </a:pPr>
            <a:r>
              <a:rPr lang="en-US" sz="2400" kern="100">
                <a:solidFill>
                  <a:schemeClr val="bg2"/>
                </a:solidFill>
                <a:latin typeface="Aptos" panose="020B0004020202020204" pitchFamily="34" charset="0"/>
                <a:ea typeface="Aptos" panose="020B0004020202020204" pitchFamily="34" charset="0"/>
                <a:cs typeface="Times New Roman" panose="02020603050405020304" pitchFamily="18" charset="0"/>
              </a:rPr>
              <a:t>FSU Circus</a:t>
            </a:r>
            <a:endParaRPr lang="en-US" sz="2400" kern="10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5050102010706020507" pitchFamily="18" charset="2"/>
              <a:buChar char="•"/>
            </a:pPr>
            <a:r>
              <a:rPr lang="en-US" sz="2400" kern="100">
                <a:solidFill>
                  <a:schemeClr val="bg2"/>
                </a:solidFill>
                <a:effectLst/>
                <a:latin typeface="Aptos" panose="020B0004020202020204" pitchFamily="34" charset="0"/>
                <a:ea typeface="Aptos" panose="020B0004020202020204" pitchFamily="34" charset="0"/>
                <a:cs typeface="Times New Roman" panose="02020603050405020304" pitchFamily="18" charset="0"/>
              </a:rPr>
              <a:t>Marine Laboratory on the Gulf Coast </a:t>
            </a:r>
          </a:p>
          <a:p>
            <a:pPr marL="342900" marR="0" lvl="0" indent="-342900">
              <a:spcBef>
                <a:spcPts val="0"/>
              </a:spcBef>
              <a:spcAft>
                <a:spcPts val="0"/>
              </a:spcAft>
              <a:buFont typeface="Arial" panose="05050102010706020507" pitchFamily="18" charset="2"/>
              <a:buChar char="•"/>
            </a:pPr>
            <a:r>
              <a:rPr lang="en-US" sz="2400" kern="100">
                <a:solidFill>
                  <a:schemeClr val="bg2"/>
                </a:solidFill>
                <a:effectLst/>
                <a:latin typeface="Aptos" panose="020B0004020202020204" pitchFamily="34" charset="0"/>
                <a:ea typeface="Aptos" panose="020B0004020202020204" pitchFamily="34" charset="0"/>
                <a:cs typeface="Times New Roman" panose="02020603050405020304" pitchFamily="18" charset="0"/>
              </a:rPr>
              <a:t>Innovation Park </a:t>
            </a:r>
          </a:p>
          <a:p>
            <a:pPr marL="742950" marR="0" lvl="1" indent="-285750">
              <a:spcBef>
                <a:spcPts val="0"/>
              </a:spcBef>
              <a:spcAft>
                <a:spcPts val="0"/>
              </a:spcAft>
              <a:buFont typeface="Courier New" panose="02070309020205020404" pitchFamily="49" charset="0"/>
              <a:buChar char="o"/>
            </a:pPr>
            <a:r>
              <a:rPr lang="en-US" sz="2400" kern="100">
                <a:solidFill>
                  <a:schemeClr val="bg2"/>
                </a:solidFill>
                <a:effectLst/>
                <a:latin typeface="Aptos" panose="020B0004020202020204" pitchFamily="34" charset="0"/>
                <a:ea typeface="Aptos" panose="020B0004020202020204" pitchFamily="34" charset="0"/>
                <a:cs typeface="Times New Roman" panose="02020603050405020304" pitchFamily="18" charset="0"/>
              </a:rPr>
              <a:t>Home to the National High Magnetic Field Laboratory and FAMU/FSU College of Engineering </a:t>
            </a:r>
          </a:p>
          <a:p>
            <a:pPr marL="342900" indent="-342900">
              <a:buFont typeface="Arial"/>
              <a:buChar char="•"/>
            </a:pPr>
            <a:r>
              <a:rPr lang="en-US" sz="2400" kern="100">
                <a:solidFill>
                  <a:schemeClr val="bg2"/>
                </a:solidFill>
                <a:latin typeface="Aptos"/>
                <a:cs typeface="Times New Roman"/>
                <a:hlinkClick r:id="rId3">
                  <a:extLst>
                    <a:ext uri="{A12FA001-AC4F-418D-AE19-62706E023703}">
                      <ahyp:hlinkClr xmlns:ahyp="http://schemas.microsoft.com/office/drawing/2018/hyperlinkcolor" val="tx"/>
                    </a:ext>
                  </a:extLst>
                </a:hlinkClick>
              </a:rPr>
              <a:t>FSU Health</a:t>
            </a:r>
          </a:p>
          <a:p>
            <a:pPr marL="800100" lvl="1" indent="-342900">
              <a:buFont typeface="Courier New"/>
              <a:buChar char="o"/>
            </a:pPr>
            <a:r>
              <a:rPr lang="en-US" sz="2400" kern="100">
                <a:solidFill>
                  <a:schemeClr val="bg2"/>
                </a:solidFill>
                <a:latin typeface="Aptos"/>
                <a:cs typeface="Times New Roman"/>
              </a:rPr>
              <a:t>FSU Health Research Center</a:t>
            </a:r>
          </a:p>
          <a:p>
            <a:pPr marL="800100" lvl="1" indent="-342900">
              <a:buFont typeface="Courier New"/>
              <a:buChar char="o"/>
            </a:pPr>
            <a:r>
              <a:rPr lang="en-US" sz="2400" kern="100">
                <a:solidFill>
                  <a:schemeClr val="bg2"/>
                </a:solidFill>
                <a:latin typeface="Aptos"/>
                <a:cs typeface="Times New Roman"/>
              </a:rPr>
              <a:t>Tallahassee Memorial Hospital</a:t>
            </a:r>
          </a:p>
        </p:txBody>
      </p:sp>
      <p:pic>
        <p:nvPicPr>
          <p:cNvPr id="6" name="Picture 5" descr="A sign on the side of a building&#10;&#10;Description automatically generated">
            <a:extLst>
              <a:ext uri="{FF2B5EF4-FFF2-40B4-BE49-F238E27FC236}">
                <a16:creationId xmlns:a16="http://schemas.microsoft.com/office/drawing/2014/main" id="{87712A35-BB92-C921-8D32-2600A1296F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5029" y="809748"/>
            <a:ext cx="3504826" cy="2340959"/>
          </a:xfrm>
          <a:prstGeom prst="rect">
            <a:avLst/>
          </a:prstGeom>
        </p:spPr>
      </p:pic>
      <p:pic>
        <p:nvPicPr>
          <p:cNvPr id="8" name="Picture 7" descr="A group of women performing acrobatics with Circus Juventas in the background&#10;&#10;Description automatically generated">
            <a:extLst>
              <a:ext uri="{FF2B5EF4-FFF2-40B4-BE49-F238E27FC236}">
                <a16:creationId xmlns:a16="http://schemas.microsoft.com/office/drawing/2014/main" id="{3B26C138-DD64-6A95-EAC0-D141D81711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6154" y="3429000"/>
            <a:ext cx="3692769" cy="2461846"/>
          </a:xfrm>
          <a:prstGeom prst="rect">
            <a:avLst/>
          </a:prstGeom>
        </p:spPr>
      </p:pic>
    </p:spTree>
    <p:extLst>
      <p:ext uri="{BB962C8B-B14F-4D97-AF65-F5344CB8AC3E}">
        <p14:creationId xmlns:p14="http://schemas.microsoft.com/office/powerpoint/2010/main" val="3973908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5EE49-5D75-D032-6FBF-D93D5827DFA6}"/>
              </a:ext>
            </a:extLst>
          </p:cNvPr>
          <p:cNvSpPr>
            <a:spLocks noGrp="1"/>
          </p:cNvSpPr>
          <p:nvPr>
            <p:ph type="title"/>
          </p:nvPr>
        </p:nvSpPr>
        <p:spPr>
          <a:xfrm>
            <a:off x="742950" y="180993"/>
            <a:ext cx="10515600" cy="715963"/>
          </a:xfrm>
        </p:spPr>
        <p:txBody>
          <a:bodyPr anchor="ctr">
            <a:normAutofit/>
          </a:bodyPr>
          <a:lstStyle/>
          <a:p>
            <a:r>
              <a:rPr lang="en-US"/>
              <a:t>Colleges at FSU</a:t>
            </a:r>
          </a:p>
        </p:txBody>
      </p:sp>
      <p:sp>
        <p:nvSpPr>
          <p:cNvPr id="5" name="TextBox 4">
            <a:extLst>
              <a:ext uri="{FF2B5EF4-FFF2-40B4-BE49-F238E27FC236}">
                <a16:creationId xmlns:a16="http://schemas.microsoft.com/office/drawing/2014/main" id="{3676EA2B-410E-42FB-919D-DF2F83C05B69}"/>
              </a:ext>
            </a:extLst>
          </p:cNvPr>
          <p:cNvSpPr txBox="1"/>
          <p:nvPr/>
        </p:nvSpPr>
        <p:spPr>
          <a:xfrm>
            <a:off x="742949" y="1010748"/>
            <a:ext cx="5729769" cy="4896891"/>
          </a:xfrm>
          <a:prstGeom prst="rect">
            <a:avLst/>
          </a:prstGeom>
        </p:spPr>
        <p:txBody>
          <a:bodyPr rtlCol="0" anchor="t">
            <a:noAutofit/>
          </a:bodyPr>
          <a:lstStyle/>
          <a:p>
            <a:pPr marL="457200" indent="-457200">
              <a:lnSpc>
                <a:spcPct val="90000"/>
              </a:lnSpc>
              <a:spcAft>
                <a:spcPts val="600"/>
              </a:spcAft>
              <a:buFont typeface="Arial" panose="020B0604020202020204" pitchFamily="34" charset="0"/>
              <a:buChar char="•"/>
            </a:pPr>
            <a:r>
              <a:rPr lang="en-US" sz="2200" kern="1200">
                <a:solidFill>
                  <a:schemeClr val="bg2"/>
                </a:solidFill>
              </a:rPr>
              <a:t>College of Applied Studies*</a:t>
            </a:r>
          </a:p>
          <a:p>
            <a:pPr marL="457200" indent="-457200">
              <a:lnSpc>
                <a:spcPct val="90000"/>
              </a:lnSpc>
              <a:spcAft>
                <a:spcPts val="600"/>
              </a:spcAft>
              <a:buFont typeface="Arial" panose="020B0604020202020204" pitchFamily="34" charset="0"/>
              <a:buChar char="•"/>
            </a:pPr>
            <a:r>
              <a:rPr lang="en-US" sz="2200" kern="1200">
                <a:solidFill>
                  <a:schemeClr val="bg2"/>
                </a:solidFill>
              </a:rPr>
              <a:t>College of Arts and Sciences</a:t>
            </a:r>
          </a:p>
          <a:p>
            <a:pPr marL="457200" indent="-457200">
              <a:lnSpc>
                <a:spcPct val="90000"/>
              </a:lnSpc>
              <a:spcAft>
                <a:spcPts val="600"/>
              </a:spcAft>
              <a:buFont typeface="Arial" panose="020B0604020202020204" pitchFamily="34" charset="0"/>
              <a:buChar char="•"/>
            </a:pPr>
            <a:r>
              <a:rPr lang="en-US" sz="2200" kern="1200">
                <a:solidFill>
                  <a:schemeClr val="bg2"/>
                </a:solidFill>
              </a:rPr>
              <a:t>Wertheim College of Business</a:t>
            </a:r>
          </a:p>
          <a:p>
            <a:pPr marL="457200" indent="-457200">
              <a:lnSpc>
                <a:spcPct val="90000"/>
              </a:lnSpc>
              <a:spcAft>
                <a:spcPts val="600"/>
              </a:spcAft>
              <a:buFont typeface="Arial" panose="020B0604020202020204" pitchFamily="34" charset="0"/>
              <a:buChar char="•"/>
            </a:pPr>
            <a:r>
              <a:rPr lang="en-US" sz="2200" kern="1200">
                <a:solidFill>
                  <a:schemeClr val="bg2"/>
                </a:solidFill>
              </a:rPr>
              <a:t>College of Communication and Information</a:t>
            </a:r>
          </a:p>
          <a:p>
            <a:pPr marL="457200" indent="-457200">
              <a:lnSpc>
                <a:spcPct val="90000"/>
              </a:lnSpc>
              <a:spcAft>
                <a:spcPts val="600"/>
              </a:spcAft>
              <a:buFont typeface="Arial" panose="020B0604020202020204" pitchFamily="34" charset="0"/>
              <a:buChar char="•"/>
            </a:pPr>
            <a:r>
              <a:rPr lang="en-US" sz="2200" kern="1200">
                <a:solidFill>
                  <a:schemeClr val="bg2"/>
                </a:solidFill>
              </a:rPr>
              <a:t>College of Criminology and Criminal Justice*</a:t>
            </a:r>
          </a:p>
          <a:p>
            <a:pPr marL="457200" indent="-457200">
              <a:lnSpc>
                <a:spcPct val="90000"/>
              </a:lnSpc>
              <a:spcAft>
                <a:spcPts val="600"/>
              </a:spcAft>
              <a:buFont typeface="Arial" panose="020B0604020202020204" pitchFamily="34" charset="0"/>
              <a:buChar char="•"/>
            </a:pPr>
            <a:r>
              <a:rPr lang="en-US" sz="2200" kern="1200">
                <a:solidFill>
                  <a:schemeClr val="bg2"/>
                </a:solidFill>
              </a:rPr>
              <a:t>Anne Spencer Daves College of Education, Health, and Human Sciences</a:t>
            </a:r>
          </a:p>
          <a:p>
            <a:pPr marL="457200" indent="-457200">
              <a:lnSpc>
                <a:spcPct val="90000"/>
              </a:lnSpc>
              <a:spcAft>
                <a:spcPts val="600"/>
              </a:spcAft>
              <a:buFont typeface="Arial" panose="020B0604020202020204" pitchFamily="34" charset="0"/>
              <a:buChar char="•"/>
            </a:pPr>
            <a:r>
              <a:rPr lang="en-US" sz="2200" kern="1200">
                <a:solidFill>
                  <a:schemeClr val="bg2"/>
                </a:solidFill>
              </a:rPr>
              <a:t>College of Engineering (FAMU/FSU)</a:t>
            </a:r>
          </a:p>
          <a:p>
            <a:pPr marL="457200" indent="-457200">
              <a:lnSpc>
                <a:spcPct val="90000"/>
              </a:lnSpc>
              <a:spcAft>
                <a:spcPts val="600"/>
              </a:spcAft>
              <a:buFont typeface="Arial" panose="020B0604020202020204" pitchFamily="34" charset="0"/>
              <a:buChar char="•"/>
            </a:pPr>
            <a:r>
              <a:rPr lang="en-US" sz="2200">
                <a:solidFill>
                  <a:schemeClr val="bg2"/>
                </a:solidFill>
              </a:rPr>
              <a:t>Moran College of Entrepreneurship*</a:t>
            </a:r>
            <a:endParaRPr lang="en-US" sz="2200" kern="1200">
              <a:solidFill>
                <a:schemeClr val="bg2"/>
              </a:solidFill>
            </a:endParaRPr>
          </a:p>
        </p:txBody>
      </p:sp>
      <p:sp>
        <p:nvSpPr>
          <p:cNvPr id="3" name="TextBox 2">
            <a:extLst>
              <a:ext uri="{FF2B5EF4-FFF2-40B4-BE49-F238E27FC236}">
                <a16:creationId xmlns:a16="http://schemas.microsoft.com/office/drawing/2014/main" id="{BB5ABAA9-8601-AC33-782C-7FD1C984228D}"/>
              </a:ext>
            </a:extLst>
          </p:cNvPr>
          <p:cNvSpPr txBox="1"/>
          <p:nvPr/>
        </p:nvSpPr>
        <p:spPr>
          <a:xfrm>
            <a:off x="6739847" y="4880999"/>
            <a:ext cx="4150117" cy="400110"/>
          </a:xfrm>
          <a:prstGeom prst="rect">
            <a:avLst/>
          </a:prstGeom>
          <a:noFill/>
        </p:spPr>
        <p:txBody>
          <a:bodyPr wrap="square" rtlCol="0">
            <a:spAutoFit/>
          </a:bodyPr>
          <a:lstStyle/>
          <a:p>
            <a:r>
              <a:rPr lang="en-US" sz="2000">
                <a:solidFill>
                  <a:schemeClr val="bg2"/>
                </a:solidFill>
              </a:rPr>
              <a:t>*No departments</a:t>
            </a:r>
          </a:p>
        </p:txBody>
      </p:sp>
      <p:sp>
        <p:nvSpPr>
          <p:cNvPr id="6" name="TextBox 5">
            <a:extLst>
              <a:ext uri="{FF2B5EF4-FFF2-40B4-BE49-F238E27FC236}">
                <a16:creationId xmlns:a16="http://schemas.microsoft.com/office/drawing/2014/main" id="{362E7ACB-1529-B7BB-4282-5AA52A47A68C}"/>
              </a:ext>
            </a:extLst>
          </p:cNvPr>
          <p:cNvSpPr txBox="1"/>
          <p:nvPr/>
        </p:nvSpPr>
        <p:spPr>
          <a:xfrm>
            <a:off x="6739847" y="1010749"/>
            <a:ext cx="5861112" cy="4896890"/>
          </a:xfrm>
          <a:prstGeom prst="rect">
            <a:avLst/>
          </a:prstGeom>
        </p:spPr>
        <p:txBody>
          <a:bodyPr rtlCol="0" anchor="t">
            <a:noAutofit/>
          </a:bodyPr>
          <a:lstStyle/>
          <a:p>
            <a:pPr marL="342900" indent="-342900">
              <a:lnSpc>
                <a:spcPct val="90000"/>
              </a:lnSpc>
              <a:spcAft>
                <a:spcPts val="600"/>
              </a:spcAft>
              <a:buFont typeface="Arial" panose="020B0604020202020204" pitchFamily="34" charset="0"/>
              <a:buChar char="•"/>
            </a:pPr>
            <a:r>
              <a:rPr lang="en-US" sz="2200" kern="1200">
                <a:solidFill>
                  <a:schemeClr val="bg2"/>
                </a:solidFill>
              </a:rPr>
              <a:t>College of Fine Arts</a:t>
            </a:r>
          </a:p>
          <a:p>
            <a:pPr marL="342900" indent="-342900">
              <a:lnSpc>
                <a:spcPct val="90000"/>
              </a:lnSpc>
              <a:spcAft>
                <a:spcPts val="600"/>
              </a:spcAft>
              <a:buFont typeface="Arial" panose="020B0604020202020204" pitchFamily="34" charset="0"/>
              <a:buChar char="•"/>
            </a:pPr>
            <a:r>
              <a:rPr lang="en-US" sz="2200" kern="1200">
                <a:solidFill>
                  <a:schemeClr val="bg2"/>
                </a:solidFill>
              </a:rPr>
              <a:t>Dedman College of Hospitality*</a:t>
            </a:r>
          </a:p>
          <a:p>
            <a:pPr marL="342900" indent="-342900">
              <a:lnSpc>
                <a:spcPct val="90000"/>
              </a:lnSpc>
              <a:spcAft>
                <a:spcPts val="600"/>
              </a:spcAft>
              <a:buFont typeface="Arial" panose="020B0604020202020204" pitchFamily="34" charset="0"/>
              <a:buChar char="•"/>
            </a:pPr>
            <a:r>
              <a:rPr lang="en-US" sz="2200" kern="1200">
                <a:solidFill>
                  <a:schemeClr val="bg2"/>
                </a:solidFill>
              </a:rPr>
              <a:t>College of Law*</a:t>
            </a:r>
          </a:p>
          <a:p>
            <a:pPr marL="342900" indent="-342900">
              <a:lnSpc>
                <a:spcPct val="90000"/>
              </a:lnSpc>
              <a:spcAft>
                <a:spcPts val="600"/>
              </a:spcAft>
              <a:buFont typeface="Arial" panose="020B0604020202020204" pitchFamily="34" charset="0"/>
              <a:buChar char="•"/>
            </a:pPr>
            <a:r>
              <a:rPr lang="en-US" sz="2200" kern="1200">
                <a:solidFill>
                  <a:schemeClr val="bg2"/>
                </a:solidFill>
              </a:rPr>
              <a:t>College of Medicine</a:t>
            </a:r>
          </a:p>
          <a:p>
            <a:pPr marL="342900" indent="-342900">
              <a:lnSpc>
                <a:spcPct val="90000"/>
              </a:lnSpc>
              <a:spcAft>
                <a:spcPts val="600"/>
              </a:spcAft>
              <a:buFont typeface="Arial" panose="020B0604020202020204" pitchFamily="34" charset="0"/>
              <a:buChar char="•"/>
            </a:pPr>
            <a:r>
              <a:rPr lang="en-US" sz="2200" kern="1200">
                <a:solidFill>
                  <a:schemeClr val="bg2"/>
                </a:solidFill>
              </a:rPr>
              <a:t>College of Motion Picture Arts*</a:t>
            </a:r>
          </a:p>
          <a:p>
            <a:pPr marL="342900" indent="-342900">
              <a:lnSpc>
                <a:spcPct val="90000"/>
              </a:lnSpc>
              <a:spcAft>
                <a:spcPts val="600"/>
              </a:spcAft>
              <a:buFont typeface="Arial" panose="020B0604020202020204" pitchFamily="34" charset="0"/>
              <a:buChar char="•"/>
            </a:pPr>
            <a:r>
              <a:rPr lang="en-US" sz="2200" kern="1200">
                <a:solidFill>
                  <a:schemeClr val="bg2"/>
                </a:solidFill>
              </a:rPr>
              <a:t>College of Music*</a:t>
            </a:r>
          </a:p>
          <a:p>
            <a:pPr marL="342900" indent="-342900">
              <a:lnSpc>
                <a:spcPct val="90000"/>
              </a:lnSpc>
              <a:spcAft>
                <a:spcPts val="600"/>
              </a:spcAft>
              <a:buFont typeface="Arial" panose="020B0604020202020204" pitchFamily="34" charset="0"/>
              <a:buChar char="•"/>
            </a:pPr>
            <a:r>
              <a:rPr lang="en-US" sz="2200" kern="1200">
                <a:solidFill>
                  <a:schemeClr val="bg2"/>
                </a:solidFill>
              </a:rPr>
              <a:t>College of Nursing*</a:t>
            </a:r>
          </a:p>
          <a:p>
            <a:pPr marL="342900" indent="-342900">
              <a:lnSpc>
                <a:spcPct val="90000"/>
              </a:lnSpc>
              <a:spcAft>
                <a:spcPts val="600"/>
              </a:spcAft>
              <a:buFont typeface="Arial" panose="020B0604020202020204" pitchFamily="34" charset="0"/>
              <a:buChar char="•"/>
            </a:pPr>
            <a:r>
              <a:rPr lang="en-US" sz="2200" kern="1200">
                <a:solidFill>
                  <a:schemeClr val="bg2"/>
                </a:solidFill>
              </a:rPr>
              <a:t>College of Social Sciences and Public Policy</a:t>
            </a:r>
          </a:p>
          <a:p>
            <a:pPr marL="342900" indent="-342900">
              <a:lnSpc>
                <a:spcPct val="90000"/>
              </a:lnSpc>
              <a:spcAft>
                <a:spcPts val="600"/>
              </a:spcAft>
              <a:buFont typeface="Arial" panose="020B0604020202020204" pitchFamily="34" charset="0"/>
              <a:buChar char="•"/>
            </a:pPr>
            <a:r>
              <a:rPr lang="en-US" sz="2200">
                <a:solidFill>
                  <a:schemeClr val="bg2"/>
                </a:solidFill>
              </a:rPr>
              <a:t>College of Social Work*</a:t>
            </a:r>
            <a:endParaRPr lang="en-US" sz="2200" kern="1200">
              <a:solidFill>
                <a:schemeClr val="bg2"/>
              </a:solidFill>
            </a:endParaRPr>
          </a:p>
        </p:txBody>
      </p:sp>
    </p:spTree>
    <p:extLst>
      <p:ext uri="{BB962C8B-B14F-4D97-AF65-F5344CB8AC3E}">
        <p14:creationId xmlns:p14="http://schemas.microsoft.com/office/powerpoint/2010/main" val="3636244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7F59C-B921-EC27-4B65-C07638038A05}"/>
              </a:ext>
            </a:extLst>
          </p:cNvPr>
          <p:cNvSpPr>
            <a:spLocks noGrp="1"/>
          </p:cNvSpPr>
          <p:nvPr>
            <p:ph type="title"/>
          </p:nvPr>
        </p:nvSpPr>
        <p:spPr/>
        <p:txBody>
          <a:bodyPr/>
          <a:lstStyle/>
          <a:p>
            <a:r>
              <a:rPr lang="en-US">
                <a:ea typeface="Open Sans SemiBold"/>
                <a:cs typeface="Times New Roman"/>
              </a:rPr>
              <a:t>Academic Offerings  </a:t>
            </a:r>
            <a:endParaRPr lang="en-US">
              <a:ea typeface="Open Sans SemiBold"/>
            </a:endParaRPr>
          </a:p>
        </p:txBody>
      </p:sp>
      <p:sp>
        <p:nvSpPr>
          <p:cNvPr id="4" name="TextBox 3">
            <a:extLst>
              <a:ext uri="{FF2B5EF4-FFF2-40B4-BE49-F238E27FC236}">
                <a16:creationId xmlns:a16="http://schemas.microsoft.com/office/drawing/2014/main" id="{2B62EC14-BC4D-34D4-E417-66F0CD71C925}"/>
              </a:ext>
            </a:extLst>
          </p:cNvPr>
          <p:cNvSpPr txBox="1"/>
          <p:nvPr/>
        </p:nvSpPr>
        <p:spPr>
          <a:xfrm>
            <a:off x="948690" y="1543050"/>
            <a:ext cx="5284470" cy="3539430"/>
          </a:xfrm>
          <a:prstGeom prst="rect">
            <a:avLst/>
          </a:prstGeom>
          <a:noFill/>
        </p:spPr>
        <p:txBody>
          <a:bodyPr wrap="square" lIns="91440" tIns="45720" rIns="91440" bIns="45720" rtlCol="0" anchor="t">
            <a:spAutoFit/>
          </a:bodyPr>
          <a:lstStyle/>
          <a:p>
            <a:r>
              <a:rPr lang="en-US" sz="2800">
                <a:solidFill>
                  <a:schemeClr val="bg2"/>
                </a:solidFill>
              </a:rPr>
              <a:t>We offer 276 distinct Degrees: </a:t>
            </a:r>
          </a:p>
          <a:p>
            <a:endParaRPr lang="en-US" sz="2800">
              <a:solidFill>
                <a:schemeClr val="bg2"/>
              </a:solidFill>
            </a:endParaRPr>
          </a:p>
          <a:p>
            <a:pPr marL="285750" indent="-285750">
              <a:buFont typeface="Arial" panose="020B0604020202020204" pitchFamily="34" charset="0"/>
              <a:buChar char="•"/>
            </a:pPr>
            <a:r>
              <a:rPr lang="en-US" sz="2800">
                <a:solidFill>
                  <a:schemeClr val="bg2"/>
                </a:solidFill>
              </a:rPr>
              <a:t>100Bachelors </a:t>
            </a:r>
            <a:endParaRPr lang="en-US" sz="2800">
              <a:solidFill>
                <a:schemeClr val="bg2"/>
              </a:solidFill>
              <a:ea typeface="Open Sans"/>
              <a:cs typeface="Open Sans"/>
            </a:endParaRPr>
          </a:p>
          <a:p>
            <a:pPr marL="285750" indent="-285750">
              <a:buFont typeface="Arial" panose="020B0604020202020204" pitchFamily="34" charset="0"/>
              <a:buChar char="•"/>
            </a:pPr>
            <a:r>
              <a:rPr lang="en-US" sz="2800">
                <a:solidFill>
                  <a:schemeClr val="bg2"/>
                </a:solidFill>
              </a:rPr>
              <a:t>102 Masters</a:t>
            </a:r>
            <a:endParaRPr lang="en-US" sz="2800">
              <a:solidFill>
                <a:schemeClr val="bg2"/>
              </a:solidFill>
              <a:ea typeface="Open Sans"/>
              <a:cs typeface="Open Sans"/>
            </a:endParaRPr>
          </a:p>
          <a:p>
            <a:pPr marL="285750" indent="-285750">
              <a:buFont typeface="Arial" panose="020B0604020202020204" pitchFamily="34" charset="0"/>
              <a:buChar char="•"/>
            </a:pPr>
            <a:r>
              <a:rPr lang="en-US" sz="2800">
                <a:solidFill>
                  <a:schemeClr val="bg2"/>
                </a:solidFill>
              </a:rPr>
              <a:t>6 Specialist </a:t>
            </a:r>
          </a:p>
          <a:p>
            <a:pPr marL="285750" indent="-285750">
              <a:buFont typeface="Arial" panose="020B0604020202020204" pitchFamily="34" charset="0"/>
              <a:buChar char="•"/>
            </a:pPr>
            <a:r>
              <a:rPr lang="en-US" sz="2800">
                <a:solidFill>
                  <a:schemeClr val="bg2"/>
                </a:solidFill>
              </a:rPr>
              <a:t>64 Doctoral </a:t>
            </a:r>
            <a:endParaRPr lang="en-US" sz="2800">
              <a:solidFill>
                <a:schemeClr val="bg2"/>
              </a:solidFill>
              <a:ea typeface="Open Sans"/>
              <a:cs typeface="Open Sans"/>
            </a:endParaRPr>
          </a:p>
          <a:p>
            <a:pPr marL="285750" indent="-285750">
              <a:buFont typeface="Arial" panose="020B0604020202020204" pitchFamily="34" charset="0"/>
              <a:buChar char="•"/>
            </a:pPr>
            <a:r>
              <a:rPr lang="en-US" sz="2800">
                <a:solidFill>
                  <a:schemeClr val="bg2"/>
                </a:solidFill>
              </a:rPr>
              <a:t>4 Professional  </a:t>
            </a:r>
          </a:p>
          <a:p>
            <a:endParaRPr lang="en-US" sz="2800">
              <a:solidFill>
                <a:schemeClr val="bg2"/>
              </a:solidFill>
            </a:endParaRPr>
          </a:p>
        </p:txBody>
      </p:sp>
      <p:sp>
        <p:nvSpPr>
          <p:cNvPr id="5" name="TextBox 4">
            <a:extLst>
              <a:ext uri="{FF2B5EF4-FFF2-40B4-BE49-F238E27FC236}">
                <a16:creationId xmlns:a16="http://schemas.microsoft.com/office/drawing/2014/main" id="{9E9FFA58-95CC-B8FA-410E-27CC9FEF7DA0}"/>
              </a:ext>
            </a:extLst>
          </p:cNvPr>
          <p:cNvSpPr txBox="1"/>
          <p:nvPr/>
        </p:nvSpPr>
        <p:spPr>
          <a:xfrm>
            <a:off x="6233160" y="1520785"/>
            <a:ext cx="5120640" cy="3385542"/>
          </a:xfrm>
          <a:prstGeom prst="rect">
            <a:avLst/>
          </a:prstGeom>
          <a:noFill/>
        </p:spPr>
        <p:txBody>
          <a:bodyPr wrap="square" lIns="91440" tIns="45720" rIns="91440" bIns="45720" rtlCol="0" anchor="t">
            <a:spAutoFit/>
          </a:bodyPr>
          <a:lstStyle/>
          <a:p>
            <a:r>
              <a:rPr lang="en-US" sz="2800">
                <a:solidFill>
                  <a:schemeClr val="bg2"/>
                </a:solidFill>
              </a:rPr>
              <a:t>And 581 unique Majors: </a:t>
            </a:r>
          </a:p>
          <a:p>
            <a:endParaRPr lang="en-US" sz="2800">
              <a:solidFill>
                <a:schemeClr val="bg2"/>
              </a:solidFill>
            </a:endParaRPr>
          </a:p>
          <a:p>
            <a:pPr marL="285750" indent="-285750">
              <a:buFont typeface="Arial" panose="020B0604020202020204" pitchFamily="34" charset="0"/>
              <a:buChar char="•"/>
            </a:pPr>
            <a:r>
              <a:rPr lang="en-US" sz="2800">
                <a:solidFill>
                  <a:schemeClr val="bg2"/>
                </a:solidFill>
              </a:rPr>
              <a:t>201Bachelors </a:t>
            </a:r>
            <a:endParaRPr lang="en-US" sz="2800">
              <a:solidFill>
                <a:schemeClr val="bg2"/>
              </a:solidFill>
              <a:ea typeface="Open Sans"/>
              <a:cs typeface="Open Sans"/>
            </a:endParaRPr>
          </a:p>
          <a:p>
            <a:pPr marL="285750" indent="-285750">
              <a:buFont typeface="Arial" panose="020B0604020202020204" pitchFamily="34" charset="0"/>
              <a:buChar char="•"/>
            </a:pPr>
            <a:r>
              <a:rPr lang="en-US" sz="2800">
                <a:solidFill>
                  <a:schemeClr val="bg2"/>
                </a:solidFill>
              </a:rPr>
              <a:t>226 Masters</a:t>
            </a:r>
            <a:endParaRPr lang="en-US" sz="2800">
              <a:solidFill>
                <a:schemeClr val="bg2"/>
              </a:solidFill>
              <a:ea typeface="Open Sans"/>
              <a:cs typeface="Open Sans"/>
            </a:endParaRPr>
          </a:p>
          <a:p>
            <a:pPr marL="285750" indent="-285750">
              <a:buFont typeface="Arial" panose="020B0604020202020204" pitchFamily="34" charset="0"/>
              <a:buChar char="•"/>
            </a:pPr>
            <a:r>
              <a:rPr lang="en-US" sz="2800">
                <a:solidFill>
                  <a:schemeClr val="bg2"/>
                </a:solidFill>
              </a:rPr>
              <a:t>17 Specialist </a:t>
            </a:r>
            <a:endParaRPr lang="en-US" sz="2800">
              <a:solidFill>
                <a:schemeClr val="bg2"/>
              </a:solidFill>
              <a:ea typeface="Open Sans"/>
              <a:cs typeface="Open Sans"/>
            </a:endParaRPr>
          </a:p>
          <a:p>
            <a:pPr marL="285750" indent="-285750">
              <a:buFont typeface="Arial" panose="020B0604020202020204" pitchFamily="34" charset="0"/>
              <a:buChar char="•"/>
            </a:pPr>
            <a:r>
              <a:rPr lang="en-US" sz="2800">
                <a:solidFill>
                  <a:schemeClr val="bg2"/>
                </a:solidFill>
              </a:rPr>
              <a:t>129 Doctoral </a:t>
            </a:r>
            <a:endParaRPr lang="en-US" sz="2800">
              <a:solidFill>
                <a:schemeClr val="bg2"/>
              </a:solidFill>
              <a:ea typeface="Open Sans"/>
              <a:cs typeface="Open Sans"/>
            </a:endParaRPr>
          </a:p>
          <a:p>
            <a:pPr marL="285750" indent="-285750">
              <a:buFont typeface="Arial" panose="020B0604020202020204" pitchFamily="34" charset="0"/>
              <a:buChar char="•"/>
            </a:pPr>
            <a:r>
              <a:rPr lang="en-US" sz="2800">
                <a:solidFill>
                  <a:schemeClr val="bg2"/>
                </a:solidFill>
              </a:rPr>
              <a:t>8 Professional  </a:t>
            </a:r>
          </a:p>
          <a:p>
            <a:endParaRPr lang="en-US"/>
          </a:p>
        </p:txBody>
      </p:sp>
      <p:sp>
        <p:nvSpPr>
          <p:cNvPr id="6" name="TextBox 5">
            <a:extLst>
              <a:ext uri="{FF2B5EF4-FFF2-40B4-BE49-F238E27FC236}">
                <a16:creationId xmlns:a16="http://schemas.microsoft.com/office/drawing/2014/main" id="{D8B6CE07-6E69-DA1D-79E9-3D429A7C17AD}"/>
              </a:ext>
            </a:extLst>
          </p:cNvPr>
          <p:cNvSpPr txBox="1"/>
          <p:nvPr/>
        </p:nvSpPr>
        <p:spPr>
          <a:xfrm>
            <a:off x="960120" y="4928592"/>
            <a:ext cx="10393680" cy="1015663"/>
          </a:xfrm>
          <a:prstGeom prst="rect">
            <a:avLst/>
          </a:prstGeom>
          <a:noFill/>
        </p:spPr>
        <p:txBody>
          <a:bodyPr wrap="square" rtlCol="0">
            <a:spAutoFit/>
          </a:bodyPr>
          <a:lstStyle/>
          <a:p>
            <a:r>
              <a:rPr lang="en-US" sz="2000">
                <a:solidFill>
                  <a:schemeClr val="bg2"/>
                </a:solidFill>
              </a:rPr>
              <a:t>Additionally, we offer our degree programs in various formats such as Bachelors/Graduate Pathways. Certificate programs are also popular among our students at the undergraduate and graduate levels! </a:t>
            </a:r>
          </a:p>
        </p:txBody>
      </p:sp>
    </p:spTree>
    <p:extLst>
      <p:ext uri="{BB962C8B-B14F-4D97-AF65-F5344CB8AC3E}">
        <p14:creationId xmlns:p14="http://schemas.microsoft.com/office/powerpoint/2010/main" val="2821274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23485-43DA-DE2C-A075-FDE1AF33423E}"/>
              </a:ext>
            </a:extLst>
          </p:cNvPr>
          <p:cNvSpPr>
            <a:spLocks noGrp="1"/>
          </p:cNvSpPr>
          <p:nvPr>
            <p:ph type="title"/>
          </p:nvPr>
        </p:nvSpPr>
        <p:spPr>
          <a:xfrm>
            <a:off x="838200" y="365125"/>
            <a:ext cx="10515600" cy="1325563"/>
          </a:xfrm>
        </p:spPr>
        <p:txBody>
          <a:bodyPr anchor="ctr">
            <a:normAutofit/>
          </a:bodyPr>
          <a:lstStyle/>
          <a:p>
            <a:r>
              <a:rPr lang="en-US"/>
              <a:t>FSU's Student Body</a:t>
            </a:r>
          </a:p>
        </p:txBody>
      </p:sp>
      <p:sp>
        <p:nvSpPr>
          <p:cNvPr id="5" name="TextBox 4">
            <a:extLst>
              <a:ext uri="{FF2B5EF4-FFF2-40B4-BE49-F238E27FC236}">
                <a16:creationId xmlns:a16="http://schemas.microsoft.com/office/drawing/2014/main" id="{0956A805-C62F-46E9-8082-932B7B2016DF}"/>
              </a:ext>
            </a:extLst>
          </p:cNvPr>
          <p:cNvSpPr txBox="1"/>
          <p:nvPr/>
        </p:nvSpPr>
        <p:spPr>
          <a:xfrm>
            <a:off x="269631" y="1461038"/>
            <a:ext cx="5731118" cy="4351338"/>
          </a:xfrm>
          <a:prstGeom prst="rect">
            <a:avLst/>
          </a:prstGeom>
        </p:spPr>
        <p:txBody>
          <a:bodyPr rtlCol="0" anchor="t">
            <a:normAutofit fontScale="92500"/>
          </a:bodyPr>
          <a:lstStyle/>
          <a:p>
            <a:pPr marL="457200" indent="-457200">
              <a:spcAft>
                <a:spcPts val="600"/>
              </a:spcAft>
              <a:buFont typeface="Arial" panose="020B0604020202020204" pitchFamily="34" charset="0"/>
              <a:buChar char="•"/>
            </a:pPr>
            <a:r>
              <a:rPr lang="en-US" sz="2800" kern="1200">
                <a:solidFill>
                  <a:schemeClr val="bg2"/>
                </a:solidFill>
              </a:rPr>
              <a:t>Over 46,184 students from all 50 states and over 130 countries</a:t>
            </a:r>
          </a:p>
          <a:p>
            <a:pPr marL="457200" indent="-457200">
              <a:spcAft>
                <a:spcPts val="600"/>
              </a:spcAft>
              <a:buFont typeface="Arial" panose="020B0604020202020204" pitchFamily="34" charset="0"/>
              <a:buChar char="•"/>
            </a:pPr>
            <a:r>
              <a:rPr lang="en-US" sz="2800" kern="1200">
                <a:solidFill>
                  <a:schemeClr val="bg2"/>
                </a:solidFill>
              </a:rPr>
              <a:t>Undergraduate enrollment: 33,068</a:t>
            </a:r>
          </a:p>
          <a:p>
            <a:pPr marL="457200" indent="-457200">
              <a:spcAft>
                <a:spcPts val="600"/>
              </a:spcAft>
              <a:buFont typeface="Arial" panose="020B0604020202020204" pitchFamily="34" charset="0"/>
              <a:buChar char="•"/>
            </a:pPr>
            <a:r>
              <a:rPr lang="en-US" sz="2800" kern="1200">
                <a:solidFill>
                  <a:schemeClr val="bg2"/>
                </a:solidFill>
              </a:rPr>
              <a:t>Graduate &amp; Professional enrollment: 11,022</a:t>
            </a:r>
          </a:p>
          <a:p>
            <a:pPr marL="457200" indent="-457200">
              <a:spcAft>
                <a:spcPts val="600"/>
              </a:spcAft>
              <a:buFont typeface="Arial" panose="020B0604020202020204" pitchFamily="34" charset="0"/>
              <a:buChar char="•"/>
            </a:pPr>
            <a:r>
              <a:rPr lang="en-US" sz="2800" kern="1200">
                <a:solidFill>
                  <a:schemeClr val="bg2"/>
                </a:solidFill>
              </a:rPr>
              <a:t>Second-year retention rate: 96.4%</a:t>
            </a:r>
          </a:p>
          <a:p>
            <a:pPr marL="457200" indent="-457200">
              <a:spcAft>
                <a:spcPts val="600"/>
              </a:spcAft>
              <a:buFont typeface="Arial" panose="020B0604020202020204" pitchFamily="34" charset="0"/>
              <a:buChar char="•"/>
            </a:pPr>
            <a:r>
              <a:rPr lang="en-US" sz="2800">
                <a:solidFill>
                  <a:schemeClr val="bg2"/>
                </a:solidFill>
              </a:rPr>
              <a:t>Six-year graduation rate: 85.8%</a:t>
            </a:r>
            <a:endParaRPr lang="en-US" sz="2800" kern="1200">
              <a:solidFill>
                <a:schemeClr val="bg2"/>
              </a:solidFill>
            </a:endParaRPr>
          </a:p>
        </p:txBody>
      </p:sp>
      <p:pic>
        <p:nvPicPr>
          <p:cNvPr id="6" name="Picture 5" descr="A group of people sitting at a table&#10;&#10;Description automatically generated">
            <a:extLst>
              <a:ext uri="{FF2B5EF4-FFF2-40B4-BE49-F238E27FC236}">
                <a16:creationId xmlns:a16="http://schemas.microsoft.com/office/drawing/2014/main" id="{89374B83-6FDF-1F4F-2D16-C9B571CF74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1252" y="1461038"/>
            <a:ext cx="5549227" cy="3699484"/>
          </a:xfrm>
          <a:prstGeom prst="rect">
            <a:avLst/>
          </a:prstGeom>
        </p:spPr>
      </p:pic>
    </p:spTree>
    <p:extLst>
      <p:ext uri="{BB962C8B-B14F-4D97-AF65-F5344CB8AC3E}">
        <p14:creationId xmlns:p14="http://schemas.microsoft.com/office/powerpoint/2010/main" val="3531294293"/>
      </p:ext>
    </p:extLst>
  </p:cSld>
  <p:clrMapOvr>
    <a:masterClrMapping/>
  </p:clrMapOvr>
</p:sld>
</file>

<file path=ppt/theme/theme1.xml><?xml version="1.0" encoding="utf-8"?>
<a:theme xmlns:a="http://schemas.openxmlformats.org/drawingml/2006/main" name="FSU_Creative_Theme">
  <a:themeElements>
    <a:clrScheme name="FSU">
      <a:dk1>
        <a:srgbClr val="000000"/>
      </a:dk1>
      <a:lt1>
        <a:srgbClr val="FFFFFF"/>
      </a:lt1>
      <a:dk2>
        <a:srgbClr val="782F40"/>
      </a:dk2>
      <a:lt2>
        <a:srgbClr val="E7E6E6"/>
      </a:lt2>
      <a:accent1>
        <a:srgbClr val="782F40"/>
      </a:accent1>
      <a:accent2>
        <a:srgbClr val="CEB888"/>
      </a:accent2>
      <a:accent3>
        <a:srgbClr val="415563"/>
      </a:accent3>
      <a:accent4>
        <a:srgbClr val="5BB8B2"/>
      </a:accent4>
      <a:accent5>
        <a:srgbClr val="FFC72C"/>
      </a:accent5>
      <a:accent6>
        <a:srgbClr val="A6192E"/>
      </a:accent6>
      <a:hlink>
        <a:srgbClr val="782F40"/>
      </a:hlink>
      <a:folHlink>
        <a:srgbClr val="000000"/>
      </a:folHlink>
    </a:clrScheme>
    <a:fontScheme name="Open 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SU_Presentation_Institutional_Gold" id="{EE644068-0DD9-824B-A6AA-48973D263B99}" vid="{65EFBB0A-57CB-7444-B883-0BD4669ECC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8A144E7C77334D97F780776E91F497" ma:contentTypeVersion="18" ma:contentTypeDescription="Create a new document." ma:contentTypeScope="" ma:versionID="258306fc4d1742517c9112aa275432f5">
  <xsd:schema xmlns:xsd="http://www.w3.org/2001/XMLSchema" xmlns:xs="http://www.w3.org/2001/XMLSchema" xmlns:p="http://schemas.microsoft.com/office/2006/metadata/properties" xmlns:ns2="9f4e1a07-8b84-45be-bb8c-a4e0d092b921" xmlns:ns3="67aa5433-2597-4bc5-93b8-b6ee9f1bd362" targetNamespace="http://schemas.microsoft.com/office/2006/metadata/properties" ma:root="true" ma:fieldsID="5012878002df2d594f832293ca759af9" ns2:_="" ns3:_="">
    <xsd:import namespace="9f4e1a07-8b84-45be-bb8c-a4e0d092b921"/>
    <xsd:import namespace="67aa5433-2597-4bc5-93b8-b6ee9f1bd36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4e1a07-8b84-45be-bb8c-a4e0d092b9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43b83bf-5a34-45d0-bf74-ccf9241540c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aa5433-2597-4bc5-93b8-b6ee9f1bd36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cdbe19b-41a5-4e59-bdc4-55eed4b21e34}" ma:internalName="TaxCatchAll" ma:showField="CatchAllData" ma:web="67aa5433-2597-4bc5-93b8-b6ee9f1bd3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f4e1a07-8b84-45be-bb8c-a4e0d092b921">
      <Terms xmlns="http://schemas.microsoft.com/office/infopath/2007/PartnerControls"/>
    </lcf76f155ced4ddcb4097134ff3c332f>
    <TaxCatchAll xmlns="67aa5433-2597-4bc5-93b8-b6ee9f1bd362" xsi:nil="true"/>
  </documentManagement>
</p:properties>
</file>

<file path=customXml/itemProps1.xml><?xml version="1.0" encoding="utf-8"?>
<ds:datastoreItem xmlns:ds="http://schemas.openxmlformats.org/officeDocument/2006/customXml" ds:itemID="{398E2349-B103-48A7-9A93-E5C81C2D1597}">
  <ds:schemaRefs>
    <ds:schemaRef ds:uri="67aa5433-2597-4bc5-93b8-b6ee9f1bd362"/>
    <ds:schemaRef ds:uri="9f4e1a07-8b84-45be-bb8c-a4e0d092b92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BC85103-F693-4968-B756-3E3A3B82F04D}">
  <ds:schemaRefs>
    <ds:schemaRef ds:uri="http://schemas.microsoft.com/sharepoint/v3/contenttype/forms"/>
  </ds:schemaRefs>
</ds:datastoreItem>
</file>

<file path=customXml/itemProps3.xml><?xml version="1.0" encoding="utf-8"?>
<ds:datastoreItem xmlns:ds="http://schemas.openxmlformats.org/officeDocument/2006/customXml" ds:itemID="{5500ABC8-8FF1-4F1D-8B21-FE5192EF6B5B}">
  <ds:schemaRefs>
    <ds:schemaRef ds:uri="9f4e1a07-8b84-45be-bb8c-a4e0d092b921"/>
    <ds:schemaRef ds:uri="http://purl.org/dc/elements/1.1/"/>
    <ds:schemaRef ds:uri="http://purl.org/dc/dcmitype/"/>
    <ds:schemaRef ds:uri="http://www.w3.org/XML/1998/namespac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67aa5433-2597-4bc5-93b8-b6ee9f1bd362"/>
    <ds:schemaRef ds:uri="http://schemas.microsoft.com/office/2006/metadata/properties"/>
  </ds:schemaRefs>
</ds:datastoreItem>
</file>

<file path=docMetadata/LabelInfo.xml><?xml version="1.0" encoding="utf-8"?>
<clbl:labelList xmlns:clbl="http://schemas.microsoft.com/office/2020/mipLabelMetadata">
  <clbl:label id="{a36450eb-db06-42a7-8d1b-026719f701e3}" enabled="0" method="" siteId="{a36450eb-db06-42a7-8d1b-026719f701e3}" removed="1"/>
</clbl:labelList>
</file>

<file path=docProps/app.xml><?xml version="1.0" encoding="utf-8"?>
<Properties xmlns="http://schemas.openxmlformats.org/officeDocument/2006/extended-properties" xmlns:vt="http://schemas.openxmlformats.org/officeDocument/2006/docPropsVTypes">
  <TotalTime>0</TotalTime>
  <Words>1240</Words>
  <Application>Microsoft Office PowerPoint</Application>
  <PresentationFormat>Widescreen</PresentationFormat>
  <Paragraphs>254</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Arial</vt:lpstr>
      <vt:lpstr>Calibri</vt:lpstr>
      <vt:lpstr>Courier New</vt:lpstr>
      <vt:lpstr>Open Sans</vt:lpstr>
      <vt:lpstr>Open Sans SemiBold</vt:lpstr>
      <vt:lpstr>Times New Roman</vt:lpstr>
      <vt:lpstr>FSU_Creative_Theme</vt:lpstr>
      <vt:lpstr>Welcome! </vt:lpstr>
      <vt:lpstr>Florida Board of Governors (BOG)  &amp; State University System (SUS)</vt:lpstr>
      <vt:lpstr>FSU Organizational Structure  </vt:lpstr>
      <vt:lpstr>History of Florida State University</vt:lpstr>
      <vt:lpstr>Campus Locations</vt:lpstr>
      <vt:lpstr>Tallahassee Campus</vt:lpstr>
      <vt:lpstr>Colleges at FSU</vt:lpstr>
      <vt:lpstr>Academic Offerings  </vt:lpstr>
      <vt:lpstr>FSU's Student Body</vt:lpstr>
      <vt:lpstr>Enrollment Breakdown </vt:lpstr>
      <vt:lpstr>Class of 2030</vt:lpstr>
      <vt:lpstr>PowerPoint Presentation</vt:lpstr>
      <vt:lpstr>FSU Faculty</vt:lpstr>
      <vt:lpstr>Department and College Bylaws </vt:lpstr>
      <vt:lpstr>Pursuit of Excellence</vt:lpstr>
      <vt:lpstr>Welcome To FSU!!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FSU Overview</dc:title>
  <dc:creator>Craig Stanley III</dc:creator>
  <cp:lastModifiedBy>Melissa Crawford</cp:lastModifiedBy>
  <cp:revision>84</cp:revision>
  <cp:lastPrinted>2024-08-16T16:57:43Z</cp:lastPrinted>
  <dcterms:created xsi:type="dcterms:W3CDTF">2024-08-13T15:30:53Z</dcterms:created>
  <dcterms:modified xsi:type="dcterms:W3CDTF">2026-08-13T20:53:36Z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0x010100BF8A144E7C77334D97F780776E91F497</vt:lpwstr>
  </property>
  <property fmtid="{D5CDD505-2E9C-101B-9397-08002B2CF9AE}" pid="3" name="MediaServiceImageTags">
    <vt:lpwstr/>
  </property>
</Properties>
</file>