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8288000" cy="10287000"/>
  <p:notesSz cx="6858000" cy="9144000"/>
  <p:embeddedFontLst>
    <p:embeddedFont>
      <p:font typeface="DM Sans Bold" pitchFamily="2" charset="77"/>
      <p:regular r:id="rId11"/>
      <p:bold r:id="rId12"/>
    </p:embeddedFont>
    <p:embeddedFont>
      <p:font typeface="Inter" panose="020B0502030000000004"/>
      <p:regular r:id="rId13"/>
    </p:embeddedFont>
    <p:embeddedFont>
      <p:font typeface="Open Sauce Bold"/>
      <p:regular r:id="rId14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78" autoAdjust="0"/>
    <p:restoredTop sz="94606" autoAdjust="0"/>
  </p:normalViewPr>
  <p:slideViewPr>
    <p:cSldViewPr>
      <p:cViewPr varScale="1">
        <p:scale>
          <a:sx n="79" d="100"/>
          <a:sy n="79" d="100"/>
        </p:scale>
        <p:origin x="246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24" b="-912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060786" y="2399185"/>
            <a:ext cx="13708378" cy="4877898"/>
          </a:xfrm>
          <a:custGeom>
            <a:avLst/>
            <a:gdLst/>
            <a:ahLst/>
            <a:cxnLst/>
            <a:rect l="l" t="t" r="r" b="b"/>
            <a:pathLst>
              <a:path w="13708378" h="4877898">
                <a:moveTo>
                  <a:pt x="0" y="0"/>
                </a:moveTo>
                <a:lnTo>
                  <a:pt x="13708378" y="0"/>
                </a:lnTo>
                <a:lnTo>
                  <a:pt x="13708378" y="4877897"/>
                </a:lnTo>
                <a:lnTo>
                  <a:pt x="0" y="4877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2060786" y="2030712"/>
            <a:ext cx="5246370" cy="524637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262214" y="7877762"/>
            <a:ext cx="9763571" cy="1791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New Faculty Orientation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11807" y="-148753"/>
            <a:ext cx="8376193" cy="10584505"/>
            <a:chOff x="0" y="0"/>
            <a:chExt cx="1297691" cy="16398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7692" cy="1639817"/>
            </a:xfrm>
            <a:custGeom>
              <a:avLst/>
              <a:gdLst/>
              <a:ahLst/>
              <a:cxnLst/>
              <a:rect l="l" t="t" r="r" b="b"/>
              <a:pathLst>
                <a:path w="1297692" h="1639817">
                  <a:moveTo>
                    <a:pt x="0" y="0"/>
                  </a:moveTo>
                  <a:lnTo>
                    <a:pt x="1297692" y="0"/>
                  </a:lnTo>
                  <a:lnTo>
                    <a:pt x="1297692" y="1639817"/>
                  </a:lnTo>
                  <a:lnTo>
                    <a:pt x="0" y="1639817"/>
                  </a:lnTo>
                  <a:close/>
                </a:path>
              </a:pathLst>
            </a:custGeom>
            <a:blipFill>
              <a:blip r:embed="rId2"/>
              <a:stretch>
                <a:fillRect l="-20752" r="-4773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31646" y="550098"/>
            <a:ext cx="8312354" cy="9293961"/>
            <a:chOff x="0" y="142875"/>
            <a:chExt cx="11083139" cy="12391947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1969756"/>
              <a:ext cx="11083139" cy="10565066"/>
              <a:chOff x="0" y="0"/>
              <a:chExt cx="2338767" cy="222944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338767" cy="2229443"/>
              </a:xfrm>
              <a:custGeom>
                <a:avLst/>
                <a:gdLst/>
                <a:ahLst/>
                <a:cxnLst/>
                <a:rect l="l" t="t" r="r" b="b"/>
                <a:pathLst>
                  <a:path w="2338767" h="2229443">
                    <a:moveTo>
                      <a:pt x="0" y="0"/>
                    </a:moveTo>
                    <a:lnTo>
                      <a:pt x="2338767" y="0"/>
                    </a:lnTo>
                    <a:lnTo>
                      <a:pt x="2338767" y="2229443"/>
                    </a:lnTo>
                    <a:lnTo>
                      <a:pt x="0" y="2229443"/>
                    </a:lnTo>
                    <a:close/>
                  </a:path>
                </a:pathLst>
              </a:custGeom>
              <a:solidFill>
                <a:srgbClr val="14328A">
                  <a:alpha val="89804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57150"/>
                <a:ext cx="2338767" cy="22865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47"/>
                  </a:lnSpc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812299" y="2297147"/>
              <a:ext cx="9458542" cy="9153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93"/>
                </a:lnSpc>
              </a:pPr>
              <a:r>
                <a:rPr lang="en-US" sz="2808" spc="280" dirty="0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UFF-FSU is a professional organization of, by, and for the FSU faculty. We are a democratic, member-supported, volunteer-powered voice for higher education faculty at FSU and statewide. We advocate for the best possible working conditions for FSU’s faculty. A union gives us a powerful voice with which to meet the administration on equal footing.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46188" y="142875"/>
              <a:ext cx="9990763" cy="14742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000"/>
                </a:lnSpc>
              </a:pPr>
              <a:r>
                <a:rPr lang="en-US" sz="8000" b="1" spc="800">
                  <a:solidFill>
                    <a:srgbClr val="14328A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Our Mission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177971" cy="10287000"/>
            <a:chOff x="0" y="0"/>
            <a:chExt cx="1576834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76834" cy="1593725"/>
            </a:xfrm>
            <a:custGeom>
              <a:avLst/>
              <a:gdLst/>
              <a:ahLst/>
              <a:cxnLst/>
              <a:rect l="l" t="t" r="r" b="b"/>
              <a:pathLst>
                <a:path w="1576834" h="1593725">
                  <a:moveTo>
                    <a:pt x="0" y="0"/>
                  </a:moveTo>
                  <a:lnTo>
                    <a:pt x="1576834" y="0"/>
                  </a:lnTo>
                  <a:lnTo>
                    <a:pt x="1576834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17462" r="-1746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10475460" y="7835116"/>
            <a:ext cx="618576" cy="618576"/>
          </a:xfrm>
          <a:custGeom>
            <a:avLst/>
            <a:gdLst/>
            <a:ahLst/>
            <a:cxnLst/>
            <a:rect l="l" t="t" r="r" b="b"/>
            <a:pathLst>
              <a:path w="618576" h="618576">
                <a:moveTo>
                  <a:pt x="0" y="0"/>
                </a:moveTo>
                <a:lnTo>
                  <a:pt x="618576" y="0"/>
                </a:lnTo>
                <a:lnTo>
                  <a:pt x="618576" y="618576"/>
                </a:lnTo>
                <a:lnTo>
                  <a:pt x="0" y="6185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784748" y="544812"/>
            <a:ext cx="6946933" cy="1753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00"/>
              </a:lnSpc>
            </a:pPr>
            <a:r>
              <a:rPr lang="en-US" sz="6800" b="1" spc="680">
                <a:solidFill>
                  <a:srgbClr val="14328A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Who do we represent?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475460" y="3395644"/>
            <a:ext cx="6783840" cy="1604644"/>
            <a:chOff x="0" y="0"/>
            <a:chExt cx="9045119" cy="21395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24768" cy="824768"/>
            </a:xfrm>
            <a:custGeom>
              <a:avLst/>
              <a:gdLst/>
              <a:ahLst/>
              <a:cxnLst/>
              <a:rect l="l" t="t" r="r" b="b"/>
              <a:pathLst>
                <a:path w="824768" h="824768">
                  <a:moveTo>
                    <a:pt x="0" y="0"/>
                  </a:moveTo>
                  <a:lnTo>
                    <a:pt x="824768" y="0"/>
                  </a:lnTo>
                  <a:lnTo>
                    <a:pt x="824768" y="824768"/>
                  </a:lnTo>
                  <a:lnTo>
                    <a:pt x="0" y="8247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21420" y="-57150"/>
              <a:ext cx="7823699" cy="21966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</a:pPr>
              <a:r>
                <a:rPr lang="en-US" sz="3200" b="1" spc="320">
                  <a:solidFill>
                    <a:srgbClr val="3960D5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All faculty except for those in the Colleges of Law and Medicine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475460" y="5600363"/>
            <a:ext cx="7202736" cy="1631929"/>
            <a:chOff x="0" y="0"/>
            <a:chExt cx="9603649" cy="217590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24768" cy="824768"/>
            </a:xfrm>
            <a:custGeom>
              <a:avLst/>
              <a:gdLst/>
              <a:ahLst/>
              <a:cxnLst/>
              <a:rect l="l" t="t" r="r" b="b"/>
              <a:pathLst>
                <a:path w="824768" h="824768">
                  <a:moveTo>
                    <a:pt x="0" y="0"/>
                  </a:moveTo>
                  <a:lnTo>
                    <a:pt x="824768" y="0"/>
                  </a:lnTo>
                  <a:lnTo>
                    <a:pt x="824768" y="824768"/>
                  </a:lnTo>
                  <a:lnTo>
                    <a:pt x="0" y="8247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21420" y="-20771"/>
              <a:ext cx="8382229" cy="21966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480"/>
                </a:lnSpc>
              </a:pPr>
              <a:r>
                <a:rPr lang="en-US" sz="3200" b="1" spc="320">
                  <a:solidFill>
                    <a:srgbClr val="3960D5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Tenured, Tenure Track and Specialized Faculty (Non-tenured)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391525" y="7777966"/>
            <a:ext cx="6286671" cy="2223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spc="320">
                <a:solidFill>
                  <a:srgbClr val="3960D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All regular, visiting, provisional, affiliate or joint appointments are</a:t>
            </a:r>
          </a:p>
          <a:p>
            <a:pPr marL="0" lvl="0" indent="0" algn="l">
              <a:lnSpc>
                <a:spcPts val="4480"/>
              </a:lnSpc>
            </a:pPr>
            <a:r>
              <a:rPr lang="en-US" sz="3200" b="1" spc="320">
                <a:solidFill>
                  <a:srgbClr val="3960D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included.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605466" y="4315027"/>
            <a:ext cx="0" cy="2619606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587227" y="1819140"/>
            <a:ext cx="5437915" cy="1996252"/>
            <a:chOff x="0" y="0"/>
            <a:chExt cx="7250554" cy="266166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7250554" cy="2661669"/>
              <a:chOff x="0" y="0"/>
              <a:chExt cx="1130566" cy="41502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130566" cy="415029"/>
              </a:xfrm>
              <a:custGeom>
                <a:avLst/>
                <a:gdLst/>
                <a:ahLst/>
                <a:cxnLst/>
                <a:rect l="l" t="t" r="r" b="b"/>
                <a:pathLst>
                  <a:path w="1130566" h="415029">
                    <a:moveTo>
                      <a:pt x="927366" y="0"/>
                    </a:moveTo>
                    <a:cubicBezTo>
                      <a:pt x="1039590" y="0"/>
                      <a:pt x="1130566" y="92907"/>
                      <a:pt x="1130566" y="207515"/>
                    </a:cubicBezTo>
                    <a:cubicBezTo>
                      <a:pt x="1130566" y="322122"/>
                      <a:pt x="1039590" y="415029"/>
                      <a:pt x="927366" y="415029"/>
                    </a:cubicBezTo>
                    <a:lnTo>
                      <a:pt x="203200" y="415029"/>
                    </a:lnTo>
                    <a:cubicBezTo>
                      <a:pt x="90976" y="415029"/>
                      <a:pt x="0" y="322122"/>
                      <a:pt x="0" y="207515"/>
                    </a:cubicBezTo>
                    <a:cubicBezTo>
                      <a:pt x="0" y="92907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4328A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85725"/>
                <a:ext cx="1130566" cy="50075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313898" y="157143"/>
              <a:ext cx="6622758" cy="2299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00"/>
                </a:lnSpc>
              </a:pPr>
              <a:r>
                <a:rPr lang="en-US" sz="2500" b="1" spc="250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More members mean a louder, more credible voice in negotiations, activism, and lobbying.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587227" y="6934633"/>
            <a:ext cx="5437915" cy="2872552"/>
            <a:chOff x="0" y="0"/>
            <a:chExt cx="1130566" cy="5972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30566" cy="597216"/>
            </a:xfrm>
            <a:custGeom>
              <a:avLst/>
              <a:gdLst/>
              <a:ahLst/>
              <a:cxnLst/>
              <a:rect l="l" t="t" r="r" b="b"/>
              <a:pathLst>
                <a:path w="1130566" h="597216">
                  <a:moveTo>
                    <a:pt x="927366" y="0"/>
                  </a:moveTo>
                  <a:cubicBezTo>
                    <a:pt x="1039590" y="0"/>
                    <a:pt x="1130566" y="133691"/>
                    <a:pt x="1130566" y="298608"/>
                  </a:cubicBezTo>
                  <a:cubicBezTo>
                    <a:pt x="1130566" y="463524"/>
                    <a:pt x="1039590" y="597216"/>
                    <a:pt x="927366" y="597216"/>
                  </a:cubicBezTo>
                  <a:lnTo>
                    <a:pt x="203200" y="597216"/>
                  </a:lnTo>
                  <a:cubicBezTo>
                    <a:pt x="90976" y="597216"/>
                    <a:pt x="0" y="463524"/>
                    <a:pt x="0" y="298608"/>
                  </a:cubicBezTo>
                  <a:cubicBezTo>
                    <a:pt x="0" y="133691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432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1130566" cy="682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748287" y="7259660"/>
            <a:ext cx="5115797" cy="2174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1" spc="25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Union membership </a:t>
            </a:r>
          </a:p>
          <a:p>
            <a:pPr algn="ctr">
              <a:lnSpc>
                <a:spcPts val="3500"/>
              </a:lnSpc>
            </a:pPr>
            <a:r>
              <a:rPr lang="en-US" sz="2500" b="1" spc="25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ensures we maintain the power to negotiate fair and equitable </a:t>
            </a:r>
          </a:p>
          <a:p>
            <a:pPr marL="0" lvl="0" indent="0" algn="ctr">
              <a:lnSpc>
                <a:spcPts val="3500"/>
              </a:lnSpc>
            </a:pPr>
            <a:r>
              <a:rPr lang="en-US" sz="2500" b="1" spc="25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employment terms.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786896" y="4315027"/>
            <a:ext cx="5437915" cy="2872552"/>
            <a:chOff x="0" y="0"/>
            <a:chExt cx="7250554" cy="383006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7250554" cy="3830069"/>
              <a:chOff x="0" y="0"/>
              <a:chExt cx="1130566" cy="597216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130566" cy="597216"/>
              </a:xfrm>
              <a:custGeom>
                <a:avLst/>
                <a:gdLst/>
                <a:ahLst/>
                <a:cxnLst/>
                <a:rect l="l" t="t" r="r" b="b"/>
                <a:pathLst>
                  <a:path w="1130566" h="597216">
                    <a:moveTo>
                      <a:pt x="927366" y="0"/>
                    </a:moveTo>
                    <a:cubicBezTo>
                      <a:pt x="1039590" y="0"/>
                      <a:pt x="1130566" y="133691"/>
                      <a:pt x="1130566" y="298608"/>
                    </a:cubicBezTo>
                    <a:cubicBezTo>
                      <a:pt x="1130566" y="463524"/>
                      <a:pt x="1039590" y="597216"/>
                      <a:pt x="927366" y="597216"/>
                    </a:cubicBezTo>
                    <a:lnTo>
                      <a:pt x="203200" y="597216"/>
                    </a:lnTo>
                    <a:cubicBezTo>
                      <a:pt x="90976" y="597216"/>
                      <a:pt x="0" y="463524"/>
                      <a:pt x="0" y="298608"/>
                    </a:cubicBezTo>
                    <a:cubicBezTo>
                      <a:pt x="0" y="133691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4328A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85725"/>
                <a:ext cx="1130566" cy="6829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313898" y="449243"/>
              <a:ext cx="6622758" cy="2883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00"/>
                </a:lnSpc>
              </a:pPr>
              <a:r>
                <a:rPr lang="en-US" sz="2500" b="1" spc="250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Dues fund all union efforts, enabling us to secure better pay, benefits, and working conditions.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437169" y="2833833"/>
            <a:ext cx="7133345" cy="5350009"/>
          </a:xfrm>
          <a:custGeom>
            <a:avLst/>
            <a:gdLst/>
            <a:ahLst/>
            <a:cxnLst/>
            <a:rect l="l" t="t" r="r" b="b"/>
            <a:pathLst>
              <a:path w="7133345" h="5350009">
                <a:moveTo>
                  <a:pt x="0" y="0"/>
                </a:moveTo>
                <a:lnTo>
                  <a:pt x="7133346" y="0"/>
                </a:lnTo>
                <a:lnTo>
                  <a:pt x="7133346" y="5350009"/>
                </a:lnTo>
                <a:lnTo>
                  <a:pt x="0" y="53500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028700" y="879336"/>
            <a:ext cx="15584091" cy="939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00"/>
              </a:lnSpc>
            </a:pPr>
            <a:r>
              <a:rPr lang="en-US" sz="7000" b="1" spc="700">
                <a:solidFill>
                  <a:srgbClr val="14328A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Membership Benefits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605466" y="4315027"/>
            <a:ext cx="0" cy="2619606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879336"/>
            <a:ext cx="15584091" cy="939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00"/>
              </a:lnSpc>
            </a:pPr>
            <a:r>
              <a:rPr lang="en-US" sz="7000" b="1" spc="700">
                <a:solidFill>
                  <a:srgbClr val="14328A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But wait... there’s more!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21774" y="2297332"/>
            <a:ext cx="5437915" cy="2872552"/>
            <a:chOff x="0" y="0"/>
            <a:chExt cx="7250554" cy="3830069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7250554" cy="3830069"/>
              <a:chOff x="0" y="0"/>
              <a:chExt cx="1130566" cy="59721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130566" cy="597216"/>
              </a:xfrm>
              <a:custGeom>
                <a:avLst/>
                <a:gdLst/>
                <a:ahLst/>
                <a:cxnLst/>
                <a:rect l="l" t="t" r="r" b="b"/>
                <a:pathLst>
                  <a:path w="1130566" h="597216">
                    <a:moveTo>
                      <a:pt x="927366" y="0"/>
                    </a:moveTo>
                    <a:cubicBezTo>
                      <a:pt x="1039590" y="0"/>
                      <a:pt x="1130566" y="133691"/>
                      <a:pt x="1130566" y="298608"/>
                    </a:cubicBezTo>
                    <a:cubicBezTo>
                      <a:pt x="1130566" y="463524"/>
                      <a:pt x="1039590" y="597216"/>
                      <a:pt x="927366" y="597216"/>
                    </a:cubicBezTo>
                    <a:lnTo>
                      <a:pt x="203200" y="597216"/>
                    </a:lnTo>
                    <a:cubicBezTo>
                      <a:pt x="90976" y="597216"/>
                      <a:pt x="0" y="463524"/>
                      <a:pt x="0" y="298608"/>
                    </a:cubicBezTo>
                    <a:cubicBezTo>
                      <a:pt x="0" y="133691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4328A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85725"/>
                <a:ext cx="1130566" cy="6829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313898" y="157143"/>
              <a:ext cx="6622758" cy="3468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00"/>
                </a:lnSpc>
              </a:pPr>
              <a:r>
                <a:rPr lang="en-US" sz="2500" b="1" spc="250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Educators Employment Liability (EEL) - $1,000,000 of liability coverage provided automatically for all UFF members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257798" y="4279017"/>
            <a:ext cx="6137251" cy="3372561"/>
            <a:chOff x="-932448" y="-549772"/>
            <a:chExt cx="8183002" cy="4496747"/>
          </a:xfrm>
        </p:grpSpPr>
        <p:grpSp>
          <p:nvGrpSpPr>
            <p:cNvPr id="12" name="Group 12"/>
            <p:cNvGrpSpPr/>
            <p:nvPr/>
          </p:nvGrpSpPr>
          <p:grpSpPr>
            <a:xfrm>
              <a:off x="-932448" y="-549772"/>
              <a:ext cx="8183002" cy="4496747"/>
              <a:chOff x="-145395" y="-85725"/>
              <a:chExt cx="1275961" cy="70117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-145395" y="18229"/>
                <a:ext cx="1130566" cy="597216"/>
              </a:xfrm>
              <a:custGeom>
                <a:avLst/>
                <a:gdLst/>
                <a:ahLst/>
                <a:cxnLst/>
                <a:rect l="l" t="t" r="r" b="b"/>
                <a:pathLst>
                  <a:path w="1130566" h="597216">
                    <a:moveTo>
                      <a:pt x="927366" y="0"/>
                    </a:moveTo>
                    <a:cubicBezTo>
                      <a:pt x="1039590" y="0"/>
                      <a:pt x="1130566" y="133691"/>
                      <a:pt x="1130566" y="298608"/>
                    </a:cubicBezTo>
                    <a:cubicBezTo>
                      <a:pt x="1130566" y="463524"/>
                      <a:pt x="1039590" y="597216"/>
                      <a:pt x="927366" y="597216"/>
                    </a:cubicBezTo>
                    <a:lnTo>
                      <a:pt x="203200" y="597216"/>
                    </a:lnTo>
                    <a:cubicBezTo>
                      <a:pt x="90976" y="597216"/>
                      <a:pt x="0" y="463524"/>
                      <a:pt x="0" y="298608"/>
                    </a:cubicBezTo>
                    <a:cubicBezTo>
                      <a:pt x="0" y="133691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4328A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85725"/>
                <a:ext cx="1130566" cy="6829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-687524" y="1220516"/>
              <a:ext cx="6821062" cy="17440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00"/>
                </a:lnSpc>
              </a:pPr>
              <a:r>
                <a:rPr lang="en-US" sz="2500" b="1" spc="250" dirty="0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Monthly social events! Join us for our next one on Friday, Sept.4!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21774" y="7132957"/>
            <a:ext cx="5437915" cy="2872552"/>
            <a:chOff x="0" y="0"/>
            <a:chExt cx="7250554" cy="3830069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7250554" cy="3830069"/>
              <a:chOff x="0" y="0"/>
              <a:chExt cx="1130566" cy="597216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130566" cy="597216"/>
              </a:xfrm>
              <a:custGeom>
                <a:avLst/>
                <a:gdLst/>
                <a:ahLst/>
                <a:cxnLst/>
                <a:rect l="l" t="t" r="r" b="b"/>
                <a:pathLst>
                  <a:path w="1130566" h="597216">
                    <a:moveTo>
                      <a:pt x="927366" y="0"/>
                    </a:moveTo>
                    <a:cubicBezTo>
                      <a:pt x="1039590" y="0"/>
                      <a:pt x="1130566" y="133691"/>
                      <a:pt x="1130566" y="298608"/>
                    </a:cubicBezTo>
                    <a:cubicBezTo>
                      <a:pt x="1130566" y="463524"/>
                      <a:pt x="1039590" y="597216"/>
                      <a:pt x="927366" y="597216"/>
                    </a:cubicBezTo>
                    <a:lnTo>
                      <a:pt x="203200" y="597216"/>
                    </a:lnTo>
                    <a:cubicBezTo>
                      <a:pt x="90976" y="597216"/>
                      <a:pt x="0" y="463524"/>
                      <a:pt x="0" y="298608"/>
                    </a:cubicBezTo>
                    <a:cubicBezTo>
                      <a:pt x="0" y="133691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4328A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85725"/>
                <a:ext cx="1130566" cy="6829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313898" y="449243"/>
              <a:ext cx="6622758" cy="2883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00"/>
                </a:lnSpc>
              </a:pPr>
              <a:r>
                <a:rPr lang="en-US" sz="2500" b="1" spc="250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Benefits programs through FEA, NEA and AFT including insurance and travel discounts, and financial services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A7F5C4DA-6558-D00F-25DC-6C4CAB3BD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772" y="4042809"/>
            <a:ext cx="6338196" cy="44927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51" b="-91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470010" y="4237296"/>
            <a:ext cx="3243297" cy="3243297"/>
            <a:chOff x="0" y="0"/>
            <a:chExt cx="4324396" cy="432439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4324396" cy="4324396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85725"/>
                <a:ext cx="812800" cy="8985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182462" y="182462"/>
              <a:ext cx="3959473" cy="3959473"/>
            </a:xfrm>
            <a:custGeom>
              <a:avLst/>
              <a:gdLst/>
              <a:ahLst/>
              <a:cxnLst/>
              <a:rect l="l" t="t" r="r" b="b"/>
              <a:pathLst>
                <a:path w="3959473" h="3959473">
                  <a:moveTo>
                    <a:pt x="0" y="0"/>
                  </a:moveTo>
                  <a:lnTo>
                    <a:pt x="3959472" y="0"/>
                  </a:lnTo>
                  <a:lnTo>
                    <a:pt x="3959472" y="3959472"/>
                  </a:lnTo>
                  <a:lnTo>
                    <a:pt x="0" y="3959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21726" y="2469271"/>
            <a:ext cx="16444548" cy="106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</a:pPr>
            <a:r>
              <a:rPr lang="en-US" sz="8000" b="1" spc="80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JOIN YOUR FACULTY UNION!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872150"/>
            <a:ext cx="13441310" cy="1852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60"/>
              </a:lnSpc>
            </a:pPr>
            <a:r>
              <a:rPr lang="en-US" sz="3100" spc="31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To help make FSU a better place to work. To protect your rights as an employee. To support a strong faculty voice and collective bargaining power.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7905" y="8150067"/>
            <a:ext cx="4524868" cy="363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0"/>
              </a:lnSpc>
            </a:pPr>
            <a:r>
              <a:rPr lang="en-US" sz="2200" b="1" spc="22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Website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36296" y="8150067"/>
            <a:ext cx="4524868" cy="363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0"/>
              </a:lnSpc>
            </a:pPr>
            <a:r>
              <a:rPr lang="en-US" sz="2200" b="1" spc="22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Email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7905" y="8560911"/>
            <a:ext cx="4524868" cy="398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60"/>
              </a:lnSpc>
            </a:pPr>
            <a:r>
              <a:rPr lang="en-US" sz="2100" spc="21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www.uff-fsu.org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636296" y="8560911"/>
            <a:ext cx="4524868" cy="398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60"/>
              </a:lnSpc>
            </a:pPr>
            <a:r>
              <a:rPr lang="en-US" sz="2100" spc="21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contact@uff-fsu.org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574688" y="8150067"/>
            <a:ext cx="4524868" cy="363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0"/>
              </a:lnSpc>
            </a:pPr>
            <a:r>
              <a:rPr lang="en-US" sz="2200" b="1" spc="22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Mailing Address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574688" y="8560911"/>
            <a:ext cx="4524868" cy="817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100" spc="21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PO Box 1053</a:t>
            </a:r>
          </a:p>
          <a:p>
            <a:pPr marL="0" lvl="0" indent="0" algn="ctr">
              <a:lnSpc>
                <a:spcPts val="3360"/>
              </a:lnSpc>
            </a:pPr>
            <a:r>
              <a:rPr lang="en-US" sz="2100" spc="21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Tallahassee, FL 32302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8A144E7C77334D97F780776E91F497" ma:contentTypeVersion="18" ma:contentTypeDescription="Create a new document." ma:contentTypeScope="" ma:versionID="258306fc4d1742517c9112aa275432f5">
  <xsd:schema xmlns:xsd="http://www.w3.org/2001/XMLSchema" xmlns:xs="http://www.w3.org/2001/XMLSchema" xmlns:p="http://schemas.microsoft.com/office/2006/metadata/properties" xmlns:ns2="9f4e1a07-8b84-45be-bb8c-a4e0d092b921" xmlns:ns3="67aa5433-2597-4bc5-93b8-b6ee9f1bd362" targetNamespace="http://schemas.microsoft.com/office/2006/metadata/properties" ma:root="true" ma:fieldsID="5012878002df2d594f832293ca759af9" ns2:_="" ns3:_="">
    <xsd:import namespace="9f4e1a07-8b84-45be-bb8c-a4e0d092b921"/>
    <xsd:import namespace="67aa5433-2597-4bc5-93b8-b6ee9f1bd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4e1a07-8b84-45be-bb8c-a4e0d092b9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43b83bf-5a34-45d0-bf74-ccf9241540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a5433-2597-4bc5-93b8-b6ee9f1bd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cdbe19b-41a5-4e59-bdc4-55eed4b21e34}" ma:internalName="TaxCatchAll" ma:showField="CatchAllData" ma:web="67aa5433-2597-4bc5-93b8-b6ee9f1bd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f4e1a07-8b84-45be-bb8c-a4e0d092b921">
      <Terms xmlns="http://schemas.microsoft.com/office/infopath/2007/PartnerControls"/>
    </lcf76f155ced4ddcb4097134ff3c332f>
    <TaxCatchAll xmlns="67aa5433-2597-4bc5-93b8-b6ee9f1bd362" xsi:nil="true"/>
  </documentManagement>
</p:properties>
</file>

<file path=customXml/itemProps1.xml><?xml version="1.0" encoding="utf-8"?>
<ds:datastoreItem xmlns:ds="http://schemas.openxmlformats.org/officeDocument/2006/customXml" ds:itemID="{23A66D4D-A5C4-4AE2-A572-F76FF4E977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0378D1-6D04-486E-9717-557F07BA7D25}"/>
</file>

<file path=customXml/itemProps3.xml><?xml version="1.0" encoding="utf-8"?>
<ds:datastoreItem xmlns:ds="http://schemas.openxmlformats.org/officeDocument/2006/customXml" ds:itemID="{64A1F551-0E63-4663-9CC5-2E06F2677E56}">
  <ds:schemaRefs>
    <ds:schemaRef ds:uri="http://schemas.microsoft.com/office/2006/metadata/properties"/>
    <ds:schemaRef ds:uri="http://schemas.microsoft.com/office/infopath/2007/PartnerControls"/>
    <ds:schemaRef ds:uri="9f4e1a07-8b84-45be-bb8c-a4e0d092b921"/>
    <ds:schemaRef ds:uri="67aa5433-2597-4bc5-93b8-b6ee9f1bd36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275</Words>
  <Application>Microsoft Macintosh PowerPoint</Application>
  <PresentationFormat>Custom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DM Sans Bold</vt:lpstr>
      <vt:lpstr>Calibri</vt:lpstr>
      <vt:lpstr>Open Sauce Bold</vt:lpstr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Faculty Orientation Presentation 2025</dc:title>
  <cp:lastModifiedBy>Anne Barrett</cp:lastModifiedBy>
  <cp:revision>4</cp:revision>
  <dcterms:created xsi:type="dcterms:W3CDTF">2006-08-16T00:00:00Z</dcterms:created>
  <dcterms:modified xsi:type="dcterms:W3CDTF">2026-08-10T21:38:01Z</dcterms:modified>
  <dc:identifier>DAGvxDKKHWU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0x010100BF8A144E7C77334D97F780776E91F497</vt:lpwstr>
  </property>
  <property fmtid="{D5CDD505-2E9C-101B-9397-08002B2CF9AE}" pid="3" name="MediaServiceImageTags">
    <vt:lpwstr/>
  </property>
</Properties>
</file>