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4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x="12192000" cy="6858000"/>
  <p:notesSz cx="6858000" cy="9144000"/>
  <p:embeddedFontLst>
    <p:embeddedFont>
      <p:font typeface="Open Sans" pitchFamily="2" charset="0"/>
      <p:regular r:id="rId48"/>
      <p:bold r:id="rId49"/>
      <p:italic r:id="rId50"/>
      <p:boldItalic r:id="rId51"/>
    </p:embeddedFont>
    <p:embeddedFont>
      <p:font typeface="Open Sans Light" pitchFamily="2" charset="0"/>
      <p:regular r:id="rId52"/>
      <p:italic r:id="rId53"/>
    </p:embeddedFont>
    <p:embeddedFont>
      <p:font typeface="Play" panose="020B0604020202020204" charset="0"/>
      <p:regular r:id="rId54"/>
      <p:bold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38"/>
  </p:normalViewPr>
  <p:slideViewPr>
    <p:cSldViewPr snapToGrid="0">
      <p:cViewPr varScale="1">
        <p:scale>
          <a:sx n="82" d="100"/>
          <a:sy n="82" d="100"/>
        </p:scale>
        <p:origin x="87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Crawford" userId="85554b7d-4922-4d02-afc2-d8fb602f2c42" providerId="ADAL" clId="{F20F8CE1-5E46-488A-9BEC-0769F5978348}"/>
    <pc:docChg chg="modSld">
      <pc:chgData name="Melissa Crawford" userId="85554b7d-4922-4d02-afc2-d8fb602f2c42" providerId="ADAL" clId="{F20F8CE1-5E46-488A-9BEC-0769F5978348}" dt="2026-08-12T13:18:46.723" v="3" actId="1037"/>
      <pc:docMkLst>
        <pc:docMk/>
      </pc:docMkLst>
      <pc:sldChg chg="modSp mod">
        <pc:chgData name="Melissa Crawford" userId="85554b7d-4922-4d02-afc2-d8fb602f2c42" providerId="ADAL" clId="{F20F8CE1-5E46-488A-9BEC-0769F5978348}" dt="2026-08-12T13:18:46.723" v="3" actId="1037"/>
        <pc:sldMkLst>
          <pc:docMk/>
          <pc:sldMk cId="0" sldId="275"/>
        </pc:sldMkLst>
        <pc:picChg chg="mod">
          <ac:chgData name="Melissa Crawford" userId="85554b7d-4922-4d02-afc2-d8fb602f2c42" providerId="ADAL" clId="{F20F8CE1-5E46-488A-9BEC-0769F5978348}" dt="2026-08-12T13:18:46.723" v="3" actId="1037"/>
          <ac:picMkLst>
            <pc:docMk/>
            <pc:sldMk cId="0" sldId="275"/>
            <ac:picMk id="247"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f6d2d6361e_25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g3f6d2d6361e_25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f6d2d6361e_28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3f6d2d6361e_28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f6d2d6361e_28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g3f6d2d6361e_28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u="none" strike="noStrike">
                <a:solidFill>
                  <a:srgbClr val="000000"/>
                </a:solidFill>
                <a:latin typeface="Times New Roman"/>
                <a:ea typeface="Times New Roman"/>
                <a:cs typeface="Times New Roman"/>
                <a:sym typeface="Times New Roman"/>
              </a:rPr>
              <a:t>To share how the Division of Student Affairs supports student success and how we collaborate with faculty.</a:t>
            </a:r>
            <a:endParaRPr/>
          </a:p>
        </p:txBody>
      </p:sp>
      <p:sp>
        <p:nvSpPr>
          <p:cNvPr id="98" name="Google Shape;9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f6d2d6361e_28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g3f6d2d6361e_28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f6d2d6361e_28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g3f6d2d6361e_28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Promoting Well-being in </a:t>
            </a:r>
            <a:br>
              <a:rPr lang="en-US"/>
            </a:br>
            <a:r>
              <a:rPr lang="en-US"/>
              <a:t>Learning Environments </a:t>
            </a:r>
            <a:endParaRPr/>
          </a:p>
        </p:txBody>
      </p:sp>
      <p:sp>
        <p:nvSpPr>
          <p:cNvPr id="272" name="Google Shape;27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f6b988096d_2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g3f6b988096d_2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f6d2d6361e_3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f6d2d6361e_3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g3f6d2d6361e_32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f6d2d6361e_32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f6d2d6361e_32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g3f6d2d6361e_32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3f6d2d6361e_32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3f6d2d6361e_32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g3f6d2d6361e_32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jnphillips@fsu.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hyperlink" Target="mailto:mmcintyre@fsu.edu"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areer.fsu.edu/about-us/career-liaison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hyperlink" Target="https://odl.fsu.edu/canva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9.jpg"/></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hyperlink" Target="https://brandfolder.com/floridastateuniversity/marketing-across-dsa/#!asset/wp87rbfk4x89rr25ffjchbj"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fsu.qualtrics.com/jfe/form/SV_2s03PpkN89Fj2N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6.xml.rels><?xml version="1.0" encoding="UTF-8" standalone="yes"?>
<Relationships xmlns="http://schemas.openxmlformats.org/package/2006/relationships"><Relationship Id="rId3" Type="http://schemas.openxmlformats.org/officeDocument/2006/relationships/hyperlink" Target="https://uhs.fsu.edu/narcan" TargetMode="External"/><Relationship Id="rId7" Type="http://schemas.openxmlformats.org/officeDocument/2006/relationships/image" Target="../media/image9.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mailto:sccs@fsu.edu" TargetMode="External"/><Relationship Id="rId5" Type="http://schemas.openxmlformats.org/officeDocument/2006/relationships/hyperlink" Target="https://knowmore.fsu.edu/know-more-initiative/green-dot" TargetMode="External"/><Relationship Id="rId4" Type="http://schemas.openxmlformats.org/officeDocument/2006/relationships/hyperlink" Target="https://uhs.fsu.edu/health-care/mru/stop-the-blee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3.jpg"/><Relationship Id="rId7"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jpg"/><Relationship Id="rId4" Type="http://schemas.openxmlformats.org/officeDocument/2006/relationships/image" Target="../media/image35.jp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9.jpg"/><Relationship Id="rId7"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png"/><Relationship Id="rId9"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s>
</file>

<file path=ppt/slides/_rels/slide3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9.jpg"/><Relationship Id="rId7" Type="http://schemas.openxmlformats.org/officeDocument/2006/relationships/image" Target="../media/image52.jp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s>
</file>

<file path=ppt/slides/_rels/slide36.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9.jpg"/><Relationship Id="rId7"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56.jpg"/><Relationship Id="rId5" Type="http://schemas.openxmlformats.org/officeDocument/2006/relationships/image" Target="../media/image55.jpg"/><Relationship Id="rId10" Type="http://schemas.openxmlformats.org/officeDocument/2006/relationships/image" Target="../media/image43.png"/><Relationship Id="rId4" Type="http://schemas.openxmlformats.org/officeDocument/2006/relationships/image" Target="../media/image54.jpg"/><Relationship Id="rId9"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hyperlink" Target="https://housing.fsu.edu/"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59.jpg"/></Relationships>
</file>

<file path=ppt/slides/_rels/slide38.xml.rels><?xml version="1.0" encoding="UTF-8" standalone="yes"?>
<Relationships xmlns="http://schemas.openxmlformats.org/package/2006/relationships"><Relationship Id="rId3" Type="http://schemas.openxmlformats.org/officeDocument/2006/relationships/hyperlink" Target="https://housing.fsu.edu/"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60.jpg"/></Relationships>
</file>

<file path=ppt/slides/_rels/slide39.xml.rels><?xml version="1.0" encoding="UTF-8" standalone="yes"?>
<Relationships xmlns="http://schemas.openxmlformats.org/package/2006/relationships"><Relationship Id="rId3" Type="http://schemas.openxmlformats.org/officeDocument/2006/relationships/hyperlink" Target="https://housing.fsu.edu/"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61.jp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hyperlink" Target="https://studentaffairs.fsu.edu/resources/social-media-follow-list"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p:nvPr/>
        </p:nvSpPr>
        <p:spPr>
          <a:xfrm>
            <a:off x="-10725" y="2700"/>
            <a:ext cx="13350240" cy="6866573"/>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8407" b="-840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cxnSp>
        <p:nvCxnSpPr>
          <p:cNvPr id="89" name="Google Shape;89;p13"/>
          <p:cNvCxnSpPr/>
          <p:nvPr/>
        </p:nvCxnSpPr>
        <p:spPr>
          <a:xfrm>
            <a:off x="1571507" y="3511561"/>
            <a:ext cx="9048987" cy="0"/>
          </a:xfrm>
          <a:prstGeom prst="straightConnector1">
            <a:avLst/>
          </a:prstGeom>
          <a:noFill/>
          <a:ln w="47625" cap="rnd" cmpd="sng">
            <a:solidFill>
              <a:srgbClr val="FFFFFF"/>
            </a:solidFill>
            <a:prstDash val="solid"/>
            <a:round/>
            <a:headEnd type="none" w="sm" len="sm"/>
            <a:tailEnd type="none" w="sm" len="sm"/>
          </a:ln>
        </p:spPr>
      </p:cxnSp>
      <p:sp>
        <p:nvSpPr>
          <p:cNvPr id="90" name="Google Shape;90;p13"/>
          <p:cNvSpPr txBox="1"/>
          <p:nvPr/>
        </p:nvSpPr>
        <p:spPr>
          <a:xfrm>
            <a:off x="1571507" y="1314882"/>
            <a:ext cx="8605487" cy="1226939"/>
          </a:xfrm>
          <a:prstGeom prst="rect">
            <a:avLst/>
          </a:prstGeom>
          <a:noFill/>
          <a:ln>
            <a:noFill/>
          </a:ln>
        </p:spPr>
        <p:txBody>
          <a:bodyPr spcFirstLastPara="1" wrap="square" lIns="0" tIns="0" rIns="0" bIns="0" anchor="t" anchorCtr="0">
            <a:spAutoFit/>
          </a:bodyPr>
          <a:lstStyle/>
          <a:p>
            <a:pPr marL="0" marR="0" lvl="0" indent="0" algn="l" rtl="0">
              <a:lnSpc>
                <a:spcPct val="140262"/>
              </a:lnSpc>
              <a:spcBef>
                <a:spcPts val="0"/>
              </a:spcBef>
              <a:spcAft>
                <a:spcPts val="0"/>
              </a:spcAft>
              <a:buNone/>
            </a:pPr>
            <a:r>
              <a:rPr lang="en-US" sz="7250" b="1">
                <a:solidFill>
                  <a:srgbClr val="FFFFFF"/>
                </a:solidFill>
                <a:latin typeface="Open Sans"/>
                <a:ea typeface="Open Sans"/>
                <a:cs typeface="Open Sans"/>
                <a:sym typeface="Open Sans"/>
              </a:rPr>
              <a:t>STUDENT AFFAIRS</a:t>
            </a:r>
            <a:endParaRPr sz="7250" b="1">
              <a:solidFill>
                <a:srgbClr val="FFFFFF"/>
              </a:solidFill>
              <a:latin typeface="Open Sans"/>
              <a:ea typeface="Open Sans"/>
              <a:cs typeface="Open Sans"/>
              <a:sym typeface="Open Sans"/>
            </a:endParaRPr>
          </a:p>
        </p:txBody>
      </p:sp>
      <p:sp>
        <p:nvSpPr>
          <p:cNvPr id="91" name="Google Shape;91;p13"/>
          <p:cNvSpPr txBox="1"/>
          <p:nvPr/>
        </p:nvSpPr>
        <p:spPr>
          <a:xfrm>
            <a:off x="9955978" y="6153151"/>
            <a:ext cx="1283497" cy="203261"/>
          </a:xfrm>
          <a:prstGeom prst="rect">
            <a:avLst/>
          </a:prstGeom>
          <a:noFill/>
          <a:ln>
            <a:noFill/>
          </a:ln>
        </p:spPr>
        <p:txBody>
          <a:bodyPr spcFirstLastPara="1" wrap="square" lIns="0" tIns="0" rIns="0" bIns="0" anchor="t" anchorCtr="0">
            <a:spAutoFit/>
          </a:bodyPr>
          <a:lstStyle/>
          <a:p>
            <a:pPr marL="0" marR="0" lvl="0" indent="0" algn="r" rtl="0">
              <a:lnSpc>
                <a:spcPct val="152636"/>
              </a:lnSpc>
              <a:spcBef>
                <a:spcPts val="0"/>
              </a:spcBef>
              <a:spcAft>
                <a:spcPts val="0"/>
              </a:spcAft>
              <a:buNone/>
            </a:pPr>
            <a:r>
              <a:rPr lang="en-US" sz="1100">
                <a:solidFill>
                  <a:schemeClr val="lt1"/>
                </a:solidFill>
                <a:latin typeface="Open Sans"/>
                <a:ea typeface="Open Sans"/>
                <a:cs typeface="Open Sans"/>
                <a:sym typeface="Open Sans"/>
              </a:rPr>
              <a:t>August 2026</a:t>
            </a:r>
            <a:endParaRPr sz="1100">
              <a:solidFill>
                <a:schemeClr val="lt1"/>
              </a:solidFill>
              <a:latin typeface="Open Sans"/>
              <a:ea typeface="Open Sans"/>
              <a:cs typeface="Open Sans"/>
              <a:sym typeface="Open Sans"/>
            </a:endParaRPr>
          </a:p>
        </p:txBody>
      </p:sp>
      <p:sp>
        <p:nvSpPr>
          <p:cNvPr id="92" name="Google Shape;92;p13"/>
          <p:cNvSpPr txBox="1"/>
          <p:nvPr/>
        </p:nvSpPr>
        <p:spPr>
          <a:xfrm>
            <a:off x="1571507" y="3949399"/>
            <a:ext cx="8399809" cy="384464"/>
          </a:xfrm>
          <a:prstGeom prst="rect">
            <a:avLst/>
          </a:prstGeom>
          <a:noFill/>
          <a:ln>
            <a:noFill/>
          </a:ln>
        </p:spPr>
        <p:txBody>
          <a:bodyPr spcFirstLastPara="1" wrap="square" lIns="0" tIns="0" rIns="0" bIns="0" anchor="t" anchorCtr="0">
            <a:spAutoFit/>
          </a:bodyPr>
          <a:lstStyle/>
          <a:p>
            <a:pPr marL="0" marR="0" lvl="0" indent="0" algn="l" rtl="0">
              <a:lnSpc>
                <a:spcPct val="141022"/>
              </a:lnSpc>
              <a:spcBef>
                <a:spcPts val="0"/>
              </a:spcBef>
              <a:spcAft>
                <a:spcPts val="0"/>
              </a:spcAft>
              <a:buNone/>
            </a:pPr>
            <a:r>
              <a:rPr lang="en-US" sz="2250">
                <a:solidFill>
                  <a:srgbClr val="CEB888"/>
                </a:solidFill>
                <a:latin typeface="Open Sans"/>
                <a:ea typeface="Open Sans"/>
                <a:cs typeface="Open Sans"/>
                <a:sym typeface="Open Sans"/>
              </a:rPr>
              <a:t>Amy Hecht, Ed.D., Vice President for Student Affairs</a:t>
            </a:r>
            <a:endParaRPr sz="2250">
              <a:solidFill>
                <a:srgbClr val="CEB888"/>
              </a:solidFill>
              <a:latin typeface="Open Sans"/>
              <a:ea typeface="Open Sans"/>
              <a:cs typeface="Open Sans"/>
              <a:sym typeface="Open Sans"/>
            </a:endParaRPr>
          </a:p>
        </p:txBody>
      </p:sp>
      <p:pic>
        <p:nvPicPr>
          <p:cNvPr id="93" name="Google Shape;93;p13" descr="A white text on a black background&#10;&#10;Description automatically generated"/>
          <p:cNvPicPr preferRelativeResize="0"/>
          <p:nvPr/>
        </p:nvPicPr>
        <p:blipFill rotWithShape="1">
          <a:blip r:embed="rId4">
            <a:alphaModFix/>
          </a:blip>
          <a:srcRect/>
          <a:stretch/>
        </p:blipFill>
        <p:spPr>
          <a:xfrm>
            <a:off x="1571507" y="5592382"/>
            <a:ext cx="5181600" cy="750471"/>
          </a:xfrm>
          <a:prstGeom prst="rect">
            <a:avLst/>
          </a:prstGeom>
          <a:noFill/>
          <a:ln>
            <a:noFill/>
          </a:ln>
        </p:spPr>
      </p:pic>
      <p:sp>
        <p:nvSpPr>
          <p:cNvPr id="94" name="Google Shape;94;p13"/>
          <p:cNvSpPr txBox="1"/>
          <p:nvPr/>
        </p:nvSpPr>
        <p:spPr>
          <a:xfrm>
            <a:off x="1568223" y="2584243"/>
            <a:ext cx="9150577" cy="598241"/>
          </a:xfrm>
          <a:prstGeom prst="rect">
            <a:avLst/>
          </a:prstGeom>
          <a:noFill/>
          <a:ln>
            <a:noFill/>
          </a:ln>
        </p:spPr>
        <p:txBody>
          <a:bodyPr spcFirstLastPara="1" wrap="square" lIns="0" tIns="0" rIns="0" bIns="0" anchor="t" anchorCtr="0">
            <a:spAutoFit/>
          </a:bodyPr>
          <a:lstStyle/>
          <a:p>
            <a:pPr marL="0" marR="0" lvl="0" indent="0" algn="l" rtl="0">
              <a:lnSpc>
                <a:spcPct val="311111"/>
              </a:lnSpc>
              <a:spcBef>
                <a:spcPts val="0"/>
              </a:spcBef>
              <a:spcAft>
                <a:spcPts val="0"/>
              </a:spcAft>
              <a:buNone/>
            </a:pPr>
            <a:r>
              <a:rPr lang="en-US" sz="1800">
                <a:solidFill>
                  <a:srgbClr val="CFB888"/>
                </a:solidFill>
                <a:latin typeface="Open Sans"/>
                <a:ea typeface="Open Sans"/>
                <a:cs typeface="Open Sans"/>
                <a:sym typeface="Open Sans"/>
              </a:rPr>
              <a:t>Partnering for Student Success: An Introduction to the Division of Student Affairs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2"/>
          <p:cNvSpPr txBox="1">
            <a:spLocks noGrp="1"/>
          </p:cNvSpPr>
          <p:nvPr>
            <p:ph type="title"/>
          </p:nvPr>
        </p:nvSpPr>
        <p:spPr>
          <a:xfrm>
            <a:off x="1030514" y="4723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6F1931"/>
              </a:buClr>
              <a:buSzPts val="4400"/>
              <a:buFont typeface="Open Sans"/>
              <a:buNone/>
            </a:pPr>
            <a:r>
              <a:rPr lang="en-US" b="1">
                <a:solidFill>
                  <a:srgbClr val="6F1931"/>
                </a:solidFill>
                <a:latin typeface="Open Sans"/>
                <a:ea typeface="Open Sans"/>
                <a:cs typeface="Open Sans"/>
                <a:sym typeface="Open Sans"/>
              </a:rPr>
              <a:t>CLASSROOM DISRUPTION</a:t>
            </a:r>
            <a:endParaRPr/>
          </a:p>
        </p:txBody>
      </p:sp>
      <p:sp>
        <p:nvSpPr>
          <p:cNvPr id="176" name="Google Shape;176;p22"/>
          <p:cNvSpPr txBox="1">
            <a:spLocks noGrp="1"/>
          </p:cNvSpPr>
          <p:nvPr>
            <p:ph type="body" idx="1"/>
          </p:nvPr>
        </p:nvSpPr>
        <p:spPr>
          <a:xfrm>
            <a:off x="1161142" y="1554763"/>
            <a:ext cx="9211899" cy="4908381"/>
          </a:xfrm>
          <a:prstGeom prst="rect">
            <a:avLst/>
          </a:prstGeom>
          <a:noFill/>
          <a:ln>
            <a:noFill/>
          </a:ln>
        </p:spPr>
        <p:txBody>
          <a:bodyPr spcFirstLastPara="1" wrap="square" lIns="91425" tIns="45700" rIns="91425" bIns="45700" anchor="t" anchorCtr="0">
            <a:noAutofit/>
          </a:bodyPr>
          <a:lstStyle/>
          <a:p>
            <a:pPr marL="342900" lvl="0" indent="-342900" algn="l" rtl="0">
              <a:lnSpc>
                <a:spcPct val="150000"/>
              </a:lnSpc>
              <a:spcBef>
                <a:spcPts val="0"/>
              </a:spcBef>
              <a:spcAft>
                <a:spcPts val="0"/>
              </a:spcAft>
              <a:buClr>
                <a:srgbClr val="212121"/>
              </a:buClr>
              <a:buSzPts val="1800"/>
              <a:buChar char="•"/>
            </a:pPr>
            <a:r>
              <a:rPr lang="en-US" sz="1800">
                <a:solidFill>
                  <a:srgbClr val="212121"/>
                </a:solidFill>
                <a:latin typeface="Open Sans"/>
                <a:ea typeface="Open Sans"/>
                <a:cs typeface="Open Sans"/>
                <a:sym typeface="Open Sans"/>
              </a:rPr>
              <a:t>Document specifically what is happening. What has been said and the impact on the learning environment.</a:t>
            </a:r>
            <a:endParaRPr sz="1800">
              <a:latin typeface="Open Sans"/>
              <a:ea typeface="Open Sans"/>
              <a:cs typeface="Open Sans"/>
              <a:sym typeface="Open Sans"/>
            </a:endParaRPr>
          </a:p>
          <a:p>
            <a:pPr marL="342900" lvl="0" indent="-3429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Alert your Department Chair and/or appropriate leadership of your concern.</a:t>
            </a:r>
            <a:endParaRPr sz="1800">
              <a:solidFill>
                <a:srgbClr val="212121"/>
              </a:solidFill>
              <a:latin typeface="Open Sans"/>
              <a:ea typeface="Open Sans"/>
              <a:cs typeface="Open Sans"/>
              <a:sym typeface="Open Sans"/>
            </a:endParaRPr>
          </a:p>
          <a:p>
            <a:pPr marL="342900" lvl="0" indent="-3429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Involve the office of Faculty Development &amp; Advancement as needed for support.</a:t>
            </a:r>
            <a:endParaRPr sz="1800">
              <a:solidFill>
                <a:srgbClr val="212121"/>
              </a:solidFill>
              <a:latin typeface="Open Sans"/>
              <a:ea typeface="Open Sans"/>
              <a:cs typeface="Open Sans"/>
              <a:sym typeface="Open Sans"/>
            </a:endParaRPr>
          </a:p>
          <a:p>
            <a:pPr marL="342900" lvl="0" indent="-3429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File a report at report.fsu.edu with specific information (have individuals with first-hand knowledge also file a report).</a:t>
            </a:r>
            <a:endParaRPr sz="1800">
              <a:solidFill>
                <a:srgbClr val="212121"/>
              </a:solidFill>
              <a:latin typeface="Open Sans"/>
              <a:ea typeface="Open Sans"/>
              <a:cs typeface="Open Sans"/>
              <a:sym typeface="Open Sans"/>
            </a:endParaRPr>
          </a:p>
          <a:p>
            <a:pPr marL="342900" lvl="0" indent="-3429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What Guardrails are in place? Syllabus, Code of Ethics, Professional Standards, Departmental Expectations - does the student have these in writing?</a:t>
            </a:r>
            <a:endParaRPr sz="1800">
              <a:solidFill>
                <a:srgbClr val="212121"/>
              </a:solidFill>
              <a:latin typeface="Open Sans"/>
              <a:ea typeface="Open Sans"/>
              <a:cs typeface="Open Sans"/>
              <a:sym typeface="Open Sans"/>
            </a:endParaRPr>
          </a:p>
          <a:p>
            <a:pPr marL="342900" lvl="0" indent="-3429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Has the behavior been addressed with the student? Have they been told to stop? Has that conversation been documented?</a:t>
            </a:r>
            <a:endParaRPr sz="1800">
              <a:solidFill>
                <a:srgbClr val="212121"/>
              </a:solidFill>
              <a:latin typeface="Open Sans"/>
              <a:ea typeface="Open Sans"/>
              <a:cs typeface="Open Sans"/>
              <a:sym typeface="Open Sans"/>
            </a:endParaRPr>
          </a:p>
          <a:p>
            <a:pPr marL="228600" lvl="0" indent="-114300" algn="l" rtl="0">
              <a:lnSpc>
                <a:spcPct val="150000"/>
              </a:lnSpc>
              <a:spcBef>
                <a:spcPts val="800"/>
              </a:spcBef>
              <a:spcAft>
                <a:spcPts val="0"/>
              </a:spcAft>
              <a:buClr>
                <a:schemeClr val="dk1"/>
              </a:buClr>
              <a:buSzPts val="1800"/>
              <a:buNone/>
            </a:pPr>
            <a:endParaRPr sz="1800">
              <a:latin typeface="Open Sans"/>
              <a:ea typeface="Open Sans"/>
              <a:cs typeface="Open Sans"/>
              <a:sym typeface="Open Sans"/>
            </a:endParaRPr>
          </a:p>
        </p:txBody>
      </p:sp>
      <p:sp>
        <p:nvSpPr>
          <p:cNvPr id="177" name="Google Shape;177;p22"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3"/>
          <p:cNvSpPr txBox="1">
            <a:spLocks noGrp="1"/>
          </p:cNvSpPr>
          <p:nvPr>
            <p:ph type="body" idx="1"/>
          </p:nvPr>
        </p:nvSpPr>
        <p:spPr>
          <a:xfrm>
            <a:off x="1161143" y="1554764"/>
            <a:ext cx="10515600"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Level 4: Low Risk (Student of Concern Committee)</a:t>
            </a:r>
            <a:endParaRPr/>
          </a:p>
          <a:p>
            <a:pPr marL="228600" lvl="0" indent="-2286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Level 3: Moderate Risk (Student Situation Resolution Team)</a:t>
            </a:r>
            <a:endParaRPr/>
          </a:p>
          <a:p>
            <a:pPr marL="228600" lvl="0" indent="-2286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Level 2: High Risk (Behavior Intervention Team)</a:t>
            </a:r>
            <a:endParaRPr/>
          </a:p>
          <a:p>
            <a:pPr marL="228600" lvl="0" indent="-228600" algn="l" rtl="0">
              <a:lnSpc>
                <a:spcPct val="150000"/>
              </a:lnSpc>
              <a:spcBef>
                <a:spcPts val="800"/>
              </a:spcBef>
              <a:spcAft>
                <a:spcPts val="0"/>
              </a:spcAft>
              <a:buClr>
                <a:srgbClr val="212121"/>
              </a:buClr>
              <a:buSzPts val="1800"/>
              <a:buChar char="•"/>
            </a:pPr>
            <a:r>
              <a:rPr lang="en-US" sz="1800">
                <a:solidFill>
                  <a:srgbClr val="212121"/>
                </a:solidFill>
                <a:latin typeface="Open Sans"/>
                <a:ea typeface="Open Sans"/>
                <a:cs typeface="Open Sans"/>
                <a:sym typeface="Open Sans"/>
              </a:rPr>
              <a:t>Level 1: Extreme Risk (Threat Response Team)</a:t>
            </a:r>
            <a:endParaRPr/>
          </a:p>
          <a:p>
            <a:pPr marL="228600" lvl="0" indent="-114300" algn="l" rtl="0">
              <a:lnSpc>
                <a:spcPct val="150000"/>
              </a:lnSpc>
              <a:spcBef>
                <a:spcPts val="800"/>
              </a:spcBef>
              <a:spcAft>
                <a:spcPts val="0"/>
              </a:spcAft>
              <a:buClr>
                <a:schemeClr val="dk1"/>
              </a:buClr>
              <a:buSzPts val="1800"/>
              <a:buNone/>
            </a:pPr>
            <a:endParaRPr sz="1800">
              <a:solidFill>
                <a:srgbClr val="212121"/>
              </a:solidFill>
              <a:latin typeface="Open Sans"/>
              <a:ea typeface="Open Sans"/>
              <a:cs typeface="Open Sans"/>
              <a:sym typeface="Open Sans"/>
            </a:endParaRPr>
          </a:p>
          <a:p>
            <a:pPr marL="228600" lvl="0" indent="-114300" algn="l" rtl="0">
              <a:lnSpc>
                <a:spcPct val="150000"/>
              </a:lnSpc>
              <a:spcBef>
                <a:spcPts val="800"/>
              </a:spcBef>
              <a:spcAft>
                <a:spcPts val="0"/>
              </a:spcAft>
              <a:buClr>
                <a:schemeClr val="dk1"/>
              </a:buClr>
              <a:buSzPts val="1800"/>
              <a:buNone/>
            </a:pPr>
            <a:endParaRPr sz="1800">
              <a:solidFill>
                <a:srgbClr val="212121"/>
              </a:solidFill>
              <a:latin typeface="Open Sans"/>
              <a:ea typeface="Open Sans"/>
              <a:cs typeface="Open Sans"/>
              <a:sym typeface="Open Sans"/>
            </a:endParaRPr>
          </a:p>
        </p:txBody>
      </p:sp>
      <p:sp>
        <p:nvSpPr>
          <p:cNvPr id="183" name="Google Shape;183;p23"/>
          <p:cNvSpPr txBox="1"/>
          <p:nvPr/>
        </p:nvSpPr>
        <p:spPr>
          <a:xfrm>
            <a:off x="1030514" y="472314"/>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6F1931"/>
              </a:buClr>
              <a:buSzPts val="4400"/>
              <a:buFont typeface="Open Sans"/>
              <a:buNone/>
            </a:pPr>
            <a:r>
              <a:rPr lang="en-US" sz="4400" b="1">
                <a:solidFill>
                  <a:srgbClr val="6F1931"/>
                </a:solidFill>
                <a:latin typeface="Open Sans"/>
                <a:ea typeface="Open Sans"/>
                <a:cs typeface="Open Sans"/>
                <a:sym typeface="Open Sans"/>
              </a:rPr>
              <a:t>RESPONSE OVERVIEW</a:t>
            </a:r>
            <a:endParaRPr sz="4400">
              <a:solidFill>
                <a:srgbClr val="000000"/>
              </a:solidFill>
              <a:latin typeface="Open Sans"/>
              <a:ea typeface="Open Sans"/>
              <a:cs typeface="Open Sans"/>
              <a:sym typeface="Open Sans"/>
            </a:endParaRPr>
          </a:p>
        </p:txBody>
      </p:sp>
      <p:sp>
        <p:nvSpPr>
          <p:cNvPr id="184" name="Google Shape;184;p23"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4"/>
          <p:cNvSpPr txBox="1"/>
          <p:nvPr/>
        </p:nvSpPr>
        <p:spPr>
          <a:xfrm>
            <a:off x="1030514" y="472314"/>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6F1931"/>
              </a:buClr>
              <a:buSzPts val="4400"/>
              <a:buFont typeface="Open Sans"/>
              <a:buNone/>
            </a:pPr>
            <a:r>
              <a:rPr lang="en-US" sz="4400" b="1">
                <a:solidFill>
                  <a:srgbClr val="6F1931"/>
                </a:solidFill>
                <a:latin typeface="Open Sans"/>
                <a:ea typeface="Open Sans"/>
                <a:cs typeface="Open Sans"/>
                <a:sym typeface="Open Sans"/>
              </a:rPr>
              <a:t>HAZING PREVENTION RESOURCES</a:t>
            </a:r>
            <a:endParaRPr sz="4400">
              <a:solidFill>
                <a:srgbClr val="000000"/>
              </a:solidFill>
              <a:latin typeface="Open Sans"/>
              <a:ea typeface="Open Sans"/>
              <a:cs typeface="Open Sans"/>
              <a:sym typeface="Open Sans"/>
            </a:endParaRPr>
          </a:p>
        </p:txBody>
      </p:sp>
      <p:sp>
        <p:nvSpPr>
          <p:cNvPr id="190" name="Google Shape;190;p24"/>
          <p:cNvSpPr txBox="1"/>
          <p:nvPr/>
        </p:nvSpPr>
        <p:spPr>
          <a:xfrm>
            <a:off x="1231110" y="1707574"/>
            <a:ext cx="10439928" cy="505396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800" b="1">
                <a:solidFill>
                  <a:srgbClr val="212121"/>
                </a:solidFill>
                <a:latin typeface="Open Sans"/>
                <a:ea typeface="Open Sans"/>
                <a:cs typeface="Open Sans"/>
                <a:sym typeface="Open Sans"/>
              </a:rPr>
              <a:t>What is hazing?</a:t>
            </a:r>
            <a:endParaRPr sz="1800" b="1">
              <a:solidFill>
                <a:schemeClr val="dk1"/>
              </a:solidFill>
              <a:latin typeface="Arial"/>
              <a:ea typeface="Arial"/>
              <a:cs typeface="Arial"/>
              <a:sym typeface="Arial"/>
            </a:endParaRPr>
          </a:p>
          <a:p>
            <a:pPr marL="228600" marR="0" lvl="0" indent="-228600" algn="l" rtl="0">
              <a:lnSpc>
                <a:spcPct val="150000"/>
              </a:lnSpc>
              <a:spcBef>
                <a:spcPts val="800"/>
              </a:spcBef>
              <a:spcAft>
                <a:spcPts val="0"/>
              </a:spcAft>
              <a:buClr>
                <a:srgbClr val="212121"/>
              </a:buClr>
              <a:buSzPts val="1800"/>
              <a:buFont typeface="Arial"/>
              <a:buChar char="•"/>
            </a:pPr>
            <a:r>
              <a:rPr lang="en-US" sz="1800">
                <a:solidFill>
                  <a:srgbClr val="212121"/>
                </a:solidFill>
                <a:latin typeface="Open Sans"/>
                <a:ea typeface="Open Sans"/>
                <a:cs typeface="Open Sans"/>
                <a:sym typeface="Open Sans"/>
              </a:rPr>
              <a:t>Hazing is any activity expected of someone joining or participating in a group that humiliates, degrades, abuses, or endangers them, regardless of a person’s willingness to participate.</a:t>
            </a:r>
            <a:endParaRPr sz="1800">
              <a:solidFill>
                <a:srgbClr val="212121"/>
              </a:solidFill>
              <a:latin typeface="Open Sans"/>
              <a:ea typeface="Open Sans"/>
              <a:cs typeface="Open Sans"/>
              <a:sym typeface="Open Sans"/>
            </a:endParaRPr>
          </a:p>
          <a:p>
            <a:pPr marL="0" marR="0" lvl="0" indent="0" algn="l" rtl="0">
              <a:lnSpc>
                <a:spcPct val="150000"/>
              </a:lnSpc>
              <a:spcBef>
                <a:spcPts val="1600"/>
              </a:spcBef>
              <a:spcAft>
                <a:spcPts val="0"/>
              </a:spcAft>
              <a:buNone/>
            </a:pPr>
            <a:r>
              <a:rPr lang="en-US" sz="1800" b="1">
                <a:solidFill>
                  <a:srgbClr val="212121"/>
                </a:solidFill>
                <a:latin typeface="Open Sans"/>
                <a:ea typeface="Open Sans"/>
                <a:cs typeface="Open Sans"/>
                <a:sym typeface="Open Sans"/>
              </a:rPr>
              <a:t>REPORT.EDU.FSU</a:t>
            </a:r>
            <a:endParaRPr sz="1800" b="1">
              <a:solidFill>
                <a:srgbClr val="212121"/>
              </a:solidFill>
              <a:latin typeface="Open Sans"/>
              <a:ea typeface="Open Sans"/>
              <a:cs typeface="Open Sans"/>
              <a:sym typeface="Open Sans"/>
            </a:endParaRPr>
          </a:p>
          <a:p>
            <a:pPr marL="228600" marR="0" lvl="0" indent="-228600" algn="l" rtl="0">
              <a:lnSpc>
                <a:spcPct val="150000"/>
              </a:lnSpc>
              <a:spcBef>
                <a:spcPts val="800"/>
              </a:spcBef>
              <a:spcAft>
                <a:spcPts val="0"/>
              </a:spcAft>
              <a:buClr>
                <a:srgbClr val="212121"/>
              </a:buClr>
              <a:buSzPts val="1800"/>
              <a:buFont typeface="Arial"/>
              <a:buChar char="•"/>
            </a:pPr>
            <a:r>
              <a:rPr lang="en-US" sz="1800">
                <a:solidFill>
                  <a:srgbClr val="212121"/>
                </a:solidFill>
                <a:latin typeface="Open Sans"/>
                <a:ea typeface="Open Sans"/>
                <a:cs typeface="Open Sans"/>
                <a:sym typeface="Open Sans"/>
              </a:rPr>
              <a:t>According to The Stop Campus Hazing Act, FSU must report all hazing incidents that occur on campus, in or on non-campus buildings or property, and on certain public property, as defined by the Clery Act.</a:t>
            </a:r>
            <a:endParaRPr sz="1800">
              <a:solidFill>
                <a:srgbClr val="212121"/>
              </a:solidFill>
              <a:latin typeface="Open Sans"/>
              <a:ea typeface="Open Sans"/>
              <a:cs typeface="Open Sans"/>
              <a:sym typeface="Open Sans"/>
            </a:endParaRPr>
          </a:p>
          <a:p>
            <a:pPr marL="228600" marR="0" lvl="0" indent="-228600" algn="l" rtl="0">
              <a:lnSpc>
                <a:spcPct val="150000"/>
              </a:lnSpc>
              <a:spcBef>
                <a:spcPts val="800"/>
              </a:spcBef>
              <a:spcAft>
                <a:spcPts val="0"/>
              </a:spcAft>
              <a:buClr>
                <a:srgbClr val="212121"/>
              </a:buClr>
              <a:buSzPts val="1800"/>
              <a:buFont typeface="Arial"/>
              <a:buChar char="•"/>
            </a:pPr>
            <a:r>
              <a:rPr lang="en-US" sz="1800">
                <a:solidFill>
                  <a:srgbClr val="212121"/>
                </a:solidFill>
                <a:latin typeface="Open Sans"/>
                <a:ea typeface="Open Sans"/>
                <a:cs typeface="Open Sans"/>
                <a:sym typeface="Open Sans"/>
              </a:rPr>
              <a:t>Report.fsu.edu is available to all members of the FSU community to alert the Department of Student Support &amp; Transitions of concerns about students and organizations so appropriate follow-up and support can be provided.</a:t>
            </a:r>
            <a:endParaRPr sz="1800">
              <a:solidFill>
                <a:srgbClr val="212121"/>
              </a:solidFill>
              <a:latin typeface="Open Sans"/>
              <a:ea typeface="Open Sans"/>
              <a:cs typeface="Open Sans"/>
              <a:sym typeface="Open Sans"/>
            </a:endParaRPr>
          </a:p>
          <a:p>
            <a:pPr marL="228600" marR="0" lvl="0" indent="-114300" algn="l" rtl="0">
              <a:lnSpc>
                <a:spcPct val="150000"/>
              </a:lnSpc>
              <a:spcBef>
                <a:spcPts val="800"/>
              </a:spcBef>
              <a:spcAft>
                <a:spcPts val="0"/>
              </a:spcAft>
              <a:buClr>
                <a:schemeClr val="dk1"/>
              </a:buClr>
              <a:buSzPts val="1800"/>
              <a:buFont typeface="Arial"/>
              <a:buNone/>
            </a:pPr>
            <a:endParaRPr sz="1800">
              <a:solidFill>
                <a:srgbClr val="212121"/>
              </a:solidFill>
              <a:latin typeface="Open Sans"/>
              <a:ea typeface="Open Sans"/>
              <a:cs typeface="Open Sans"/>
              <a:sym typeface="Open Sans"/>
            </a:endParaRPr>
          </a:p>
        </p:txBody>
      </p:sp>
      <p:sp>
        <p:nvSpPr>
          <p:cNvPr id="191" name="Google Shape;191;p24"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5"/>
          <p:cNvSpPr txBox="1"/>
          <p:nvPr/>
        </p:nvSpPr>
        <p:spPr>
          <a:xfrm>
            <a:off x="8212582" y="1970904"/>
            <a:ext cx="3059100" cy="369300"/>
          </a:xfrm>
          <a:prstGeom prst="rect">
            <a:avLst/>
          </a:prstGeom>
          <a:noFill/>
          <a:ln>
            <a:noFill/>
          </a:ln>
        </p:spPr>
        <p:txBody>
          <a:bodyPr spcFirstLastPara="1" wrap="square" lIns="0" tIns="0" rIns="0" bIns="0" anchor="t" anchorCtr="0">
            <a:spAutoFit/>
          </a:bodyPr>
          <a:lstStyle/>
          <a:p>
            <a:pPr marL="0" marR="0" lvl="0" indent="0" algn="l" rtl="0">
              <a:lnSpc>
                <a:spcPct val="141541"/>
              </a:lnSpc>
              <a:spcBef>
                <a:spcPts val="0"/>
              </a:spcBef>
              <a:spcAft>
                <a:spcPts val="0"/>
              </a:spcAft>
              <a:buNone/>
            </a:pPr>
            <a:r>
              <a:rPr lang="en-US" sz="2400" b="1">
                <a:solidFill>
                  <a:schemeClr val="dk1"/>
                </a:solidFill>
                <a:latin typeface="Open Sans"/>
                <a:ea typeface="Open Sans"/>
                <a:cs typeface="Open Sans"/>
                <a:sym typeface="Open Sans"/>
              </a:rPr>
              <a:t>PREVENT IT</a:t>
            </a:r>
            <a:endParaRPr/>
          </a:p>
        </p:txBody>
      </p:sp>
      <p:sp>
        <p:nvSpPr>
          <p:cNvPr id="197" name="Google Shape;197;p25"/>
          <p:cNvSpPr txBox="1"/>
          <p:nvPr/>
        </p:nvSpPr>
        <p:spPr>
          <a:xfrm>
            <a:off x="1130505" y="1970904"/>
            <a:ext cx="3059100" cy="373500"/>
          </a:xfrm>
          <a:prstGeom prst="rect">
            <a:avLst/>
          </a:prstGeom>
          <a:noFill/>
          <a:ln>
            <a:noFill/>
          </a:ln>
        </p:spPr>
        <p:txBody>
          <a:bodyPr spcFirstLastPara="1" wrap="square" lIns="0" tIns="0" rIns="0" bIns="0" anchor="t" anchorCtr="0">
            <a:spAutoFit/>
          </a:bodyPr>
          <a:lstStyle/>
          <a:p>
            <a:pPr marL="0" marR="0" lvl="0" indent="0" algn="l" rtl="0">
              <a:lnSpc>
                <a:spcPct val="139967"/>
              </a:lnSpc>
              <a:spcBef>
                <a:spcPts val="0"/>
              </a:spcBef>
              <a:spcAft>
                <a:spcPts val="0"/>
              </a:spcAft>
              <a:buNone/>
            </a:pPr>
            <a:r>
              <a:rPr lang="en-US" sz="2427" b="1">
                <a:solidFill>
                  <a:schemeClr val="dk1"/>
                </a:solidFill>
                <a:latin typeface="Open Sans"/>
                <a:ea typeface="Open Sans"/>
                <a:cs typeface="Open Sans"/>
                <a:sym typeface="Open Sans"/>
              </a:rPr>
              <a:t>IDENTIFY IT</a:t>
            </a:r>
            <a:endParaRPr/>
          </a:p>
        </p:txBody>
      </p:sp>
      <p:sp>
        <p:nvSpPr>
          <p:cNvPr id="198" name="Google Shape;198;p25"/>
          <p:cNvSpPr txBox="1"/>
          <p:nvPr/>
        </p:nvSpPr>
        <p:spPr>
          <a:xfrm>
            <a:off x="4799325" y="1970904"/>
            <a:ext cx="2889300" cy="373500"/>
          </a:xfrm>
          <a:prstGeom prst="rect">
            <a:avLst/>
          </a:prstGeom>
          <a:noFill/>
          <a:ln>
            <a:noFill/>
          </a:ln>
        </p:spPr>
        <p:txBody>
          <a:bodyPr spcFirstLastPara="1" wrap="square" lIns="0" tIns="0" rIns="0" bIns="0" anchor="t" anchorCtr="0">
            <a:spAutoFit/>
          </a:bodyPr>
          <a:lstStyle/>
          <a:p>
            <a:pPr marL="0" marR="0" lvl="0" indent="0" algn="l" rtl="0">
              <a:lnSpc>
                <a:spcPct val="139967"/>
              </a:lnSpc>
              <a:spcBef>
                <a:spcPts val="0"/>
              </a:spcBef>
              <a:spcAft>
                <a:spcPts val="0"/>
              </a:spcAft>
              <a:buNone/>
            </a:pPr>
            <a:r>
              <a:rPr lang="en-US" sz="2427" b="1">
                <a:solidFill>
                  <a:schemeClr val="dk1"/>
                </a:solidFill>
                <a:latin typeface="Open Sans"/>
                <a:ea typeface="Open Sans"/>
                <a:cs typeface="Open Sans"/>
                <a:sym typeface="Open Sans"/>
              </a:rPr>
              <a:t>ACT ON IT</a:t>
            </a:r>
            <a:endParaRPr/>
          </a:p>
        </p:txBody>
      </p:sp>
      <p:sp>
        <p:nvSpPr>
          <p:cNvPr id="199" name="Google Shape;199;p25"/>
          <p:cNvSpPr txBox="1"/>
          <p:nvPr/>
        </p:nvSpPr>
        <p:spPr>
          <a:xfrm>
            <a:off x="1130505" y="2578584"/>
            <a:ext cx="3275400" cy="36018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a:solidFill>
                  <a:schemeClr val="dk1"/>
                </a:solidFill>
                <a:latin typeface="Open Sans"/>
                <a:ea typeface="Open Sans"/>
                <a:cs typeface="Open Sans"/>
                <a:sym typeface="Open Sans"/>
              </a:rPr>
              <a:t>Hazing is any action or situation that recklessly or intentionally endangers the mental or physical health or safety of a student. Hazing can include, but is not limited to: physical acts, forced alcohol consumption, humiliation, sleep deprivation, etc.</a:t>
            </a:r>
            <a:endParaRPr sz="1800">
              <a:solidFill>
                <a:schemeClr val="dk1"/>
              </a:solidFill>
              <a:latin typeface="Open Sans"/>
              <a:ea typeface="Open Sans"/>
              <a:cs typeface="Open Sans"/>
              <a:sym typeface="Open Sans"/>
            </a:endParaRPr>
          </a:p>
        </p:txBody>
      </p:sp>
      <p:sp>
        <p:nvSpPr>
          <p:cNvPr id="200" name="Google Shape;200;p25"/>
          <p:cNvSpPr txBox="1"/>
          <p:nvPr/>
        </p:nvSpPr>
        <p:spPr>
          <a:xfrm>
            <a:off x="4799325" y="2578584"/>
            <a:ext cx="2976300" cy="27705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a:solidFill>
                  <a:schemeClr val="dk1"/>
                </a:solidFill>
                <a:latin typeface="Open Sans"/>
                <a:ea typeface="Open Sans"/>
                <a:cs typeface="Open Sans"/>
                <a:sym typeface="Open Sans"/>
              </a:rPr>
              <a:t>If you see or experience hazing, don’t ignore it. You can make a difference. Talk to a trusted university official. You can also report incidents anonymously through report.fsu.edu.</a:t>
            </a:r>
            <a:endParaRPr sz="1800">
              <a:solidFill>
                <a:schemeClr val="dk1"/>
              </a:solidFill>
              <a:latin typeface="Open Sans"/>
              <a:ea typeface="Open Sans"/>
              <a:cs typeface="Open Sans"/>
              <a:sym typeface="Open Sans"/>
            </a:endParaRPr>
          </a:p>
        </p:txBody>
      </p:sp>
      <p:sp>
        <p:nvSpPr>
          <p:cNvPr id="201" name="Google Shape;201;p25"/>
          <p:cNvSpPr txBox="1"/>
          <p:nvPr/>
        </p:nvSpPr>
        <p:spPr>
          <a:xfrm>
            <a:off x="8236225" y="2578584"/>
            <a:ext cx="3450000" cy="3186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a:solidFill>
                  <a:schemeClr val="dk1"/>
                </a:solidFill>
                <a:latin typeface="Open Sans"/>
                <a:ea typeface="Open Sans"/>
                <a:cs typeface="Open Sans"/>
                <a:sym typeface="Open Sans"/>
              </a:rPr>
              <a:t>Be a leader and stand up to hazing. Don’t participate in or condone these activities. Promote a positive and growth-enhancing environment within your student organization.</a:t>
            </a:r>
            <a:endParaRPr sz="1800">
              <a:solidFill>
                <a:schemeClr val="dk1"/>
              </a:solidFill>
              <a:latin typeface="Open Sans"/>
              <a:ea typeface="Open Sans"/>
              <a:cs typeface="Open Sans"/>
              <a:sym typeface="Open Sans"/>
            </a:endParaRPr>
          </a:p>
          <a:p>
            <a:pPr marL="0" marR="0" lvl="0" indent="0" algn="l" rtl="0">
              <a:lnSpc>
                <a:spcPct val="150000"/>
              </a:lnSpc>
              <a:spcBef>
                <a:spcPts val="0"/>
              </a:spcBef>
              <a:spcAft>
                <a:spcPts val="0"/>
              </a:spcAft>
              <a:buNone/>
            </a:pPr>
            <a:r>
              <a:rPr lang="en-US" sz="1800">
                <a:solidFill>
                  <a:schemeClr val="dk1"/>
                </a:solidFill>
                <a:latin typeface="Open Sans"/>
                <a:ea typeface="Open Sans"/>
                <a:cs typeface="Open Sans"/>
                <a:sym typeface="Open Sans"/>
              </a:rPr>
              <a:t>Be the ONE.</a:t>
            </a:r>
            <a:endParaRPr sz="1800">
              <a:solidFill>
                <a:schemeClr val="dk1"/>
              </a:solidFill>
              <a:latin typeface="Open Sans"/>
              <a:ea typeface="Open Sans"/>
              <a:cs typeface="Open Sans"/>
              <a:sym typeface="Open Sans"/>
            </a:endParaRPr>
          </a:p>
        </p:txBody>
      </p:sp>
      <p:sp>
        <p:nvSpPr>
          <p:cNvPr id="202" name="Google Shape;202;p25"/>
          <p:cNvSpPr txBox="1"/>
          <p:nvPr/>
        </p:nvSpPr>
        <p:spPr>
          <a:xfrm>
            <a:off x="1030514" y="472314"/>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6F1931"/>
              </a:buClr>
              <a:buSzPts val="4400"/>
              <a:buFont typeface="Open Sans"/>
              <a:buNone/>
            </a:pPr>
            <a:r>
              <a:rPr lang="en-US" sz="4400" b="1">
                <a:solidFill>
                  <a:srgbClr val="6F1931"/>
                </a:solidFill>
                <a:latin typeface="Open Sans"/>
                <a:ea typeface="Open Sans"/>
                <a:cs typeface="Open Sans"/>
                <a:sym typeface="Open Sans"/>
              </a:rPr>
              <a:t>HAZING PREVENTION RESOURCES</a:t>
            </a:r>
            <a:endParaRPr sz="4400">
              <a:solidFill>
                <a:srgbClr val="000000"/>
              </a:solidFill>
              <a:latin typeface="Open Sans"/>
              <a:ea typeface="Open Sans"/>
              <a:cs typeface="Open Sans"/>
              <a:sym typeface="Open Sans"/>
            </a:endParaRPr>
          </a:p>
        </p:txBody>
      </p:sp>
      <p:sp>
        <p:nvSpPr>
          <p:cNvPr id="203" name="Google Shape;203;p25"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6"/>
          <p:cNvSpPr txBox="1">
            <a:spLocks noGrp="1"/>
          </p:cNvSpPr>
          <p:nvPr>
            <p:ph type="body" idx="1"/>
          </p:nvPr>
        </p:nvSpPr>
        <p:spPr>
          <a:xfrm>
            <a:off x="977406" y="1714791"/>
            <a:ext cx="11028218" cy="306682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50000"/>
              </a:lnSpc>
              <a:spcBef>
                <a:spcPts val="0"/>
              </a:spcBef>
              <a:spcAft>
                <a:spcPts val="0"/>
              </a:spcAft>
              <a:buClr>
                <a:schemeClr val="dk1"/>
              </a:buClr>
              <a:buSzPts val="4400"/>
              <a:buNone/>
            </a:pPr>
            <a:r>
              <a:rPr lang="en-US" sz="4400">
                <a:latin typeface="Open Sans"/>
                <a:ea typeface="Open Sans"/>
                <a:cs typeface="Open Sans"/>
                <a:sym typeface="Open Sans"/>
              </a:rPr>
              <a:t>Students connected to appropriate resources were retained at </a:t>
            </a:r>
            <a:r>
              <a:rPr lang="en-US" sz="4400" b="1" u="sng">
                <a:latin typeface="Open Sans"/>
                <a:ea typeface="Open Sans"/>
                <a:cs typeface="Open Sans"/>
                <a:sym typeface="Open Sans"/>
              </a:rPr>
              <a:t>95%</a:t>
            </a:r>
            <a:r>
              <a:rPr lang="en-US" sz="4400">
                <a:latin typeface="Open Sans"/>
                <a:ea typeface="Open Sans"/>
                <a:cs typeface="Open Sans"/>
                <a:sym typeface="Open Sans"/>
              </a:rPr>
              <a:t> versus those who were not connected. </a:t>
            </a:r>
            <a:endParaRPr/>
          </a:p>
        </p:txBody>
      </p:sp>
      <p:sp>
        <p:nvSpPr>
          <p:cNvPr id="209" name="Google Shape;209;p26"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7"/>
          <p:cNvSpPr txBox="1"/>
          <p:nvPr/>
        </p:nvSpPr>
        <p:spPr>
          <a:xfrm>
            <a:off x="1030514" y="472315"/>
            <a:ext cx="9147771" cy="1325563"/>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6F1931"/>
              </a:buClr>
              <a:buSzPct val="100000"/>
              <a:buFont typeface="Open Sans"/>
              <a:buNone/>
            </a:pPr>
            <a:r>
              <a:rPr lang="en-US" sz="4400" b="1">
                <a:solidFill>
                  <a:srgbClr val="6F1931"/>
                </a:solidFill>
                <a:latin typeface="Open Sans"/>
                <a:ea typeface="Open Sans"/>
                <a:cs typeface="Open Sans"/>
                <a:sym typeface="Open Sans"/>
              </a:rPr>
              <a:t>CO-CURRICULAR LEARNING: COMMUNITY-ENGAGED LEARNING</a:t>
            </a:r>
            <a:endParaRPr/>
          </a:p>
        </p:txBody>
      </p:sp>
      <p:sp>
        <p:nvSpPr>
          <p:cNvPr id="215" name="Google Shape;215;p27"/>
          <p:cNvSpPr txBox="1"/>
          <p:nvPr/>
        </p:nvSpPr>
        <p:spPr>
          <a:xfrm>
            <a:off x="1231100" y="1885375"/>
            <a:ext cx="9427500" cy="49725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Clr>
                <a:srgbClr val="212121"/>
              </a:buClr>
              <a:buSzPts val="1800"/>
              <a:buFont typeface="Open Sans"/>
              <a:buChar char="●"/>
            </a:pPr>
            <a:r>
              <a:rPr lang="en-US" sz="1800">
                <a:solidFill>
                  <a:srgbClr val="212121"/>
                </a:solidFill>
                <a:latin typeface="Open Sans"/>
                <a:ea typeface="Open Sans"/>
                <a:cs typeface="Open Sans"/>
                <a:sym typeface="Open Sans"/>
              </a:rPr>
              <a:t>We are a Carnegie Community-Engaged campus and require documentation of this work to tell our institution's story. </a:t>
            </a:r>
            <a:endParaRPr sz="1800">
              <a:solidFill>
                <a:srgbClr val="212121"/>
              </a:solidFill>
              <a:latin typeface="Open Sans"/>
              <a:ea typeface="Open Sans"/>
              <a:cs typeface="Open Sans"/>
              <a:sym typeface="Open Sans"/>
            </a:endParaRPr>
          </a:p>
          <a:p>
            <a:pPr marL="457200" lvl="0" indent="-342900" algn="l" rtl="0">
              <a:lnSpc>
                <a:spcPct val="115000"/>
              </a:lnSpc>
              <a:spcBef>
                <a:spcPts val="0"/>
              </a:spcBef>
              <a:spcAft>
                <a:spcPts val="0"/>
              </a:spcAft>
              <a:buClr>
                <a:srgbClr val="212121"/>
              </a:buClr>
              <a:buSzPts val="1800"/>
              <a:buFont typeface="Open Sans"/>
              <a:buChar char="●"/>
            </a:pPr>
            <a:r>
              <a:rPr lang="en-US" sz="1800">
                <a:solidFill>
                  <a:srgbClr val="212121"/>
                </a:solidFill>
                <a:latin typeface="Open Sans"/>
                <a:ea typeface="Open Sans"/>
                <a:cs typeface="Open Sans"/>
                <a:sym typeface="Open Sans"/>
              </a:rPr>
              <a:t>The Center for Leadership &amp; Service is home to the ServScript program. This program allows students to record their eligible service directly onto their academic transcripts. This unique opportunity allows students to enhance their resume for graduate and/or professional schools and careers.</a:t>
            </a:r>
            <a:endParaRPr sz="1800">
              <a:solidFill>
                <a:srgbClr val="212121"/>
              </a:solidFill>
              <a:latin typeface="Open Sans"/>
              <a:ea typeface="Open Sans"/>
              <a:cs typeface="Open Sans"/>
              <a:sym typeface="Open Sans"/>
            </a:endParaRPr>
          </a:p>
          <a:p>
            <a:pPr marL="457200" lvl="0" indent="-342900" algn="l" rtl="0">
              <a:lnSpc>
                <a:spcPct val="115000"/>
              </a:lnSpc>
              <a:spcBef>
                <a:spcPts val="0"/>
              </a:spcBef>
              <a:spcAft>
                <a:spcPts val="0"/>
              </a:spcAft>
              <a:buClr>
                <a:srgbClr val="212121"/>
              </a:buClr>
              <a:buSzPts val="1800"/>
              <a:buFont typeface="Open Sans"/>
              <a:buChar char="●"/>
            </a:pPr>
            <a:r>
              <a:rPr lang="en-US" sz="1800">
                <a:solidFill>
                  <a:srgbClr val="212121"/>
                </a:solidFill>
                <a:latin typeface="Open Sans"/>
                <a:ea typeface="Open Sans"/>
                <a:cs typeface="Open Sans"/>
                <a:sym typeface="Open Sans"/>
              </a:rPr>
              <a:t>We hold long-term relationships across Florida and the Big Bend region. The center has built trust with these communities, so are a valuable resource to you as we seek to advance community engagement, including community engaged research, across campus.</a:t>
            </a:r>
            <a:endParaRPr sz="1800">
              <a:solidFill>
                <a:srgbClr val="212121"/>
              </a:solidFill>
              <a:latin typeface="Open Sans"/>
              <a:ea typeface="Open Sans"/>
              <a:cs typeface="Open Sans"/>
              <a:sym typeface="Open Sans"/>
            </a:endParaRPr>
          </a:p>
          <a:p>
            <a:pPr marL="0" lvl="0" indent="0" algn="l" rtl="0">
              <a:lnSpc>
                <a:spcPct val="115000"/>
              </a:lnSpc>
              <a:spcBef>
                <a:spcPts val="1200"/>
              </a:spcBef>
              <a:spcAft>
                <a:spcPts val="0"/>
              </a:spcAft>
              <a:buNone/>
            </a:pPr>
            <a:r>
              <a:rPr lang="en-US" sz="1800">
                <a:solidFill>
                  <a:srgbClr val="212121"/>
                </a:solidFill>
                <a:latin typeface="Open Sans"/>
                <a:ea typeface="Open Sans"/>
                <a:cs typeface="Open Sans"/>
                <a:sym typeface="Open Sans"/>
              </a:rPr>
              <a:t>For course and partnership development consultations, along with presentation and training requests, feel free to reach out directly to Dr. Joi N Phillips at </a:t>
            </a:r>
            <a:r>
              <a:rPr lang="en-US" sz="1800" u="sng">
                <a:solidFill>
                  <a:schemeClr val="hlink"/>
                </a:solidFill>
                <a:latin typeface="Open Sans"/>
                <a:ea typeface="Open Sans"/>
                <a:cs typeface="Open Sans"/>
                <a:sym typeface="Open Sans"/>
                <a:hlinkClick r:id="rId3"/>
              </a:rPr>
              <a:t>jnphillips@fsu.edu</a:t>
            </a:r>
            <a:r>
              <a:rPr lang="en-US" sz="1800">
                <a:solidFill>
                  <a:srgbClr val="212121"/>
                </a:solidFill>
                <a:latin typeface="Open Sans"/>
                <a:ea typeface="Open Sans"/>
                <a:cs typeface="Open Sans"/>
                <a:sym typeface="Open Sans"/>
              </a:rPr>
              <a:t> or Maria-Paula McIntyre Nwenyi at </a:t>
            </a:r>
            <a:r>
              <a:rPr lang="en-US" sz="1800" u="sng">
                <a:solidFill>
                  <a:schemeClr val="hlink"/>
                </a:solidFill>
                <a:latin typeface="Open Sans"/>
                <a:ea typeface="Open Sans"/>
                <a:cs typeface="Open Sans"/>
                <a:sym typeface="Open Sans"/>
                <a:hlinkClick r:id="rId4"/>
              </a:rPr>
              <a:t>mmcintyre@fsu.edu</a:t>
            </a:r>
            <a:r>
              <a:rPr lang="en-US" sz="1800">
                <a:solidFill>
                  <a:srgbClr val="212121"/>
                </a:solidFill>
                <a:latin typeface="Open Sans"/>
                <a:ea typeface="Open Sans"/>
                <a:cs typeface="Open Sans"/>
                <a:sym typeface="Open Sans"/>
              </a:rPr>
              <a:t>. </a:t>
            </a:r>
            <a:endParaRPr sz="1800">
              <a:solidFill>
                <a:srgbClr val="212121"/>
              </a:solidFill>
              <a:latin typeface="Open Sans"/>
              <a:ea typeface="Open Sans"/>
              <a:cs typeface="Open Sans"/>
              <a:sym typeface="Open Sans"/>
            </a:endParaRPr>
          </a:p>
          <a:p>
            <a:pPr marL="285750" marR="0" lvl="0" indent="-171450" algn="l" rtl="0">
              <a:lnSpc>
                <a:spcPct val="90000"/>
              </a:lnSpc>
              <a:spcBef>
                <a:spcPts val="1800"/>
              </a:spcBef>
              <a:spcAft>
                <a:spcPts val="0"/>
              </a:spcAft>
              <a:buClr>
                <a:schemeClr val="dk1"/>
              </a:buClr>
              <a:buSzPts val="1800"/>
              <a:buFont typeface="Arial"/>
              <a:buNone/>
            </a:pPr>
            <a:endParaRPr sz="1800">
              <a:solidFill>
                <a:srgbClr val="212121"/>
              </a:solidFill>
              <a:latin typeface="Open Sans"/>
              <a:ea typeface="Open Sans"/>
              <a:cs typeface="Open Sans"/>
              <a:sym typeface="Open Sans"/>
            </a:endParaRPr>
          </a:p>
          <a:p>
            <a:pPr marL="285750" marR="0" lvl="0" indent="-107950" algn="l" rtl="0">
              <a:lnSpc>
                <a:spcPct val="90000"/>
              </a:lnSpc>
              <a:spcBef>
                <a:spcPts val="1000"/>
              </a:spcBef>
              <a:spcAft>
                <a:spcPts val="0"/>
              </a:spcAft>
              <a:buClr>
                <a:schemeClr val="dk1"/>
              </a:buClr>
              <a:buSzPts val="2800"/>
              <a:buFont typeface="Arial"/>
              <a:buNone/>
            </a:pPr>
            <a:endParaRPr sz="2800">
              <a:solidFill>
                <a:srgbClr val="000000"/>
              </a:solidFill>
              <a:latin typeface="Arial"/>
              <a:ea typeface="Arial"/>
              <a:cs typeface="Arial"/>
              <a:sym typeface="Arial"/>
            </a:endParaRPr>
          </a:p>
          <a:p>
            <a:pPr marL="228600" marR="0" lvl="0" indent="-114300" algn="l" rtl="0">
              <a:lnSpc>
                <a:spcPct val="150000"/>
              </a:lnSpc>
              <a:spcBef>
                <a:spcPts val="0"/>
              </a:spcBef>
              <a:spcAft>
                <a:spcPts val="0"/>
              </a:spcAft>
              <a:buClr>
                <a:schemeClr val="dk1"/>
              </a:buClr>
              <a:buSzPts val="1800"/>
              <a:buFont typeface="Arial"/>
              <a:buNone/>
            </a:pPr>
            <a:endParaRPr sz="1800">
              <a:solidFill>
                <a:srgbClr val="212121"/>
              </a:solidFill>
              <a:latin typeface="Open Sans"/>
              <a:ea typeface="Open Sans"/>
              <a:cs typeface="Open Sans"/>
              <a:sym typeface="Open Sans"/>
            </a:endParaRPr>
          </a:p>
          <a:p>
            <a:pPr marL="228600" marR="0" lvl="0" indent="-114300" algn="l" rtl="0">
              <a:lnSpc>
                <a:spcPct val="150000"/>
              </a:lnSpc>
              <a:spcBef>
                <a:spcPts val="800"/>
              </a:spcBef>
              <a:spcAft>
                <a:spcPts val="0"/>
              </a:spcAft>
              <a:buClr>
                <a:schemeClr val="dk1"/>
              </a:buClr>
              <a:buSzPts val="1800"/>
              <a:buFont typeface="Arial"/>
              <a:buNone/>
            </a:pPr>
            <a:endParaRPr sz="1800">
              <a:solidFill>
                <a:srgbClr val="212121"/>
              </a:solidFill>
              <a:latin typeface="Open Sans"/>
              <a:ea typeface="Open Sans"/>
              <a:cs typeface="Open Sans"/>
              <a:sym typeface="Open Sans"/>
            </a:endParaRPr>
          </a:p>
        </p:txBody>
      </p:sp>
      <p:sp>
        <p:nvSpPr>
          <p:cNvPr id="216" name="Google Shape;216;p27"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5">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8"/>
          <p:cNvSpPr txBox="1"/>
          <p:nvPr/>
        </p:nvSpPr>
        <p:spPr>
          <a:xfrm>
            <a:off x="1030514" y="472315"/>
            <a:ext cx="9147771"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6F1931"/>
              </a:buClr>
              <a:buSzPts val="4400"/>
              <a:buFont typeface="Open Sans"/>
              <a:buNone/>
            </a:pPr>
            <a:r>
              <a:rPr lang="en-US" sz="4400" b="1">
                <a:solidFill>
                  <a:srgbClr val="6F1931"/>
                </a:solidFill>
                <a:latin typeface="Open Sans"/>
                <a:ea typeface="Open Sans"/>
                <a:cs typeface="Open Sans"/>
                <a:sym typeface="Open Sans"/>
              </a:rPr>
              <a:t>CO-CURRICULAR LEARNING: CAREER CENTER</a:t>
            </a:r>
            <a:endParaRPr/>
          </a:p>
        </p:txBody>
      </p:sp>
      <p:sp>
        <p:nvSpPr>
          <p:cNvPr id="222" name="Google Shape;222;p28"/>
          <p:cNvSpPr txBox="1"/>
          <p:nvPr/>
        </p:nvSpPr>
        <p:spPr>
          <a:xfrm>
            <a:off x="1231110" y="1885374"/>
            <a:ext cx="9427557" cy="4306481"/>
          </a:xfrm>
          <a:prstGeom prst="rect">
            <a:avLst/>
          </a:prstGeom>
          <a:noFill/>
          <a:ln>
            <a:noFill/>
          </a:ln>
        </p:spPr>
        <p:txBody>
          <a:bodyPr spcFirstLastPara="1" wrap="square" lIns="91425" tIns="45700" rIns="91425" bIns="45700" anchor="t" anchorCtr="0">
            <a:noAutofit/>
          </a:bodyPr>
          <a:lstStyle/>
          <a:p>
            <a:pPr marL="285750" marR="0" lvl="0" indent="-285750" algn="l" rtl="0">
              <a:lnSpc>
                <a:spcPct val="90000"/>
              </a:lnSpc>
              <a:spcBef>
                <a:spcPts val="0"/>
              </a:spcBef>
              <a:spcAft>
                <a:spcPts val="0"/>
              </a:spcAft>
              <a:buClr>
                <a:srgbClr val="212121"/>
              </a:buClr>
              <a:buSzPts val="1800"/>
              <a:buFont typeface="Arial"/>
              <a:buChar char="•"/>
            </a:pPr>
            <a:r>
              <a:rPr lang="en-US" sz="1800">
                <a:solidFill>
                  <a:srgbClr val="212121"/>
                </a:solidFill>
                <a:latin typeface="Open Sans"/>
                <a:ea typeface="Open Sans"/>
                <a:cs typeface="Open Sans"/>
                <a:sym typeface="Open Sans"/>
              </a:rPr>
              <a:t>Embedded liaisons in Schools and Colleges provide programs and services to support career exploration, acquisition of skills, job/internship search, and graduate success. </a:t>
            </a:r>
            <a:endParaRPr sz="1800">
              <a:solidFill>
                <a:srgbClr val="000000"/>
              </a:solidFill>
              <a:latin typeface="Open Sans"/>
              <a:ea typeface="Open Sans"/>
              <a:cs typeface="Open Sans"/>
              <a:sym typeface="Open Sans"/>
            </a:endParaRPr>
          </a:p>
          <a:p>
            <a:pPr marL="742950" marR="0" lvl="1" indent="-285750" algn="l" rtl="0">
              <a:lnSpc>
                <a:spcPct val="90000"/>
              </a:lnSpc>
              <a:spcBef>
                <a:spcPts val="1000"/>
              </a:spcBef>
              <a:spcAft>
                <a:spcPts val="0"/>
              </a:spcAft>
              <a:buClr>
                <a:srgbClr val="212121"/>
              </a:buClr>
              <a:buSzPts val="1800"/>
              <a:buFont typeface="Courier New"/>
              <a:buChar char="o"/>
            </a:pPr>
            <a:r>
              <a:rPr lang="en-US" sz="1800" b="0" i="0" u="none" strike="noStrike" cap="none">
                <a:solidFill>
                  <a:srgbClr val="212121"/>
                </a:solidFill>
                <a:latin typeface="Open Sans"/>
                <a:ea typeface="Open Sans"/>
                <a:cs typeface="Open Sans"/>
                <a:sym typeface="Open Sans"/>
              </a:rPr>
              <a:t>Find your liaison here: </a:t>
            </a:r>
            <a:r>
              <a:rPr lang="en-US" sz="1800" b="1" i="0" u="sng" strike="noStrike" cap="none">
                <a:solidFill>
                  <a:schemeClr val="hlink"/>
                </a:solidFill>
                <a:latin typeface="Open Sans"/>
                <a:ea typeface="Open Sans"/>
                <a:cs typeface="Open Sans"/>
                <a:sym typeface="Open Sans"/>
                <a:hlinkClick r:id="rId3"/>
              </a:rPr>
              <a:t>career.fsu.edu/about-us/career-liaisons</a:t>
            </a:r>
            <a:endParaRPr sz="1800" b="1" i="0" u="none" strike="noStrike" cap="none">
              <a:solidFill>
                <a:srgbClr val="6F1930"/>
              </a:solidFill>
              <a:latin typeface="Open Sans"/>
              <a:ea typeface="Open Sans"/>
              <a:cs typeface="Open Sans"/>
              <a:sym typeface="Open Sans"/>
            </a:endParaRPr>
          </a:p>
          <a:p>
            <a:pPr marL="285750" marR="0" lvl="0" indent="-171450" algn="l" rtl="0">
              <a:lnSpc>
                <a:spcPct val="90000"/>
              </a:lnSpc>
              <a:spcBef>
                <a:spcPts val="1000"/>
              </a:spcBef>
              <a:spcAft>
                <a:spcPts val="0"/>
              </a:spcAft>
              <a:buClr>
                <a:schemeClr val="dk1"/>
              </a:buClr>
              <a:buSzPts val="1800"/>
              <a:buFont typeface="Arial"/>
              <a:buNone/>
            </a:pPr>
            <a:endParaRPr sz="1800">
              <a:solidFill>
                <a:srgbClr val="000000"/>
              </a:solidFill>
              <a:latin typeface="Open Sans"/>
              <a:ea typeface="Open Sans"/>
              <a:cs typeface="Open Sans"/>
              <a:sym typeface="Open Sans"/>
            </a:endParaRPr>
          </a:p>
          <a:p>
            <a:pPr marL="285750" marR="0" lvl="0" indent="-285750" algn="l" rtl="0">
              <a:lnSpc>
                <a:spcPct val="90000"/>
              </a:lnSpc>
              <a:spcBef>
                <a:spcPts val="1000"/>
              </a:spcBef>
              <a:spcAft>
                <a:spcPts val="0"/>
              </a:spcAft>
              <a:buClr>
                <a:srgbClr val="212121"/>
              </a:buClr>
              <a:buSzPts val="1800"/>
              <a:buFont typeface="Arial"/>
              <a:buChar char="•"/>
            </a:pPr>
            <a:r>
              <a:rPr lang="en-US" sz="1800">
                <a:solidFill>
                  <a:srgbClr val="212121"/>
                </a:solidFill>
                <a:latin typeface="Open Sans"/>
                <a:ea typeface="Open Sans"/>
                <a:cs typeface="Open Sans"/>
                <a:sym typeface="Open Sans"/>
              </a:rPr>
              <a:t>Career-Related Class Assignments are pre-built class assignments are available in </a:t>
            </a:r>
            <a:r>
              <a:rPr lang="en-US" sz="1800" b="1" u="sng">
                <a:solidFill>
                  <a:schemeClr val="hlink"/>
                </a:solidFill>
                <a:latin typeface="Open Sans"/>
                <a:ea typeface="Open Sans"/>
                <a:cs typeface="Open Sans"/>
                <a:sym typeface="Open Sans"/>
                <a:hlinkClick r:id="rId4"/>
              </a:rPr>
              <a:t>Canvas Commons</a:t>
            </a:r>
            <a:r>
              <a:rPr lang="en-US" sz="1800">
                <a:solidFill>
                  <a:srgbClr val="212121"/>
                </a:solidFill>
                <a:latin typeface="Open Sans"/>
                <a:ea typeface="Open Sans"/>
                <a:cs typeface="Open Sans"/>
                <a:sym typeface="Open Sans"/>
              </a:rPr>
              <a:t> that can be tailored to you class and specific learning objectives.</a:t>
            </a:r>
            <a:endParaRPr sz="1800">
              <a:solidFill>
                <a:srgbClr val="212121"/>
              </a:solidFill>
              <a:latin typeface="Open Sans"/>
              <a:ea typeface="Open Sans"/>
              <a:cs typeface="Open Sans"/>
              <a:sym typeface="Open Sans"/>
            </a:endParaRPr>
          </a:p>
          <a:p>
            <a:pPr marL="285750" marR="0" lvl="0" indent="-107950" algn="l" rtl="0">
              <a:lnSpc>
                <a:spcPct val="90000"/>
              </a:lnSpc>
              <a:spcBef>
                <a:spcPts val="1000"/>
              </a:spcBef>
              <a:spcAft>
                <a:spcPts val="0"/>
              </a:spcAft>
              <a:buClr>
                <a:schemeClr val="dk1"/>
              </a:buClr>
              <a:buSzPts val="2800"/>
              <a:buFont typeface="Arial"/>
              <a:buNone/>
            </a:pPr>
            <a:endParaRPr sz="2800">
              <a:solidFill>
                <a:srgbClr val="000000"/>
              </a:solidFill>
              <a:latin typeface="Open Sans"/>
              <a:ea typeface="Open Sans"/>
              <a:cs typeface="Open Sans"/>
              <a:sym typeface="Open Sans"/>
            </a:endParaRPr>
          </a:p>
          <a:p>
            <a:pPr marL="285750" marR="0" lvl="0" indent="-107950" algn="l" rtl="0">
              <a:lnSpc>
                <a:spcPct val="90000"/>
              </a:lnSpc>
              <a:spcBef>
                <a:spcPts val="1000"/>
              </a:spcBef>
              <a:spcAft>
                <a:spcPts val="0"/>
              </a:spcAft>
              <a:buClr>
                <a:schemeClr val="dk1"/>
              </a:buClr>
              <a:buSzPts val="2800"/>
              <a:buFont typeface="Arial"/>
              <a:buNone/>
            </a:pPr>
            <a:endParaRPr sz="2800">
              <a:solidFill>
                <a:srgbClr val="000000"/>
              </a:solidFill>
              <a:latin typeface="Open Sans"/>
              <a:ea typeface="Open Sans"/>
              <a:cs typeface="Open Sans"/>
              <a:sym typeface="Open Sans"/>
            </a:endParaRPr>
          </a:p>
          <a:p>
            <a:pPr marL="0" marR="0" lvl="0" indent="0" algn="l" rtl="0">
              <a:lnSpc>
                <a:spcPct val="90000"/>
              </a:lnSpc>
              <a:spcBef>
                <a:spcPts val="1000"/>
              </a:spcBef>
              <a:spcAft>
                <a:spcPts val="0"/>
              </a:spcAft>
              <a:buNone/>
            </a:pPr>
            <a:endParaRPr sz="2800">
              <a:solidFill>
                <a:srgbClr val="000000"/>
              </a:solidFill>
              <a:latin typeface="Open Sans"/>
              <a:ea typeface="Open Sans"/>
              <a:cs typeface="Open Sans"/>
              <a:sym typeface="Open Sans"/>
            </a:endParaRPr>
          </a:p>
          <a:p>
            <a:pPr marL="0" marR="0" lvl="0" indent="0" algn="l" rtl="0">
              <a:lnSpc>
                <a:spcPct val="90000"/>
              </a:lnSpc>
              <a:spcBef>
                <a:spcPts val="1000"/>
              </a:spcBef>
              <a:spcAft>
                <a:spcPts val="0"/>
              </a:spcAft>
              <a:buNone/>
            </a:pPr>
            <a:endParaRPr sz="2800">
              <a:solidFill>
                <a:srgbClr val="000000"/>
              </a:solidFill>
              <a:latin typeface="Arial"/>
              <a:ea typeface="Arial"/>
              <a:cs typeface="Arial"/>
              <a:sym typeface="Arial"/>
            </a:endParaRPr>
          </a:p>
          <a:p>
            <a:pPr marL="0" marR="0" lvl="0" indent="0" algn="l" rtl="0">
              <a:lnSpc>
                <a:spcPct val="150000"/>
              </a:lnSpc>
              <a:spcBef>
                <a:spcPts val="0"/>
              </a:spcBef>
              <a:spcAft>
                <a:spcPts val="0"/>
              </a:spcAft>
              <a:buNone/>
            </a:pPr>
            <a:endParaRPr sz="1800">
              <a:solidFill>
                <a:srgbClr val="212121"/>
              </a:solidFill>
              <a:latin typeface="Open Sans"/>
              <a:ea typeface="Open Sans"/>
              <a:cs typeface="Open Sans"/>
              <a:sym typeface="Open Sans"/>
            </a:endParaRPr>
          </a:p>
        </p:txBody>
      </p:sp>
      <p:sp>
        <p:nvSpPr>
          <p:cNvPr id="223" name="Google Shape;223;p28"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5">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9" descr="A pattern of a shirt and objects&#10;&#10;AI-generated content may be incorrect."/>
          <p:cNvSpPr/>
          <p:nvPr/>
        </p:nvSpPr>
        <p:spPr>
          <a:xfrm>
            <a:off x="0" y="-1189"/>
            <a:ext cx="686657" cy="6849268"/>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229" name="Google Shape;229;p29" title="Screenshot 2026-08-11 at 3.39.58 PM.png"/>
          <p:cNvPicPr preferRelativeResize="0"/>
          <p:nvPr/>
        </p:nvPicPr>
        <p:blipFill>
          <a:blip r:embed="rId4">
            <a:alphaModFix/>
          </a:blip>
          <a:stretch>
            <a:fillRect/>
          </a:stretch>
        </p:blipFill>
        <p:spPr>
          <a:xfrm>
            <a:off x="685800" y="-1200"/>
            <a:ext cx="11506199" cy="68580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0" descr="A pattern of a shirt and objects&#10;&#10;AI-generated content may be incorrect."/>
          <p:cNvSpPr/>
          <p:nvPr/>
        </p:nvSpPr>
        <p:spPr>
          <a:xfrm>
            <a:off x="0" y="-1189"/>
            <a:ext cx="686657" cy="6849268"/>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235" name="Google Shape;235;p30" title="Screenshot 2026-08-11 at 3.41.17 PM.png"/>
          <p:cNvPicPr preferRelativeResize="0"/>
          <p:nvPr/>
        </p:nvPicPr>
        <p:blipFill>
          <a:blip r:embed="rId4">
            <a:alphaModFix/>
          </a:blip>
          <a:stretch>
            <a:fillRect/>
          </a:stretch>
        </p:blipFill>
        <p:spPr>
          <a:xfrm>
            <a:off x="686650" y="0"/>
            <a:ext cx="11505351" cy="68492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1" descr="A pattern of a shirt and objects&#10;&#10;AI-generated content may be incorrect."/>
          <p:cNvSpPr/>
          <p:nvPr/>
        </p:nvSpPr>
        <p:spPr>
          <a:xfrm>
            <a:off x="0" y="-1189"/>
            <a:ext cx="686657" cy="6849268"/>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241" name="Google Shape;241;p31" title="Screenshot 2026-08-11 at 3.42.00 PM.png"/>
          <p:cNvPicPr preferRelativeResize="0"/>
          <p:nvPr/>
        </p:nvPicPr>
        <p:blipFill>
          <a:blip r:embed="rId4">
            <a:alphaModFix/>
          </a:blip>
          <a:stretch>
            <a:fillRect/>
          </a:stretch>
        </p:blipFill>
        <p:spPr>
          <a:xfrm>
            <a:off x="686650" y="0"/>
            <a:ext cx="11505348" cy="6858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4"/>
          <p:cNvSpPr/>
          <p:nvPr/>
        </p:nvSpPr>
        <p:spPr>
          <a:xfrm>
            <a:off x="6197876" y="-37016"/>
            <a:ext cx="10616648" cy="6976023"/>
          </a:xfrm>
          <a:custGeom>
            <a:avLst/>
            <a:gdLst/>
            <a:ahLst/>
            <a:cxnLst/>
            <a:rect l="l" t="t" r="r" b="b"/>
            <a:pathLst>
              <a:path w="15924972" h="10464034" extrusionOk="0">
                <a:moveTo>
                  <a:pt x="0" y="0"/>
                </a:moveTo>
                <a:lnTo>
                  <a:pt x="15924972" y="0"/>
                </a:lnTo>
                <a:lnTo>
                  <a:pt x="15924972" y="10464034"/>
                </a:lnTo>
                <a:lnTo>
                  <a:pt x="0" y="1046403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101" name="Google Shape;101;p14"/>
          <p:cNvPicPr preferRelativeResize="0"/>
          <p:nvPr/>
        </p:nvPicPr>
        <p:blipFill rotWithShape="1">
          <a:blip r:embed="rId4">
            <a:alphaModFix/>
          </a:blip>
          <a:srcRect l="21417" r="21417"/>
          <a:stretch/>
        </p:blipFill>
        <p:spPr>
          <a:xfrm>
            <a:off x="6394396" y="0"/>
            <a:ext cx="5902633" cy="6858000"/>
          </a:xfrm>
          <a:prstGeom prst="rect">
            <a:avLst/>
          </a:prstGeom>
          <a:noFill/>
          <a:ln>
            <a:noFill/>
          </a:ln>
        </p:spPr>
      </p:pic>
      <p:sp>
        <p:nvSpPr>
          <p:cNvPr id="102" name="Google Shape;102;p14"/>
          <p:cNvSpPr/>
          <p:nvPr/>
        </p:nvSpPr>
        <p:spPr>
          <a:xfrm>
            <a:off x="1238008" y="3397632"/>
            <a:ext cx="1108282" cy="598109"/>
          </a:xfrm>
          <a:custGeom>
            <a:avLst/>
            <a:gdLst/>
            <a:ahLst/>
            <a:cxnLst/>
            <a:rect l="l" t="t" r="r" b="b"/>
            <a:pathLst>
              <a:path w="1662423" h="836249" extrusionOk="0">
                <a:moveTo>
                  <a:pt x="0" y="0"/>
                </a:moveTo>
                <a:lnTo>
                  <a:pt x="1662423" y="0"/>
                </a:lnTo>
                <a:lnTo>
                  <a:pt x="1662423" y="836249"/>
                </a:lnTo>
                <a:lnTo>
                  <a:pt x="0" y="83624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03" name="Google Shape;103;p14"/>
          <p:cNvSpPr/>
          <p:nvPr/>
        </p:nvSpPr>
        <p:spPr>
          <a:xfrm>
            <a:off x="1493822" y="4915627"/>
            <a:ext cx="596481" cy="591099"/>
          </a:xfrm>
          <a:custGeom>
            <a:avLst/>
            <a:gdLst/>
            <a:ahLst/>
            <a:cxnLst/>
            <a:rect l="l" t="t" r="r" b="b"/>
            <a:pathLst>
              <a:path w="894721" h="826449" extrusionOk="0">
                <a:moveTo>
                  <a:pt x="0" y="0"/>
                </a:moveTo>
                <a:lnTo>
                  <a:pt x="894721" y="0"/>
                </a:lnTo>
                <a:lnTo>
                  <a:pt x="894721" y="826449"/>
                </a:lnTo>
                <a:lnTo>
                  <a:pt x="0" y="82644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04" name="Google Shape;104;p14"/>
          <p:cNvSpPr/>
          <p:nvPr/>
        </p:nvSpPr>
        <p:spPr>
          <a:xfrm>
            <a:off x="3728924" y="4927856"/>
            <a:ext cx="653504" cy="578870"/>
          </a:xfrm>
          <a:custGeom>
            <a:avLst/>
            <a:gdLst/>
            <a:ahLst/>
            <a:cxnLst/>
            <a:rect l="l" t="t" r="r" b="b"/>
            <a:pathLst>
              <a:path w="980256" h="809350" extrusionOk="0">
                <a:moveTo>
                  <a:pt x="0" y="0"/>
                </a:moveTo>
                <a:lnTo>
                  <a:pt x="980256" y="0"/>
                </a:lnTo>
                <a:lnTo>
                  <a:pt x="980256" y="809349"/>
                </a:lnTo>
                <a:lnTo>
                  <a:pt x="0" y="809349"/>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05" name="Google Shape;105;p14"/>
          <p:cNvSpPr/>
          <p:nvPr/>
        </p:nvSpPr>
        <p:spPr>
          <a:xfrm>
            <a:off x="3669052" y="3445131"/>
            <a:ext cx="774887" cy="551267"/>
          </a:xfrm>
          <a:custGeom>
            <a:avLst/>
            <a:gdLst/>
            <a:ahLst/>
            <a:cxnLst/>
            <a:rect l="l" t="t" r="r" b="b"/>
            <a:pathLst>
              <a:path w="1162331" h="770757" extrusionOk="0">
                <a:moveTo>
                  <a:pt x="0" y="0"/>
                </a:moveTo>
                <a:lnTo>
                  <a:pt x="1162332" y="0"/>
                </a:lnTo>
                <a:lnTo>
                  <a:pt x="1162332" y="770757"/>
                </a:lnTo>
                <a:lnTo>
                  <a:pt x="0" y="77075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06" name="Google Shape;106;p14"/>
          <p:cNvSpPr txBox="1"/>
          <p:nvPr/>
        </p:nvSpPr>
        <p:spPr>
          <a:xfrm>
            <a:off x="685801" y="630800"/>
            <a:ext cx="4866151" cy="589905"/>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en-US" sz="4000" b="1">
                <a:solidFill>
                  <a:srgbClr val="6F1931"/>
                </a:solidFill>
                <a:latin typeface="Open Sans"/>
                <a:ea typeface="Open Sans"/>
                <a:cs typeface="Open Sans"/>
                <a:sym typeface="Open Sans"/>
              </a:rPr>
              <a:t>STUDENT AFFAIRS</a:t>
            </a:r>
            <a:endParaRPr sz="4000" b="1">
              <a:solidFill>
                <a:srgbClr val="6F1931"/>
              </a:solidFill>
              <a:latin typeface="Open Sans"/>
              <a:ea typeface="Open Sans"/>
              <a:cs typeface="Open Sans"/>
              <a:sym typeface="Open Sans"/>
            </a:endParaRPr>
          </a:p>
        </p:txBody>
      </p:sp>
      <p:sp>
        <p:nvSpPr>
          <p:cNvPr id="107" name="Google Shape;107;p14"/>
          <p:cNvSpPr txBox="1"/>
          <p:nvPr/>
        </p:nvSpPr>
        <p:spPr>
          <a:xfrm>
            <a:off x="1022108" y="4145834"/>
            <a:ext cx="1544683" cy="289503"/>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en-US" sz="1733" b="1">
                <a:solidFill>
                  <a:srgbClr val="6F1931"/>
                </a:solidFill>
                <a:latin typeface="Open Sans"/>
                <a:ea typeface="Open Sans"/>
                <a:cs typeface="Open Sans"/>
                <a:sym typeface="Open Sans"/>
              </a:rPr>
              <a:t>Engagement</a:t>
            </a:r>
            <a:endParaRPr/>
          </a:p>
        </p:txBody>
      </p:sp>
      <p:sp>
        <p:nvSpPr>
          <p:cNvPr id="108" name="Google Shape;108;p14"/>
          <p:cNvSpPr txBox="1"/>
          <p:nvPr/>
        </p:nvSpPr>
        <p:spPr>
          <a:xfrm>
            <a:off x="3337038" y="4145835"/>
            <a:ext cx="1438039" cy="289503"/>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en-US" sz="1733" b="1">
                <a:solidFill>
                  <a:srgbClr val="6F1931"/>
                </a:solidFill>
                <a:latin typeface="Open Sans"/>
                <a:ea typeface="Open Sans"/>
                <a:cs typeface="Open Sans"/>
                <a:sym typeface="Open Sans"/>
              </a:rPr>
              <a:t>Community</a:t>
            </a:r>
            <a:endParaRPr/>
          </a:p>
        </p:txBody>
      </p:sp>
      <p:sp>
        <p:nvSpPr>
          <p:cNvPr id="109" name="Google Shape;109;p14"/>
          <p:cNvSpPr txBox="1"/>
          <p:nvPr/>
        </p:nvSpPr>
        <p:spPr>
          <a:xfrm>
            <a:off x="1159994" y="5676824"/>
            <a:ext cx="1265769" cy="529953"/>
          </a:xfrm>
          <a:prstGeom prst="rect">
            <a:avLst/>
          </a:prstGeom>
          <a:noFill/>
          <a:ln>
            <a:noFill/>
          </a:ln>
        </p:spPr>
        <p:txBody>
          <a:bodyPr spcFirstLastPara="1" wrap="square" lIns="0" tIns="0" rIns="0" bIns="0" anchor="t" anchorCtr="0">
            <a:spAutoFit/>
          </a:bodyPr>
          <a:lstStyle/>
          <a:p>
            <a:pPr marL="0" marR="0" lvl="0" indent="0" algn="ctr" rtl="0">
              <a:lnSpc>
                <a:spcPct val="119965"/>
              </a:lnSpc>
              <a:spcBef>
                <a:spcPts val="0"/>
              </a:spcBef>
              <a:spcAft>
                <a:spcPts val="0"/>
              </a:spcAft>
              <a:buNone/>
            </a:pPr>
            <a:r>
              <a:rPr lang="en-US" sz="1733" b="1">
                <a:solidFill>
                  <a:srgbClr val="6F1931"/>
                </a:solidFill>
                <a:latin typeface="Open Sans"/>
                <a:ea typeface="Open Sans"/>
                <a:cs typeface="Open Sans"/>
                <a:sym typeface="Open Sans"/>
              </a:rPr>
              <a:t>Health and Wellness</a:t>
            </a:r>
            <a:endParaRPr/>
          </a:p>
        </p:txBody>
      </p:sp>
      <p:sp>
        <p:nvSpPr>
          <p:cNvPr id="110" name="Google Shape;110;p14"/>
          <p:cNvSpPr txBox="1"/>
          <p:nvPr/>
        </p:nvSpPr>
        <p:spPr>
          <a:xfrm>
            <a:off x="3380581" y="5676824"/>
            <a:ext cx="1347803" cy="529953"/>
          </a:xfrm>
          <a:prstGeom prst="rect">
            <a:avLst/>
          </a:prstGeom>
          <a:noFill/>
          <a:ln>
            <a:noFill/>
          </a:ln>
        </p:spPr>
        <p:txBody>
          <a:bodyPr spcFirstLastPara="1" wrap="square" lIns="0" tIns="0" rIns="0" bIns="0" anchor="t" anchorCtr="0">
            <a:spAutoFit/>
          </a:bodyPr>
          <a:lstStyle/>
          <a:p>
            <a:pPr marL="0" marR="0" lvl="0" indent="0" algn="ctr" rtl="0">
              <a:lnSpc>
                <a:spcPct val="119965"/>
              </a:lnSpc>
              <a:spcBef>
                <a:spcPts val="0"/>
              </a:spcBef>
              <a:spcAft>
                <a:spcPts val="0"/>
              </a:spcAft>
              <a:buNone/>
            </a:pPr>
            <a:r>
              <a:rPr lang="en-US" sz="1733" b="1">
                <a:solidFill>
                  <a:srgbClr val="6F1931"/>
                </a:solidFill>
                <a:latin typeface="Open Sans"/>
                <a:ea typeface="Open Sans"/>
                <a:cs typeface="Open Sans"/>
                <a:sym typeface="Open Sans"/>
              </a:rPr>
              <a:t>Career Readiness</a:t>
            </a:r>
            <a:endParaRPr/>
          </a:p>
        </p:txBody>
      </p:sp>
      <p:sp>
        <p:nvSpPr>
          <p:cNvPr id="111" name="Google Shape;111;p14"/>
          <p:cNvSpPr txBox="1"/>
          <p:nvPr/>
        </p:nvSpPr>
        <p:spPr>
          <a:xfrm>
            <a:off x="683476" y="1526727"/>
            <a:ext cx="4636990" cy="1358064"/>
          </a:xfrm>
          <a:prstGeom prst="rect">
            <a:avLst/>
          </a:prstGeom>
          <a:noFill/>
          <a:ln>
            <a:noFill/>
          </a:ln>
        </p:spPr>
        <p:txBody>
          <a:bodyPr spcFirstLastPara="1" wrap="square" lIns="0" tIns="0" rIns="0" bIns="0" anchor="t" anchorCtr="0">
            <a:spAutoFit/>
          </a:bodyPr>
          <a:lstStyle/>
          <a:p>
            <a:pPr marL="0" marR="0" lvl="0" indent="0" algn="l" rtl="0">
              <a:lnSpc>
                <a:spcPct val="149277"/>
              </a:lnSpc>
              <a:spcBef>
                <a:spcPts val="0"/>
              </a:spcBef>
              <a:spcAft>
                <a:spcPts val="0"/>
              </a:spcAft>
              <a:buNone/>
            </a:pPr>
            <a:r>
              <a:rPr lang="en-US" sz="1800">
                <a:solidFill>
                  <a:schemeClr val="dk1"/>
                </a:solidFill>
                <a:latin typeface="Open Sans"/>
                <a:ea typeface="Open Sans"/>
                <a:cs typeface="Open Sans"/>
                <a:sym typeface="Open Sans"/>
              </a:rPr>
              <a:t>Our Mission is student success. The Florida State University Division of Student Affairs empowers and supports students to achieve their full potential.</a:t>
            </a:r>
            <a:endParaRPr sz="1800">
              <a:solidFill>
                <a:schemeClr val="dk1"/>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2" descr="A pattern of a shirt and objects&#10;&#10;AI-generated content may be incorrect."/>
          <p:cNvSpPr/>
          <p:nvPr/>
        </p:nvSpPr>
        <p:spPr>
          <a:xfrm>
            <a:off x="0" y="-1189"/>
            <a:ext cx="686657" cy="6849268"/>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247" name="Google Shape;247;p32" title="Screenshot 2026-08-11 at 3.43.57 PM.png"/>
          <p:cNvPicPr preferRelativeResize="0"/>
          <p:nvPr/>
        </p:nvPicPr>
        <p:blipFill>
          <a:blip r:embed="rId4">
            <a:alphaModFix/>
          </a:blip>
          <a:stretch>
            <a:fillRect/>
          </a:stretch>
        </p:blipFill>
        <p:spPr>
          <a:xfrm>
            <a:off x="686650" y="0"/>
            <a:ext cx="11505348"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3" descr="A pattern of a shirt and objects&#10;&#10;AI-generated content may be incorrect."/>
          <p:cNvSpPr/>
          <p:nvPr/>
        </p:nvSpPr>
        <p:spPr>
          <a:xfrm>
            <a:off x="0" y="-1189"/>
            <a:ext cx="686657" cy="6849268"/>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253" name="Google Shape;253;p33" title="Screenshot 2026-08-11 at 3.45.15 PM.png"/>
          <p:cNvPicPr preferRelativeResize="0"/>
          <p:nvPr/>
        </p:nvPicPr>
        <p:blipFill rotWithShape="1">
          <a:blip r:embed="rId4">
            <a:alphaModFix/>
          </a:blip>
          <a:srcRect l="4438" r="1533"/>
          <a:stretch/>
        </p:blipFill>
        <p:spPr>
          <a:xfrm>
            <a:off x="686650" y="0"/>
            <a:ext cx="11505347" cy="68580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4"/>
          <p:cNvSpPr txBox="1"/>
          <p:nvPr/>
        </p:nvSpPr>
        <p:spPr>
          <a:xfrm>
            <a:off x="1030514" y="472315"/>
            <a:ext cx="9147771"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6F1931"/>
              </a:buClr>
              <a:buSzPts val="4400"/>
              <a:buFont typeface="Open Sans"/>
              <a:buNone/>
            </a:pPr>
            <a:r>
              <a:rPr lang="en-US" sz="4400" b="1">
                <a:solidFill>
                  <a:srgbClr val="6F1931"/>
                </a:solidFill>
                <a:latin typeface="Open Sans"/>
                <a:ea typeface="Open Sans"/>
                <a:cs typeface="Open Sans"/>
                <a:sym typeface="Open Sans"/>
              </a:rPr>
              <a:t>CO-CURRICULAR LEARNING: LEADERSHIP DEVELOPMENT</a:t>
            </a:r>
            <a:endParaRPr/>
          </a:p>
        </p:txBody>
      </p:sp>
      <p:sp>
        <p:nvSpPr>
          <p:cNvPr id="259" name="Google Shape;259;p34"/>
          <p:cNvSpPr txBox="1"/>
          <p:nvPr/>
        </p:nvSpPr>
        <p:spPr>
          <a:xfrm>
            <a:off x="1231110" y="1885374"/>
            <a:ext cx="9427557" cy="4306481"/>
          </a:xfrm>
          <a:prstGeom prst="rect">
            <a:avLst/>
          </a:prstGeom>
          <a:noFill/>
          <a:ln>
            <a:noFill/>
          </a:ln>
        </p:spPr>
        <p:txBody>
          <a:bodyPr spcFirstLastPara="1" wrap="square" lIns="91425" tIns="45700" rIns="91425" bIns="45700" anchor="t" anchorCtr="0">
            <a:noAutofit/>
          </a:bodyPr>
          <a:lstStyle/>
          <a:p>
            <a:pPr marL="457200" marR="0" lvl="0" indent="-342900" algn="l" rtl="0">
              <a:lnSpc>
                <a:spcPct val="150000"/>
              </a:lnSpc>
              <a:spcBef>
                <a:spcPts val="0"/>
              </a:spcBef>
              <a:spcAft>
                <a:spcPts val="0"/>
              </a:spcAft>
              <a:buClr>
                <a:schemeClr val="dk1"/>
              </a:buClr>
              <a:buSzPts val="1800"/>
              <a:buFont typeface="Arial"/>
              <a:buChar char="●"/>
            </a:pPr>
            <a:r>
              <a:rPr lang="en-US" sz="1800">
                <a:solidFill>
                  <a:srgbClr val="212121"/>
                </a:solidFill>
                <a:latin typeface="Open Sans"/>
                <a:ea typeface="Open Sans"/>
                <a:cs typeface="Open Sans"/>
                <a:sym typeface="Open Sans"/>
              </a:rPr>
              <a:t>Now offering FSUHQ, an online hub to enhance the student engagement experience.  FSU HQ is the digital space for student organizations and involvement information along with discovering pathways and badges, curated opportunities designed to help students navigate campus life with purpose while tracking their involvement and building career-ready skills</a:t>
            </a:r>
            <a:endParaRPr sz="1800">
              <a:solidFill>
                <a:srgbClr val="212121"/>
              </a:solidFill>
              <a:latin typeface="Open Sans"/>
              <a:ea typeface="Open Sans"/>
              <a:cs typeface="Open Sans"/>
              <a:sym typeface="Open Sans"/>
            </a:endParaRPr>
          </a:p>
          <a:p>
            <a:pPr marL="457200" marR="0" lvl="0" indent="-342900" algn="l" rtl="0">
              <a:lnSpc>
                <a:spcPct val="150000"/>
              </a:lnSpc>
              <a:spcBef>
                <a:spcPts val="0"/>
              </a:spcBef>
              <a:spcAft>
                <a:spcPts val="0"/>
              </a:spcAft>
              <a:buClr>
                <a:schemeClr val="dk1"/>
              </a:buClr>
              <a:buSzPts val="1800"/>
              <a:buFont typeface="Arial"/>
              <a:buChar char="●"/>
            </a:pPr>
            <a:r>
              <a:rPr lang="en-US" sz="1800">
                <a:solidFill>
                  <a:srgbClr val="212121"/>
                </a:solidFill>
                <a:latin typeface="Open Sans"/>
                <a:ea typeface="Open Sans"/>
                <a:cs typeface="Open Sans"/>
                <a:sym typeface="Open Sans"/>
              </a:rPr>
              <a:t>Utilizing a curricular approach to student leadership and success pinpointing a student’s FSU experience from Admission to Commencement</a:t>
            </a:r>
            <a:endParaRPr sz="1800">
              <a:solidFill>
                <a:srgbClr val="212121"/>
              </a:solidFill>
              <a:latin typeface="Open Sans"/>
              <a:ea typeface="Open Sans"/>
              <a:cs typeface="Open Sans"/>
              <a:sym typeface="Open Sans"/>
            </a:endParaRPr>
          </a:p>
          <a:p>
            <a:pPr marL="914400" marR="0" lvl="1" indent="-342900" algn="l" rtl="0">
              <a:lnSpc>
                <a:spcPct val="150000"/>
              </a:lnSpc>
              <a:spcBef>
                <a:spcPts val="0"/>
              </a:spcBef>
              <a:spcAft>
                <a:spcPts val="0"/>
              </a:spcAft>
              <a:buClr>
                <a:srgbClr val="212121"/>
              </a:buClr>
              <a:buSzPts val="1800"/>
              <a:buFont typeface="Open Sans"/>
              <a:buChar char="○"/>
            </a:pPr>
            <a:r>
              <a:rPr lang="en-US" sz="1800">
                <a:solidFill>
                  <a:srgbClr val="212121"/>
                </a:solidFill>
                <a:latin typeface="Open Sans"/>
                <a:ea typeface="Open Sans"/>
                <a:cs typeface="Open Sans"/>
                <a:sym typeface="Open Sans"/>
              </a:rPr>
              <a:t>Referencing Astin’s theory of student involvement, Tinto’s theory of student departure, and Baxter-Magolda’s theory of self-authorship</a:t>
            </a:r>
            <a:endParaRPr sz="1800">
              <a:solidFill>
                <a:srgbClr val="212121"/>
              </a:solidFill>
              <a:latin typeface="Open Sans"/>
              <a:ea typeface="Open Sans"/>
              <a:cs typeface="Open Sans"/>
              <a:sym typeface="Open Sans"/>
            </a:endParaRPr>
          </a:p>
          <a:p>
            <a:pPr marL="457200" marR="0" lvl="0" indent="-342900" algn="l" rtl="0">
              <a:lnSpc>
                <a:spcPct val="150000"/>
              </a:lnSpc>
              <a:spcBef>
                <a:spcPts val="0"/>
              </a:spcBef>
              <a:spcAft>
                <a:spcPts val="0"/>
              </a:spcAft>
              <a:buClr>
                <a:srgbClr val="212121"/>
              </a:buClr>
              <a:buSzPts val="1800"/>
              <a:buFont typeface="Open Sans"/>
              <a:buChar char="●"/>
            </a:pPr>
            <a:r>
              <a:rPr lang="en-US" sz="1800">
                <a:solidFill>
                  <a:srgbClr val="212121"/>
                </a:solidFill>
                <a:latin typeface="Open Sans"/>
                <a:ea typeface="Open Sans"/>
                <a:cs typeface="Open Sans"/>
                <a:sym typeface="Open Sans"/>
              </a:rPr>
              <a:t>Offering programs for individuals such as our Freshman Leadership Institute, Transfer Leadership Institute and LEAD FSU for student organizations.</a:t>
            </a:r>
            <a:endParaRPr sz="1800">
              <a:solidFill>
                <a:srgbClr val="212121"/>
              </a:solidFill>
              <a:latin typeface="Open Sans"/>
              <a:ea typeface="Open Sans"/>
              <a:cs typeface="Open Sans"/>
              <a:sym typeface="Open Sans"/>
            </a:endParaRPr>
          </a:p>
        </p:txBody>
      </p:sp>
      <p:sp>
        <p:nvSpPr>
          <p:cNvPr id="260" name="Google Shape;260;p34"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35" descr="A diagram of a hotel&#10;&#10;AI-generated content may be incorrect."/>
          <p:cNvPicPr preferRelativeResize="0"/>
          <p:nvPr/>
        </p:nvPicPr>
        <p:blipFill rotWithShape="1">
          <a:blip r:embed="rId3">
            <a:alphaModFix/>
          </a:blip>
          <a:srcRect/>
          <a:stretch/>
        </p:blipFill>
        <p:spPr>
          <a:xfrm>
            <a:off x="1834301" y="189345"/>
            <a:ext cx="8395210" cy="6479310"/>
          </a:xfrm>
          <a:prstGeom prst="rect">
            <a:avLst/>
          </a:prstGeom>
          <a:noFill/>
          <a:ln>
            <a:noFill/>
          </a:ln>
        </p:spPr>
      </p:pic>
      <p:sp>
        <p:nvSpPr>
          <p:cNvPr id="266" name="Google Shape;266;p35"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4">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67" name="Google Shape;267;p35"/>
          <p:cNvSpPr/>
          <p:nvPr/>
        </p:nvSpPr>
        <p:spPr>
          <a:xfrm>
            <a:off x="1832707" y="242277"/>
            <a:ext cx="2485292" cy="890953"/>
          </a:xfrm>
          <a:prstGeom prst="rect">
            <a:avLst/>
          </a:prstGeom>
          <a:solidFill>
            <a:srgbClr val="792D3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68" name="Google Shape;268;p35" descr="A black and white sign with white text&#10;&#10;AI-generated content may be incorrect."/>
          <p:cNvPicPr preferRelativeResize="0"/>
          <p:nvPr/>
        </p:nvPicPr>
        <p:blipFill rotWithShape="1">
          <a:blip r:embed="rId5">
            <a:alphaModFix/>
          </a:blip>
          <a:srcRect/>
          <a:stretch/>
        </p:blipFill>
        <p:spPr>
          <a:xfrm>
            <a:off x="2016369" y="295787"/>
            <a:ext cx="2063262" cy="106528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6"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75" name="Google Shape;275;p36"/>
          <p:cNvSpPr txBox="1"/>
          <p:nvPr/>
        </p:nvSpPr>
        <p:spPr>
          <a:xfrm>
            <a:off x="1236311" y="446736"/>
            <a:ext cx="3465000" cy="53565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800">
                <a:solidFill>
                  <a:schemeClr val="dk1"/>
                </a:solidFill>
                <a:latin typeface="Open Sans"/>
                <a:ea typeface="Open Sans"/>
                <a:cs typeface="Open Sans"/>
                <a:sym typeface="Open Sans"/>
              </a:rPr>
              <a:t>Engaging students in practices that promote mental health is the responsibility of not</a:t>
            </a:r>
            <a:endParaRPr sz="1800">
              <a:solidFill>
                <a:schemeClr val="dk1"/>
              </a:solidFill>
              <a:latin typeface="Arial"/>
              <a:ea typeface="Arial"/>
              <a:cs typeface="Arial"/>
              <a:sym typeface="Arial"/>
            </a:endParaRPr>
          </a:p>
          <a:p>
            <a:pPr marL="0" marR="0" lvl="0" indent="0" algn="l" rtl="0">
              <a:lnSpc>
                <a:spcPct val="150000"/>
              </a:lnSpc>
              <a:spcBef>
                <a:spcPts val="0"/>
              </a:spcBef>
              <a:spcAft>
                <a:spcPts val="0"/>
              </a:spcAft>
              <a:buNone/>
            </a:pPr>
            <a:r>
              <a:rPr lang="en-US" sz="1800">
                <a:solidFill>
                  <a:schemeClr val="dk1"/>
                </a:solidFill>
                <a:latin typeface="Open Sans"/>
                <a:ea typeface="Open Sans"/>
                <a:cs typeface="Open Sans"/>
                <a:sym typeface="Open Sans"/>
              </a:rPr>
              <a:t>just one department on campus, but of the entire campus community. </a:t>
            </a:r>
            <a:endParaRPr/>
          </a:p>
          <a:p>
            <a:pPr marL="0" marR="0" lvl="0" indent="0" algn="l" rtl="0">
              <a:lnSpc>
                <a:spcPct val="150000"/>
              </a:lnSpc>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lnSpc>
                <a:spcPct val="150000"/>
              </a:lnSpc>
              <a:spcBef>
                <a:spcPts val="0"/>
              </a:spcBef>
              <a:spcAft>
                <a:spcPts val="0"/>
              </a:spcAft>
              <a:buNone/>
            </a:pPr>
            <a:r>
              <a:rPr lang="en-US" sz="1800">
                <a:solidFill>
                  <a:schemeClr val="dk1"/>
                </a:solidFill>
                <a:latin typeface="Open Sans"/>
                <a:ea typeface="Open Sans"/>
                <a:cs typeface="Open Sans"/>
                <a:sym typeface="Open Sans"/>
              </a:rPr>
              <a:t>This guidebook is to help faculty make small shifts that could make a major difference in students' behavior and well-being. Click </a:t>
            </a:r>
            <a:r>
              <a:rPr lang="en-US" sz="1800" b="1" u="sng">
                <a:solidFill>
                  <a:schemeClr val="hlink"/>
                </a:solidFill>
                <a:latin typeface="Open Sans"/>
                <a:ea typeface="Open Sans"/>
                <a:cs typeface="Open Sans"/>
                <a:sym typeface="Open Sans"/>
                <a:hlinkClick r:id="rId4"/>
              </a:rPr>
              <a:t>here</a:t>
            </a:r>
            <a:r>
              <a:rPr lang="en-US" sz="1800">
                <a:solidFill>
                  <a:schemeClr val="dk1"/>
                </a:solidFill>
                <a:latin typeface="Open Sans"/>
                <a:ea typeface="Open Sans"/>
                <a:cs typeface="Open Sans"/>
                <a:sym typeface="Open Sans"/>
              </a:rPr>
              <a:t> to download the guide.  </a:t>
            </a:r>
            <a:endParaRPr sz="1800">
              <a:solidFill>
                <a:schemeClr val="dk1"/>
              </a:solidFill>
              <a:latin typeface="Open Sans"/>
              <a:ea typeface="Open Sans"/>
              <a:cs typeface="Open Sans"/>
              <a:sym typeface="Open Sans"/>
            </a:endParaRPr>
          </a:p>
        </p:txBody>
      </p:sp>
      <p:pic>
        <p:nvPicPr>
          <p:cNvPr id="276" name="Google Shape;276;p36" descr="A brochure of a building&#10;&#10;AI-generated content may be incorrect."/>
          <p:cNvPicPr preferRelativeResize="0"/>
          <p:nvPr/>
        </p:nvPicPr>
        <p:blipFill rotWithShape="1">
          <a:blip r:embed="rId5">
            <a:alphaModFix/>
          </a:blip>
          <a:srcRect/>
          <a:stretch/>
        </p:blipFill>
        <p:spPr>
          <a:xfrm>
            <a:off x="5939405" y="272369"/>
            <a:ext cx="4791390" cy="621898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7"/>
          <p:cNvSpPr txBox="1">
            <a:spLocks noGrp="1"/>
          </p:cNvSpPr>
          <p:nvPr>
            <p:ph type="title"/>
          </p:nvPr>
        </p:nvSpPr>
        <p:spPr>
          <a:xfrm>
            <a:off x="1016397" y="229201"/>
            <a:ext cx="1025090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6F1931"/>
              </a:buClr>
              <a:buSzPts val="4400"/>
              <a:buFont typeface="Open Sans"/>
              <a:buNone/>
            </a:pPr>
            <a:r>
              <a:rPr lang="en-US" b="1">
                <a:solidFill>
                  <a:srgbClr val="6F1931"/>
                </a:solidFill>
                <a:latin typeface="Open Sans"/>
                <a:ea typeface="Open Sans"/>
                <a:cs typeface="Open Sans"/>
                <a:sym typeface="Open Sans"/>
              </a:rPr>
              <a:t>DON’T</a:t>
            </a:r>
            <a:r>
              <a:rPr lang="en-US" sz="4000">
                <a:solidFill>
                  <a:srgbClr val="6F1930"/>
                </a:solidFill>
                <a:latin typeface="Open Sans"/>
                <a:ea typeface="Open Sans"/>
                <a:cs typeface="Open Sans"/>
                <a:sym typeface="Open Sans"/>
              </a:rPr>
              <a:t> </a:t>
            </a:r>
            <a:r>
              <a:rPr lang="en-US" b="1">
                <a:solidFill>
                  <a:srgbClr val="6F1931"/>
                </a:solidFill>
                <a:latin typeface="Open Sans"/>
                <a:ea typeface="Open Sans"/>
                <a:cs typeface="Open Sans"/>
                <a:sym typeface="Open Sans"/>
              </a:rPr>
              <a:t>CANCEL</a:t>
            </a:r>
            <a:r>
              <a:rPr lang="en-US" sz="4000">
                <a:solidFill>
                  <a:srgbClr val="6F1930"/>
                </a:solidFill>
                <a:latin typeface="Open Sans"/>
                <a:ea typeface="Open Sans"/>
                <a:cs typeface="Open Sans"/>
                <a:sym typeface="Open Sans"/>
              </a:rPr>
              <a:t> </a:t>
            </a:r>
            <a:r>
              <a:rPr lang="en-US" b="1">
                <a:solidFill>
                  <a:srgbClr val="6F1931"/>
                </a:solidFill>
                <a:latin typeface="Open Sans"/>
                <a:ea typeface="Open Sans"/>
                <a:cs typeface="Open Sans"/>
                <a:sym typeface="Open Sans"/>
              </a:rPr>
              <a:t>THAT CLASS! </a:t>
            </a:r>
            <a:endParaRPr/>
          </a:p>
        </p:txBody>
      </p:sp>
      <p:sp>
        <p:nvSpPr>
          <p:cNvPr id="282" name="Google Shape;282;p37"/>
          <p:cNvSpPr txBox="1">
            <a:spLocks noGrp="1"/>
          </p:cNvSpPr>
          <p:nvPr>
            <p:ph type="body" idx="1"/>
          </p:nvPr>
        </p:nvSpPr>
        <p:spPr>
          <a:xfrm>
            <a:off x="1014663" y="1386322"/>
            <a:ext cx="10339137" cy="5233653"/>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2C2A29"/>
              </a:buClr>
              <a:buSzPts val="1800"/>
              <a:buNone/>
            </a:pPr>
            <a:r>
              <a:rPr lang="en-US" sz="1800" i="0" dirty="0">
                <a:solidFill>
                  <a:srgbClr val="2C2A29"/>
                </a:solidFill>
                <a:latin typeface="Open Sans"/>
                <a:ea typeface="Open Sans"/>
                <a:cs typeface="Open Sans"/>
                <a:sym typeface="Open Sans"/>
              </a:rPr>
              <a:t>I</a:t>
            </a:r>
            <a:r>
              <a:rPr lang="en-US" sz="1800" dirty="0">
                <a:solidFill>
                  <a:srgbClr val="212121"/>
                </a:solidFill>
                <a:latin typeface="Open Sans"/>
                <a:ea typeface="Open Sans"/>
                <a:cs typeface="Open Sans"/>
                <a:sym typeface="Open Sans"/>
              </a:rPr>
              <a:t>nstead of canceling a class, faculty are encouraged to partner with the DSA to provide engaging, informative sessions for students. </a:t>
            </a:r>
            <a:endParaRPr dirty="0"/>
          </a:p>
          <a:p>
            <a:pPr marL="0" lvl="0" indent="0" algn="l" rtl="0">
              <a:lnSpc>
                <a:spcPct val="150000"/>
              </a:lnSpc>
              <a:spcBef>
                <a:spcPts val="1000"/>
              </a:spcBef>
              <a:spcAft>
                <a:spcPts val="0"/>
              </a:spcAft>
              <a:buClr>
                <a:srgbClr val="6F1930"/>
              </a:buClr>
              <a:buSzPts val="2000"/>
              <a:buNone/>
            </a:pPr>
            <a:r>
              <a:rPr lang="en-US" sz="2000" b="1" i="0" dirty="0">
                <a:solidFill>
                  <a:srgbClr val="6F1930"/>
                </a:solidFill>
                <a:latin typeface="Open Sans"/>
                <a:ea typeface="Open Sans"/>
                <a:cs typeface="Open Sans"/>
                <a:sym typeface="Open Sans"/>
              </a:rPr>
              <a:t>Wellness Topics</a:t>
            </a:r>
            <a:endParaRPr dirty="0"/>
          </a:p>
          <a:p>
            <a:pPr marL="228600" lvl="0" indent="-228600" algn="l" rtl="0">
              <a:lnSpc>
                <a:spcPct val="150000"/>
              </a:lnSpc>
              <a:spcBef>
                <a:spcPts val="1000"/>
              </a:spcBef>
              <a:spcAft>
                <a:spcPts val="0"/>
              </a:spcAft>
              <a:buClr>
                <a:srgbClr val="2C2A29"/>
              </a:buClr>
              <a:buSzPts val="1800"/>
              <a:buChar char="•"/>
            </a:pPr>
            <a:r>
              <a:rPr lang="en-US" sz="1800" i="0" dirty="0">
                <a:solidFill>
                  <a:srgbClr val="2C2A29"/>
                </a:solidFill>
                <a:latin typeface="Open Sans"/>
                <a:ea typeface="Open Sans"/>
                <a:cs typeface="Open Sans"/>
                <a:sym typeface="Open Sans"/>
              </a:rPr>
              <a:t>General Wellness, Alcohol and Drugs Alcohol, Tobacco &amp; Other Drugs (AOD), Nutrition &amp; Body Image, Power-Based Personal Violence Prevention, Sexual Health &amp; Title IX Awareness</a:t>
            </a:r>
            <a:endParaRPr dirty="0"/>
          </a:p>
          <a:p>
            <a:pPr marL="228600" lvl="0" indent="-228600" algn="l" rtl="0">
              <a:lnSpc>
                <a:spcPct val="150000"/>
              </a:lnSpc>
              <a:spcBef>
                <a:spcPts val="1000"/>
              </a:spcBef>
              <a:spcAft>
                <a:spcPts val="0"/>
              </a:spcAft>
              <a:buClr>
                <a:srgbClr val="2C2A29"/>
              </a:buClr>
              <a:buSzPts val="1800"/>
              <a:buChar char="•"/>
            </a:pPr>
            <a:r>
              <a:rPr lang="en-US" sz="1800" i="0" dirty="0">
                <a:solidFill>
                  <a:srgbClr val="2C2A29"/>
                </a:solidFill>
                <a:latin typeface="Open Sans"/>
                <a:ea typeface="Open Sans"/>
                <a:cs typeface="Open Sans"/>
                <a:sym typeface="Open Sans"/>
              </a:rPr>
              <a:t>Re</a:t>
            </a:r>
            <a:r>
              <a:rPr lang="en-US" sz="1800" dirty="0">
                <a:solidFill>
                  <a:srgbClr val="2C2A29"/>
                </a:solidFill>
                <a:latin typeface="Open Sans"/>
                <a:ea typeface="Open Sans"/>
                <a:cs typeface="Open Sans"/>
                <a:sym typeface="Open Sans"/>
              </a:rPr>
              <a:t>quest a Health Services workshop at </a:t>
            </a:r>
            <a:r>
              <a:rPr lang="en-US" sz="1800" b="1" i="0" u="sng" dirty="0">
                <a:solidFill>
                  <a:srgbClr val="6F1930"/>
                </a:solidFill>
                <a:latin typeface="Open Sans"/>
                <a:ea typeface="Open Sans"/>
                <a:cs typeface="Open Sans"/>
                <a:sym typeface="Open Sans"/>
              </a:rPr>
              <a:t>chaw.fsu.edu/</a:t>
            </a:r>
            <a:r>
              <a:rPr lang="en-US" sz="1800" b="1" i="0" u="sng" dirty="0" err="1">
                <a:solidFill>
                  <a:srgbClr val="6F1930"/>
                </a:solidFill>
                <a:latin typeface="Open Sans"/>
                <a:ea typeface="Open Sans"/>
                <a:cs typeface="Open Sans"/>
                <a:sym typeface="Open Sans"/>
              </a:rPr>
              <a:t>dontcancelclass</a:t>
            </a:r>
            <a:endParaRPr sz="1800" b="1" i="0" u="sng" dirty="0">
              <a:solidFill>
                <a:srgbClr val="6F1930"/>
              </a:solidFill>
              <a:latin typeface="Open Sans"/>
              <a:ea typeface="Open Sans"/>
              <a:cs typeface="Open Sans"/>
              <a:sym typeface="Open Sans"/>
            </a:endParaRPr>
          </a:p>
          <a:p>
            <a:pPr marL="0" lvl="0" indent="0" algn="l" rtl="0">
              <a:lnSpc>
                <a:spcPct val="150000"/>
              </a:lnSpc>
              <a:spcBef>
                <a:spcPts val="1000"/>
              </a:spcBef>
              <a:spcAft>
                <a:spcPts val="0"/>
              </a:spcAft>
              <a:buClr>
                <a:srgbClr val="6F1930"/>
              </a:buClr>
              <a:buSzPts val="2000"/>
              <a:buNone/>
            </a:pPr>
            <a:r>
              <a:rPr lang="en-US" sz="2000" b="1" dirty="0">
                <a:solidFill>
                  <a:srgbClr val="6F1930"/>
                </a:solidFill>
                <a:latin typeface="Open Sans"/>
                <a:ea typeface="Open Sans"/>
                <a:cs typeface="Open Sans"/>
                <a:sym typeface="Open Sans"/>
              </a:rPr>
              <a:t>Career Topics</a:t>
            </a:r>
            <a:endParaRPr dirty="0"/>
          </a:p>
          <a:p>
            <a:pPr marL="285750" lvl="0" indent="-285750" algn="l" rtl="0">
              <a:lnSpc>
                <a:spcPct val="150000"/>
              </a:lnSpc>
              <a:spcBef>
                <a:spcPts val="1000"/>
              </a:spcBef>
              <a:spcAft>
                <a:spcPts val="0"/>
              </a:spcAft>
              <a:buClr>
                <a:srgbClr val="000000"/>
              </a:buClr>
              <a:buSzPts val="1800"/>
              <a:buChar char="•"/>
            </a:pPr>
            <a:r>
              <a:rPr lang="en-US" sz="1800" dirty="0">
                <a:solidFill>
                  <a:srgbClr val="000000"/>
                </a:solidFill>
                <a:latin typeface="Open Sans"/>
                <a:ea typeface="Open Sans"/>
                <a:cs typeface="Open Sans"/>
                <a:sym typeface="Open Sans"/>
              </a:rPr>
              <a:t>Matching</a:t>
            </a:r>
            <a:r>
              <a:rPr lang="en-US" sz="1800" dirty="0">
                <a:latin typeface="Open Sans"/>
                <a:ea typeface="Open Sans"/>
                <a:cs typeface="Open Sans"/>
                <a:sym typeface="Open Sans"/>
              </a:rPr>
              <a:t> Majors to Occupations, Resume Writing/Cover Letters, Internship Search Strategies, and Career Fair Strategies</a:t>
            </a:r>
            <a:endParaRPr sz="1800" b="1" dirty="0">
              <a:latin typeface="Open Sans"/>
              <a:ea typeface="Open Sans"/>
              <a:cs typeface="Open Sans"/>
              <a:sym typeface="Open Sans"/>
            </a:endParaRPr>
          </a:p>
          <a:p>
            <a:pPr marL="285750" lvl="0" indent="-285750" algn="l" rtl="0">
              <a:lnSpc>
                <a:spcPct val="150000"/>
              </a:lnSpc>
              <a:spcBef>
                <a:spcPts val="1000"/>
              </a:spcBef>
              <a:spcAft>
                <a:spcPts val="0"/>
              </a:spcAft>
              <a:buClr>
                <a:schemeClr val="dk1"/>
              </a:buClr>
              <a:buSzPts val="1800"/>
              <a:buChar char="•"/>
            </a:pPr>
            <a:r>
              <a:rPr lang="en-US" sz="1800" dirty="0">
                <a:latin typeface="Open Sans"/>
                <a:ea typeface="Open Sans"/>
                <a:cs typeface="Open Sans"/>
                <a:sym typeface="Open Sans"/>
              </a:rPr>
              <a:t>Request a Career Services workshop </a:t>
            </a:r>
            <a:r>
              <a:rPr lang="en-US" sz="1800" b="1" u="sng" dirty="0">
                <a:solidFill>
                  <a:schemeClr val="hlink"/>
                </a:solidFill>
                <a:latin typeface="Open Sans"/>
                <a:ea typeface="Open Sans"/>
                <a:cs typeface="Open Sans"/>
                <a:sym typeface="Open Sans"/>
                <a:hlinkClick r:id="rId3"/>
              </a:rPr>
              <a:t>here.</a:t>
            </a:r>
            <a:endParaRPr sz="1800" b="1" dirty="0">
              <a:solidFill>
                <a:srgbClr val="6F1930"/>
              </a:solidFill>
              <a:latin typeface="Open Sans"/>
              <a:ea typeface="Open Sans"/>
              <a:cs typeface="Open Sans"/>
              <a:sym typeface="Open Sans"/>
            </a:endParaRPr>
          </a:p>
        </p:txBody>
      </p:sp>
      <p:sp>
        <p:nvSpPr>
          <p:cNvPr id="283" name="Google Shape;283;p37"/>
          <p:cNvSpPr/>
          <p:nvPr/>
        </p:nvSpPr>
        <p:spPr>
          <a:xfrm>
            <a:off x="0" y="17283"/>
            <a:ext cx="685800" cy="6840717"/>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4">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8"/>
          <p:cNvSpPr txBox="1">
            <a:spLocks noGrp="1"/>
          </p:cNvSpPr>
          <p:nvPr>
            <p:ph type="title"/>
          </p:nvPr>
        </p:nvSpPr>
        <p:spPr>
          <a:xfrm>
            <a:off x="1042737" y="365125"/>
            <a:ext cx="10311063" cy="134160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6F1930"/>
              </a:buClr>
              <a:buSzPts val="4000"/>
              <a:buFont typeface="Open Sans"/>
              <a:buNone/>
            </a:pPr>
            <a:r>
              <a:rPr lang="en-US" sz="4000" b="1">
                <a:solidFill>
                  <a:srgbClr val="6F1930"/>
                </a:solidFill>
                <a:latin typeface="Open Sans"/>
                <a:ea typeface="Open Sans"/>
                <a:cs typeface="Open Sans"/>
                <a:sym typeface="Open Sans"/>
              </a:rPr>
              <a:t>TRAININGS, EVENTS, OPPORTUNITIES</a:t>
            </a:r>
            <a:endParaRPr/>
          </a:p>
        </p:txBody>
      </p:sp>
      <p:sp>
        <p:nvSpPr>
          <p:cNvPr id="289" name="Google Shape;289;p38"/>
          <p:cNvSpPr txBox="1">
            <a:spLocks noGrp="1"/>
          </p:cNvSpPr>
          <p:nvPr>
            <p:ph type="body" idx="1"/>
          </p:nvPr>
        </p:nvSpPr>
        <p:spPr>
          <a:xfrm>
            <a:off x="1046747" y="1564368"/>
            <a:ext cx="10307053" cy="4351338"/>
          </a:xfrm>
          <a:prstGeom prst="rect">
            <a:avLst/>
          </a:prstGeom>
          <a:noFill/>
          <a:ln>
            <a:noFill/>
          </a:ln>
        </p:spPr>
        <p:txBody>
          <a:bodyPr spcFirstLastPara="1" wrap="square" lIns="91425" tIns="45700" rIns="91425" bIns="45700" anchor="t" anchorCtr="0">
            <a:noAutofit/>
          </a:bodyPr>
          <a:lstStyle/>
          <a:p>
            <a:pPr marL="285750" lvl="0" indent="-285750" algn="l" rtl="0">
              <a:lnSpc>
                <a:spcPct val="150000"/>
              </a:lnSpc>
              <a:spcBef>
                <a:spcPts val="0"/>
              </a:spcBef>
              <a:spcAft>
                <a:spcPts val="0"/>
              </a:spcAft>
              <a:buClr>
                <a:schemeClr val="dk1"/>
              </a:buClr>
              <a:buSzPts val="1800"/>
              <a:buChar char="•"/>
            </a:pPr>
            <a:r>
              <a:rPr lang="en-US" sz="2000" dirty="0">
                <a:latin typeface="Open Sans"/>
                <a:ea typeface="Open Sans"/>
                <a:cs typeface="Open Sans"/>
                <a:sym typeface="Open Sans"/>
              </a:rPr>
              <a:t>Flu Vaccine Campaign</a:t>
            </a:r>
            <a:endParaRPr sz="3200" dirty="0"/>
          </a:p>
          <a:p>
            <a:pPr marL="285750" lvl="0" indent="-285750" algn="l" rtl="0">
              <a:lnSpc>
                <a:spcPct val="150000"/>
              </a:lnSpc>
              <a:spcBef>
                <a:spcPts val="1000"/>
              </a:spcBef>
              <a:spcAft>
                <a:spcPts val="0"/>
              </a:spcAft>
              <a:buClr>
                <a:schemeClr val="dk1"/>
              </a:buClr>
              <a:buSzPts val="1800"/>
              <a:buChar char="•"/>
            </a:pPr>
            <a:r>
              <a:rPr lang="en-US" sz="2000" dirty="0">
                <a:latin typeface="Open Sans"/>
                <a:ea typeface="Open Sans"/>
                <a:cs typeface="Open Sans"/>
                <a:sym typeface="Open Sans"/>
              </a:rPr>
              <a:t>Narcan </a:t>
            </a:r>
            <a:endParaRPr sz="2000" b="1" dirty="0">
              <a:solidFill>
                <a:srgbClr val="6F1930"/>
              </a:solidFill>
              <a:latin typeface="Arial"/>
              <a:ea typeface="Arial"/>
              <a:cs typeface="Arial"/>
              <a:sym typeface="Arial"/>
            </a:endParaRPr>
          </a:p>
          <a:p>
            <a:pPr marL="742950" lvl="1" indent="-228600" algn="l" rtl="0">
              <a:lnSpc>
                <a:spcPct val="150000"/>
              </a:lnSpc>
              <a:spcBef>
                <a:spcPts val="1000"/>
              </a:spcBef>
              <a:spcAft>
                <a:spcPts val="0"/>
              </a:spcAft>
              <a:buClr>
                <a:schemeClr val="tx1"/>
              </a:buClr>
              <a:buSzPts val="1400"/>
              <a:buChar char="•"/>
            </a:pPr>
            <a:r>
              <a:rPr lang="en-US" sz="2000" b="1" u="sng" dirty="0">
                <a:solidFill>
                  <a:schemeClr val="hlink"/>
                </a:solidFill>
                <a:latin typeface="Open Sans"/>
                <a:ea typeface="Open Sans"/>
                <a:cs typeface="Open Sans"/>
                <a:sym typeface="Open Sans"/>
                <a:hlinkClick r:id="rId3"/>
              </a:rPr>
              <a:t>uhs.fsu.edu/</a:t>
            </a:r>
            <a:r>
              <a:rPr lang="en-US" sz="2000" b="1" u="sng" dirty="0" err="1">
                <a:solidFill>
                  <a:schemeClr val="hlink"/>
                </a:solidFill>
                <a:latin typeface="Open Sans"/>
                <a:ea typeface="Open Sans"/>
                <a:cs typeface="Open Sans"/>
                <a:sym typeface="Open Sans"/>
                <a:hlinkClick r:id="rId3"/>
              </a:rPr>
              <a:t>narcan</a:t>
            </a:r>
            <a:endParaRPr sz="2000" b="1" u="sng" dirty="0">
              <a:solidFill>
                <a:schemeClr val="hlink"/>
              </a:solidFill>
              <a:latin typeface="Open Sans"/>
              <a:ea typeface="Open Sans"/>
              <a:cs typeface="Open Sans"/>
              <a:sym typeface="Open Sans"/>
              <a:hlinkClick r:id="rId3"/>
            </a:endParaRPr>
          </a:p>
          <a:p>
            <a:pPr marL="285750" lvl="0" indent="-285750" algn="l" rtl="0">
              <a:lnSpc>
                <a:spcPct val="150000"/>
              </a:lnSpc>
              <a:spcBef>
                <a:spcPts val="1000"/>
              </a:spcBef>
              <a:spcAft>
                <a:spcPts val="0"/>
              </a:spcAft>
              <a:buClr>
                <a:schemeClr val="dk1"/>
              </a:buClr>
              <a:buSzPts val="1800"/>
              <a:buChar char="•"/>
            </a:pPr>
            <a:r>
              <a:rPr lang="en-US" sz="2000" dirty="0">
                <a:latin typeface="Open Sans"/>
                <a:ea typeface="Open Sans"/>
                <a:cs typeface="Open Sans"/>
                <a:sym typeface="Open Sans"/>
              </a:rPr>
              <a:t>Stop the Bleed </a:t>
            </a:r>
            <a:endParaRPr sz="2000" dirty="0">
              <a:solidFill>
                <a:srgbClr val="000000"/>
              </a:solidFill>
              <a:latin typeface="Open Sans"/>
              <a:ea typeface="Open Sans"/>
              <a:cs typeface="Open Sans"/>
              <a:sym typeface="Open Sans"/>
            </a:endParaRPr>
          </a:p>
          <a:p>
            <a:pPr marL="742950" lvl="1" indent="-228600" algn="l" rtl="0">
              <a:lnSpc>
                <a:spcPct val="150000"/>
              </a:lnSpc>
              <a:spcBef>
                <a:spcPts val="1000"/>
              </a:spcBef>
              <a:spcAft>
                <a:spcPts val="0"/>
              </a:spcAft>
              <a:buClr>
                <a:schemeClr val="tx1"/>
              </a:buClr>
              <a:buSzPts val="1400"/>
              <a:buChar char="•"/>
            </a:pPr>
            <a:r>
              <a:rPr lang="en-US" sz="1800" b="1" u="sng" dirty="0">
                <a:solidFill>
                  <a:schemeClr val="hlink"/>
                </a:solidFill>
                <a:latin typeface="Open Sans"/>
                <a:ea typeface="Open Sans"/>
                <a:cs typeface="Open Sans"/>
                <a:sym typeface="Open Sans"/>
                <a:hlinkClick r:id="rId4"/>
              </a:rPr>
              <a:t>uhs.fsu.edu/health-care/</a:t>
            </a:r>
            <a:r>
              <a:rPr lang="en-US" sz="1800" b="1" u="sng" dirty="0" err="1">
                <a:solidFill>
                  <a:schemeClr val="hlink"/>
                </a:solidFill>
                <a:latin typeface="Open Sans"/>
                <a:ea typeface="Open Sans"/>
                <a:cs typeface="Open Sans"/>
                <a:sym typeface="Open Sans"/>
                <a:hlinkClick r:id="rId4"/>
              </a:rPr>
              <a:t>mru</a:t>
            </a:r>
            <a:r>
              <a:rPr lang="en-US" sz="1800" b="1" u="sng" dirty="0">
                <a:solidFill>
                  <a:schemeClr val="hlink"/>
                </a:solidFill>
                <a:latin typeface="Open Sans"/>
                <a:ea typeface="Open Sans"/>
                <a:cs typeface="Open Sans"/>
                <a:sym typeface="Open Sans"/>
                <a:hlinkClick r:id="rId4"/>
              </a:rPr>
              <a:t>/stop-the-bleed</a:t>
            </a:r>
            <a:r>
              <a:rPr lang="en-US" sz="1800" b="1" dirty="0">
                <a:solidFill>
                  <a:srgbClr val="6F1930"/>
                </a:solidFill>
                <a:latin typeface="Open Sans"/>
                <a:ea typeface="Open Sans"/>
                <a:cs typeface="Open Sans"/>
                <a:sym typeface="Open Sans"/>
              </a:rPr>
              <a:t> </a:t>
            </a:r>
            <a:endParaRPr sz="1800" b="1" dirty="0">
              <a:solidFill>
                <a:srgbClr val="6F1930"/>
              </a:solidFill>
            </a:endParaRPr>
          </a:p>
          <a:p>
            <a:pPr marL="285750" lvl="0" indent="-285750" algn="l" rtl="0">
              <a:lnSpc>
                <a:spcPct val="150000"/>
              </a:lnSpc>
              <a:spcBef>
                <a:spcPts val="1000"/>
              </a:spcBef>
              <a:spcAft>
                <a:spcPts val="0"/>
              </a:spcAft>
              <a:buClr>
                <a:schemeClr val="dk1"/>
              </a:buClr>
              <a:buSzPts val="1800"/>
              <a:buChar char="•"/>
            </a:pPr>
            <a:r>
              <a:rPr lang="en-US" sz="2000" dirty="0">
                <a:latin typeface="Open Sans"/>
                <a:ea typeface="Open Sans"/>
                <a:cs typeface="Open Sans"/>
                <a:sym typeface="Open Sans"/>
              </a:rPr>
              <a:t>Green Dot Bystander Intervention Training </a:t>
            </a:r>
            <a:endParaRPr sz="2000" dirty="0">
              <a:solidFill>
                <a:srgbClr val="000000"/>
              </a:solidFill>
              <a:latin typeface="Open Sans"/>
              <a:ea typeface="Open Sans"/>
              <a:cs typeface="Open Sans"/>
              <a:sym typeface="Open Sans"/>
            </a:endParaRPr>
          </a:p>
          <a:p>
            <a:pPr marL="742950" lvl="1" indent="-228600" algn="l" rtl="0">
              <a:lnSpc>
                <a:spcPct val="150000"/>
              </a:lnSpc>
              <a:spcBef>
                <a:spcPts val="1000"/>
              </a:spcBef>
              <a:spcAft>
                <a:spcPts val="0"/>
              </a:spcAft>
              <a:buClr>
                <a:schemeClr val="tx1"/>
              </a:buClr>
              <a:buSzPts val="1400"/>
              <a:buChar char="•"/>
            </a:pPr>
            <a:r>
              <a:rPr lang="en-US" sz="1800" b="1" u="sng" dirty="0">
                <a:solidFill>
                  <a:schemeClr val="hlink"/>
                </a:solidFill>
                <a:latin typeface="Open Sans"/>
                <a:ea typeface="Open Sans"/>
                <a:cs typeface="Open Sans"/>
                <a:sym typeface="Open Sans"/>
                <a:hlinkClick r:id="rId5"/>
              </a:rPr>
              <a:t>knowmore.fsu.edu/know-more-initiative/green-dot</a:t>
            </a:r>
            <a:r>
              <a:rPr lang="en-US" sz="1800" b="1" dirty="0">
                <a:solidFill>
                  <a:srgbClr val="6F1930"/>
                </a:solidFill>
                <a:latin typeface="Open Sans"/>
                <a:ea typeface="Open Sans"/>
                <a:cs typeface="Open Sans"/>
                <a:sym typeface="Open Sans"/>
              </a:rPr>
              <a:t> </a:t>
            </a:r>
            <a:endParaRPr sz="3200" b="1" dirty="0">
              <a:solidFill>
                <a:srgbClr val="6F1930"/>
              </a:solidFill>
            </a:endParaRPr>
          </a:p>
          <a:p>
            <a:pPr marL="285750" lvl="0" indent="-285750" algn="l" rtl="0">
              <a:lnSpc>
                <a:spcPct val="150000"/>
              </a:lnSpc>
              <a:spcBef>
                <a:spcPts val="1000"/>
              </a:spcBef>
              <a:spcAft>
                <a:spcPts val="0"/>
              </a:spcAft>
              <a:buClr>
                <a:schemeClr val="dk1"/>
              </a:buClr>
              <a:buSzPts val="1800"/>
              <a:buChar char="•"/>
            </a:pPr>
            <a:r>
              <a:rPr lang="en-US" sz="2000" dirty="0">
                <a:latin typeface="Open Sans"/>
                <a:ea typeface="Open Sans"/>
                <a:cs typeface="Open Sans"/>
                <a:sym typeface="Open Sans"/>
              </a:rPr>
              <a:t>Serve as a hearing officer. Email </a:t>
            </a:r>
            <a:r>
              <a:rPr lang="en-US" sz="2000" b="1" u="sng" dirty="0">
                <a:solidFill>
                  <a:schemeClr val="hlink"/>
                </a:solidFill>
                <a:latin typeface="Open Sans"/>
                <a:ea typeface="Open Sans"/>
                <a:cs typeface="Open Sans"/>
                <a:sym typeface="Open Sans"/>
                <a:hlinkClick r:id="rId6"/>
              </a:rPr>
              <a:t>sccs@fsu.edu</a:t>
            </a:r>
            <a:r>
              <a:rPr lang="en-US" sz="2000" b="1" dirty="0">
                <a:latin typeface="Open Sans"/>
                <a:ea typeface="Open Sans"/>
                <a:cs typeface="Open Sans"/>
                <a:sym typeface="Open Sans"/>
              </a:rPr>
              <a:t> </a:t>
            </a:r>
            <a:r>
              <a:rPr lang="en-US" sz="2000" dirty="0">
                <a:latin typeface="Open Sans"/>
                <a:ea typeface="Open Sans"/>
                <a:cs typeface="Open Sans"/>
                <a:sym typeface="Open Sans"/>
              </a:rPr>
              <a:t>to serve and visit sccs.fsu.edu for more info.</a:t>
            </a:r>
            <a:endParaRPr sz="2000" dirty="0">
              <a:latin typeface="Open Sans"/>
              <a:ea typeface="Open Sans"/>
              <a:cs typeface="Open Sans"/>
              <a:sym typeface="Open Sans"/>
            </a:endParaRPr>
          </a:p>
          <a:p>
            <a:pPr marL="0" lvl="0" indent="0" algn="l" rtl="0">
              <a:lnSpc>
                <a:spcPct val="90000"/>
              </a:lnSpc>
              <a:spcBef>
                <a:spcPts val="2000"/>
              </a:spcBef>
              <a:spcAft>
                <a:spcPts val="0"/>
              </a:spcAft>
              <a:buClr>
                <a:schemeClr val="dk1"/>
              </a:buClr>
              <a:buSzPts val="2400"/>
              <a:buNone/>
            </a:pPr>
            <a:endParaRPr dirty="0">
              <a:latin typeface="Open Sans"/>
              <a:ea typeface="Open Sans"/>
              <a:cs typeface="Open Sans"/>
              <a:sym typeface="Open Sans"/>
            </a:endParaRPr>
          </a:p>
        </p:txBody>
      </p:sp>
      <p:sp>
        <p:nvSpPr>
          <p:cNvPr id="290" name="Google Shape;290;p38"/>
          <p:cNvSpPr/>
          <p:nvPr/>
        </p:nvSpPr>
        <p:spPr>
          <a:xfrm>
            <a:off x="0" y="17283"/>
            <a:ext cx="685800" cy="6840717"/>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7">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9"/>
          <p:cNvSpPr/>
          <p:nvPr/>
        </p:nvSpPr>
        <p:spPr>
          <a:xfrm>
            <a:off x="0" y="0"/>
            <a:ext cx="12207240" cy="6866573"/>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8407" b="-840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296" name="Google Shape;296;p39"/>
          <p:cNvSpPr/>
          <p:nvPr/>
        </p:nvSpPr>
        <p:spPr>
          <a:xfrm>
            <a:off x="1097892" y="2235730"/>
            <a:ext cx="9737707" cy="3062107"/>
          </a:xfrm>
          <a:custGeom>
            <a:avLst/>
            <a:gdLst/>
            <a:ahLst/>
            <a:cxnLst/>
            <a:rect l="l" t="t" r="r" b="b"/>
            <a:pathLst>
              <a:path w="14606561" h="4593161" extrusionOk="0">
                <a:moveTo>
                  <a:pt x="0" y="0"/>
                </a:moveTo>
                <a:lnTo>
                  <a:pt x="14606561" y="0"/>
                </a:lnTo>
                <a:lnTo>
                  <a:pt x="14606561" y="4593161"/>
                </a:lnTo>
                <a:lnTo>
                  <a:pt x="0" y="4593161"/>
                </a:lnTo>
                <a:lnTo>
                  <a:pt x="0" y="0"/>
                </a:lnTo>
                <a:close/>
              </a:path>
            </a:pathLst>
          </a:custGeom>
          <a:blipFill rotWithShape="1">
            <a:blip r:embed="rId4">
              <a:alphaModFix/>
            </a:blip>
            <a:stretch>
              <a:fillRect l="-1544" b="-1329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297" name="Google Shape;297;p39"/>
          <p:cNvSpPr txBox="1"/>
          <p:nvPr/>
        </p:nvSpPr>
        <p:spPr>
          <a:xfrm>
            <a:off x="1097891" y="1185798"/>
            <a:ext cx="5100565" cy="853760"/>
          </a:xfrm>
          <a:prstGeom prst="rect">
            <a:avLst/>
          </a:prstGeom>
          <a:noFill/>
          <a:ln>
            <a:noFill/>
          </a:ln>
        </p:spPr>
        <p:txBody>
          <a:bodyPr spcFirstLastPara="1" wrap="square" lIns="0" tIns="0" rIns="0" bIns="0" anchor="t" anchorCtr="0">
            <a:spAutoFit/>
          </a:bodyPr>
          <a:lstStyle/>
          <a:p>
            <a:pPr marL="0" marR="0" lvl="0" indent="0" algn="l" rtl="0">
              <a:lnSpc>
                <a:spcPct val="187550"/>
              </a:lnSpc>
              <a:spcBef>
                <a:spcPts val="0"/>
              </a:spcBef>
              <a:spcAft>
                <a:spcPts val="0"/>
              </a:spcAft>
              <a:buNone/>
            </a:pPr>
            <a:r>
              <a:rPr lang="en-US" sz="4000" b="1">
                <a:solidFill>
                  <a:schemeClr val="lt1"/>
                </a:solidFill>
                <a:latin typeface="Open Sans"/>
                <a:ea typeface="Open Sans"/>
                <a:cs typeface="Open Sans"/>
                <a:sym typeface="Open Sans"/>
              </a:rPr>
              <a:t>COMMUNITY</a:t>
            </a:r>
            <a:endParaRPr sz="4000" b="1">
              <a:solidFill>
                <a:schemeClr val="lt1"/>
              </a:solidFill>
              <a:latin typeface="Open Sans"/>
              <a:ea typeface="Open Sans"/>
              <a:cs typeface="Open Sans"/>
              <a:sym typeface="Open Sans"/>
            </a:endParaRPr>
          </a:p>
        </p:txBody>
      </p:sp>
      <p:pic>
        <p:nvPicPr>
          <p:cNvPr id="298" name="Google Shape;298;p39" title="President s Ice Cream Social_Spring 2026_018.jpg"/>
          <p:cNvPicPr preferRelativeResize="0"/>
          <p:nvPr/>
        </p:nvPicPr>
        <p:blipFill rotWithShape="1">
          <a:blip r:embed="rId5">
            <a:alphaModFix/>
          </a:blip>
          <a:srcRect l="308" t="41895" r="308" b="11216"/>
          <a:stretch/>
        </p:blipFill>
        <p:spPr>
          <a:xfrm>
            <a:off x="1097900" y="2235725"/>
            <a:ext cx="9737702" cy="30621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40"/>
          <p:cNvPicPr preferRelativeResize="0"/>
          <p:nvPr/>
        </p:nvPicPr>
        <p:blipFill rotWithShape="1">
          <a:blip r:embed="rId3">
            <a:alphaModFix/>
          </a:blip>
          <a:srcRect l="29083" r="23196"/>
          <a:stretch/>
        </p:blipFill>
        <p:spPr>
          <a:xfrm>
            <a:off x="0" y="0"/>
            <a:ext cx="2845237" cy="3974909"/>
          </a:xfrm>
          <a:prstGeom prst="rect">
            <a:avLst/>
          </a:prstGeom>
          <a:noFill/>
          <a:ln>
            <a:noFill/>
          </a:ln>
        </p:spPr>
      </p:pic>
      <p:pic>
        <p:nvPicPr>
          <p:cNvPr id="304" name="Google Shape;304;p40"/>
          <p:cNvPicPr preferRelativeResize="0"/>
          <p:nvPr/>
        </p:nvPicPr>
        <p:blipFill rotWithShape="1">
          <a:blip r:embed="rId4">
            <a:alphaModFix/>
          </a:blip>
          <a:srcRect l="1939" r="1939"/>
          <a:stretch/>
        </p:blipFill>
        <p:spPr>
          <a:xfrm>
            <a:off x="3118197" y="0"/>
            <a:ext cx="2865564" cy="3974909"/>
          </a:xfrm>
          <a:prstGeom prst="rect">
            <a:avLst/>
          </a:prstGeom>
          <a:noFill/>
          <a:ln>
            <a:noFill/>
          </a:ln>
        </p:spPr>
      </p:pic>
      <p:pic>
        <p:nvPicPr>
          <p:cNvPr id="305" name="Google Shape;305;p40"/>
          <p:cNvPicPr preferRelativeResize="0"/>
          <p:nvPr/>
        </p:nvPicPr>
        <p:blipFill rotWithShape="1">
          <a:blip r:embed="rId5">
            <a:alphaModFix/>
          </a:blip>
          <a:srcRect l="8536" t="28148" b="11333"/>
          <a:stretch/>
        </p:blipFill>
        <p:spPr>
          <a:xfrm>
            <a:off x="0" y="4219173"/>
            <a:ext cx="5983761" cy="2638827"/>
          </a:xfrm>
          <a:prstGeom prst="rect">
            <a:avLst/>
          </a:prstGeom>
          <a:noFill/>
          <a:ln>
            <a:noFill/>
          </a:ln>
        </p:spPr>
      </p:pic>
      <p:sp>
        <p:nvSpPr>
          <p:cNvPr id="306" name="Google Shape;306;p40"/>
          <p:cNvSpPr/>
          <p:nvPr/>
        </p:nvSpPr>
        <p:spPr>
          <a:xfrm>
            <a:off x="7459941" y="956806"/>
            <a:ext cx="508371" cy="890735"/>
          </a:xfrm>
          <a:custGeom>
            <a:avLst/>
            <a:gdLst/>
            <a:ahLst/>
            <a:cxnLst/>
            <a:rect l="l" t="t" r="r" b="b"/>
            <a:pathLst>
              <a:path w="761604" h="1334435" extrusionOk="0">
                <a:moveTo>
                  <a:pt x="0" y="0"/>
                </a:moveTo>
                <a:lnTo>
                  <a:pt x="761604" y="0"/>
                </a:lnTo>
                <a:lnTo>
                  <a:pt x="761604" y="1334435"/>
                </a:lnTo>
                <a:lnTo>
                  <a:pt x="0" y="133443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07" name="Google Shape;307;p40"/>
          <p:cNvSpPr/>
          <p:nvPr/>
        </p:nvSpPr>
        <p:spPr>
          <a:xfrm>
            <a:off x="7369100" y="4897423"/>
            <a:ext cx="599193" cy="638109"/>
          </a:xfrm>
          <a:custGeom>
            <a:avLst/>
            <a:gdLst/>
            <a:ahLst/>
            <a:cxnLst/>
            <a:rect l="l" t="t" r="r" b="b"/>
            <a:pathLst>
              <a:path w="901042" h="905119" extrusionOk="0">
                <a:moveTo>
                  <a:pt x="0" y="0"/>
                </a:moveTo>
                <a:lnTo>
                  <a:pt x="901042" y="0"/>
                </a:lnTo>
                <a:lnTo>
                  <a:pt x="901042" y="905119"/>
                </a:lnTo>
                <a:lnTo>
                  <a:pt x="0" y="905119"/>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cxnSp>
        <p:nvCxnSpPr>
          <p:cNvPr id="308" name="Google Shape;308;p40"/>
          <p:cNvCxnSpPr/>
          <p:nvPr/>
        </p:nvCxnSpPr>
        <p:spPr>
          <a:xfrm>
            <a:off x="6986187" y="2047128"/>
            <a:ext cx="4328100" cy="0"/>
          </a:xfrm>
          <a:prstGeom prst="straightConnector1">
            <a:avLst/>
          </a:prstGeom>
          <a:noFill/>
          <a:ln w="9525" cap="rnd" cmpd="sng">
            <a:solidFill>
              <a:srgbClr val="6F1931"/>
            </a:solidFill>
            <a:prstDash val="solid"/>
            <a:round/>
            <a:headEnd type="none" w="sm" len="sm"/>
            <a:tailEnd type="none" w="sm" len="sm"/>
          </a:ln>
        </p:spPr>
      </p:cxnSp>
      <p:cxnSp>
        <p:nvCxnSpPr>
          <p:cNvPr id="309" name="Google Shape;309;p40"/>
          <p:cNvCxnSpPr/>
          <p:nvPr/>
        </p:nvCxnSpPr>
        <p:spPr>
          <a:xfrm>
            <a:off x="9024087" y="2624648"/>
            <a:ext cx="0" cy="1451100"/>
          </a:xfrm>
          <a:prstGeom prst="straightConnector1">
            <a:avLst/>
          </a:prstGeom>
          <a:noFill/>
          <a:ln w="9525" cap="rnd" cmpd="sng">
            <a:solidFill>
              <a:srgbClr val="6F1931"/>
            </a:solidFill>
            <a:prstDash val="solid"/>
            <a:round/>
            <a:headEnd type="none" w="sm" len="sm"/>
            <a:tailEnd type="none" w="sm" len="sm"/>
          </a:ln>
        </p:spPr>
      </p:cxnSp>
      <p:sp>
        <p:nvSpPr>
          <p:cNvPr id="310" name="Google Shape;310;p40"/>
          <p:cNvSpPr txBox="1"/>
          <p:nvPr/>
        </p:nvSpPr>
        <p:spPr>
          <a:xfrm>
            <a:off x="6927974" y="3450612"/>
            <a:ext cx="1572300" cy="541800"/>
          </a:xfrm>
          <a:prstGeom prst="rect">
            <a:avLst/>
          </a:prstGeom>
          <a:noFill/>
          <a:ln>
            <a:noFill/>
          </a:ln>
        </p:spPr>
        <p:txBody>
          <a:bodyPr spcFirstLastPara="1" wrap="square" lIns="0" tIns="0" rIns="0" bIns="0" anchor="t" anchorCtr="0">
            <a:spAutoFit/>
          </a:bodyPr>
          <a:lstStyle/>
          <a:p>
            <a:pPr marL="0" marR="0" lvl="0" indent="0" algn="ctr" rtl="0">
              <a:lnSpc>
                <a:spcPct val="140040"/>
              </a:lnSpc>
              <a:spcBef>
                <a:spcPts val="0"/>
              </a:spcBef>
              <a:spcAft>
                <a:spcPts val="0"/>
              </a:spcAft>
              <a:buNone/>
            </a:pPr>
            <a:r>
              <a:rPr lang="en-US" sz="1466">
                <a:solidFill>
                  <a:srgbClr val="6F1931"/>
                </a:solidFill>
                <a:latin typeface="Open Sans"/>
                <a:ea typeface="Open Sans"/>
                <a:cs typeface="Open Sans"/>
                <a:sym typeface="Open Sans"/>
              </a:rPr>
              <a:t>Student Organizations</a:t>
            </a:r>
            <a:endParaRPr/>
          </a:p>
        </p:txBody>
      </p:sp>
      <p:sp>
        <p:nvSpPr>
          <p:cNvPr id="311" name="Google Shape;311;p40"/>
          <p:cNvSpPr txBox="1"/>
          <p:nvPr/>
        </p:nvSpPr>
        <p:spPr>
          <a:xfrm>
            <a:off x="8434133" y="816568"/>
            <a:ext cx="2600400" cy="855300"/>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a:solidFill>
                  <a:srgbClr val="6F1931"/>
                </a:solidFill>
                <a:latin typeface="Open Sans"/>
                <a:ea typeface="Open Sans"/>
                <a:cs typeface="Open Sans"/>
                <a:sym typeface="Open Sans"/>
              </a:rPr>
              <a:t> Over 4,700 On-Campus  Student Organization Events </a:t>
            </a:r>
            <a:endParaRPr sz="1450">
              <a:solidFill>
                <a:srgbClr val="6F1931"/>
              </a:solidFill>
              <a:latin typeface="Open Sans"/>
              <a:ea typeface="Open Sans"/>
              <a:cs typeface="Open Sans"/>
              <a:sym typeface="Open Sans"/>
            </a:endParaRPr>
          </a:p>
          <a:p>
            <a:pPr marL="0" marR="0" lvl="0" indent="0" algn="ctr" rtl="0">
              <a:lnSpc>
                <a:spcPct val="141586"/>
              </a:lnSpc>
              <a:spcBef>
                <a:spcPts val="0"/>
              </a:spcBef>
              <a:spcAft>
                <a:spcPts val="0"/>
              </a:spcAft>
              <a:buNone/>
            </a:pPr>
            <a:r>
              <a:rPr lang="en-US" sz="1450">
                <a:solidFill>
                  <a:srgbClr val="6F1931"/>
                </a:solidFill>
                <a:latin typeface="Open Sans"/>
                <a:ea typeface="Open Sans"/>
                <a:cs typeface="Open Sans"/>
                <a:sym typeface="Open Sans"/>
              </a:rPr>
              <a:t>since August 2024</a:t>
            </a:r>
            <a:endParaRPr sz="1450">
              <a:solidFill>
                <a:srgbClr val="000000"/>
              </a:solidFill>
              <a:latin typeface="Arial"/>
              <a:ea typeface="Arial"/>
              <a:cs typeface="Arial"/>
              <a:sym typeface="Arial"/>
            </a:endParaRPr>
          </a:p>
        </p:txBody>
      </p:sp>
      <p:sp>
        <p:nvSpPr>
          <p:cNvPr id="312" name="Google Shape;312;p40"/>
          <p:cNvSpPr txBox="1"/>
          <p:nvPr/>
        </p:nvSpPr>
        <p:spPr>
          <a:xfrm>
            <a:off x="8434137" y="4945587"/>
            <a:ext cx="2050800" cy="541800"/>
          </a:xfrm>
          <a:prstGeom prst="rect">
            <a:avLst/>
          </a:prstGeom>
          <a:noFill/>
          <a:ln>
            <a:noFill/>
          </a:ln>
        </p:spPr>
        <p:txBody>
          <a:bodyPr spcFirstLastPara="1" wrap="square" lIns="0" tIns="0" rIns="0" bIns="0" anchor="t" anchorCtr="0">
            <a:spAutoFit/>
          </a:bodyPr>
          <a:lstStyle/>
          <a:p>
            <a:pPr marL="0" marR="0" lvl="0" indent="0" algn="ctr" rtl="0">
              <a:lnSpc>
                <a:spcPct val="140040"/>
              </a:lnSpc>
              <a:spcBef>
                <a:spcPts val="0"/>
              </a:spcBef>
              <a:spcAft>
                <a:spcPts val="0"/>
              </a:spcAft>
              <a:buNone/>
            </a:pPr>
            <a:r>
              <a:rPr lang="en-US" sz="1466">
                <a:solidFill>
                  <a:srgbClr val="6F1931"/>
                </a:solidFill>
                <a:latin typeface="Open Sans"/>
                <a:ea typeface="Open Sans"/>
                <a:cs typeface="Open Sans"/>
                <a:sym typeface="Open Sans"/>
              </a:rPr>
              <a:t>Student Leadership Development Training</a:t>
            </a:r>
            <a:endParaRPr/>
          </a:p>
        </p:txBody>
      </p:sp>
      <p:sp>
        <p:nvSpPr>
          <p:cNvPr id="313" name="Google Shape;313;p40"/>
          <p:cNvSpPr txBox="1"/>
          <p:nvPr/>
        </p:nvSpPr>
        <p:spPr>
          <a:xfrm>
            <a:off x="7113604" y="2865612"/>
            <a:ext cx="1320600" cy="5850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800" b="1">
                <a:solidFill>
                  <a:srgbClr val="6F1931"/>
                </a:solidFill>
                <a:latin typeface="Open Sans"/>
                <a:ea typeface="Open Sans"/>
                <a:cs typeface="Open Sans"/>
                <a:sym typeface="Open Sans"/>
              </a:rPr>
              <a:t>700+</a:t>
            </a:r>
            <a:endParaRPr/>
          </a:p>
        </p:txBody>
      </p:sp>
      <p:sp>
        <p:nvSpPr>
          <p:cNvPr id="314" name="Google Shape;314;p40"/>
          <p:cNvSpPr/>
          <p:nvPr/>
        </p:nvSpPr>
        <p:spPr>
          <a:xfrm>
            <a:off x="1245272" y="3115522"/>
            <a:ext cx="1108282" cy="557499"/>
          </a:xfrm>
          <a:custGeom>
            <a:avLst/>
            <a:gdLst/>
            <a:ahLst/>
            <a:cxnLst/>
            <a:rect l="l" t="t" r="r" b="b"/>
            <a:pathLst>
              <a:path w="1662423" h="836249" extrusionOk="0">
                <a:moveTo>
                  <a:pt x="0" y="0"/>
                </a:moveTo>
                <a:lnTo>
                  <a:pt x="1662423" y="0"/>
                </a:lnTo>
                <a:lnTo>
                  <a:pt x="1662423" y="836249"/>
                </a:lnTo>
                <a:lnTo>
                  <a:pt x="0" y="836249"/>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cxnSp>
        <p:nvCxnSpPr>
          <p:cNvPr id="315" name="Google Shape;315;p40"/>
          <p:cNvCxnSpPr/>
          <p:nvPr/>
        </p:nvCxnSpPr>
        <p:spPr>
          <a:xfrm>
            <a:off x="6986187" y="4653278"/>
            <a:ext cx="4328100" cy="0"/>
          </a:xfrm>
          <a:prstGeom prst="straightConnector1">
            <a:avLst/>
          </a:prstGeom>
          <a:noFill/>
          <a:ln w="9525" cap="rnd" cmpd="sng">
            <a:solidFill>
              <a:srgbClr val="6F1931"/>
            </a:solidFill>
            <a:prstDash val="solid"/>
            <a:round/>
            <a:headEnd type="none" w="sm" len="sm"/>
            <a:tailEnd type="none" w="sm" len="sm"/>
          </a:ln>
        </p:spPr>
      </p:cxnSp>
      <p:sp>
        <p:nvSpPr>
          <p:cNvPr id="316" name="Google Shape;316;p40"/>
          <p:cNvSpPr txBox="1"/>
          <p:nvPr/>
        </p:nvSpPr>
        <p:spPr>
          <a:xfrm>
            <a:off x="9364774" y="2865600"/>
            <a:ext cx="1782600" cy="5850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800" b="1">
                <a:solidFill>
                  <a:srgbClr val="6F1931"/>
                </a:solidFill>
                <a:latin typeface="Open Sans"/>
                <a:ea typeface="Open Sans"/>
                <a:cs typeface="Open Sans"/>
                <a:sym typeface="Open Sans"/>
              </a:rPr>
              <a:t>56,000</a:t>
            </a:r>
            <a:endParaRPr/>
          </a:p>
        </p:txBody>
      </p:sp>
      <p:sp>
        <p:nvSpPr>
          <p:cNvPr id="317" name="Google Shape;317;p40"/>
          <p:cNvSpPr txBox="1"/>
          <p:nvPr/>
        </p:nvSpPr>
        <p:spPr>
          <a:xfrm>
            <a:off x="9444499" y="3450612"/>
            <a:ext cx="1572300" cy="857700"/>
          </a:xfrm>
          <a:prstGeom prst="rect">
            <a:avLst/>
          </a:prstGeom>
          <a:noFill/>
          <a:ln>
            <a:noFill/>
          </a:ln>
        </p:spPr>
        <p:txBody>
          <a:bodyPr spcFirstLastPara="1" wrap="square" lIns="0" tIns="0" rIns="0" bIns="0" anchor="t" anchorCtr="0">
            <a:spAutoFit/>
          </a:bodyPr>
          <a:lstStyle/>
          <a:p>
            <a:pPr marL="0" marR="0" lvl="0" indent="0" algn="ctr" rtl="0">
              <a:lnSpc>
                <a:spcPct val="140040"/>
              </a:lnSpc>
              <a:spcBef>
                <a:spcPts val="0"/>
              </a:spcBef>
              <a:spcAft>
                <a:spcPts val="0"/>
              </a:spcAft>
              <a:buNone/>
            </a:pPr>
            <a:r>
              <a:rPr lang="en-US" sz="1466">
                <a:solidFill>
                  <a:srgbClr val="6F1931"/>
                </a:solidFill>
                <a:latin typeface="Open Sans"/>
                <a:ea typeface="Open Sans"/>
                <a:cs typeface="Open Sans"/>
                <a:sym typeface="Open Sans"/>
              </a:rPr>
              <a:t>Faculty, Staff and Student users in FSU HQ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2" name="Google Shape;322;p41"/>
          <p:cNvPicPr preferRelativeResize="0"/>
          <p:nvPr/>
        </p:nvPicPr>
        <p:blipFill rotWithShape="1">
          <a:blip r:embed="rId3">
            <a:alphaModFix/>
          </a:blip>
          <a:srcRect l="1128" r="44501"/>
          <a:stretch/>
        </p:blipFill>
        <p:spPr>
          <a:xfrm>
            <a:off x="6096000" y="0"/>
            <a:ext cx="6096000" cy="6858000"/>
          </a:xfrm>
          <a:prstGeom prst="rect">
            <a:avLst/>
          </a:prstGeom>
          <a:noFill/>
          <a:ln>
            <a:noFill/>
          </a:ln>
        </p:spPr>
      </p:pic>
      <p:sp>
        <p:nvSpPr>
          <p:cNvPr id="323" name="Google Shape;323;p41"/>
          <p:cNvSpPr/>
          <p:nvPr/>
        </p:nvSpPr>
        <p:spPr>
          <a:xfrm>
            <a:off x="3527772" y="1841517"/>
            <a:ext cx="1654346" cy="1901103"/>
          </a:xfrm>
          <a:custGeom>
            <a:avLst/>
            <a:gdLst/>
            <a:ahLst/>
            <a:cxnLst/>
            <a:rect l="l" t="t" r="r" b="b"/>
            <a:pathLst>
              <a:path w="2481519" h="2851654" extrusionOk="0">
                <a:moveTo>
                  <a:pt x="0" y="0"/>
                </a:moveTo>
                <a:lnTo>
                  <a:pt x="2481519" y="0"/>
                </a:lnTo>
                <a:lnTo>
                  <a:pt x="2481519" y="2851654"/>
                </a:lnTo>
                <a:lnTo>
                  <a:pt x="0" y="285165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24" name="Google Shape;324;p41"/>
          <p:cNvSpPr txBox="1"/>
          <p:nvPr/>
        </p:nvSpPr>
        <p:spPr>
          <a:xfrm>
            <a:off x="463146" y="932915"/>
            <a:ext cx="3452897" cy="57150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4000" b="1">
                <a:solidFill>
                  <a:srgbClr val="6F1931"/>
                </a:solidFill>
                <a:latin typeface="Open Sans"/>
                <a:ea typeface="Open Sans"/>
                <a:cs typeface="Open Sans"/>
                <a:sym typeface="Open Sans"/>
              </a:rPr>
              <a:t>CARE</a:t>
            </a:r>
            <a:endParaRPr sz="4000">
              <a:solidFill>
                <a:srgbClr val="6F1931"/>
              </a:solidFill>
              <a:latin typeface="Open Sans"/>
              <a:ea typeface="Open Sans"/>
              <a:cs typeface="Open Sans"/>
              <a:sym typeface="Open Sans"/>
            </a:endParaRPr>
          </a:p>
        </p:txBody>
      </p:sp>
      <p:sp>
        <p:nvSpPr>
          <p:cNvPr id="325" name="Google Shape;325;p41"/>
          <p:cNvSpPr txBox="1"/>
          <p:nvPr/>
        </p:nvSpPr>
        <p:spPr>
          <a:xfrm>
            <a:off x="530757" y="1832756"/>
            <a:ext cx="1976455" cy="4121449"/>
          </a:xfrm>
          <a:prstGeom prst="rect">
            <a:avLst/>
          </a:prstGeom>
          <a:noFill/>
          <a:ln>
            <a:noFill/>
          </a:ln>
        </p:spPr>
        <p:txBody>
          <a:bodyPr spcFirstLastPara="1" wrap="square" lIns="0" tIns="0" rIns="0" bIns="0" anchor="t" anchorCtr="0">
            <a:spAutoFit/>
          </a:bodyPr>
          <a:lstStyle/>
          <a:p>
            <a:pPr marL="0" marR="0" lvl="0" indent="0" algn="l" rtl="0">
              <a:lnSpc>
                <a:spcPct val="167937"/>
              </a:lnSpc>
              <a:spcBef>
                <a:spcPts val="0"/>
              </a:spcBef>
              <a:spcAft>
                <a:spcPts val="0"/>
              </a:spcAft>
              <a:buNone/>
            </a:pPr>
            <a:r>
              <a:rPr lang="en-US" sz="1600" dirty="0">
                <a:solidFill>
                  <a:srgbClr val="212121"/>
                </a:solidFill>
                <a:latin typeface="Open Sans"/>
                <a:ea typeface="Open Sans"/>
                <a:cs typeface="Open Sans"/>
                <a:sym typeface="Open Sans"/>
              </a:rPr>
              <a:t>The Center for Academic Retention and Enhancement (CARE) exists to create a college-going and college success culture for students with historically underrepresented identities in higher education.</a:t>
            </a:r>
            <a:endParaRPr sz="1600" dirty="0">
              <a:solidFill>
                <a:srgbClr val="212121"/>
              </a:solidFill>
              <a:latin typeface="Open Sans"/>
              <a:ea typeface="Open Sans"/>
              <a:cs typeface="Open Sans"/>
              <a:sym typeface="Open Sans"/>
            </a:endParaRPr>
          </a:p>
        </p:txBody>
      </p:sp>
      <p:sp>
        <p:nvSpPr>
          <p:cNvPr id="326" name="Google Shape;326;p41"/>
          <p:cNvSpPr txBox="1"/>
          <p:nvPr/>
        </p:nvSpPr>
        <p:spPr>
          <a:xfrm>
            <a:off x="3293271" y="4894585"/>
            <a:ext cx="2123349" cy="1069657"/>
          </a:xfrm>
          <a:prstGeom prst="rect">
            <a:avLst/>
          </a:prstGeom>
          <a:noFill/>
          <a:ln>
            <a:noFill/>
          </a:ln>
        </p:spPr>
        <p:txBody>
          <a:bodyPr spcFirstLastPara="1" wrap="square" lIns="0" tIns="0" rIns="0" bIns="0" anchor="t" anchorCtr="0">
            <a:spAutoFit/>
          </a:bodyPr>
          <a:lstStyle/>
          <a:p>
            <a:pPr marL="0" marR="0" lvl="0" indent="0" algn="ctr" rtl="0">
              <a:lnSpc>
                <a:spcPct val="139983"/>
              </a:lnSpc>
              <a:spcBef>
                <a:spcPts val="0"/>
              </a:spcBef>
              <a:spcAft>
                <a:spcPts val="0"/>
              </a:spcAft>
              <a:buNone/>
            </a:pPr>
            <a:r>
              <a:rPr lang="en-US" sz="1218">
                <a:solidFill>
                  <a:srgbClr val="6F1931"/>
                </a:solidFill>
                <a:latin typeface="Open Sans"/>
                <a:ea typeface="Open Sans"/>
                <a:cs typeface="Open Sans"/>
                <a:sym typeface="Open Sans"/>
              </a:rPr>
              <a:t>$1.5+ million in Federal grant funding received annually to support college access and success for first-generation college students.</a:t>
            </a:r>
            <a:endParaRPr/>
          </a:p>
        </p:txBody>
      </p:sp>
      <p:sp>
        <p:nvSpPr>
          <p:cNvPr id="327" name="Google Shape;327;p41"/>
          <p:cNvSpPr txBox="1"/>
          <p:nvPr/>
        </p:nvSpPr>
        <p:spPr>
          <a:xfrm>
            <a:off x="2846531" y="4277867"/>
            <a:ext cx="3016827" cy="523331"/>
          </a:xfrm>
          <a:prstGeom prst="rect">
            <a:avLst/>
          </a:prstGeom>
          <a:noFill/>
          <a:ln>
            <a:noFill/>
          </a:ln>
        </p:spPr>
        <p:txBody>
          <a:bodyPr spcFirstLastPara="1" wrap="square" lIns="0" tIns="0" rIns="0" bIns="0" anchor="t" anchorCtr="0">
            <a:spAutoFit/>
          </a:bodyPr>
          <a:lstStyle/>
          <a:p>
            <a:pPr marL="0" marR="0" lvl="0" indent="0" algn="ctr" rtl="0">
              <a:lnSpc>
                <a:spcPct val="141245"/>
              </a:lnSpc>
              <a:spcBef>
                <a:spcPts val="0"/>
              </a:spcBef>
              <a:spcAft>
                <a:spcPts val="0"/>
              </a:spcAft>
              <a:buNone/>
            </a:pPr>
            <a:r>
              <a:rPr lang="en-US" sz="3050" b="1">
                <a:solidFill>
                  <a:srgbClr val="6F1931"/>
                </a:solidFill>
                <a:latin typeface="Open Sans"/>
                <a:ea typeface="Open Sans"/>
                <a:cs typeface="Open Sans"/>
                <a:sym typeface="Open Sans"/>
              </a:rPr>
              <a:t>$1,500,000+</a:t>
            </a:r>
            <a:endParaRPr sz="3050" b="1">
              <a:solidFill>
                <a:srgbClr val="6F1931"/>
              </a:solidFill>
              <a:latin typeface="Open Sans"/>
              <a:ea typeface="Open Sans"/>
              <a:cs typeface="Open Sans"/>
              <a:sym typeface="Open Sans"/>
            </a:endParaRPr>
          </a:p>
        </p:txBody>
      </p:sp>
      <p:cxnSp>
        <p:nvCxnSpPr>
          <p:cNvPr id="328" name="Google Shape;328;p41"/>
          <p:cNvCxnSpPr/>
          <p:nvPr/>
        </p:nvCxnSpPr>
        <p:spPr>
          <a:xfrm>
            <a:off x="3076261" y="4036567"/>
            <a:ext cx="2557369" cy="3175"/>
          </a:xfrm>
          <a:prstGeom prst="straightConnector1">
            <a:avLst/>
          </a:prstGeom>
          <a:noFill/>
          <a:ln w="9525" cap="rnd" cmpd="sng">
            <a:solidFill>
              <a:srgbClr val="6F1931"/>
            </a:solidFill>
            <a:prstDash val="solid"/>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5"/>
          <p:cNvSpPr/>
          <p:nvPr/>
        </p:nvSpPr>
        <p:spPr>
          <a:xfrm>
            <a:off x="908418" y="4313615"/>
            <a:ext cx="440453" cy="438699"/>
          </a:xfrm>
          <a:custGeom>
            <a:avLst/>
            <a:gdLst/>
            <a:ahLst/>
            <a:cxnLst/>
            <a:rect l="l" t="t" r="r" b="b"/>
            <a:pathLst>
              <a:path w="894721" h="826449" extrusionOk="0">
                <a:moveTo>
                  <a:pt x="0" y="0"/>
                </a:moveTo>
                <a:lnTo>
                  <a:pt x="894721" y="0"/>
                </a:lnTo>
                <a:lnTo>
                  <a:pt x="894721" y="826449"/>
                </a:lnTo>
                <a:lnTo>
                  <a:pt x="0" y="82644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17" name="Google Shape;117;p15"/>
          <p:cNvSpPr txBox="1"/>
          <p:nvPr/>
        </p:nvSpPr>
        <p:spPr>
          <a:xfrm>
            <a:off x="1720589" y="4391635"/>
            <a:ext cx="3205671" cy="285912"/>
          </a:xfrm>
          <a:prstGeom prst="rect">
            <a:avLst/>
          </a:prstGeom>
          <a:noFill/>
          <a:ln>
            <a:noFill/>
          </a:ln>
        </p:spPr>
        <p:txBody>
          <a:bodyPr spcFirstLastPara="1" wrap="square" lIns="0" tIns="0" rIns="0" bIns="0" anchor="t" anchorCtr="0">
            <a:spAutoFit/>
          </a:bodyPr>
          <a:lstStyle/>
          <a:p>
            <a:pPr marL="0" marR="0" lvl="0" indent="0" algn="l" rtl="0">
              <a:lnSpc>
                <a:spcPct val="86625"/>
              </a:lnSpc>
              <a:spcBef>
                <a:spcPts val="0"/>
              </a:spcBef>
              <a:spcAft>
                <a:spcPts val="0"/>
              </a:spcAft>
              <a:buNone/>
            </a:pPr>
            <a:r>
              <a:rPr lang="en-US" sz="2400" b="1">
                <a:solidFill>
                  <a:srgbClr val="6F1931"/>
                </a:solidFill>
                <a:latin typeface="Open Sans"/>
                <a:ea typeface="Open Sans"/>
                <a:cs typeface="Open Sans"/>
                <a:sym typeface="Open Sans"/>
              </a:rPr>
              <a:t>Health and Wellness</a:t>
            </a:r>
            <a:endParaRPr sz="2400">
              <a:solidFill>
                <a:schemeClr val="dk1"/>
              </a:solidFill>
              <a:latin typeface="Arial"/>
              <a:ea typeface="Arial"/>
              <a:cs typeface="Arial"/>
              <a:sym typeface="Arial"/>
            </a:endParaRPr>
          </a:p>
        </p:txBody>
      </p:sp>
      <p:sp>
        <p:nvSpPr>
          <p:cNvPr id="118" name="Google Shape;118;p15"/>
          <p:cNvSpPr txBox="1"/>
          <p:nvPr/>
        </p:nvSpPr>
        <p:spPr>
          <a:xfrm>
            <a:off x="7237955" y="4833709"/>
            <a:ext cx="33998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Career Center</a:t>
            </a:r>
            <a:endParaRPr sz="1800">
              <a:solidFill>
                <a:schemeClr val="dk1"/>
              </a:solidFill>
              <a:latin typeface="Open Sans"/>
              <a:ea typeface="Open Sans"/>
              <a:cs typeface="Open Sans"/>
              <a:sym typeface="Open Sans"/>
            </a:endParaRPr>
          </a:p>
        </p:txBody>
      </p:sp>
      <p:sp>
        <p:nvSpPr>
          <p:cNvPr id="119" name="Google Shape;119;p15"/>
          <p:cNvSpPr/>
          <p:nvPr/>
        </p:nvSpPr>
        <p:spPr>
          <a:xfrm>
            <a:off x="754414" y="1578155"/>
            <a:ext cx="752683" cy="405795"/>
          </a:xfrm>
          <a:custGeom>
            <a:avLst/>
            <a:gdLst/>
            <a:ahLst/>
            <a:cxnLst/>
            <a:rect l="l" t="t" r="r" b="b"/>
            <a:pathLst>
              <a:path w="1662423" h="836249" extrusionOk="0">
                <a:moveTo>
                  <a:pt x="0" y="0"/>
                </a:moveTo>
                <a:lnTo>
                  <a:pt x="1662423" y="0"/>
                </a:lnTo>
                <a:lnTo>
                  <a:pt x="1662423" y="836249"/>
                </a:lnTo>
                <a:lnTo>
                  <a:pt x="0" y="83624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20" name="Google Shape;120;p15"/>
          <p:cNvSpPr/>
          <p:nvPr/>
        </p:nvSpPr>
        <p:spPr>
          <a:xfrm>
            <a:off x="6455597" y="4305128"/>
            <a:ext cx="508362" cy="451870"/>
          </a:xfrm>
          <a:custGeom>
            <a:avLst/>
            <a:gdLst/>
            <a:ahLst/>
            <a:cxnLst/>
            <a:rect l="l" t="t" r="r" b="b"/>
            <a:pathLst>
              <a:path w="980256" h="809350" extrusionOk="0">
                <a:moveTo>
                  <a:pt x="0" y="0"/>
                </a:moveTo>
                <a:lnTo>
                  <a:pt x="980256" y="0"/>
                </a:lnTo>
                <a:lnTo>
                  <a:pt x="980256" y="809349"/>
                </a:lnTo>
                <a:lnTo>
                  <a:pt x="0" y="80934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21" name="Google Shape;121;p15"/>
          <p:cNvSpPr/>
          <p:nvPr/>
        </p:nvSpPr>
        <p:spPr>
          <a:xfrm>
            <a:off x="6347735" y="1561430"/>
            <a:ext cx="615230" cy="438782"/>
          </a:xfrm>
          <a:custGeom>
            <a:avLst/>
            <a:gdLst/>
            <a:ahLst/>
            <a:cxnLst/>
            <a:rect l="l" t="t" r="r" b="b"/>
            <a:pathLst>
              <a:path w="1162331" h="770757" extrusionOk="0">
                <a:moveTo>
                  <a:pt x="0" y="0"/>
                </a:moveTo>
                <a:lnTo>
                  <a:pt x="1162332" y="0"/>
                </a:lnTo>
                <a:lnTo>
                  <a:pt x="1162332" y="770757"/>
                </a:lnTo>
                <a:lnTo>
                  <a:pt x="0" y="770757"/>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22" name="Google Shape;122;p15"/>
          <p:cNvSpPr txBox="1"/>
          <p:nvPr/>
        </p:nvSpPr>
        <p:spPr>
          <a:xfrm>
            <a:off x="1722421" y="1623971"/>
            <a:ext cx="1972855" cy="314766"/>
          </a:xfrm>
          <a:prstGeom prst="rect">
            <a:avLst/>
          </a:prstGeom>
          <a:noFill/>
          <a:ln>
            <a:noFill/>
          </a:ln>
        </p:spPr>
        <p:txBody>
          <a:bodyPr spcFirstLastPara="1" wrap="square" lIns="0" tIns="0" rIns="0" bIns="0" anchor="t" anchorCtr="0">
            <a:spAutoFit/>
          </a:bodyPr>
          <a:lstStyle/>
          <a:p>
            <a:pPr marL="0" marR="0" lvl="0" indent="0" algn="l" rtl="0">
              <a:lnSpc>
                <a:spcPct val="101083"/>
              </a:lnSpc>
              <a:spcBef>
                <a:spcPts val="0"/>
              </a:spcBef>
              <a:spcAft>
                <a:spcPts val="0"/>
              </a:spcAft>
              <a:buNone/>
            </a:pPr>
            <a:r>
              <a:rPr lang="en-US" sz="2400" b="1">
                <a:solidFill>
                  <a:srgbClr val="6F1931"/>
                </a:solidFill>
                <a:latin typeface="Open Sans"/>
                <a:ea typeface="Open Sans"/>
                <a:cs typeface="Open Sans"/>
                <a:sym typeface="Open Sans"/>
              </a:rPr>
              <a:t>Engagement</a:t>
            </a:r>
            <a:endParaRPr sz="2400">
              <a:solidFill>
                <a:schemeClr val="dk1"/>
              </a:solidFill>
              <a:latin typeface="Arial"/>
              <a:ea typeface="Arial"/>
              <a:cs typeface="Arial"/>
              <a:sym typeface="Arial"/>
            </a:endParaRPr>
          </a:p>
        </p:txBody>
      </p:sp>
      <p:sp>
        <p:nvSpPr>
          <p:cNvPr id="123" name="Google Shape;123;p15"/>
          <p:cNvSpPr txBox="1"/>
          <p:nvPr/>
        </p:nvSpPr>
        <p:spPr>
          <a:xfrm>
            <a:off x="7178373" y="1626187"/>
            <a:ext cx="2962039" cy="310278"/>
          </a:xfrm>
          <a:prstGeom prst="rect">
            <a:avLst/>
          </a:prstGeom>
          <a:noFill/>
          <a:ln>
            <a:noFill/>
          </a:ln>
        </p:spPr>
        <p:txBody>
          <a:bodyPr spcFirstLastPara="1" wrap="square" lIns="0" tIns="0" rIns="0" bIns="0" anchor="t" anchorCtr="0">
            <a:spAutoFit/>
          </a:bodyPr>
          <a:lstStyle/>
          <a:p>
            <a:pPr marL="0" marR="0" lvl="0" indent="0" algn="l" rtl="0">
              <a:lnSpc>
                <a:spcPct val="101083"/>
              </a:lnSpc>
              <a:spcBef>
                <a:spcPts val="0"/>
              </a:spcBef>
              <a:spcAft>
                <a:spcPts val="0"/>
              </a:spcAft>
              <a:buNone/>
            </a:pPr>
            <a:r>
              <a:rPr lang="en-US" sz="2400" b="1">
                <a:solidFill>
                  <a:srgbClr val="6F1931"/>
                </a:solidFill>
                <a:latin typeface="Open Sans"/>
                <a:ea typeface="Open Sans"/>
                <a:cs typeface="Open Sans"/>
                <a:sym typeface="Open Sans"/>
              </a:rPr>
              <a:t>Community</a:t>
            </a:r>
            <a:endParaRPr sz="2400" b="1">
              <a:solidFill>
                <a:srgbClr val="6F1931"/>
              </a:solidFill>
              <a:latin typeface="Open Sans"/>
              <a:ea typeface="Open Sans"/>
              <a:cs typeface="Open Sans"/>
              <a:sym typeface="Open Sans"/>
            </a:endParaRPr>
          </a:p>
        </p:txBody>
      </p:sp>
      <p:sp>
        <p:nvSpPr>
          <p:cNvPr id="124" name="Google Shape;124;p15"/>
          <p:cNvSpPr txBox="1"/>
          <p:nvPr/>
        </p:nvSpPr>
        <p:spPr>
          <a:xfrm>
            <a:off x="7178373" y="4391940"/>
            <a:ext cx="3514658" cy="281424"/>
          </a:xfrm>
          <a:prstGeom prst="rect">
            <a:avLst/>
          </a:prstGeom>
          <a:noFill/>
          <a:ln>
            <a:noFill/>
          </a:ln>
        </p:spPr>
        <p:txBody>
          <a:bodyPr spcFirstLastPara="1" wrap="square" lIns="0" tIns="0" rIns="0" bIns="0" anchor="t" anchorCtr="0">
            <a:spAutoFit/>
          </a:bodyPr>
          <a:lstStyle/>
          <a:p>
            <a:pPr marL="0" marR="0" lvl="0" indent="0" algn="l" rtl="0">
              <a:lnSpc>
                <a:spcPct val="86625"/>
              </a:lnSpc>
              <a:spcBef>
                <a:spcPts val="0"/>
              </a:spcBef>
              <a:spcAft>
                <a:spcPts val="0"/>
              </a:spcAft>
              <a:buNone/>
            </a:pPr>
            <a:r>
              <a:rPr lang="en-US" sz="2400" b="1">
                <a:solidFill>
                  <a:srgbClr val="6F1931"/>
                </a:solidFill>
                <a:latin typeface="Open Sans"/>
                <a:ea typeface="Open Sans"/>
                <a:cs typeface="Open Sans"/>
                <a:sym typeface="Open Sans"/>
              </a:rPr>
              <a:t>Career Readiness</a:t>
            </a:r>
            <a:endParaRPr sz="2400" b="1">
              <a:solidFill>
                <a:srgbClr val="6F1931"/>
              </a:solidFill>
              <a:latin typeface="Open Sans"/>
              <a:ea typeface="Open Sans"/>
              <a:cs typeface="Open Sans"/>
              <a:sym typeface="Open Sans"/>
            </a:endParaRPr>
          </a:p>
        </p:txBody>
      </p:sp>
      <p:sp>
        <p:nvSpPr>
          <p:cNvPr id="125" name="Google Shape;125;p15"/>
          <p:cNvSpPr txBox="1"/>
          <p:nvPr/>
        </p:nvSpPr>
        <p:spPr>
          <a:xfrm>
            <a:off x="1721902" y="2111966"/>
            <a:ext cx="4186401"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Fraternity </a:t>
            </a:r>
            <a:r>
              <a:rPr lang="en-US" sz="1800">
                <a:solidFill>
                  <a:srgbClr val="424242"/>
                </a:solidFill>
                <a:latin typeface="Open Sans"/>
                <a:ea typeface="Open Sans"/>
                <a:cs typeface="Open Sans"/>
                <a:sym typeface="Open Sans"/>
              </a:rPr>
              <a:t>and</a:t>
            </a:r>
            <a:r>
              <a:rPr lang="en-US" sz="1800" i="0">
                <a:solidFill>
                  <a:srgbClr val="424242"/>
                </a:solidFill>
                <a:latin typeface="Open Sans"/>
                <a:ea typeface="Open Sans"/>
                <a:cs typeface="Open Sans"/>
                <a:sym typeface="Open Sans"/>
              </a:rPr>
              <a:t> Sorority Life</a:t>
            </a: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Student Engagement</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University Housing and Childcare</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New Student and Family Programs</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Panama City Campus Student Affairs</a:t>
            </a:r>
            <a:endParaRPr/>
          </a:p>
        </p:txBody>
      </p:sp>
      <p:sp>
        <p:nvSpPr>
          <p:cNvPr id="126" name="Google Shape;126;p15"/>
          <p:cNvSpPr txBox="1"/>
          <p:nvPr/>
        </p:nvSpPr>
        <p:spPr>
          <a:xfrm>
            <a:off x="7176577" y="2111722"/>
            <a:ext cx="4863352"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Center for Academic Retention and Enhancement (CARE)</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Center for Leadership and Service</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Information Technology</a:t>
            </a:r>
            <a:endParaRPr sz="1800">
              <a:solidFill>
                <a:srgbClr val="424242"/>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424242"/>
                </a:solidFill>
                <a:latin typeface="Open Sans"/>
                <a:ea typeface="Open Sans"/>
                <a:cs typeface="Open Sans"/>
                <a:sym typeface="Open Sans"/>
              </a:rPr>
              <a:t>Center for Global</a:t>
            </a:r>
            <a:r>
              <a:rPr lang="en-US" sz="1800" i="0">
                <a:solidFill>
                  <a:srgbClr val="424242"/>
                </a:solidFill>
                <a:latin typeface="Open Sans"/>
                <a:ea typeface="Open Sans"/>
                <a:cs typeface="Open Sans"/>
                <a:sym typeface="Open Sans"/>
              </a:rPr>
              <a:t> Engagement</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Student Union </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Marketing and Communications </a:t>
            </a:r>
            <a:endParaRPr/>
          </a:p>
        </p:txBody>
      </p:sp>
      <p:sp>
        <p:nvSpPr>
          <p:cNvPr id="127" name="Google Shape;127;p15"/>
          <p:cNvSpPr txBox="1"/>
          <p:nvPr/>
        </p:nvSpPr>
        <p:spPr>
          <a:xfrm>
            <a:off x="1737616" y="4834626"/>
            <a:ext cx="4701066"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Title IX Office</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Counseling and Psychological Services</a:t>
            </a:r>
            <a:endParaRPr/>
          </a:p>
          <a:p>
            <a:pPr marL="0" marR="0" lvl="0" indent="0" algn="l" rtl="0">
              <a:spcBef>
                <a:spcPts val="0"/>
              </a:spcBef>
              <a:spcAft>
                <a:spcPts val="0"/>
              </a:spcAft>
              <a:buNone/>
            </a:pPr>
            <a:r>
              <a:rPr lang="en-US" sz="1800" i="0">
                <a:solidFill>
                  <a:srgbClr val="424242"/>
                </a:solidFill>
                <a:latin typeface="Open Sans"/>
                <a:ea typeface="Open Sans"/>
                <a:cs typeface="Open Sans"/>
                <a:sym typeface="Open Sans"/>
              </a:rPr>
              <a:t>Campus Recreation</a:t>
            </a:r>
            <a:endParaRPr/>
          </a:p>
          <a:p>
            <a:pPr marL="0" marR="0" lvl="0" indent="0" algn="l" rtl="0">
              <a:spcBef>
                <a:spcPts val="0"/>
              </a:spcBef>
              <a:spcAft>
                <a:spcPts val="0"/>
              </a:spcAft>
              <a:buNone/>
            </a:pPr>
            <a:r>
              <a:rPr lang="en-US" sz="1800">
                <a:solidFill>
                  <a:srgbClr val="424242"/>
                </a:solidFill>
                <a:latin typeface="Open Sans"/>
                <a:ea typeface="Open Sans"/>
                <a:cs typeface="Open Sans"/>
                <a:sym typeface="Open Sans"/>
              </a:rPr>
              <a:t>University Health Services</a:t>
            </a:r>
            <a:endParaRPr/>
          </a:p>
          <a:p>
            <a:pPr marL="0" marR="0" lvl="0" indent="0" algn="l" rtl="0">
              <a:spcBef>
                <a:spcPts val="0"/>
              </a:spcBef>
              <a:spcAft>
                <a:spcPts val="0"/>
              </a:spcAft>
              <a:buNone/>
            </a:pPr>
            <a:r>
              <a:rPr lang="en-US" sz="1800">
                <a:solidFill>
                  <a:srgbClr val="424242"/>
                </a:solidFill>
                <a:latin typeface="Open Sans"/>
                <a:ea typeface="Open Sans"/>
                <a:cs typeface="Open Sans"/>
                <a:sym typeface="Open Sans"/>
              </a:rPr>
              <a:t>Student Conduct &amp; Community Standards</a:t>
            </a:r>
            <a:endParaRPr sz="1800">
              <a:solidFill>
                <a:srgbClr val="424242"/>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424242"/>
                </a:solidFill>
                <a:latin typeface="Open Sans"/>
                <a:ea typeface="Open Sans"/>
                <a:cs typeface="Open Sans"/>
                <a:sym typeface="Open Sans"/>
              </a:rPr>
              <a:t>Student Support and Transition</a:t>
            </a:r>
            <a:endParaRPr/>
          </a:p>
        </p:txBody>
      </p:sp>
      <p:sp>
        <p:nvSpPr>
          <p:cNvPr id="128" name="Google Shape;128;p15"/>
          <p:cNvSpPr txBox="1"/>
          <p:nvPr/>
        </p:nvSpPr>
        <p:spPr>
          <a:xfrm>
            <a:off x="685801" y="630800"/>
            <a:ext cx="8708808" cy="589905"/>
          </a:xfrm>
          <a:prstGeom prst="rect">
            <a:avLst/>
          </a:prstGeom>
          <a:noFill/>
          <a:ln>
            <a:noFill/>
          </a:ln>
        </p:spPr>
        <p:txBody>
          <a:bodyPr spcFirstLastPara="1" wrap="square" lIns="0" tIns="0" rIns="0" bIns="0" anchor="t" anchorCtr="0">
            <a:spAutoFit/>
          </a:bodyPr>
          <a:lstStyle/>
          <a:p>
            <a:pPr marL="0" marR="0" lvl="0" indent="0" algn="l" rtl="0">
              <a:lnSpc>
                <a:spcPct val="116000"/>
              </a:lnSpc>
              <a:spcBef>
                <a:spcPts val="0"/>
              </a:spcBef>
              <a:spcAft>
                <a:spcPts val="0"/>
              </a:spcAft>
              <a:buNone/>
            </a:pPr>
            <a:r>
              <a:rPr lang="en-US" sz="4000" b="1">
                <a:solidFill>
                  <a:srgbClr val="6F1931"/>
                </a:solidFill>
                <a:latin typeface="Open Sans"/>
                <a:ea typeface="Open Sans"/>
                <a:cs typeface="Open Sans"/>
                <a:sym typeface="Open Sans"/>
              </a:rPr>
              <a:t>STUDENT AFFAIRS DEPARTMENTS</a:t>
            </a:r>
            <a:endParaRPr sz="4000" b="1">
              <a:solidFill>
                <a:srgbClr val="6F1931"/>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2"/>
          <p:cNvSpPr/>
          <p:nvPr/>
        </p:nvSpPr>
        <p:spPr>
          <a:xfrm>
            <a:off x="0" y="6288373"/>
            <a:ext cx="12192000" cy="7854075"/>
          </a:xfrm>
          <a:custGeom>
            <a:avLst/>
            <a:gdLst/>
            <a:ahLst/>
            <a:cxnLst/>
            <a:rect l="l" t="t" r="r" b="b"/>
            <a:pathLst>
              <a:path w="18609033" h="11906880" extrusionOk="0">
                <a:moveTo>
                  <a:pt x="0" y="0"/>
                </a:moveTo>
                <a:lnTo>
                  <a:pt x="18609033" y="0"/>
                </a:lnTo>
                <a:lnTo>
                  <a:pt x="18609033" y="11906880"/>
                </a:lnTo>
                <a:lnTo>
                  <a:pt x="0" y="11906880"/>
                </a:lnTo>
                <a:lnTo>
                  <a:pt x="0" y="0"/>
                </a:lnTo>
                <a:close/>
              </a:path>
            </a:pathLst>
          </a:custGeom>
          <a:blipFill rotWithShape="1">
            <a:blip r:embed="rId3">
              <a:alphaModFix/>
            </a:blip>
            <a:stretch>
              <a:fillRect t="-269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34" name="Google Shape;334;p42"/>
          <p:cNvSpPr/>
          <p:nvPr/>
        </p:nvSpPr>
        <p:spPr>
          <a:xfrm>
            <a:off x="2926584" y="1216770"/>
            <a:ext cx="9138919" cy="5064484"/>
          </a:xfrm>
          <a:custGeom>
            <a:avLst/>
            <a:gdLst/>
            <a:ahLst/>
            <a:cxnLst/>
            <a:rect l="l" t="t" r="r" b="b"/>
            <a:pathLst>
              <a:path w="13708378" h="7596726" extrusionOk="0">
                <a:moveTo>
                  <a:pt x="0" y="0"/>
                </a:moveTo>
                <a:lnTo>
                  <a:pt x="13708378" y="0"/>
                </a:lnTo>
                <a:lnTo>
                  <a:pt x="13708378" y="7596726"/>
                </a:lnTo>
                <a:lnTo>
                  <a:pt x="0" y="759672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35" name="Google Shape;335;p42"/>
          <p:cNvSpPr/>
          <p:nvPr/>
        </p:nvSpPr>
        <p:spPr>
          <a:xfrm>
            <a:off x="4524092" y="1432923"/>
            <a:ext cx="5910167" cy="3416863"/>
          </a:xfrm>
          <a:custGeom>
            <a:avLst/>
            <a:gdLst/>
            <a:ahLst/>
            <a:cxnLst/>
            <a:rect l="l" t="t" r="r" b="b"/>
            <a:pathLst>
              <a:path w="8865250" h="5125294" extrusionOk="0">
                <a:moveTo>
                  <a:pt x="0" y="0"/>
                </a:moveTo>
                <a:lnTo>
                  <a:pt x="8865250" y="0"/>
                </a:lnTo>
                <a:lnTo>
                  <a:pt x="8865250" y="5125294"/>
                </a:lnTo>
                <a:lnTo>
                  <a:pt x="0" y="5125294"/>
                </a:lnTo>
                <a:lnTo>
                  <a:pt x="0" y="0"/>
                </a:lnTo>
                <a:close/>
              </a:path>
            </a:pathLst>
          </a:custGeom>
          <a:blipFill rotWithShape="1">
            <a:blip r:embed="rId5">
              <a:alphaModFix/>
            </a:blip>
            <a:stretch>
              <a:fillRect t="-5725" b="-572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grpSp>
        <p:nvGrpSpPr>
          <p:cNvPr id="336" name="Google Shape;336;p42"/>
          <p:cNvGrpSpPr/>
          <p:nvPr/>
        </p:nvGrpSpPr>
        <p:grpSpPr>
          <a:xfrm>
            <a:off x="7673157" y="3269961"/>
            <a:ext cx="2394760" cy="677892"/>
            <a:chOff x="0" y="-38100"/>
            <a:chExt cx="946078" cy="267809"/>
          </a:xfrm>
        </p:grpSpPr>
        <p:sp>
          <p:nvSpPr>
            <p:cNvPr id="337" name="Google Shape;337;p42"/>
            <p:cNvSpPr/>
            <p:nvPr/>
          </p:nvSpPr>
          <p:spPr>
            <a:xfrm>
              <a:off x="0" y="0"/>
              <a:ext cx="946078" cy="229709"/>
            </a:xfrm>
            <a:custGeom>
              <a:avLst/>
              <a:gdLst/>
              <a:ahLst/>
              <a:cxnLst/>
              <a:rect l="l" t="t" r="r" b="b"/>
              <a:pathLst>
                <a:path w="946078" h="229709" extrusionOk="0">
                  <a:moveTo>
                    <a:pt x="0" y="0"/>
                  </a:moveTo>
                  <a:lnTo>
                    <a:pt x="946078" y="0"/>
                  </a:lnTo>
                  <a:lnTo>
                    <a:pt x="946078" y="229709"/>
                  </a:lnTo>
                  <a:lnTo>
                    <a:pt x="0" y="229709"/>
                  </a:lnTo>
                  <a:close/>
                </a:path>
              </a:pathLst>
            </a:custGeom>
            <a:solidFill>
              <a:srgbClr val="F3F3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38" name="Google Shape;338;p42"/>
            <p:cNvSpPr txBox="1"/>
            <p:nvPr/>
          </p:nvSpPr>
          <p:spPr>
            <a:xfrm>
              <a:off x="0" y="-38100"/>
              <a:ext cx="946078" cy="267809"/>
            </a:xfrm>
            <a:prstGeom prst="rect">
              <a:avLst/>
            </a:prstGeom>
            <a:noFill/>
            <a:ln>
              <a:noFill/>
            </a:ln>
          </p:spPr>
          <p:txBody>
            <a:bodyPr spcFirstLastPara="1" wrap="square" lIns="33850" tIns="33850" rIns="33850" bIns="33850" anchor="ctr" anchorCtr="0">
              <a:noAutofit/>
            </a:bodyPr>
            <a:lstStyle/>
            <a:p>
              <a:pPr marL="0" marR="0" lvl="0" indent="0" algn="ctr" rtl="0">
                <a:lnSpc>
                  <a:spcPct val="256625"/>
                </a:lnSpc>
                <a:spcBef>
                  <a:spcPts val="0"/>
                </a:spcBef>
                <a:spcAft>
                  <a:spcPts val="0"/>
                </a:spcAft>
                <a:buNone/>
              </a:pPr>
              <a:endParaRPr sz="800">
                <a:solidFill>
                  <a:schemeClr val="dk1"/>
                </a:solidFill>
                <a:latin typeface="Arial"/>
                <a:ea typeface="Arial"/>
                <a:cs typeface="Arial"/>
                <a:sym typeface="Arial"/>
              </a:endParaRPr>
            </a:p>
          </p:txBody>
        </p:sp>
      </p:grpSp>
      <p:sp>
        <p:nvSpPr>
          <p:cNvPr id="339" name="Google Shape;339;p42"/>
          <p:cNvSpPr/>
          <p:nvPr/>
        </p:nvSpPr>
        <p:spPr>
          <a:xfrm>
            <a:off x="8141082" y="3141355"/>
            <a:ext cx="869801" cy="869801"/>
          </a:xfrm>
          <a:custGeom>
            <a:avLst/>
            <a:gdLst/>
            <a:ahLst/>
            <a:cxnLst/>
            <a:rect l="l" t="t" r="r" b="b"/>
            <a:pathLst>
              <a:path w="1304702" h="1304702" extrusionOk="0">
                <a:moveTo>
                  <a:pt x="0" y="0"/>
                </a:moveTo>
                <a:lnTo>
                  <a:pt x="1304702" y="0"/>
                </a:lnTo>
                <a:lnTo>
                  <a:pt x="1304702" y="1304702"/>
                </a:lnTo>
                <a:lnTo>
                  <a:pt x="0" y="130470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40" name="Google Shape;340;p42"/>
          <p:cNvSpPr/>
          <p:nvPr/>
        </p:nvSpPr>
        <p:spPr>
          <a:xfrm>
            <a:off x="766770" y="4489574"/>
            <a:ext cx="1839213" cy="1080084"/>
          </a:xfrm>
          <a:custGeom>
            <a:avLst/>
            <a:gdLst/>
            <a:ahLst/>
            <a:cxnLst/>
            <a:rect l="l" t="t" r="r" b="b"/>
            <a:pathLst>
              <a:path w="2758819" h="1620126" extrusionOk="0">
                <a:moveTo>
                  <a:pt x="0" y="0"/>
                </a:moveTo>
                <a:lnTo>
                  <a:pt x="2758819" y="0"/>
                </a:lnTo>
                <a:lnTo>
                  <a:pt x="2758819" y="1620126"/>
                </a:lnTo>
                <a:lnTo>
                  <a:pt x="0" y="1620126"/>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41" name="Google Shape;341;p42"/>
          <p:cNvSpPr txBox="1"/>
          <p:nvPr/>
        </p:nvSpPr>
        <p:spPr>
          <a:xfrm>
            <a:off x="522184" y="1022897"/>
            <a:ext cx="3452897" cy="57150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4000" b="1">
                <a:solidFill>
                  <a:srgbClr val="6F1931"/>
                </a:solidFill>
                <a:latin typeface="Open Sans"/>
                <a:ea typeface="Open Sans"/>
                <a:cs typeface="Open Sans"/>
                <a:sym typeface="Open Sans"/>
              </a:rPr>
              <a:t>LIFT</a:t>
            </a:r>
            <a:endParaRPr sz="4000" b="1">
              <a:solidFill>
                <a:srgbClr val="6F1931"/>
              </a:solidFill>
              <a:latin typeface="Open Sans"/>
              <a:ea typeface="Open Sans"/>
              <a:cs typeface="Open Sans"/>
              <a:sym typeface="Open Sans"/>
            </a:endParaRPr>
          </a:p>
        </p:txBody>
      </p:sp>
      <p:sp>
        <p:nvSpPr>
          <p:cNvPr id="342" name="Google Shape;342;p42"/>
          <p:cNvSpPr txBox="1"/>
          <p:nvPr/>
        </p:nvSpPr>
        <p:spPr>
          <a:xfrm>
            <a:off x="522184" y="1921190"/>
            <a:ext cx="2866980" cy="1697709"/>
          </a:xfrm>
          <a:prstGeom prst="rect">
            <a:avLst/>
          </a:prstGeom>
          <a:noFill/>
          <a:ln>
            <a:noFill/>
          </a:ln>
        </p:spPr>
        <p:txBody>
          <a:bodyPr spcFirstLastPara="1" wrap="square" lIns="0" tIns="0" rIns="0" bIns="0" anchor="t" anchorCtr="0">
            <a:spAutoFit/>
          </a:bodyPr>
          <a:lstStyle/>
          <a:p>
            <a:pPr marL="0" marR="0" lvl="0" indent="0" algn="l" rtl="0">
              <a:lnSpc>
                <a:spcPct val="167937"/>
              </a:lnSpc>
              <a:spcBef>
                <a:spcPts val="0"/>
              </a:spcBef>
              <a:spcAft>
                <a:spcPts val="0"/>
              </a:spcAft>
              <a:buNone/>
            </a:pPr>
            <a:r>
              <a:rPr lang="en-US" sz="1600">
                <a:solidFill>
                  <a:srgbClr val="212121"/>
                </a:solidFill>
                <a:latin typeface="Open Sans"/>
                <a:ea typeface="Open Sans"/>
                <a:cs typeface="Open Sans"/>
                <a:sym typeface="Open Sans"/>
              </a:rPr>
              <a:t>Supporting students interested in recovery from addiction and substance misuse thrive during their college experience.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43"/>
          <p:cNvPicPr preferRelativeResize="0"/>
          <p:nvPr/>
        </p:nvPicPr>
        <p:blipFill rotWithShape="1">
          <a:blip r:embed="rId3">
            <a:alphaModFix/>
          </a:blip>
          <a:srcRect t="10052" b="10052"/>
          <a:stretch/>
        </p:blipFill>
        <p:spPr>
          <a:xfrm>
            <a:off x="1579769" y="3004725"/>
            <a:ext cx="2910201" cy="1549104"/>
          </a:xfrm>
          <a:prstGeom prst="rect">
            <a:avLst/>
          </a:prstGeom>
          <a:noFill/>
          <a:ln>
            <a:noFill/>
          </a:ln>
        </p:spPr>
      </p:pic>
      <p:pic>
        <p:nvPicPr>
          <p:cNvPr id="348" name="Google Shape;348;p43"/>
          <p:cNvPicPr preferRelativeResize="0"/>
          <p:nvPr/>
        </p:nvPicPr>
        <p:blipFill rotWithShape="1">
          <a:blip r:embed="rId4">
            <a:alphaModFix/>
          </a:blip>
          <a:srcRect t="10052" b="10052"/>
          <a:stretch/>
        </p:blipFill>
        <p:spPr>
          <a:xfrm>
            <a:off x="4640900" y="3004725"/>
            <a:ext cx="2910201" cy="1549104"/>
          </a:xfrm>
          <a:prstGeom prst="rect">
            <a:avLst/>
          </a:prstGeom>
          <a:noFill/>
          <a:ln>
            <a:noFill/>
          </a:ln>
        </p:spPr>
      </p:pic>
      <p:pic>
        <p:nvPicPr>
          <p:cNvPr id="349" name="Google Shape;349;p43"/>
          <p:cNvPicPr preferRelativeResize="0"/>
          <p:nvPr/>
        </p:nvPicPr>
        <p:blipFill rotWithShape="1">
          <a:blip r:embed="rId5">
            <a:alphaModFix/>
          </a:blip>
          <a:srcRect t="10052" b="10052"/>
          <a:stretch/>
        </p:blipFill>
        <p:spPr>
          <a:xfrm>
            <a:off x="7702030" y="4720781"/>
            <a:ext cx="2910201" cy="1549104"/>
          </a:xfrm>
          <a:prstGeom prst="rect">
            <a:avLst/>
          </a:prstGeom>
          <a:noFill/>
          <a:ln>
            <a:noFill/>
          </a:ln>
        </p:spPr>
      </p:pic>
      <p:sp>
        <p:nvSpPr>
          <p:cNvPr id="350" name="Google Shape;350;p43"/>
          <p:cNvSpPr/>
          <p:nvPr/>
        </p:nvSpPr>
        <p:spPr>
          <a:xfrm>
            <a:off x="4640900" y="4720781"/>
            <a:ext cx="2910201" cy="1549104"/>
          </a:xfrm>
          <a:custGeom>
            <a:avLst/>
            <a:gdLst/>
            <a:ahLst/>
            <a:cxnLst/>
            <a:rect l="l" t="t" r="r" b="b"/>
            <a:pathLst>
              <a:path w="4702047" h="2502906" extrusionOk="0">
                <a:moveTo>
                  <a:pt x="0" y="0"/>
                </a:moveTo>
                <a:lnTo>
                  <a:pt x="4702047" y="0"/>
                </a:lnTo>
                <a:lnTo>
                  <a:pt x="4702047" y="2502906"/>
                </a:lnTo>
                <a:lnTo>
                  <a:pt x="0" y="2502906"/>
                </a:lnTo>
                <a:close/>
              </a:path>
            </a:pathLst>
          </a:custGeom>
          <a:solidFill>
            <a:srgbClr val="6F1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51" name="Google Shape;351;p43"/>
          <p:cNvSpPr/>
          <p:nvPr/>
        </p:nvSpPr>
        <p:spPr>
          <a:xfrm>
            <a:off x="7702030" y="3004725"/>
            <a:ext cx="2910201" cy="1549104"/>
          </a:xfrm>
          <a:custGeom>
            <a:avLst/>
            <a:gdLst/>
            <a:ahLst/>
            <a:cxnLst/>
            <a:rect l="l" t="t" r="r" b="b"/>
            <a:pathLst>
              <a:path w="4702047" h="2502906" extrusionOk="0">
                <a:moveTo>
                  <a:pt x="0" y="0"/>
                </a:moveTo>
                <a:lnTo>
                  <a:pt x="4702047" y="0"/>
                </a:lnTo>
                <a:lnTo>
                  <a:pt x="4702047" y="2502906"/>
                </a:lnTo>
                <a:lnTo>
                  <a:pt x="0" y="2502906"/>
                </a:lnTo>
                <a:close/>
              </a:path>
            </a:pathLst>
          </a:custGeom>
          <a:solidFill>
            <a:srgbClr val="6F1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52" name="Google Shape;352;p43"/>
          <p:cNvSpPr/>
          <p:nvPr/>
        </p:nvSpPr>
        <p:spPr>
          <a:xfrm>
            <a:off x="8805794" y="3199114"/>
            <a:ext cx="702673" cy="580163"/>
          </a:xfrm>
          <a:custGeom>
            <a:avLst/>
            <a:gdLst/>
            <a:ahLst/>
            <a:cxnLst/>
            <a:rect l="l" t="t" r="r" b="b"/>
            <a:pathLst>
              <a:path w="1054010" h="870244" extrusionOk="0">
                <a:moveTo>
                  <a:pt x="0" y="0"/>
                </a:moveTo>
                <a:lnTo>
                  <a:pt x="1054010" y="0"/>
                </a:lnTo>
                <a:lnTo>
                  <a:pt x="1054010" y="870244"/>
                </a:lnTo>
                <a:lnTo>
                  <a:pt x="0" y="870244"/>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53" name="Google Shape;353;p43"/>
          <p:cNvSpPr txBox="1"/>
          <p:nvPr/>
        </p:nvSpPr>
        <p:spPr>
          <a:xfrm>
            <a:off x="4973512" y="5469933"/>
            <a:ext cx="2244900" cy="539100"/>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a:solidFill>
                  <a:srgbClr val="FFFFFF"/>
                </a:solidFill>
                <a:latin typeface="Open Sans"/>
                <a:ea typeface="Open Sans"/>
                <a:cs typeface="Open Sans"/>
                <a:sym typeface="Open Sans"/>
              </a:rPr>
              <a:t>Visitors to the Union </a:t>
            </a:r>
            <a:endParaRPr sz="1450">
              <a:solidFill>
                <a:srgbClr val="FFFFFF"/>
              </a:solidFill>
              <a:latin typeface="Open Sans"/>
              <a:ea typeface="Open Sans"/>
              <a:cs typeface="Open Sans"/>
              <a:sym typeface="Open Sans"/>
            </a:endParaRPr>
          </a:p>
          <a:p>
            <a:pPr marL="0" marR="0" lvl="0" indent="0" algn="ctr" rtl="0">
              <a:lnSpc>
                <a:spcPct val="141586"/>
              </a:lnSpc>
              <a:spcBef>
                <a:spcPts val="0"/>
              </a:spcBef>
              <a:spcAft>
                <a:spcPts val="0"/>
              </a:spcAft>
              <a:buNone/>
            </a:pPr>
            <a:r>
              <a:rPr lang="en-US" sz="1450">
                <a:solidFill>
                  <a:srgbClr val="FFFFFF"/>
                </a:solidFill>
                <a:latin typeface="Open Sans"/>
                <a:ea typeface="Open Sans"/>
                <a:cs typeface="Open Sans"/>
                <a:sym typeface="Open Sans"/>
              </a:rPr>
              <a:t>during 2025</a:t>
            </a:r>
            <a:endParaRPr/>
          </a:p>
        </p:txBody>
      </p:sp>
      <p:sp>
        <p:nvSpPr>
          <p:cNvPr id="354" name="Google Shape;354;p43"/>
          <p:cNvSpPr txBox="1"/>
          <p:nvPr/>
        </p:nvSpPr>
        <p:spPr>
          <a:xfrm>
            <a:off x="592925" y="323751"/>
            <a:ext cx="4633500" cy="61560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4000" b="1">
                <a:solidFill>
                  <a:srgbClr val="6F1931"/>
                </a:solidFill>
                <a:latin typeface="Open Sans"/>
                <a:ea typeface="Open Sans"/>
                <a:cs typeface="Open Sans"/>
                <a:sym typeface="Open Sans"/>
              </a:rPr>
              <a:t>STUDENT UNION</a:t>
            </a:r>
            <a:endParaRPr sz="4000" b="1">
              <a:solidFill>
                <a:srgbClr val="6F1931"/>
              </a:solidFill>
              <a:latin typeface="Open Sans"/>
              <a:ea typeface="Open Sans"/>
              <a:cs typeface="Open Sans"/>
              <a:sym typeface="Open Sans"/>
            </a:endParaRPr>
          </a:p>
        </p:txBody>
      </p:sp>
      <p:sp>
        <p:nvSpPr>
          <p:cNvPr id="355" name="Google Shape;355;p43"/>
          <p:cNvSpPr txBox="1"/>
          <p:nvPr/>
        </p:nvSpPr>
        <p:spPr>
          <a:xfrm>
            <a:off x="592925" y="998538"/>
            <a:ext cx="11213100" cy="1794600"/>
          </a:xfrm>
          <a:prstGeom prst="rect">
            <a:avLst/>
          </a:prstGeom>
          <a:noFill/>
          <a:ln>
            <a:noFill/>
          </a:ln>
        </p:spPr>
        <p:txBody>
          <a:bodyPr spcFirstLastPara="1" wrap="square" lIns="0" tIns="0" rIns="0" bIns="0" anchor="t" anchorCtr="0">
            <a:spAutoFit/>
          </a:bodyPr>
          <a:lstStyle/>
          <a:p>
            <a:pPr marL="0" lvl="0" indent="0" algn="l" rtl="0">
              <a:lnSpc>
                <a:spcPct val="142857"/>
              </a:lnSpc>
              <a:spcBef>
                <a:spcPts val="1100"/>
              </a:spcBef>
              <a:spcAft>
                <a:spcPts val="0"/>
              </a:spcAft>
              <a:buClr>
                <a:schemeClr val="dk1"/>
              </a:buClr>
              <a:buSzPts val="1100"/>
              <a:buFont typeface="Arial"/>
              <a:buNone/>
            </a:pPr>
            <a:r>
              <a:rPr lang="en-US" sz="1600">
                <a:solidFill>
                  <a:schemeClr val="dk1"/>
                </a:solidFill>
                <a:latin typeface="Open Sans"/>
                <a:ea typeface="Open Sans"/>
                <a:cs typeface="Open Sans"/>
                <a:sym typeface="Open Sans"/>
              </a:rPr>
              <a:t>The FSU Student Union enriches the student experience through spaces, programs, services, and leadership opportunities that promote engagement, belonging, learning, and Seminole pride.</a:t>
            </a:r>
            <a:endParaRPr sz="1600">
              <a:solidFill>
                <a:schemeClr val="dk1"/>
              </a:solidFill>
              <a:latin typeface="Open Sans"/>
              <a:ea typeface="Open Sans"/>
              <a:cs typeface="Open Sans"/>
              <a:sym typeface="Open Sans"/>
            </a:endParaRPr>
          </a:p>
          <a:p>
            <a:pPr marL="0" lvl="0" indent="0" algn="l" rtl="0">
              <a:lnSpc>
                <a:spcPct val="142857"/>
              </a:lnSpc>
              <a:spcBef>
                <a:spcPts val="1100"/>
              </a:spcBef>
              <a:spcAft>
                <a:spcPts val="1100"/>
              </a:spcAft>
              <a:buClr>
                <a:schemeClr val="dk1"/>
              </a:buClr>
              <a:buSzPts val="1100"/>
              <a:buFont typeface="Arial"/>
              <a:buNone/>
            </a:pPr>
            <a:r>
              <a:rPr lang="en-US" sz="1600">
                <a:solidFill>
                  <a:schemeClr val="dk1"/>
                </a:solidFill>
                <a:latin typeface="Open Sans"/>
                <a:ea typeface="Open Sans"/>
                <a:cs typeface="Open Sans"/>
                <a:sym typeface="Open Sans"/>
              </a:rPr>
              <a:t>Facilities include the Student Union, Student Services Building, Askew Student Life Center, and the Flying High Circus. Programs and services include the Art Center, Student Life Cinema, Bowling &amp; Billiards, Campus Event Services, Garnet Gaming Lounge, Club Downunder, and Union Productions.</a:t>
            </a:r>
            <a:endParaRPr sz="1800">
              <a:latin typeface="Open Sans"/>
              <a:ea typeface="Open Sans"/>
              <a:cs typeface="Open Sans"/>
              <a:sym typeface="Open Sans"/>
            </a:endParaRPr>
          </a:p>
        </p:txBody>
      </p:sp>
      <p:sp>
        <p:nvSpPr>
          <p:cNvPr id="356" name="Google Shape;356;p43"/>
          <p:cNvSpPr txBox="1"/>
          <p:nvPr/>
        </p:nvSpPr>
        <p:spPr>
          <a:xfrm>
            <a:off x="8034642" y="3819535"/>
            <a:ext cx="2244977" cy="520912"/>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a:solidFill>
                  <a:srgbClr val="FFFFFF"/>
                </a:solidFill>
                <a:latin typeface="Open Sans"/>
                <a:ea typeface="Open Sans"/>
                <a:cs typeface="Open Sans"/>
                <a:sym typeface="Open Sans"/>
              </a:rPr>
              <a:t>The Union employees more than</a:t>
            </a:r>
            <a:r>
              <a:rPr lang="en-US" sz="1450" b="1">
                <a:solidFill>
                  <a:srgbClr val="FFFFFF"/>
                </a:solidFill>
                <a:latin typeface="Open Sans"/>
                <a:ea typeface="Open Sans"/>
                <a:cs typeface="Open Sans"/>
                <a:sym typeface="Open Sans"/>
              </a:rPr>
              <a:t> 200</a:t>
            </a:r>
            <a:r>
              <a:rPr lang="en-US" sz="1450">
                <a:solidFill>
                  <a:srgbClr val="FFFFFF"/>
                </a:solidFill>
                <a:latin typeface="Open Sans"/>
                <a:ea typeface="Open Sans"/>
                <a:cs typeface="Open Sans"/>
                <a:sym typeface="Open Sans"/>
              </a:rPr>
              <a:t> students.</a:t>
            </a:r>
            <a:endParaRPr sz="1450">
              <a:solidFill>
                <a:srgbClr val="FFFFFF"/>
              </a:solidFill>
              <a:latin typeface="Open Sans"/>
              <a:ea typeface="Open Sans"/>
              <a:cs typeface="Open Sans"/>
              <a:sym typeface="Open Sans"/>
            </a:endParaRPr>
          </a:p>
        </p:txBody>
      </p:sp>
      <p:sp>
        <p:nvSpPr>
          <p:cNvPr id="357" name="Google Shape;357;p43"/>
          <p:cNvSpPr txBox="1"/>
          <p:nvPr/>
        </p:nvSpPr>
        <p:spPr>
          <a:xfrm>
            <a:off x="5024966" y="4976325"/>
            <a:ext cx="2142000" cy="469500"/>
          </a:xfrm>
          <a:prstGeom prst="rect">
            <a:avLst/>
          </a:prstGeom>
          <a:noFill/>
          <a:ln>
            <a:noFill/>
          </a:ln>
        </p:spPr>
        <p:txBody>
          <a:bodyPr spcFirstLastPara="1" wrap="square" lIns="0" tIns="0" rIns="0" bIns="0" anchor="t" anchorCtr="0">
            <a:spAutoFit/>
          </a:bodyPr>
          <a:lstStyle/>
          <a:p>
            <a:pPr marL="0" marR="0" lvl="0" indent="0" algn="ctr" rtl="0">
              <a:lnSpc>
                <a:spcPct val="140754"/>
              </a:lnSpc>
              <a:spcBef>
                <a:spcPts val="0"/>
              </a:spcBef>
              <a:spcAft>
                <a:spcPts val="0"/>
              </a:spcAft>
              <a:buNone/>
            </a:pPr>
            <a:r>
              <a:rPr lang="en-US" sz="3050" b="1">
                <a:solidFill>
                  <a:srgbClr val="FFFFFF"/>
                </a:solidFill>
                <a:latin typeface="Open Sans"/>
                <a:ea typeface="Open Sans"/>
                <a:cs typeface="Open Sans"/>
                <a:sym typeface="Open Sans"/>
              </a:rPr>
              <a:t>2.3 Million</a:t>
            </a:r>
            <a:endParaRPr sz="3050" b="1">
              <a:solidFill>
                <a:srgbClr val="FFFFFF"/>
              </a:solidFill>
              <a:latin typeface="Open Sans"/>
              <a:ea typeface="Open Sans"/>
              <a:cs typeface="Open Sans"/>
              <a:sym typeface="Open Sans"/>
            </a:endParaRPr>
          </a:p>
        </p:txBody>
      </p:sp>
      <p:pic>
        <p:nvPicPr>
          <p:cNvPr id="358" name="Google Shape;358;p43"/>
          <p:cNvPicPr preferRelativeResize="0"/>
          <p:nvPr/>
        </p:nvPicPr>
        <p:blipFill rotWithShape="1">
          <a:blip r:embed="rId7">
            <a:alphaModFix/>
          </a:blip>
          <a:srcRect l="3166" t="16462" r="6377" b="11305"/>
          <a:stretch/>
        </p:blipFill>
        <p:spPr>
          <a:xfrm>
            <a:off x="1579775" y="4708700"/>
            <a:ext cx="2910200" cy="15491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44"/>
          <p:cNvPicPr preferRelativeResize="0"/>
          <p:nvPr/>
        </p:nvPicPr>
        <p:blipFill rotWithShape="1">
          <a:blip r:embed="rId3">
            <a:alphaModFix/>
          </a:blip>
          <a:srcRect l="25538" t="-741" r="14988" b="-741"/>
          <a:stretch/>
        </p:blipFill>
        <p:spPr>
          <a:xfrm>
            <a:off x="-44450" y="-215900"/>
            <a:ext cx="12437400" cy="7073900"/>
          </a:xfrm>
          <a:prstGeom prst="rect">
            <a:avLst/>
          </a:prstGeom>
          <a:noFill/>
          <a:ln>
            <a:noFill/>
          </a:ln>
        </p:spPr>
      </p:pic>
      <p:sp>
        <p:nvSpPr>
          <p:cNvPr id="364" name="Google Shape;364;p44"/>
          <p:cNvSpPr/>
          <p:nvPr/>
        </p:nvSpPr>
        <p:spPr>
          <a:xfrm>
            <a:off x="508050" y="5410200"/>
            <a:ext cx="11175900" cy="1168500"/>
          </a:xfrm>
          <a:prstGeom prst="rect">
            <a:avLst/>
          </a:prstGeom>
          <a:solidFill>
            <a:srgbClr val="000000">
              <a:alpha val="5103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 name="Google Shape;365;p44"/>
          <p:cNvSpPr txBox="1"/>
          <p:nvPr/>
        </p:nvSpPr>
        <p:spPr>
          <a:xfrm>
            <a:off x="720751" y="5548050"/>
            <a:ext cx="10750500" cy="892800"/>
          </a:xfrm>
          <a:prstGeom prst="rect">
            <a:avLst/>
          </a:prstGeom>
          <a:noFill/>
          <a:ln>
            <a:noFill/>
          </a:ln>
        </p:spPr>
        <p:txBody>
          <a:bodyPr spcFirstLastPara="1" wrap="square" lIns="0" tIns="0" rIns="0" bIns="0" anchor="t" anchorCtr="0">
            <a:spAutoFit/>
          </a:bodyPr>
          <a:lstStyle/>
          <a:p>
            <a:pPr marL="0" marR="0" lvl="0" indent="0" algn="l" rtl="0">
              <a:lnSpc>
                <a:spcPct val="131250"/>
              </a:lnSpc>
              <a:spcBef>
                <a:spcPts val="0"/>
              </a:spcBef>
              <a:spcAft>
                <a:spcPts val="0"/>
              </a:spcAft>
              <a:buNone/>
            </a:pPr>
            <a:r>
              <a:rPr lang="en-US" sz="1600">
                <a:solidFill>
                  <a:schemeClr val="dk1"/>
                </a:solidFill>
                <a:latin typeface="Open Sans"/>
                <a:ea typeface="Open Sans"/>
                <a:cs typeface="Open Sans"/>
                <a:sym typeface="Open Sans"/>
              </a:rPr>
              <a:t> </a:t>
            </a:r>
            <a:r>
              <a:rPr lang="en-US" sz="1600">
                <a:solidFill>
                  <a:schemeClr val="lt1"/>
                </a:solidFill>
                <a:latin typeface="Open Sans"/>
                <a:ea typeface="Open Sans"/>
                <a:cs typeface="Open Sans"/>
                <a:sym typeface="Open Sans"/>
              </a:rPr>
              <a:t>Garnet Gaming Lounge (GGL), part of the Student Union,  is a premium gaming space featuring 1,000+ titles for both modern and retro game consoles. It houses 41 high-end gaming computers and a dedicated tabletop gaming area. It’s also home to the FSU Esports team, which competes in over 15 games each year.</a:t>
            </a:r>
            <a:endParaRPr sz="1600">
              <a:solidFill>
                <a:schemeClr val="lt1"/>
              </a:solidFill>
              <a:latin typeface="Open Sans"/>
              <a:ea typeface="Open Sans"/>
              <a:cs typeface="Open Sans"/>
              <a:sym typeface="Open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5"/>
          <p:cNvSpPr/>
          <p:nvPr/>
        </p:nvSpPr>
        <p:spPr>
          <a:xfrm>
            <a:off x="7049363" y="0"/>
            <a:ext cx="6218768" cy="6858000"/>
          </a:xfrm>
          <a:custGeom>
            <a:avLst/>
            <a:gdLst/>
            <a:ahLst/>
            <a:cxnLst/>
            <a:rect l="l" t="t" r="r" b="b"/>
            <a:pathLst>
              <a:path w="18609033" h="12227685" extrusionOk="0">
                <a:moveTo>
                  <a:pt x="0" y="0"/>
                </a:moveTo>
                <a:lnTo>
                  <a:pt x="18609033" y="0"/>
                </a:lnTo>
                <a:lnTo>
                  <a:pt x="18609033" y="12227685"/>
                </a:lnTo>
                <a:lnTo>
                  <a:pt x="0" y="12227685"/>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pic>
        <p:nvPicPr>
          <p:cNvPr id="371" name="Google Shape;371;p45"/>
          <p:cNvPicPr preferRelativeResize="0"/>
          <p:nvPr/>
        </p:nvPicPr>
        <p:blipFill rotWithShape="1">
          <a:blip r:embed="rId4">
            <a:alphaModFix/>
          </a:blip>
          <a:srcRect t="3096" b="3096"/>
          <a:stretch/>
        </p:blipFill>
        <p:spPr>
          <a:xfrm>
            <a:off x="6197761" y="226951"/>
            <a:ext cx="5861503" cy="3848945"/>
          </a:xfrm>
          <a:prstGeom prst="rect">
            <a:avLst/>
          </a:prstGeom>
          <a:noFill/>
          <a:ln>
            <a:noFill/>
          </a:ln>
        </p:spPr>
      </p:pic>
      <p:pic>
        <p:nvPicPr>
          <p:cNvPr id="372" name="Google Shape;372;p45"/>
          <p:cNvPicPr preferRelativeResize="0"/>
          <p:nvPr/>
        </p:nvPicPr>
        <p:blipFill rotWithShape="1">
          <a:blip r:embed="rId5">
            <a:alphaModFix/>
          </a:blip>
          <a:srcRect l="30767" r="10821"/>
          <a:stretch/>
        </p:blipFill>
        <p:spPr>
          <a:xfrm>
            <a:off x="6197762" y="4222154"/>
            <a:ext cx="2388215" cy="2289645"/>
          </a:xfrm>
          <a:prstGeom prst="rect">
            <a:avLst/>
          </a:prstGeom>
          <a:noFill/>
          <a:ln>
            <a:noFill/>
          </a:ln>
        </p:spPr>
      </p:pic>
      <p:cxnSp>
        <p:nvCxnSpPr>
          <p:cNvPr id="373" name="Google Shape;373;p45"/>
          <p:cNvCxnSpPr/>
          <p:nvPr/>
        </p:nvCxnSpPr>
        <p:spPr>
          <a:xfrm>
            <a:off x="836009" y="4334336"/>
            <a:ext cx="4632205" cy="0"/>
          </a:xfrm>
          <a:prstGeom prst="straightConnector1">
            <a:avLst/>
          </a:prstGeom>
          <a:noFill/>
          <a:ln w="9525" cap="rnd" cmpd="sng">
            <a:solidFill>
              <a:srgbClr val="6F1931"/>
            </a:solidFill>
            <a:prstDash val="solid"/>
            <a:round/>
            <a:headEnd type="none" w="sm" len="sm"/>
            <a:tailEnd type="none" w="sm" len="sm"/>
          </a:ln>
        </p:spPr>
      </p:cxnSp>
      <p:cxnSp>
        <p:nvCxnSpPr>
          <p:cNvPr id="374" name="Google Shape;374;p45"/>
          <p:cNvCxnSpPr/>
          <p:nvPr/>
        </p:nvCxnSpPr>
        <p:spPr>
          <a:xfrm>
            <a:off x="836009" y="5857748"/>
            <a:ext cx="4632205" cy="0"/>
          </a:xfrm>
          <a:prstGeom prst="straightConnector1">
            <a:avLst/>
          </a:prstGeom>
          <a:noFill/>
          <a:ln w="9525" cap="rnd" cmpd="sng">
            <a:solidFill>
              <a:srgbClr val="6F1931"/>
            </a:solidFill>
            <a:prstDash val="solid"/>
            <a:round/>
            <a:headEnd type="none" w="sm" len="sm"/>
            <a:tailEnd type="none" w="sm" len="sm"/>
          </a:ln>
        </p:spPr>
      </p:cxnSp>
      <p:cxnSp>
        <p:nvCxnSpPr>
          <p:cNvPr id="375" name="Google Shape;375;p45"/>
          <p:cNvCxnSpPr/>
          <p:nvPr/>
        </p:nvCxnSpPr>
        <p:spPr>
          <a:xfrm>
            <a:off x="3247649" y="2582977"/>
            <a:ext cx="0" cy="1595783"/>
          </a:xfrm>
          <a:prstGeom prst="straightConnector1">
            <a:avLst/>
          </a:prstGeom>
          <a:noFill/>
          <a:ln w="9525" cap="rnd" cmpd="sng">
            <a:solidFill>
              <a:srgbClr val="6F1931"/>
            </a:solidFill>
            <a:prstDash val="solid"/>
            <a:round/>
            <a:headEnd type="none" w="sm" len="sm"/>
            <a:tailEnd type="none" w="sm" len="sm"/>
          </a:ln>
        </p:spPr>
      </p:cxnSp>
      <p:pic>
        <p:nvPicPr>
          <p:cNvPr id="376" name="Google Shape;376;p45"/>
          <p:cNvPicPr preferRelativeResize="0"/>
          <p:nvPr/>
        </p:nvPicPr>
        <p:blipFill rotWithShape="1">
          <a:blip r:embed="rId6">
            <a:alphaModFix/>
          </a:blip>
          <a:srcRect l="10763" r="10763"/>
          <a:stretch/>
        </p:blipFill>
        <p:spPr>
          <a:xfrm>
            <a:off x="8781716" y="4215804"/>
            <a:ext cx="3254926" cy="2322798"/>
          </a:xfrm>
          <a:prstGeom prst="rect">
            <a:avLst/>
          </a:prstGeom>
          <a:noFill/>
          <a:ln>
            <a:noFill/>
          </a:ln>
        </p:spPr>
      </p:pic>
      <p:sp>
        <p:nvSpPr>
          <p:cNvPr id="377" name="Google Shape;377;p45"/>
          <p:cNvSpPr/>
          <p:nvPr/>
        </p:nvSpPr>
        <p:spPr>
          <a:xfrm>
            <a:off x="1596202" y="2582977"/>
            <a:ext cx="698893" cy="698893"/>
          </a:xfrm>
          <a:custGeom>
            <a:avLst/>
            <a:gdLst/>
            <a:ahLst/>
            <a:cxnLst/>
            <a:rect l="l" t="t" r="r" b="b"/>
            <a:pathLst>
              <a:path w="1048340" h="1048340" extrusionOk="0">
                <a:moveTo>
                  <a:pt x="0" y="0"/>
                </a:moveTo>
                <a:lnTo>
                  <a:pt x="1048339" y="0"/>
                </a:lnTo>
                <a:lnTo>
                  <a:pt x="1048339" y="1048339"/>
                </a:lnTo>
                <a:lnTo>
                  <a:pt x="0" y="1048339"/>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78" name="Google Shape;378;p45"/>
          <p:cNvSpPr/>
          <p:nvPr/>
        </p:nvSpPr>
        <p:spPr>
          <a:xfrm>
            <a:off x="1596202" y="522751"/>
            <a:ext cx="3240278" cy="1444276"/>
          </a:xfrm>
          <a:custGeom>
            <a:avLst/>
            <a:gdLst/>
            <a:ahLst/>
            <a:cxnLst/>
            <a:rect l="l" t="t" r="r" b="b"/>
            <a:pathLst>
              <a:path w="4860417" h="2166414" extrusionOk="0">
                <a:moveTo>
                  <a:pt x="0" y="0"/>
                </a:moveTo>
                <a:lnTo>
                  <a:pt x="4860417" y="0"/>
                </a:lnTo>
                <a:lnTo>
                  <a:pt x="4860417" y="2166414"/>
                </a:lnTo>
                <a:lnTo>
                  <a:pt x="0" y="216641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79" name="Google Shape;379;p45"/>
          <p:cNvSpPr txBox="1"/>
          <p:nvPr/>
        </p:nvSpPr>
        <p:spPr>
          <a:xfrm>
            <a:off x="981771" y="3358764"/>
            <a:ext cx="1927756" cy="519822"/>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a:solidFill>
                  <a:srgbClr val="6F1931"/>
                </a:solidFill>
                <a:latin typeface="Open Sans Light"/>
                <a:ea typeface="Open Sans Light"/>
                <a:cs typeface="Open Sans Light"/>
                <a:sym typeface="Open Sans Light"/>
              </a:rPr>
              <a:t>Host </a:t>
            </a:r>
            <a:r>
              <a:rPr lang="en-US" sz="1450" b="1">
                <a:solidFill>
                  <a:srgbClr val="6F1931"/>
                </a:solidFill>
                <a:latin typeface="Open Sans"/>
                <a:ea typeface="Open Sans"/>
                <a:cs typeface="Open Sans"/>
                <a:sym typeface="Open Sans"/>
              </a:rPr>
              <a:t>revenue-generating</a:t>
            </a:r>
            <a:r>
              <a:rPr lang="en-US" sz="1450">
                <a:solidFill>
                  <a:srgbClr val="6F1931"/>
                </a:solidFill>
                <a:latin typeface="Open Sans Light"/>
                <a:ea typeface="Open Sans Light"/>
                <a:cs typeface="Open Sans Light"/>
                <a:sym typeface="Open Sans Light"/>
              </a:rPr>
              <a:t> events</a:t>
            </a:r>
            <a:endParaRPr/>
          </a:p>
        </p:txBody>
      </p:sp>
      <p:sp>
        <p:nvSpPr>
          <p:cNvPr id="380" name="Google Shape;380;p45"/>
          <p:cNvSpPr txBox="1"/>
          <p:nvPr/>
        </p:nvSpPr>
        <p:spPr>
          <a:xfrm>
            <a:off x="3570444" y="2771352"/>
            <a:ext cx="1880839" cy="1327736"/>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a:solidFill>
                  <a:srgbClr val="6F1931"/>
                </a:solidFill>
                <a:latin typeface="Open Sans Light"/>
                <a:ea typeface="Open Sans Light"/>
                <a:cs typeface="Open Sans Light"/>
                <a:sym typeface="Open Sans Light"/>
              </a:rPr>
              <a:t>Opportunities for </a:t>
            </a:r>
            <a:r>
              <a:rPr lang="en-US" sz="1450" b="1">
                <a:solidFill>
                  <a:srgbClr val="6F1931"/>
                </a:solidFill>
                <a:latin typeface="Open Sans"/>
                <a:ea typeface="Open Sans"/>
                <a:cs typeface="Open Sans"/>
                <a:sym typeface="Open Sans"/>
              </a:rPr>
              <a:t>all students</a:t>
            </a:r>
            <a:r>
              <a:rPr lang="en-US" sz="1450">
                <a:solidFill>
                  <a:srgbClr val="6F1931"/>
                </a:solidFill>
                <a:latin typeface="Open Sans Light"/>
                <a:ea typeface="Open Sans Light"/>
                <a:cs typeface="Open Sans Light"/>
                <a:sym typeface="Open Sans Light"/>
              </a:rPr>
              <a:t> to take circus arts, dance or other performing arts classes in the space</a:t>
            </a:r>
            <a:endParaRPr/>
          </a:p>
        </p:txBody>
      </p:sp>
      <p:sp>
        <p:nvSpPr>
          <p:cNvPr id="381" name="Google Shape;381;p45"/>
          <p:cNvSpPr/>
          <p:nvPr/>
        </p:nvSpPr>
        <p:spPr>
          <a:xfrm>
            <a:off x="4517214" y="4489911"/>
            <a:ext cx="638533" cy="1114754"/>
          </a:xfrm>
          <a:custGeom>
            <a:avLst/>
            <a:gdLst/>
            <a:ahLst/>
            <a:cxnLst/>
            <a:rect l="l" t="t" r="r" b="b"/>
            <a:pathLst>
              <a:path w="957800" h="1672131" extrusionOk="0">
                <a:moveTo>
                  <a:pt x="0" y="0"/>
                </a:moveTo>
                <a:lnTo>
                  <a:pt x="957800" y="0"/>
                </a:lnTo>
                <a:lnTo>
                  <a:pt x="957800" y="1672131"/>
                </a:lnTo>
                <a:lnTo>
                  <a:pt x="0" y="1672131"/>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382" name="Google Shape;382;p45"/>
          <p:cNvSpPr txBox="1"/>
          <p:nvPr/>
        </p:nvSpPr>
        <p:spPr>
          <a:xfrm>
            <a:off x="836009" y="4743911"/>
            <a:ext cx="3338593" cy="789127"/>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a:solidFill>
                  <a:srgbClr val="6F1931"/>
                </a:solidFill>
                <a:latin typeface="Open Sans Light"/>
                <a:ea typeface="Open Sans Light"/>
                <a:cs typeface="Open Sans Light"/>
                <a:sym typeface="Open Sans Light"/>
              </a:rPr>
              <a:t>Allow the FSU Circus to grow and continue to produce </a:t>
            </a:r>
            <a:r>
              <a:rPr lang="en-US" sz="1450" b="1">
                <a:solidFill>
                  <a:srgbClr val="6F1931"/>
                </a:solidFill>
                <a:latin typeface="Open Sans"/>
                <a:ea typeface="Open Sans"/>
                <a:cs typeface="Open Sans"/>
                <a:sym typeface="Open Sans"/>
              </a:rPr>
              <a:t>higher-quality</a:t>
            </a:r>
            <a:r>
              <a:rPr lang="en-US" sz="1450">
                <a:solidFill>
                  <a:srgbClr val="6F1931"/>
                </a:solidFill>
                <a:latin typeface="Open Sans Light"/>
                <a:ea typeface="Open Sans Light"/>
                <a:cs typeface="Open Sans Light"/>
                <a:sym typeface="Open Sans Light"/>
              </a:rPr>
              <a:t> performances than ever before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6"/>
          <p:cNvSpPr/>
          <p:nvPr/>
        </p:nvSpPr>
        <p:spPr>
          <a:xfrm>
            <a:off x="6349400" y="0"/>
            <a:ext cx="5842596" cy="6855487"/>
          </a:xfrm>
          <a:custGeom>
            <a:avLst/>
            <a:gdLst/>
            <a:ahLst/>
            <a:cxnLst/>
            <a:rect l="l" t="t" r="r" b="b"/>
            <a:pathLst>
              <a:path w="16693132" h="10968779" extrusionOk="0">
                <a:moveTo>
                  <a:pt x="0" y="0"/>
                </a:moveTo>
                <a:lnTo>
                  <a:pt x="16693132" y="0"/>
                </a:lnTo>
                <a:lnTo>
                  <a:pt x="16693132" y="10968779"/>
                </a:lnTo>
                <a:lnTo>
                  <a:pt x="0" y="1096877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88" name="Google Shape;388;p46"/>
          <p:cNvSpPr txBox="1"/>
          <p:nvPr/>
        </p:nvSpPr>
        <p:spPr>
          <a:xfrm>
            <a:off x="7301030" y="847980"/>
            <a:ext cx="3688200" cy="197010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4000" b="1">
                <a:solidFill>
                  <a:srgbClr val="FFFFFF"/>
                </a:solidFill>
                <a:latin typeface="Open Sans"/>
                <a:ea typeface="Open Sans"/>
                <a:cs typeface="Open Sans"/>
                <a:sym typeface="Open Sans"/>
              </a:rPr>
              <a:t>FRATERNITY &amp; SORORITY LIFE</a:t>
            </a:r>
            <a:endParaRPr sz="4000" b="1">
              <a:solidFill>
                <a:srgbClr val="FFFFFF"/>
              </a:solidFill>
              <a:latin typeface="Open Sans"/>
              <a:ea typeface="Open Sans"/>
              <a:cs typeface="Open Sans"/>
              <a:sym typeface="Open Sans"/>
            </a:endParaRPr>
          </a:p>
        </p:txBody>
      </p:sp>
      <p:sp>
        <p:nvSpPr>
          <p:cNvPr id="389" name="Google Shape;389;p46"/>
          <p:cNvSpPr txBox="1"/>
          <p:nvPr/>
        </p:nvSpPr>
        <p:spPr>
          <a:xfrm>
            <a:off x="6846651" y="3934468"/>
            <a:ext cx="2123400" cy="184800"/>
          </a:xfrm>
          <a:prstGeom prst="rect">
            <a:avLst/>
          </a:prstGeom>
          <a:noFill/>
          <a:ln>
            <a:noFill/>
          </a:ln>
        </p:spPr>
        <p:txBody>
          <a:bodyPr spcFirstLastPara="1" wrap="square" lIns="0" tIns="0" rIns="0" bIns="0" anchor="t" anchorCtr="0">
            <a:spAutoFit/>
          </a:bodyPr>
          <a:lstStyle/>
          <a:p>
            <a:pPr marL="0" marR="0" lvl="0" indent="0" algn="ctr" rtl="0">
              <a:lnSpc>
                <a:spcPct val="142083"/>
              </a:lnSpc>
              <a:spcBef>
                <a:spcPts val="0"/>
              </a:spcBef>
              <a:spcAft>
                <a:spcPts val="0"/>
              </a:spcAft>
              <a:buNone/>
            </a:pPr>
            <a:r>
              <a:rPr lang="en-US" sz="1200">
                <a:solidFill>
                  <a:srgbClr val="FFFFFF"/>
                </a:solidFill>
                <a:latin typeface="Open Sans"/>
                <a:ea typeface="Open Sans"/>
                <a:cs typeface="Open Sans"/>
                <a:sym typeface="Open Sans"/>
              </a:rPr>
              <a:t>Members in 2026.</a:t>
            </a:r>
            <a:endParaRPr/>
          </a:p>
        </p:txBody>
      </p:sp>
      <p:sp>
        <p:nvSpPr>
          <p:cNvPr id="390" name="Google Shape;390;p46"/>
          <p:cNvSpPr txBox="1"/>
          <p:nvPr/>
        </p:nvSpPr>
        <p:spPr>
          <a:xfrm>
            <a:off x="6957487" y="5295978"/>
            <a:ext cx="1902000" cy="450000"/>
          </a:xfrm>
          <a:prstGeom prst="rect">
            <a:avLst/>
          </a:prstGeom>
          <a:noFill/>
          <a:ln>
            <a:noFill/>
          </a:ln>
        </p:spPr>
        <p:txBody>
          <a:bodyPr spcFirstLastPara="1" wrap="square" lIns="0" tIns="0" rIns="0" bIns="0" anchor="t" anchorCtr="0">
            <a:spAutoFit/>
          </a:bodyPr>
          <a:lstStyle/>
          <a:p>
            <a:pPr marL="0" marR="0" lvl="0" indent="0" algn="l" rtl="0">
              <a:lnSpc>
                <a:spcPct val="139983"/>
              </a:lnSpc>
              <a:spcBef>
                <a:spcPts val="0"/>
              </a:spcBef>
              <a:spcAft>
                <a:spcPts val="0"/>
              </a:spcAft>
              <a:buNone/>
            </a:pPr>
            <a:r>
              <a:rPr lang="en-US" sz="1218">
                <a:solidFill>
                  <a:srgbClr val="FFFFFF"/>
                </a:solidFill>
                <a:latin typeface="Open Sans"/>
                <a:ea typeface="Open Sans"/>
                <a:cs typeface="Open Sans"/>
                <a:sym typeface="Open Sans"/>
              </a:rPr>
              <a:t>raised for philanthropic causes across the U.S.</a:t>
            </a:r>
            <a:endParaRPr/>
          </a:p>
        </p:txBody>
      </p:sp>
      <p:sp>
        <p:nvSpPr>
          <p:cNvPr id="391" name="Google Shape;391;p46"/>
          <p:cNvSpPr txBox="1"/>
          <p:nvPr/>
        </p:nvSpPr>
        <p:spPr>
          <a:xfrm>
            <a:off x="6398687" y="3317750"/>
            <a:ext cx="3016800" cy="492600"/>
          </a:xfrm>
          <a:prstGeom prst="rect">
            <a:avLst/>
          </a:prstGeom>
          <a:noFill/>
          <a:ln>
            <a:noFill/>
          </a:ln>
        </p:spPr>
        <p:txBody>
          <a:bodyPr spcFirstLastPara="1" wrap="square" lIns="0" tIns="0" rIns="0" bIns="0" anchor="t" anchorCtr="0">
            <a:spAutoFit/>
          </a:bodyPr>
          <a:lstStyle/>
          <a:p>
            <a:pPr marL="0" marR="0" lvl="0" indent="0" algn="ctr" rtl="0">
              <a:lnSpc>
                <a:spcPct val="134625"/>
              </a:lnSpc>
              <a:spcBef>
                <a:spcPts val="0"/>
              </a:spcBef>
              <a:spcAft>
                <a:spcPts val="0"/>
              </a:spcAft>
              <a:buNone/>
            </a:pPr>
            <a:r>
              <a:rPr lang="en-US" sz="3200" b="1">
                <a:solidFill>
                  <a:srgbClr val="FFFFFF"/>
                </a:solidFill>
                <a:latin typeface="Open Sans"/>
                <a:ea typeface="Open Sans"/>
                <a:cs typeface="Open Sans"/>
                <a:sym typeface="Open Sans"/>
              </a:rPr>
              <a:t>8,000+</a:t>
            </a:r>
            <a:endParaRPr sz="3200" b="1">
              <a:solidFill>
                <a:srgbClr val="FFFFFF"/>
              </a:solidFill>
              <a:latin typeface="Open Sans"/>
              <a:ea typeface="Open Sans"/>
              <a:cs typeface="Open Sans"/>
              <a:sym typeface="Open Sans"/>
            </a:endParaRPr>
          </a:p>
        </p:txBody>
      </p:sp>
      <p:sp>
        <p:nvSpPr>
          <p:cNvPr id="392" name="Google Shape;392;p46"/>
          <p:cNvSpPr txBox="1"/>
          <p:nvPr/>
        </p:nvSpPr>
        <p:spPr>
          <a:xfrm>
            <a:off x="6398687" y="4677397"/>
            <a:ext cx="3016800" cy="492600"/>
          </a:xfrm>
          <a:prstGeom prst="rect">
            <a:avLst/>
          </a:prstGeom>
          <a:noFill/>
          <a:ln>
            <a:noFill/>
          </a:ln>
        </p:spPr>
        <p:txBody>
          <a:bodyPr spcFirstLastPara="1" wrap="square" lIns="0" tIns="0" rIns="0" bIns="0" anchor="t" anchorCtr="0">
            <a:spAutoFit/>
          </a:bodyPr>
          <a:lstStyle/>
          <a:p>
            <a:pPr marL="0" marR="0" lvl="0" indent="0" algn="ctr" rtl="0">
              <a:lnSpc>
                <a:spcPct val="134625"/>
              </a:lnSpc>
              <a:spcBef>
                <a:spcPts val="0"/>
              </a:spcBef>
              <a:spcAft>
                <a:spcPts val="0"/>
              </a:spcAft>
              <a:buNone/>
            </a:pPr>
            <a:r>
              <a:rPr lang="en-US" sz="3200" b="1">
                <a:solidFill>
                  <a:srgbClr val="FFFFFF"/>
                </a:solidFill>
                <a:latin typeface="Open Sans"/>
                <a:ea typeface="Open Sans"/>
                <a:cs typeface="Open Sans"/>
                <a:sym typeface="Open Sans"/>
              </a:rPr>
              <a:t>$2.1 million</a:t>
            </a:r>
            <a:endParaRPr sz="3200" b="1">
              <a:solidFill>
                <a:srgbClr val="FFFFFF"/>
              </a:solidFill>
              <a:latin typeface="Open Sans"/>
              <a:ea typeface="Open Sans"/>
              <a:cs typeface="Open Sans"/>
              <a:sym typeface="Open Sans"/>
            </a:endParaRPr>
          </a:p>
        </p:txBody>
      </p:sp>
      <p:cxnSp>
        <p:nvCxnSpPr>
          <p:cNvPr id="393" name="Google Shape;393;p46"/>
          <p:cNvCxnSpPr/>
          <p:nvPr/>
        </p:nvCxnSpPr>
        <p:spPr>
          <a:xfrm>
            <a:off x="6793516" y="4447642"/>
            <a:ext cx="2210700" cy="0"/>
          </a:xfrm>
          <a:prstGeom prst="straightConnector1">
            <a:avLst/>
          </a:prstGeom>
          <a:noFill/>
          <a:ln w="9525" cap="rnd" cmpd="sng">
            <a:solidFill>
              <a:srgbClr val="FFFFFF"/>
            </a:solidFill>
            <a:prstDash val="solid"/>
            <a:round/>
            <a:headEnd type="none" w="sm" len="sm"/>
            <a:tailEnd type="none" w="sm" len="sm"/>
          </a:ln>
        </p:spPr>
      </p:cxnSp>
      <p:sp>
        <p:nvSpPr>
          <p:cNvPr id="394" name="Google Shape;394;p46"/>
          <p:cNvSpPr txBox="1"/>
          <p:nvPr/>
        </p:nvSpPr>
        <p:spPr>
          <a:xfrm>
            <a:off x="9415475" y="3934475"/>
            <a:ext cx="2475600" cy="184800"/>
          </a:xfrm>
          <a:prstGeom prst="rect">
            <a:avLst/>
          </a:prstGeom>
          <a:noFill/>
          <a:ln>
            <a:noFill/>
          </a:ln>
        </p:spPr>
        <p:txBody>
          <a:bodyPr spcFirstLastPara="1" wrap="square" lIns="0" tIns="0" rIns="0" bIns="0" anchor="t" anchorCtr="0">
            <a:spAutoFit/>
          </a:bodyPr>
          <a:lstStyle/>
          <a:p>
            <a:pPr marL="0" marR="0" lvl="0" indent="0" algn="ctr" rtl="0">
              <a:lnSpc>
                <a:spcPct val="142083"/>
              </a:lnSpc>
              <a:spcBef>
                <a:spcPts val="0"/>
              </a:spcBef>
              <a:spcAft>
                <a:spcPts val="0"/>
              </a:spcAft>
              <a:buNone/>
            </a:pPr>
            <a:r>
              <a:rPr lang="en-US" sz="1200">
                <a:solidFill>
                  <a:srgbClr val="FFFFFF"/>
                </a:solidFill>
                <a:latin typeface="Open Sans"/>
                <a:ea typeface="Open Sans"/>
                <a:cs typeface="Open Sans"/>
                <a:sym typeface="Open Sans"/>
              </a:rPr>
              <a:t>Community GPA  (Spring 2026)</a:t>
            </a:r>
            <a:endParaRPr/>
          </a:p>
        </p:txBody>
      </p:sp>
      <p:sp>
        <p:nvSpPr>
          <p:cNvPr id="395" name="Google Shape;395;p46"/>
          <p:cNvSpPr txBox="1"/>
          <p:nvPr/>
        </p:nvSpPr>
        <p:spPr>
          <a:xfrm>
            <a:off x="9415477" y="3317750"/>
            <a:ext cx="2475600" cy="492600"/>
          </a:xfrm>
          <a:prstGeom prst="rect">
            <a:avLst/>
          </a:prstGeom>
          <a:noFill/>
          <a:ln>
            <a:noFill/>
          </a:ln>
        </p:spPr>
        <p:txBody>
          <a:bodyPr spcFirstLastPara="1" wrap="square" lIns="0" tIns="0" rIns="0" bIns="0" anchor="t" anchorCtr="0">
            <a:spAutoFit/>
          </a:bodyPr>
          <a:lstStyle/>
          <a:p>
            <a:pPr marL="0" marR="0" lvl="0" indent="0" algn="ctr" rtl="0">
              <a:lnSpc>
                <a:spcPct val="134625"/>
              </a:lnSpc>
              <a:spcBef>
                <a:spcPts val="0"/>
              </a:spcBef>
              <a:spcAft>
                <a:spcPts val="0"/>
              </a:spcAft>
              <a:buNone/>
            </a:pPr>
            <a:r>
              <a:rPr lang="en-US" sz="3200" b="1">
                <a:solidFill>
                  <a:srgbClr val="FFFFFF"/>
                </a:solidFill>
                <a:latin typeface="Open Sans"/>
                <a:ea typeface="Open Sans"/>
                <a:cs typeface="Open Sans"/>
                <a:sym typeface="Open Sans"/>
              </a:rPr>
              <a:t>3.448</a:t>
            </a:r>
            <a:endParaRPr sz="3200" b="1">
              <a:solidFill>
                <a:srgbClr val="FFFFFF"/>
              </a:solidFill>
              <a:latin typeface="Open Sans"/>
              <a:ea typeface="Open Sans"/>
              <a:cs typeface="Open Sans"/>
              <a:sym typeface="Open Sans"/>
            </a:endParaRPr>
          </a:p>
        </p:txBody>
      </p:sp>
      <p:cxnSp>
        <p:nvCxnSpPr>
          <p:cNvPr id="396" name="Google Shape;396;p46"/>
          <p:cNvCxnSpPr/>
          <p:nvPr/>
        </p:nvCxnSpPr>
        <p:spPr>
          <a:xfrm>
            <a:off x="9598716" y="4447642"/>
            <a:ext cx="2210700" cy="0"/>
          </a:xfrm>
          <a:prstGeom prst="straightConnector1">
            <a:avLst/>
          </a:prstGeom>
          <a:noFill/>
          <a:ln w="9525" cap="rnd" cmpd="sng">
            <a:solidFill>
              <a:srgbClr val="FFFFFF"/>
            </a:solidFill>
            <a:prstDash val="solid"/>
            <a:round/>
            <a:headEnd type="none" w="sm" len="sm"/>
            <a:tailEnd type="none" w="sm" len="sm"/>
          </a:ln>
        </p:spPr>
      </p:cxnSp>
      <p:sp>
        <p:nvSpPr>
          <p:cNvPr id="397" name="Google Shape;397;p46"/>
          <p:cNvSpPr txBox="1"/>
          <p:nvPr/>
        </p:nvSpPr>
        <p:spPr>
          <a:xfrm>
            <a:off x="9415475" y="5294125"/>
            <a:ext cx="2475600" cy="447000"/>
          </a:xfrm>
          <a:prstGeom prst="rect">
            <a:avLst/>
          </a:prstGeom>
          <a:noFill/>
          <a:ln>
            <a:noFill/>
          </a:ln>
        </p:spPr>
        <p:txBody>
          <a:bodyPr spcFirstLastPara="1" wrap="square" lIns="0" tIns="0" rIns="0" bIns="0" anchor="t" anchorCtr="0">
            <a:spAutoFit/>
          </a:bodyPr>
          <a:lstStyle/>
          <a:p>
            <a:pPr marL="0" marR="0" lvl="0" indent="0" algn="ctr" rtl="0">
              <a:lnSpc>
                <a:spcPct val="142083"/>
              </a:lnSpc>
              <a:spcBef>
                <a:spcPts val="0"/>
              </a:spcBef>
              <a:spcAft>
                <a:spcPts val="0"/>
              </a:spcAft>
              <a:buNone/>
            </a:pPr>
            <a:r>
              <a:rPr lang="en-US" sz="1200">
                <a:solidFill>
                  <a:srgbClr val="FFFFFF"/>
                </a:solidFill>
                <a:latin typeface="Open Sans"/>
                <a:ea typeface="Open Sans"/>
                <a:cs typeface="Open Sans"/>
                <a:sym typeface="Open Sans"/>
              </a:rPr>
              <a:t>4-Year Graduation Rate</a:t>
            </a:r>
            <a:endParaRPr sz="1200">
              <a:solidFill>
                <a:srgbClr val="FFFFFF"/>
              </a:solidFill>
              <a:latin typeface="Open Sans"/>
              <a:ea typeface="Open Sans"/>
              <a:cs typeface="Open Sans"/>
              <a:sym typeface="Open Sans"/>
            </a:endParaRPr>
          </a:p>
          <a:p>
            <a:pPr marL="0" marR="0" lvl="0" indent="0" algn="ctr" rtl="0">
              <a:lnSpc>
                <a:spcPct val="142083"/>
              </a:lnSpc>
              <a:spcBef>
                <a:spcPts val="0"/>
              </a:spcBef>
              <a:spcAft>
                <a:spcPts val="0"/>
              </a:spcAft>
              <a:buNone/>
            </a:pPr>
            <a:r>
              <a:rPr lang="en-US" sz="1200">
                <a:solidFill>
                  <a:srgbClr val="FFFFFF"/>
                </a:solidFill>
                <a:latin typeface="Open Sans"/>
                <a:ea typeface="Open Sans"/>
                <a:cs typeface="Open Sans"/>
                <a:sym typeface="Open Sans"/>
              </a:rPr>
              <a:t>(FTIC Cohort)</a:t>
            </a:r>
            <a:endParaRPr sz="1200">
              <a:solidFill>
                <a:srgbClr val="FFFFFF"/>
              </a:solidFill>
              <a:latin typeface="Open Sans"/>
              <a:ea typeface="Open Sans"/>
              <a:cs typeface="Open Sans"/>
              <a:sym typeface="Open Sans"/>
            </a:endParaRPr>
          </a:p>
        </p:txBody>
      </p:sp>
      <p:sp>
        <p:nvSpPr>
          <p:cNvPr id="398" name="Google Shape;398;p46"/>
          <p:cNvSpPr txBox="1"/>
          <p:nvPr/>
        </p:nvSpPr>
        <p:spPr>
          <a:xfrm>
            <a:off x="9415477" y="4677400"/>
            <a:ext cx="2475600" cy="492600"/>
          </a:xfrm>
          <a:prstGeom prst="rect">
            <a:avLst/>
          </a:prstGeom>
          <a:noFill/>
          <a:ln>
            <a:noFill/>
          </a:ln>
        </p:spPr>
        <p:txBody>
          <a:bodyPr spcFirstLastPara="1" wrap="square" lIns="0" tIns="0" rIns="0" bIns="0" anchor="t" anchorCtr="0">
            <a:spAutoFit/>
          </a:bodyPr>
          <a:lstStyle/>
          <a:p>
            <a:pPr marL="0" marR="0" lvl="0" indent="0" algn="ctr" rtl="0">
              <a:lnSpc>
                <a:spcPct val="134625"/>
              </a:lnSpc>
              <a:spcBef>
                <a:spcPts val="0"/>
              </a:spcBef>
              <a:spcAft>
                <a:spcPts val="0"/>
              </a:spcAft>
              <a:buNone/>
            </a:pPr>
            <a:r>
              <a:rPr lang="en-US" sz="3200" b="1">
                <a:solidFill>
                  <a:srgbClr val="FFFFFF"/>
                </a:solidFill>
                <a:latin typeface="Open Sans"/>
                <a:ea typeface="Open Sans"/>
                <a:cs typeface="Open Sans"/>
                <a:sym typeface="Open Sans"/>
              </a:rPr>
              <a:t>87%</a:t>
            </a:r>
            <a:endParaRPr sz="3200" b="1">
              <a:solidFill>
                <a:srgbClr val="FFFFFF"/>
              </a:solidFill>
              <a:latin typeface="Open Sans"/>
              <a:ea typeface="Open Sans"/>
              <a:cs typeface="Open Sans"/>
              <a:sym typeface="Open Sans"/>
            </a:endParaRPr>
          </a:p>
        </p:txBody>
      </p:sp>
      <p:pic>
        <p:nvPicPr>
          <p:cNvPr id="399" name="Google Shape;399;p46" title="IMG_7192.JPG"/>
          <p:cNvPicPr preferRelativeResize="0"/>
          <p:nvPr/>
        </p:nvPicPr>
        <p:blipFill rotWithShape="1">
          <a:blip r:embed="rId4">
            <a:alphaModFix/>
          </a:blip>
          <a:srcRect l="2221" t="14289" r="2857" b="4844"/>
          <a:stretch/>
        </p:blipFill>
        <p:spPr>
          <a:xfrm>
            <a:off x="317500" y="754325"/>
            <a:ext cx="5751572" cy="3265913"/>
          </a:xfrm>
          <a:prstGeom prst="rect">
            <a:avLst/>
          </a:prstGeom>
          <a:noFill/>
          <a:ln>
            <a:noFill/>
          </a:ln>
        </p:spPr>
      </p:pic>
      <p:pic>
        <p:nvPicPr>
          <p:cNvPr id="400" name="Google Shape;400;p46" title="Selects-103 (4).jpg"/>
          <p:cNvPicPr preferRelativeResize="0"/>
          <p:nvPr/>
        </p:nvPicPr>
        <p:blipFill rotWithShape="1">
          <a:blip r:embed="rId5">
            <a:alphaModFix/>
          </a:blip>
          <a:srcRect t="31850" b="18976"/>
          <a:stretch/>
        </p:blipFill>
        <p:spPr>
          <a:xfrm>
            <a:off x="317500" y="4133562"/>
            <a:ext cx="2670350" cy="1970099"/>
          </a:xfrm>
          <a:prstGeom prst="rect">
            <a:avLst/>
          </a:prstGeom>
          <a:noFill/>
          <a:ln>
            <a:noFill/>
          </a:ln>
        </p:spPr>
      </p:pic>
      <p:pic>
        <p:nvPicPr>
          <p:cNvPr id="401" name="Google Shape;401;p46" title="IMG_2963.JPG"/>
          <p:cNvPicPr preferRelativeResize="0"/>
          <p:nvPr/>
        </p:nvPicPr>
        <p:blipFill>
          <a:blip r:embed="rId6">
            <a:alphaModFix/>
          </a:blip>
          <a:stretch>
            <a:fillRect/>
          </a:stretch>
        </p:blipFill>
        <p:spPr>
          <a:xfrm>
            <a:off x="3113188" y="4133562"/>
            <a:ext cx="2955884" cy="197010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7"/>
          <p:cNvSpPr/>
          <p:nvPr/>
        </p:nvSpPr>
        <p:spPr>
          <a:xfrm>
            <a:off x="7677065" y="-1"/>
            <a:ext cx="4514935" cy="6858001"/>
          </a:xfrm>
          <a:custGeom>
            <a:avLst/>
            <a:gdLst/>
            <a:ahLst/>
            <a:cxnLst/>
            <a:rect l="l" t="t" r="r" b="b"/>
            <a:pathLst>
              <a:path w="18609033" h="12227685" extrusionOk="0">
                <a:moveTo>
                  <a:pt x="0" y="0"/>
                </a:moveTo>
                <a:lnTo>
                  <a:pt x="18609033" y="0"/>
                </a:lnTo>
                <a:lnTo>
                  <a:pt x="18609033" y="12227686"/>
                </a:lnTo>
                <a:lnTo>
                  <a:pt x="0" y="12227686"/>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407" name="Google Shape;407;p47" title="12_0440_(006)_edited.jpg"/>
          <p:cNvPicPr preferRelativeResize="0"/>
          <p:nvPr/>
        </p:nvPicPr>
        <p:blipFill rotWithShape="1">
          <a:blip r:embed="rId4">
            <a:alphaModFix/>
          </a:blip>
          <a:srcRect l="22997" t="9422" r="17023" b="25778"/>
          <a:stretch/>
        </p:blipFill>
        <p:spPr>
          <a:xfrm>
            <a:off x="9283875" y="1695250"/>
            <a:ext cx="2908124" cy="2094050"/>
          </a:xfrm>
          <a:prstGeom prst="rect">
            <a:avLst/>
          </a:prstGeom>
          <a:noFill/>
          <a:ln>
            <a:noFill/>
          </a:ln>
        </p:spPr>
      </p:pic>
      <p:pic>
        <p:nvPicPr>
          <p:cNvPr id="408" name="Google Shape;408;p47" title="FMC-2016.jpg"/>
          <p:cNvPicPr preferRelativeResize="0"/>
          <p:nvPr/>
        </p:nvPicPr>
        <p:blipFill rotWithShape="1">
          <a:blip r:embed="rId5">
            <a:alphaModFix/>
          </a:blip>
          <a:srcRect l="9283" t="33637" r="13360" b="2705"/>
          <a:stretch/>
        </p:blipFill>
        <p:spPr>
          <a:xfrm>
            <a:off x="6223000" y="1695250"/>
            <a:ext cx="2908124" cy="2094073"/>
          </a:xfrm>
          <a:prstGeom prst="rect">
            <a:avLst/>
          </a:prstGeom>
          <a:noFill/>
          <a:ln>
            <a:noFill/>
          </a:ln>
        </p:spPr>
      </p:pic>
      <p:pic>
        <p:nvPicPr>
          <p:cNvPr id="409" name="Google Shape;409;p47" title="Outdoors_RezLake_22.23.jpg"/>
          <p:cNvPicPr preferRelativeResize="0"/>
          <p:nvPr/>
        </p:nvPicPr>
        <p:blipFill rotWithShape="1">
          <a:blip r:embed="rId6">
            <a:alphaModFix/>
          </a:blip>
          <a:srcRect l="7323" t="29123" r="27056"/>
          <a:stretch/>
        </p:blipFill>
        <p:spPr>
          <a:xfrm>
            <a:off x="6223000" y="3948050"/>
            <a:ext cx="2908125" cy="2094075"/>
          </a:xfrm>
          <a:prstGeom prst="rect">
            <a:avLst/>
          </a:prstGeom>
          <a:noFill/>
          <a:ln>
            <a:noFill/>
          </a:ln>
        </p:spPr>
      </p:pic>
      <p:cxnSp>
        <p:nvCxnSpPr>
          <p:cNvPr id="410" name="Google Shape;410;p47"/>
          <p:cNvCxnSpPr/>
          <p:nvPr/>
        </p:nvCxnSpPr>
        <p:spPr>
          <a:xfrm>
            <a:off x="633793" y="5559607"/>
            <a:ext cx="4977900" cy="0"/>
          </a:xfrm>
          <a:prstGeom prst="straightConnector1">
            <a:avLst/>
          </a:prstGeom>
          <a:noFill/>
          <a:ln w="9525" cap="rnd" cmpd="sng">
            <a:solidFill>
              <a:srgbClr val="6F1931"/>
            </a:solidFill>
            <a:prstDash val="solid"/>
            <a:round/>
            <a:headEnd type="none" w="sm" len="sm"/>
            <a:tailEnd type="none" w="sm" len="sm"/>
          </a:ln>
        </p:spPr>
      </p:cxnSp>
      <p:pic>
        <p:nvPicPr>
          <p:cNvPr id="411" name="Google Shape;411;p47"/>
          <p:cNvPicPr preferRelativeResize="0"/>
          <p:nvPr/>
        </p:nvPicPr>
        <p:blipFill rotWithShape="1">
          <a:blip r:embed="rId7">
            <a:alphaModFix/>
          </a:blip>
          <a:srcRect l="18790" t="7301" r="740" b="15437"/>
          <a:stretch/>
        </p:blipFill>
        <p:spPr>
          <a:xfrm>
            <a:off x="9283872" y="3948069"/>
            <a:ext cx="2908129" cy="2094066"/>
          </a:xfrm>
          <a:prstGeom prst="rect">
            <a:avLst/>
          </a:prstGeom>
          <a:noFill/>
          <a:ln>
            <a:noFill/>
          </a:ln>
        </p:spPr>
      </p:pic>
      <p:sp>
        <p:nvSpPr>
          <p:cNvPr id="412" name="Google Shape;412;p47"/>
          <p:cNvSpPr txBox="1"/>
          <p:nvPr/>
        </p:nvSpPr>
        <p:spPr>
          <a:xfrm>
            <a:off x="2008125" y="5747975"/>
            <a:ext cx="3616200" cy="539100"/>
          </a:xfrm>
          <a:prstGeom prst="rect">
            <a:avLst/>
          </a:prstGeom>
          <a:noFill/>
          <a:ln>
            <a:noFill/>
          </a:ln>
        </p:spPr>
        <p:txBody>
          <a:bodyPr spcFirstLastPara="1" wrap="square" lIns="0" tIns="0" rIns="0" bIns="0" anchor="t" anchorCtr="0">
            <a:spAutoFit/>
          </a:bodyPr>
          <a:lstStyle/>
          <a:p>
            <a:pPr marL="0" marR="0" lvl="0" indent="0" algn="l" rtl="0">
              <a:lnSpc>
                <a:spcPct val="141586"/>
              </a:lnSpc>
              <a:spcBef>
                <a:spcPts val="0"/>
              </a:spcBef>
              <a:spcAft>
                <a:spcPts val="0"/>
              </a:spcAft>
              <a:buNone/>
            </a:pPr>
            <a:r>
              <a:rPr lang="en-US" sz="1450">
                <a:solidFill>
                  <a:srgbClr val="6F1931"/>
                </a:solidFill>
                <a:latin typeface="Open Sans"/>
                <a:ea typeface="Open Sans"/>
                <a:cs typeface="Open Sans"/>
                <a:sym typeface="Open Sans"/>
              </a:rPr>
              <a:t>Youth attending </a:t>
            </a:r>
            <a:r>
              <a:rPr lang="en-US" sz="1450" b="1">
                <a:solidFill>
                  <a:srgbClr val="6F1931"/>
                </a:solidFill>
                <a:latin typeface="Open Sans"/>
                <a:ea typeface="Open Sans"/>
                <a:cs typeface="Open Sans"/>
                <a:sym typeface="Open Sans"/>
              </a:rPr>
              <a:t>Camp Flastacowo </a:t>
            </a:r>
            <a:r>
              <a:rPr lang="en-US" sz="1450">
                <a:solidFill>
                  <a:srgbClr val="6F1931"/>
                </a:solidFill>
                <a:latin typeface="Open Sans"/>
                <a:ea typeface="Open Sans"/>
                <a:cs typeface="Open Sans"/>
                <a:sym typeface="Open Sans"/>
              </a:rPr>
              <a:t>summer camp at the Lakefront Park</a:t>
            </a:r>
            <a:endParaRPr sz="1450" b="1">
              <a:solidFill>
                <a:srgbClr val="6F1931"/>
              </a:solidFill>
              <a:latin typeface="Open Sans"/>
              <a:ea typeface="Open Sans"/>
              <a:cs typeface="Open Sans"/>
              <a:sym typeface="Open Sans"/>
            </a:endParaRPr>
          </a:p>
        </p:txBody>
      </p:sp>
      <p:sp>
        <p:nvSpPr>
          <p:cNvPr id="413" name="Google Shape;413;p47"/>
          <p:cNvSpPr txBox="1"/>
          <p:nvPr/>
        </p:nvSpPr>
        <p:spPr>
          <a:xfrm>
            <a:off x="722837" y="5797000"/>
            <a:ext cx="1203000" cy="461700"/>
          </a:xfrm>
          <a:prstGeom prst="rect">
            <a:avLst/>
          </a:prstGeom>
          <a:noFill/>
          <a:ln>
            <a:noFill/>
          </a:ln>
        </p:spPr>
        <p:txBody>
          <a:bodyPr spcFirstLastPara="1" wrap="square" lIns="0" tIns="0" rIns="0" bIns="0" anchor="t" anchorCtr="0">
            <a:spAutoFit/>
          </a:bodyPr>
          <a:lstStyle/>
          <a:p>
            <a:pPr marL="0" marR="0" lvl="0" indent="0" algn="ctr" rtl="0">
              <a:lnSpc>
                <a:spcPct val="142745"/>
              </a:lnSpc>
              <a:spcBef>
                <a:spcPts val="0"/>
              </a:spcBef>
              <a:spcAft>
                <a:spcPts val="0"/>
              </a:spcAft>
              <a:buNone/>
            </a:pPr>
            <a:r>
              <a:rPr lang="en-US" sz="3000" b="1">
                <a:solidFill>
                  <a:srgbClr val="6F1931"/>
                </a:solidFill>
                <a:latin typeface="Open Sans"/>
                <a:ea typeface="Open Sans"/>
                <a:cs typeface="Open Sans"/>
                <a:sym typeface="Open Sans"/>
              </a:rPr>
              <a:t>600+</a:t>
            </a:r>
            <a:endParaRPr sz="3000" b="1">
              <a:solidFill>
                <a:srgbClr val="6F1931"/>
              </a:solidFill>
              <a:latin typeface="Open Sans"/>
              <a:ea typeface="Open Sans"/>
              <a:cs typeface="Open Sans"/>
              <a:sym typeface="Open Sans"/>
            </a:endParaRPr>
          </a:p>
        </p:txBody>
      </p:sp>
      <p:sp>
        <p:nvSpPr>
          <p:cNvPr id="414" name="Google Shape;414;p47"/>
          <p:cNvSpPr txBox="1"/>
          <p:nvPr/>
        </p:nvSpPr>
        <p:spPr>
          <a:xfrm>
            <a:off x="633800" y="583800"/>
            <a:ext cx="5862300" cy="615600"/>
          </a:xfrm>
          <a:prstGeom prst="rect">
            <a:avLst/>
          </a:prstGeom>
          <a:noFill/>
          <a:ln>
            <a:noFill/>
          </a:ln>
        </p:spPr>
        <p:txBody>
          <a:bodyPr spcFirstLastPara="1" wrap="square" lIns="0" tIns="0" rIns="0" bIns="0" anchor="t" anchorCtr="0">
            <a:spAutoFit/>
          </a:bodyPr>
          <a:lstStyle/>
          <a:p>
            <a:pPr marL="0" marR="0" lvl="0" indent="0" algn="l" rtl="0">
              <a:lnSpc>
                <a:spcPct val="128000"/>
              </a:lnSpc>
              <a:spcBef>
                <a:spcPts val="0"/>
              </a:spcBef>
              <a:spcAft>
                <a:spcPts val="0"/>
              </a:spcAft>
              <a:buNone/>
            </a:pPr>
            <a:r>
              <a:rPr lang="en-US" sz="4000" b="1">
                <a:solidFill>
                  <a:srgbClr val="6F1931"/>
                </a:solidFill>
                <a:latin typeface="Open Sans"/>
                <a:ea typeface="Open Sans"/>
                <a:cs typeface="Open Sans"/>
                <a:sym typeface="Open Sans"/>
              </a:rPr>
              <a:t>CAMPUS RECREATION</a:t>
            </a:r>
            <a:endParaRPr sz="4000">
              <a:solidFill>
                <a:srgbClr val="6F1931"/>
              </a:solidFill>
              <a:latin typeface="Open Sans"/>
              <a:ea typeface="Open Sans"/>
              <a:cs typeface="Open Sans"/>
              <a:sym typeface="Open Sans"/>
            </a:endParaRPr>
          </a:p>
        </p:txBody>
      </p:sp>
      <p:sp>
        <p:nvSpPr>
          <p:cNvPr id="415" name="Google Shape;415;p47"/>
          <p:cNvSpPr txBox="1"/>
          <p:nvPr/>
        </p:nvSpPr>
        <p:spPr>
          <a:xfrm>
            <a:off x="1985575" y="3875600"/>
            <a:ext cx="3616200" cy="539100"/>
          </a:xfrm>
          <a:prstGeom prst="rect">
            <a:avLst/>
          </a:prstGeom>
          <a:noFill/>
          <a:ln>
            <a:noFill/>
          </a:ln>
        </p:spPr>
        <p:txBody>
          <a:bodyPr spcFirstLastPara="1" wrap="square" lIns="0" tIns="0" rIns="0" bIns="0" anchor="t" anchorCtr="0">
            <a:spAutoFit/>
          </a:bodyPr>
          <a:lstStyle/>
          <a:p>
            <a:pPr marL="0" marR="0" lvl="0" indent="0" algn="l" rtl="0">
              <a:lnSpc>
                <a:spcPct val="141586"/>
              </a:lnSpc>
              <a:spcBef>
                <a:spcPts val="0"/>
              </a:spcBef>
              <a:spcAft>
                <a:spcPts val="0"/>
              </a:spcAft>
              <a:buNone/>
            </a:pPr>
            <a:r>
              <a:rPr lang="en-US" sz="1450" b="1">
                <a:solidFill>
                  <a:srgbClr val="6F1931"/>
                </a:solidFill>
                <a:latin typeface="Open Sans"/>
                <a:ea typeface="Open Sans"/>
                <a:cs typeface="Open Sans"/>
                <a:sym typeface="Open Sans"/>
              </a:rPr>
              <a:t>Sport Clubs </a:t>
            </a:r>
            <a:r>
              <a:rPr lang="en-US" sz="1450">
                <a:solidFill>
                  <a:srgbClr val="6F1931"/>
                </a:solidFill>
                <a:latin typeface="Open Sans"/>
                <a:ea typeface="Open Sans"/>
                <a:cs typeface="Open Sans"/>
                <a:sym typeface="Open Sans"/>
              </a:rPr>
              <a:t>and affiliates with over</a:t>
            </a:r>
            <a:br>
              <a:rPr lang="en-US" sz="1450">
                <a:solidFill>
                  <a:srgbClr val="6F1931"/>
                </a:solidFill>
                <a:latin typeface="Open Sans"/>
                <a:ea typeface="Open Sans"/>
                <a:cs typeface="Open Sans"/>
                <a:sym typeface="Open Sans"/>
              </a:rPr>
            </a:br>
            <a:r>
              <a:rPr lang="en-US" sz="1450">
                <a:solidFill>
                  <a:srgbClr val="6F1931"/>
                </a:solidFill>
                <a:latin typeface="Open Sans"/>
                <a:ea typeface="Open Sans"/>
                <a:cs typeface="Open Sans"/>
                <a:sym typeface="Open Sans"/>
              </a:rPr>
              <a:t>2,400 total student members annually</a:t>
            </a:r>
            <a:endParaRPr sz="1450" b="1">
              <a:solidFill>
                <a:srgbClr val="6F1931"/>
              </a:solidFill>
              <a:latin typeface="Open Sans"/>
              <a:ea typeface="Open Sans"/>
              <a:cs typeface="Open Sans"/>
              <a:sym typeface="Open Sans"/>
            </a:endParaRPr>
          </a:p>
        </p:txBody>
      </p:sp>
      <p:sp>
        <p:nvSpPr>
          <p:cNvPr id="416" name="Google Shape;416;p47"/>
          <p:cNvSpPr txBox="1"/>
          <p:nvPr/>
        </p:nvSpPr>
        <p:spPr>
          <a:xfrm>
            <a:off x="722837" y="3910498"/>
            <a:ext cx="1203000" cy="461700"/>
          </a:xfrm>
          <a:prstGeom prst="rect">
            <a:avLst/>
          </a:prstGeom>
          <a:noFill/>
          <a:ln>
            <a:noFill/>
          </a:ln>
        </p:spPr>
        <p:txBody>
          <a:bodyPr spcFirstLastPara="1" wrap="square" lIns="0" tIns="0" rIns="0" bIns="0" anchor="t" anchorCtr="0">
            <a:spAutoFit/>
          </a:bodyPr>
          <a:lstStyle/>
          <a:p>
            <a:pPr marL="0" marR="0" lvl="0" indent="0" algn="ctr" rtl="0">
              <a:lnSpc>
                <a:spcPct val="142745"/>
              </a:lnSpc>
              <a:spcBef>
                <a:spcPts val="0"/>
              </a:spcBef>
              <a:spcAft>
                <a:spcPts val="0"/>
              </a:spcAft>
              <a:buNone/>
            </a:pPr>
            <a:r>
              <a:rPr lang="en-US" sz="3000" b="1">
                <a:solidFill>
                  <a:srgbClr val="6F1931"/>
                </a:solidFill>
                <a:latin typeface="Open Sans"/>
                <a:ea typeface="Open Sans"/>
                <a:cs typeface="Open Sans"/>
                <a:sym typeface="Open Sans"/>
              </a:rPr>
              <a:t>50</a:t>
            </a:r>
            <a:endParaRPr sz="3000" b="1">
              <a:solidFill>
                <a:srgbClr val="6F1931"/>
              </a:solidFill>
              <a:latin typeface="Open Sans"/>
              <a:ea typeface="Open Sans"/>
              <a:cs typeface="Open Sans"/>
              <a:sym typeface="Open Sans"/>
            </a:endParaRPr>
          </a:p>
        </p:txBody>
      </p:sp>
      <p:sp>
        <p:nvSpPr>
          <p:cNvPr id="417" name="Google Shape;417;p47"/>
          <p:cNvSpPr txBox="1"/>
          <p:nvPr/>
        </p:nvSpPr>
        <p:spPr>
          <a:xfrm>
            <a:off x="2008075" y="4832124"/>
            <a:ext cx="3593700" cy="539100"/>
          </a:xfrm>
          <a:prstGeom prst="rect">
            <a:avLst/>
          </a:prstGeom>
          <a:noFill/>
          <a:ln>
            <a:noFill/>
          </a:ln>
        </p:spPr>
        <p:txBody>
          <a:bodyPr spcFirstLastPara="1" wrap="square" lIns="0" tIns="0" rIns="0" bIns="0" anchor="t" anchorCtr="0">
            <a:spAutoFit/>
          </a:bodyPr>
          <a:lstStyle/>
          <a:p>
            <a:pPr marL="0" marR="0" lvl="0" indent="0" algn="l" rtl="0">
              <a:lnSpc>
                <a:spcPct val="141586"/>
              </a:lnSpc>
              <a:spcBef>
                <a:spcPts val="0"/>
              </a:spcBef>
              <a:spcAft>
                <a:spcPts val="0"/>
              </a:spcAft>
              <a:buNone/>
            </a:pPr>
            <a:r>
              <a:rPr lang="en-US" sz="1450">
                <a:solidFill>
                  <a:srgbClr val="6F1931"/>
                </a:solidFill>
                <a:latin typeface="Open Sans"/>
                <a:ea typeface="Open Sans"/>
                <a:cs typeface="Open Sans"/>
                <a:sym typeface="Open Sans"/>
              </a:rPr>
              <a:t>Acres of outdoor space at the</a:t>
            </a:r>
            <a:br>
              <a:rPr lang="en-US" sz="1450">
                <a:solidFill>
                  <a:srgbClr val="6F1931"/>
                </a:solidFill>
                <a:latin typeface="Open Sans"/>
                <a:ea typeface="Open Sans"/>
                <a:cs typeface="Open Sans"/>
                <a:sym typeface="Open Sans"/>
              </a:rPr>
            </a:br>
            <a:r>
              <a:rPr lang="en-US" sz="1450" b="1">
                <a:solidFill>
                  <a:srgbClr val="6F1931"/>
                </a:solidFill>
                <a:latin typeface="Open Sans"/>
                <a:ea typeface="Open Sans"/>
                <a:cs typeface="Open Sans"/>
                <a:sym typeface="Open Sans"/>
              </a:rPr>
              <a:t>FSU Lakefront Park &amp; Retreat Center</a:t>
            </a:r>
            <a:endParaRPr sz="1450" b="1">
              <a:solidFill>
                <a:srgbClr val="6F1931"/>
              </a:solidFill>
              <a:latin typeface="Open Sans"/>
              <a:ea typeface="Open Sans"/>
              <a:cs typeface="Open Sans"/>
              <a:sym typeface="Open Sans"/>
            </a:endParaRPr>
          </a:p>
        </p:txBody>
      </p:sp>
      <p:sp>
        <p:nvSpPr>
          <p:cNvPr id="418" name="Google Shape;418;p47"/>
          <p:cNvSpPr txBox="1"/>
          <p:nvPr/>
        </p:nvSpPr>
        <p:spPr>
          <a:xfrm>
            <a:off x="700337" y="4860498"/>
            <a:ext cx="1203000" cy="461700"/>
          </a:xfrm>
          <a:prstGeom prst="rect">
            <a:avLst/>
          </a:prstGeom>
          <a:noFill/>
          <a:ln>
            <a:noFill/>
          </a:ln>
        </p:spPr>
        <p:txBody>
          <a:bodyPr spcFirstLastPara="1" wrap="square" lIns="0" tIns="0" rIns="0" bIns="0" anchor="t" anchorCtr="0">
            <a:spAutoFit/>
          </a:bodyPr>
          <a:lstStyle/>
          <a:p>
            <a:pPr marL="0" marR="0" lvl="0" indent="0" algn="ctr" rtl="0">
              <a:lnSpc>
                <a:spcPct val="142745"/>
              </a:lnSpc>
              <a:spcBef>
                <a:spcPts val="0"/>
              </a:spcBef>
              <a:spcAft>
                <a:spcPts val="0"/>
              </a:spcAft>
              <a:buNone/>
            </a:pPr>
            <a:r>
              <a:rPr lang="en-US" sz="3000" b="1">
                <a:solidFill>
                  <a:srgbClr val="6F1931"/>
                </a:solidFill>
                <a:latin typeface="Open Sans"/>
                <a:ea typeface="Open Sans"/>
                <a:cs typeface="Open Sans"/>
                <a:sym typeface="Open Sans"/>
              </a:rPr>
              <a:t>73</a:t>
            </a:r>
            <a:endParaRPr sz="3000" b="1">
              <a:solidFill>
                <a:srgbClr val="6F1931"/>
              </a:solidFill>
              <a:latin typeface="Open Sans"/>
              <a:ea typeface="Open Sans"/>
              <a:cs typeface="Open Sans"/>
              <a:sym typeface="Open Sans"/>
            </a:endParaRPr>
          </a:p>
        </p:txBody>
      </p:sp>
      <p:sp>
        <p:nvSpPr>
          <p:cNvPr id="419" name="Google Shape;419;p47"/>
          <p:cNvSpPr txBox="1"/>
          <p:nvPr/>
        </p:nvSpPr>
        <p:spPr>
          <a:xfrm>
            <a:off x="2008075" y="2910673"/>
            <a:ext cx="3616200" cy="539100"/>
          </a:xfrm>
          <a:prstGeom prst="rect">
            <a:avLst/>
          </a:prstGeom>
          <a:noFill/>
          <a:ln>
            <a:noFill/>
          </a:ln>
        </p:spPr>
        <p:txBody>
          <a:bodyPr spcFirstLastPara="1" wrap="square" lIns="0" tIns="0" rIns="0" bIns="0" anchor="t" anchorCtr="0">
            <a:spAutoFit/>
          </a:bodyPr>
          <a:lstStyle/>
          <a:p>
            <a:pPr marL="0" marR="0" lvl="0" indent="0" algn="l" rtl="0">
              <a:lnSpc>
                <a:spcPct val="141586"/>
              </a:lnSpc>
              <a:spcBef>
                <a:spcPts val="0"/>
              </a:spcBef>
              <a:spcAft>
                <a:spcPts val="0"/>
              </a:spcAft>
              <a:buNone/>
            </a:pPr>
            <a:r>
              <a:rPr lang="en-US" sz="1450" b="1">
                <a:solidFill>
                  <a:srgbClr val="6F1931"/>
                </a:solidFill>
                <a:latin typeface="Open Sans"/>
                <a:ea typeface="Open Sans"/>
                <a:cs typeface="Open Sans"/>
                <a:sym typeface="Open Sans"/>
              </a:rPr>
              <a:t>Intramural Sports</a:t>
            </a:r>
            <a:r>
              <a:rPr lang="en-US" sz="1450">
                <a:solidFill>
                  <a:srgbClr val="6F1931"/>
                </a:solidFill>
                <a:latin typeface="Open Sans"/>
                <a:ea typeface="Open Sans"/>
                <a:cs typeface="Open Sans"/>
                <a:sym typeface="Open Sans"/>
              </a:rPr>
              <a:t> leagues, tournaments,</a:t>
            </a:r>
            <a:endParaRPr sz="1450">
              <a:solidFill>
                <a:srgbClr val="6F1931"/>
              </a:solidFill>
              <a:latin typeface="Open Sans"/>
              <a:ea typeface="Open Sans"/>
              <a:cs typeface="Open Sans"/>
              <a:sym typeface="Open Sans"/>
            </a:endParaRPr>
          </a:p>
          <a:p>
            <a:pPr marL="0" marR="0" lvl="0" indent="0" algn="l" rtl="0">
              <a:lnSpc>
                <a:spcPct val="141586"/>
              </a:lnSpc>
              <a:spcBef>
                <a:spcPts val="0"/>
              </a:spcBef>
              <a:spcAft>
                <a:spcPts val="0"/>
              </a:spcAft>
              <a:buNone/>
            </a:pPr>
            <a:r>
              <a:rPr lang="en-US" sz="1450">
                <a:solidFill>
                  <a:srgbClr val="6F1931"/>
                </a:solidFill>
                <a:latin typeface="Open Sans"/>
                <a:ea typeface="Open Sans"/>
                <a:cs typeface="Open Sans"/>
                <a:sym typeface="Open Sans"/>
              </a:rPr>
              <a:t>and events available each year</a:t>
            </a:r>
            <a:endParaRPr sz="1450">
              <a:solidFill>
                <a:srgbClr val="6F1931"/>
              </a:solidFill>
              <a:latin typeface="Open Sans"/>
              <a:ea typeface="Open Sans"/>
              <a:cs typeface="Open Sans"/>
              <a:sym typeface="Open Sans"/>
            </a:endParaRPr>
          </a:p>
        </p:txBody>
      </p:sp>
      <p:sp>
        <p:nvSpPr>
          <p:cNvPr id="420" name="Google Shape;420;p47"/>
          <p:cNvSpPr txBox="1"/>
          <p:nvPr/>
        </p:nvSpPr>
        <p:spPr>
          <a:xfrm>
            <a:off x="722837" y="2954836"/>
            <a:ext cx="1203000" cy="461700"/>
          </a:xfrm>
          <a:prstGeom prst="rect">
            <a:avLst/>
          </a:prstGeom>
          <a:noFill/>
          <a:ln>
            <a:noFill/>
          </a:ln>
        </p:spPr>
        <p:txBody>
          <a:bodyPr spcFirstLastPara="1" wrap="square" lIns="0" tIns="0" rIns="0" bIns="0" anchor="t" anchorCtr="0">
            <a:spAutoFit/>
          </a:bodyPr>
          <a:lstStyle/>
          <a:p>
            <a:pPr marL="0" marR="0" lvl="0" indent="0" algn="ctr" rtl="0">
              <a:lnSpc>
                <a:spcPct val="142745"/>
              </a:lnSpc>
              <a:spcBef>
                <a:spcPts val="0"/>
              </a:spcBef>
              <a:spcAft>
                <a:spcPts val="0"/>
              </a:spcAft>
              <a:buNone/>
            </a:pPr>
            <a:r>
              <a:rPr lang="en-US" sz="3000" b="1">
                <a:solidFill>
                  <a:srgbClr val="6F1931"/>
                </a:solidFill>
                <a:latin typeface="Open Sans"/>
                <a:ea typeface="Open Sans"/>
                <a:cs typeface="Open Sans"/>
                <a:sym typeface="Open Sans"/>
              </a:rPr>
              <a:t>40+</a:t>
            </a:r>
            <a:endParaRPr sz="3000" b="1">
              <a:solidFill>
                <a:srgbClr val="6F1931"/>
              </a:solidFill>
              <a:latin typeface="Open Sans"/>
              <a:ea typeface="Open Sans"/>
              <a:cs typeface="Open Sans"/>
              <a:sym typeface="Open Sans"/>
            </a:endParaRPr>
          </a:p>
        </p:txBody>
      </p:sp>
      <p:sp>
        <p:nvSpPr>
          <p:cNvPr id="421" name="Google Shape;421;p47"/>
          <p:cNvSpPr txBox="1"/>
          <p:nvPr/>
        </p:nvSpPr>
        <p:spPr>
          <a:xfrm>
            <a:off x="1973025" y="1578675"/>
            <a:ext cx="3759300" cy="855300"/>
          </a:xfrm>
          <a:prstGeom prst="rect">
            <a:avLst/>
          </a:prstGeom>
          <a:noFill/>
          <a:ln>
            <a:noFill/>
          </a:ln>
        </p:spPr>
        <p:txBody>
          <a:bodyPr spcFirstLastPara="1" wrap="square" lIns="0" tIns="0" rIns="0" bIns="0" anchor="t" anchorCtr="0">
            <a:spAutoFit/>
          </a:bodyPr>
          <a:lstStyle/>
          <a:p>
            <a:pPr marL="0" marR="0" lvl="0" indent="0" algn="l" rtl="0">
              <a:lnSpc>
                <a:spcPct val="141586"/>
              </a:lnSpc>
              <a:spcBef>
                <a:spcPts val="0"/>
              </a:spcBef>
              <a:spcAft>
                <a:spcPts val="0"/>
              </a:spcAft>
              <a:buNone/>
            </a:pPr>
            <a:r>
              <a:rPr lang="en-US" sz="1450">
                <a:solidFill>
                  <a:srgbClr val="6F1931"/>
                </a:solidFill>
                <a:latin typeface="Open Sans"/>
                <a:ea typeface="Open Sans"/>
                <a:cs typeface="Open Sans"/>
                <a:sym typeface="Open Sans"/>
              </a:rPr>
              <a:t>Recreational facilities including the </a:t>
            </a:r>
            <a:br>
              <a:rPr lang="en-US" sz="1450">
                <a:solidFill>
                  <a:srgbClr val="6F1931"/>
                </a:solidFill>
                <a:latin typeface="Open Sans"/>
                <a:ea typeface="Open Sans"/>
                <a:cs typeface="Open Sans"/>
                <a:sym typeface="Open Sans"/>
              </a:rPr>
            </a:br>
            <a:r>
              <a:rPr lang="en-US" sz="1450" b="1">
                <a:solidFill>
                  <a:srgbClr val="6F1931"/>
                </a:solidFill>
                <a:latin typeface="Open Sans"/>
                <a:ea typeface="Open Sans"/>
                <a:cs typeface="Open Sans"/>
                <a:sym typeface="Open Sans"/>
              </a:rPr>
              <a:t>Dr. Bobby E. Leach Recreation Center</a:t>
            </a:r>
            <a:r>
              <a:rPr lang="en-US" sz="1450">
                <a:solidFill>
                  <a:srgbClr val="6F1931"/>
                </a:solidFill>
                <a:latin typeface="Open Sans"/>
                <a:ea typeface="Open Sans"/>
                <a:cs typeface="Open Sans"/>
                <a:sym typeface="Open Sans"/>
              </a:rPr>
              <a:t>, faculty and staff memberships available</a:t>
            </a:r>
            <a:endParaRPr sz="1450" b="1">
              <a:solidFill>
                <a:srgbClr val="6F1931"/>
              </a:solidFill>
              <a:latin typeface="Open Sans"/>
              <a:ea typeface="Open Sans"/>
              <a:cs typeface="Open Sans"/>
              <a:sym typeface="Open Sans"/>
            </a:endParaRPr>
          </a:p>
        </p:txBody>
      </p:sp>
      <p:sp>
        <p:nvSpPr>
          <p:cNvPr id="422" name="Google Shape;422;p47"/>
          <p:cNvSpPr txBox="1"/>
          <p:nvPr/>
        </p:nvSpPr>
        <p:spPr>
          <a:xfrm>
            <a:off x="722837" y="1775486"/>
            <a:ext cx="1203000" cy="461700"/>
          </a:xfrm>
          <a:prstGeom prst="rect">
            <a:avLst/>
          </a:prstGeom>
          <a:noFill/>
          <a:ln>
            <a:noFill/>
          </a:ln>
        </p:spPr>
        <p:txBody>
          <a:bodyPr spcFirstLastPara="1" wrap="square" lIns="0" tIns="0" rIns="0" bIns="0" anchor="t" anchorCtr="0">
            <a:spAutoFit/>
          </a:bodyPr>
          <a:lstStyle/>
          <a:p>
            <a:pPr marL="0" marR="0" lvl="0" indent="0" algn="ctr" rtl="0">
              <a:lnSpc>
                <a:spcPct val="142745"/>
              </a:lnSpc>
              <a:spcBef>
                <a:spcPts val="0"/>
              </a:spcBef>
              <a:spcAft>
                <a:spcPts val="0"/>
              </a:spcAft>
              <a:buNone/>
            </a:pPr>
            <a:r>
              <a:rPr lang="en-US" sz="3000" b="1">
                <a:solidFill>
                  <a:srgbClr val="6F1931"/>
                </a:solidFill>
                <a:latin typeface="Open Sans"/>
                <a:ea typeface="Open Sans"/>
                <a:cs typeface="Open Sans"/>
                <a:sym typeface="Open Sans"/>
              </a:rPr>
              <a:t>8</a:t>
            </a:r>
            <a:endParaRPr sz="3000" b="1">
              <a:solidFill>
                <a:srgbClr val="6F1931"/>
              </a:solidFill>
              <a:latin typeface="Open Sans"/>
              <a:ea typeface="Open Sans"/>
              <a:cs typeface="Open Sans"/>
              <a:sym typeface="Open Sans"/>
            </a:endParaRPr>
          </a:p>
        </p:txBody>
      </p:sp>
      <p:cxnSp>
        <p:nvCxnSpPr>
          <p:cNvPr id="423" name="Google Shape;423;p47"/>
          <p:cNvCxnSpPr/>
          <p:nvPr/>
        </p:nvCxnSpPr>
        <p:spPr>
          <a:xfrm>
            <a:off x="633793" y="2693282"/>
            <a:ext cx="4977900" cy="0"/>
          </a:xfrm>
          <a:prstGeom prst="straightConnector1">
            <a:avLst/>
          </a:prstGeom>
          <a:noFill/>
          <a:ln w="9525" cap="rnd" cmpd="sng">
            <a:solidFill>
              <a:srgbClr val="6F1931"/>
            </a:solidFill>
            <a:prstDash val="solid"/>
            <a:round/>
            <a:headEnd type="none" w="sm" len="sm"/>
            <a:tailEnd type="none" w="sm" len="sm"/>
          </a:ln>
        </p:spPr>
      </p:cxnSp>
      <p:cxnSp>
        <p:nvCxnSpPr>
          <p:cNvPr id="424" name="Google Shape;424;p47"/>
          <p:cNvCxnSpPr/>
          <p:nvPr/>
        </p:nvCxnSpPr>
        <p:spPr>
          <a:xfrm>
            <a:off x="633793" y="4623069"/>
            <a:ext cx="4977900" cy="0"/>
          </a:xfrm>
          <a:prstGeom prst="straightConnector1">
            <a:avLst/>
          </a:prstGeom>
          <a:noFill/>
          <a:ln w="9525" cap="rnd" cmpd="sng">
            <a:solidFill>
              <a:srgbClr val="6F1931"/>
            </a:solidFill>
            <a:prstDash val="solid"/>
            <a:round/>
            <a:headEnd type="none" w="sm" len="sm"/>
            <a:tailEnd type="none" w="sm" len="sm"/>
          </a:ln>
        </p:spPr>
      </p:cxnSp>
      <p:cxnSp>
        <p:nvCxnSpPr>
          <p:cNvPr id="425" name="Google Shape;425;p47"/>
          <p:cNvCxnSpPr/>
          <p:nvPr/>
        </p:nvCxnSpPr>
        <p:spPr>
          <a:xfrm>
            <a:off x="633793" y="3667194"/>
            <a:ext cx="4977900" cy="0"/>
          </a:xfrm>
          <a:prstGeom prst="straightConnector1">
            <a:avLst/>
          </a:prstGeom>
          <a:noFill/>
          <a:ln w="9525" cap="rnd" cmpd="sng">
            <a:solidFill>
              <a:srgbClr val="6F1931"/>
            </a:solidFill>
            <a:prstDash val="solid"/>
            <a:round/>
            <a:headEnd type="none" w="sm" len="sm"/>
            <a:tailEnd type="none" w="sm" len="sm"/>
          </a:ln>
        </p:spPr>
      </p:cxnSp>
      <p:pic>
        <p:nvPicPr>
          <p:cNvPr id="426" name="Google Shape;426;p47" title="CR-Circle-Spear-Transparent-2026-No-TM.png"/>
          <p:cNvPicPr preferRelativeResize="0"/>
          <p:nvPr/>
        </p:nvPicPr>
        <p:blipFill>
          <a:blip r:embed="rId8">
            <a:alphaModFix/>
          </a:blip>
          <a:stretch>
            <a:fillRect/>
          </a:stretch>
        </p:blipFill>
        <p:spPr>
          <a:xfrm>
            <a:off x="6496100" y="463950"/>
            <a:ext cx="855300" cy="8553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48"/>
          <p:cNvSpPr/>
          <p:nvPr/>
        </p:nvSpPr>
        <p:spPr>
          <a:xfrm>
            <a:off x="5634750" y="0"/>
            <a:ext cx="6557249" cy="6857999"/>
          </a:xfrm>
          <a:custGeom>
            <a:avLst/>
            <a:gdLst/>
            <a:ahLst/>
            <a:cxnLst/>
            <a:rect l="l" t="t" r="r" b="b"/>
            <a:pathLst>
              <a:path w="18609033" h="12227685" extrusionOk="0">
                <a:moveTo>
                  <a:pt x="0" y="0"/>
                </a:moveTo>
                <a:lnTo>
                  <a:pt x="18609033" y="0"/>
                </a:lnTo>
                <a:lnTo>
                  <a:pt x="18609033" y="12227686"/>
                </a:lnTo>
                <a:lnTo>
                  <a:pt x="0" y="12227686"/>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432" name="Google Shape;432;p48" title="mlax-2.jpg"/>
          <p:cNvPicPr preferRelativeResize="0"/>
          <p:nvPr/>
        </p:nvPicPr>
        <p:blipFill rotWithShape="1">
          <a:blip r:embed="rId4">
            <a:alphaModFix/>
          </a:blip>
          <a:srcRect l="19292" t="34575" r="39378" b="20800"/>
          <a:stretch/>
        </p:blipFill>
        <p:spPr>
          <a:xfrm>
            <a:off x="6223000" y="1693300"/>
            <a:ext cx="2908124" cy="2094049"/>
          </a:xfrm>
          <a:prstGeom prst="rect">
            <a:avLst/>
          </a:prstGeom>
          <a:noFill/>
          <a:ln>
            <a:noFill/>
          </a:ln>
        </p:spPr>
      </p:pic>
      <p:pic>
        <p:nvPicPr>
          <p:cNvPr id="433" name="Google Shape;433;p48" title="IMG_7572.jpg"/>
          <p:cNvPicPr preferRelativeResize="0"/>
          <p:nvPr/>
        </p:nvPicPr>
        <p:blipFill rotWithShape="1">
          <a:blip r:embed="rId5">
            <a:alphaModFix/>
          </a:blip>
          <a:srcRect l="15263" t="7975" r="15360" b="17068"/>
          <a:stretch/>
        </p:blipFill>
        <p:spPr>
          <a:xfrm>
            <a:off x="9283875" y="1693263"/>
            <a:ext cx="2908124" cy="2094074"/>
          </a:xfrm>
          <a:prstGeom prst="rect">
            <a:avLst/>
          </a:prstGeom>
          <a:noFill/>
          <a:ln>
            <a:noFill/>
          </a:ln>
        </p:spPr>
      </p:pic>
      <p:pic>
        <p:nvPicPr>
          <p:cNvPr id="434" name="Google Shape;434;p48" title="Table Tennis 1_27-9_edited.jpg"/>
          <p:cNvPicPr preferRelativeResize="0"/>
          <p:nvPr/>
        </p:nvPicPr>
        <p:blipFill rotWithShape="1">
          <a:blip r:embed="rId6">
            <a:alphaModFix/>
          </a:blip>
          <a:srcRect l="3721" r="3721"/>
          <a:stretch/>
        </p:blipFill>
        <p:spPr>
          <a:xfrm>
            <a:off x="6223000" y="3950962"/>
            <a:ext cx="2908129" cy="2094064"/>
          </a:xfrm>
          <a:prstGeom prst="rect">
            <a:avLst/>
          </a:prstGeom>
          <a:noFill/>
          <a:ln>
            <a:noFill/>
          </a:ln>
        </p:spPr>
      </p:pic>
      <p:cxnSp>
        <p:nvCxnSpPr>
          <p:cNvPr id="435" name="Google Shape;435;p48"/>
          <p:cNvCxnSpPr/>
          <p:nvPr/>
        </p:nvCxnSpPr>
        <p:spPr>
          <a:xfrm>
            <a:off x="747518" y="3294571"/>
            <a:ext cx="4632205" cy="0"/>
          </a:xfrm>
          <a:prstGeom prst="straightConnector1">
            <a:avLst/>
          </a:prstGeom>
          <a:noFill/>
          <a:ln w="9525" cap="rnd" cmpd="sng">
            <a:solidFill>
              <a:srgbClr val="6F1931"/>
            </a:solidFill>
            <a:prstDash val="solid"/>
            <a:round/>
            <a:headEnd type="none" w="sm" len="sm"/>
            <a:tailEnd type="none" w="sm" len="sm"/>
          </a:ln>
        </p:spPr>
      </p:cxnSp>
      <p:cxnSp>
        <p:nvCxnSpPr>
          <p:cNvPr id="436" name="Google Shape;436;p48"/>
          <p:cNvCxnSpPr/>
          <p:nvPr/>
        </p:nvCxnSpPr>
        <p:spPr>
          <a:xfrm>
            <a:off x="747518" y="4661255"/>
            <a:ext cx="4632205" cy="0"/>
          </a:xfrm>
          <a:prstGeom prst="straightConnector1">
            <a:avLst/>
          </a:prstGeom>
          <a:noFill/>
          <a:ln w="9525" cap="rnd" cmpd="sng">
            <a:solidFill>
              <a:srgbClr val="6F1931"/>
            </a:solidFill>
            <a:prstDash val="solid"/>
            <a:round/>
            <a:headEnd type="none" w="sm" len="sm"/>
            <a:tailEnd type="none" w="sm" len="sm"/>
          </a:ln>
        </p:spPr>
      </p:cxnSp>
      <p:cxnSp>
        <p:nvCxnSpPr>
          <p:cNvPr id="437" name="Google Shape;437;p48"/>
          <p:cNvCxnSpPr/>
          <p:nvPr/>
        </p:nvCxnSpPr>
        <p:spPr>
          <a:xfrm>
            <a:off x="3159158" y="1543212"/>
            <a:ext cx="0" cy="1595783"/>
          </a:xfrm>
          <a:prstGeom prst="straightConnector1">
            <a:avLst/>
          </a:prstGeom>
          <a:noFill/>
          <a:ln w="9525" cap="rnd" cmpd="sng">
            <a:solidFill>
              <a:srgbClr val="6F1931"/>
            </a:solidFill>
            <a:prstDash val="solid"/>
            <a:round/>
            <a:headEnd type="none" w="sm" len="sm"/>
            <a:tailEnd type="none" w="sm" len="sm"/>
          </a:ln>
        </p:spPr>
      </p:cxnSp>
      <p:cxnSp>
        <p:nvCxnSpPr>
          <p:cNvPr id="438" name="Google Shape;438;p48"/>
          <p:cNvCxnSpPr/>
          <p:nvPr/>
        </p:nvCxnSpPr>
        <p:spPr>
          <a:xfrm>
            <a:off x="2351826" y="4948599"/>
            <a:ext cx="0" cy="1451009"/>
          </a:xfrm>
          <a:prstGeom prst="straightConnector1">
            <a:avLst/>
          </a:prstGeom>
          <a:noFill/>
          <a:ln w="9525" cap="rnd" cmpd="sng">
            <a:solidFill>
              <a:srgbClr val="6F1931"/>
            </a:solidFill>
            <a:prstDash val="solid"/>
            <a:round/>
            <a:headEnd type="none" w="sm" len="sm"/>
            <a:tailEnd type="none" w="sm" len="sm"/>
          </a:ln>
        </p:spPr>
      </p:cxnSp>
      <p:cxnSp>
        <p:nvCxnSpPr>
          <p:cNvPr id="439" name="Google Shape;439;p48"/>
          <p:cNvCxnSpPr/>
          <p:nvPr/>
        </p:nvCxnSpPr>
        <p:spPr>
          <a:xfrm>
            <a:off x="4116275" y="4948599"/>
            <a:ext cx="0" cy="1451009"/>
          </a:xfrm>
          <a:prstGeom prst="straightConnector1">
            <a:avLst/>
          </a:prstGeom>
          <a:noFill/>
          <a:ln w="9525" cap="rnd" cmpd="sng">
            <a:solidFill>
              <a:srgbClr val="6F1931"/>
            </a:solidFill>
            <a:prstDash val="solid"/>
            <a:round/>
            <a:headEnd type="none" w="sm" len="sm"/>
            <a:tailEnd type="none" w="sm" len="sm"/>
          </a:ln>
        </p:spPr>
      </p:cxnSp>
      <p:sp>
        <p:nvSpPr>
          <p:cNvPr id="440" name="Google Shape;440;p48"/>
          <p:cNvSpPr/>
          <p:nvPr/>
        </p:nvSpPr>
        <p:spPr>
          <a:xfrm>
            <a:off x="4459065" y="3418396"/>
            <a:ext cx="638533" cy="1114754"/>
          </a:xfrm>
          <a:custGeom>
            <a:avLst/>
            <a:gdLst/>
            <a:ahLst/>
            <a:cxnLst/>
            <a:rect l="l" t="t" r="r" b="b"/>
            <a:pathLst>
              <a:path w="957800" h="1672131" extrusionOk="0">
                <a:moveTo>
                  <a:pt x="0" y="0"/>
                </a:moveTo>
                <a:lnTo>
                  <a:pt x="957801" y="0"/>
                </a:lnTo>
                <a:lnTo>
                  <a:pt x="957801" y="1672131"/>
                </a:lnTo>
                <a:lnTo>
                  <a:pt x="0" y="1672131"/>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pic>
        <p:nvPicPr>
          <p:cNvPr id="441" name="Google Shape;441;p48" title="FSU Men's Volleyball Sport Clubs _ SP26 - DSC08994.jpg"/>
          <p:cNvPicPr preferRelativeResize="0"/>
          <p:nvPr/>
        </p:nvPicPr>
        <p:blipFill rotWithShape="1">
          <a:blip r:embed="rId8">
            <a:alphaModFix/>
          </a:blip>
          <a:srcRect l="8359" t="20695" r="-926" b="34772"/>
          <a:stretch/>
        </p:blipFill>
        <p:spPr>
          <a:xfrm>
            <a:off x="9283872" y="3950962"/>
            <a:ext cx="2908129" cy="2094066"/>
          </a:xfrm>
          <a:prstGeom prst="rect">
            <a:avLst/>
          </a:prstGeom>
          <a:noFill/>
          <a:ln>
            <a:noFill/>
          </a:ln>
        </p:spPr>
      </p:pic>
      <p:sp>
        <p:nvSpPr>
          <p:cNvPr id="442" name="Google Shape;442;p48"/>
          <p:cNvSpPr/>
          <p:nvPr/>
        </p:nvSpPr>
        <p:spPr>
          <a:xfrm>
            <a:off x="1109115" y="4873981"/>
            <a:ext cx="520687" cy="659455"/>
          </a:xfrm>
          <a:custGeom>
            <a:avLst/>
            <a:gdLst/>
            <a:ahLst/>
            <a:cxnLst/>
            <a:rect l="l" t="t" r="r" b="b"/>
            <a:pathLst>
              <a:path w="781030" h="989182" extrusionOk="0">
                <a:moveTo>
                  <a:pt x="0" y="0"/>
                </a:moveTo>
                <a:lnTo>
                  <a:pt x="781030" y="0"/>
                </a:lnTo>
                <a:lnTo>
                  <a:pt x="781030" y="989182"/>
                </a:lnTo>
                <a:lnTo>
                  <a:pt x="0" y="989182"/>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43" name="Google Shape;443;p48"/>
          <p:cNvSpPr/>
          <p:nvPr/>
        </p:nvSpPr>
        <p:spPr>
          <a:xfrm>
            <a:off x="1507712" y="1543212"/>
            <a:ext cx="698893" cy="698893"/>
          </a:xfrm>
          <a:custGeom>
            <a:avLst/>
            <a:gdLst/>
            <a:ahLst/>
            <a:cxnLst/>
            <a:rect l="l" t="t" r="r" b="b"/>
            <a:pathLst>
              <a:path w="1048340" h="1048340" extrusionOk="0">
                <a:moveTo>
                  <a:pt x="0" y="0"/>
                </a:moveTo>
                <a:lnTo>
                  <a:pt x="1048340" y="0"/>
                </a:lnTo>
                <a:lnTo>
                  <a:pt x="1048340" y="1048339"/>
                </a:lnTo>
                <a:lnTo>
                  <a:pt x="0" y="1048339"/>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444" name="Google Shape;444;p48"/>
          <p:cNvSpPr txBox="1"/>
          <p:nvPr/>
        </p:nvSpPr>
        <p:spPr>
          <a:xfrm>
            <a:off x="893280" y="2312649"/>
            <a:ext cx="1927800" cy="855300"/>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a:solidFill>
                  <a:srgbClr val="6F1931"/>
                </a:solidFill>
                <a:latin typeface="Open Sans"/>
                <a:ea typeface="Open Sans"/>
                <a:cs typeface="Open Sans"/>
                <a:sym typeface="Open Sans"/>
              </a:rPr>
              <a:t>Fundraised more than </a:t>
            </a:r>
            <a:r>
              <a:rPr lang="en-US" sz="1450" b="1">
                <a:solidFill>
                  <a:srgbClr val="6F1931"/>
                </a:solidFill>
                <a:latin typeface="Open Sans"/>
                <a:ea typeface="Open Sans"/>
                <a:cs typeface="Open Sans"/>
                <a:sym typeface="Open Sans"/>
              </a:rPr>
              <a:t>$1,000,000 </a:t>
            </a:r>
            <a:r>
              <a:rPr lang="en-US" sz="1450">
                <a:solidFill>
                  <a:srgbClr val="6F1931"/>
                </a:solidFill>
                <a:latin typeface="Open Sans"/>
                <a:ea typeface="Open Sans"/>
                <a:cs typeface="Open Sans"/>
                <a:sym typeface="Open Sans"/>
              </a:rPr>
              <a:t>for their expenses</a:t>
            </a:r>
            <a:endParaRPr/>
          </a:p>
        </p:txBody>
      </p:sp>
      <p:sp>
        <p:nvSpPr>
          <p:cNvPr id="445" name="Google Shape;445;p48"/>
          <p:cNvSpPr txBox="1"/>
          <p:nvPr/>
        </p:nvSpPr>
        <p:spPr>
          <a:xfrm>
            <a:off x="3391980" y="2312649"/>
            <a:ext cx="1927756" cy="789127"/>
          </a:xfrm>
          <a:prstGeom prst="rect">
            <a:avLst/>
          </a:prstGeom>
          <a:noFill/>
          <a:ln>
            <a:noFill/>
          </a:ln>
        </p:spPr>
        <p:txBody>
          <a:bodyPr spcFirstLastPara="1" wrap="square" lIns="0" tIns="0" rIns="0" bIns="0" anchor="t" anchorCtr="0">
            <a:spAutoFit/>
          </a:bodyPr>
          <a:lstStyle/>
          <a:p>
            <a:pPr marL="0" marR="0" lvl="0" indent="0" algn="ctr" rtl="0">
              <a:lnSpc>
                <a:spcPct val="140040"/>
              </a:lnSpc>
              <a:spcBef>
                <a:spcPts val="0"/>
              </a:spcBef>
              <a:spcAft>
                <a:spcPts val="0"/>
              </a:spcAft>
              <a:buNone/>
            </a:pPr>
            <a:r>
              <a:rPr lang="en-US" sz="1466">
                <a:solidFill>
                  <a:srgbClr val="6F1931"/>
                </a:solidFill>
                <a:latin typeface="Open Sans"/>
                <a:ea typeface="Open Sans"/>
                <a:cs typeface="Open Sans"/>
                <a:sym typeface="Open Sans"/>
              </a:rPr>
              <a:t>Qualified for Regional and/or National Championships</a:t>
            </a:r>
            <a:endParaRPr/>
          </a:p>
        </p:txBody>
      </p:sp>
      <p:sp>
        <p:nvSpPr>
          <p:cNvPr id="446" name="Google Shape;446;p48"/>
          <p:cNvSpPr txBox="1"/>
          <p:nvPr/>
        </p:nvSpPr>
        <p:spPr>
          <a:xfrm>
            <a:off x="633798" y="5611785"/>
            <a:ext cx="1471200" cy="855300"/>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a:solidFill>
                  <a:srgbClr val="6F1931"/>
                </a:solidFill>
                <a:latin typeface="Open Sans"/>
                <a:ea typeface="Open Sans"/>
                <a:cs typeface="Open Sans"/>
                <a:sym typeface="Open Sans"/>
              </a:rPr>
              <a:t>Nearly </a:t>
            </a:r>
            <a:r>
              <a:rPr lang="en-US" sz="1450" b="1">
                <a:solidFill>
                  <a:srgbClr val="6F1931"/>
                </a:solidFill>
                <a:latin typeface="Open Sans"/>
                <a:ea typeface="Open Sans"/>
                <a:cs typeface="Open Sans"/>
                <a:sym typeface="Open Sans"/>
              </a:rPr>
              <a:t>2,500</a:t>
            </a:r>
            <a:r>
              <a:rPr lang="en-US" sz="1450">
                <a:solidFill>
                  <a:srgbClr val="6F1931"/>
                </a:solidFill>
                <a:latin typeface="Open Sans"/>
                <a:ea typeface="Open Sans"/>
                <a:cs typeface="Open Sans"/>
                <a:sym typeface="Open Sans"/>
              </a:rPr>
              <a:t> students as club members</a:t>
            </a:r>
            <a:endParaRPr/>
          </a:p>
        </p:txBody>
      </p:sp>
      <p:sp>
        <p:nvSpPr>
          <p:cNvPr id="447" name="Google Shape;447;p48"/>
          <p:cNvSpPr txBox="1"/>
          <p:nvPr/>
        </p:nvSpPr>
        <p:spPr>
          <a:xfrm>
            <a:off x="2666833" y="5611785"/>
            <a:ext cx="1160195" cy="789127"/>
          </a:xfrm>
          <a:prstGeom prst="rect">
            <a:avLst/>
          </a:prstGeom>
          <a:noFill/>
          <a:ln>
            <a:noFill/>
          </a:ln>
        </p:spPr>
        <p:txBody>
          <a:bodyPr spcFirstLastPara="1" wrap="square" lIns="0" tIns="0" rIns="0" bIns="0" anchor="t" anchorCtr="0">
            <a:spAutoFit/>
          </a:bodyPr>
          <a:lstStyle/>
          <a:p>
            <a:pPr marL="0" marR="0" lvl="0" indent="0" algn="ctr" rtl="0">
              <a:lnSpc>
                <a:spcPct val="140040"/>
              </a:lnSpc>
              <a:spcBef>
                <a:spcPts val="0"/>
              </a:spcBef>
              <a:spcAft>
                <a:spcPts val="0"/>
              </a:spcAft>
              <a:buNone/>
            </a:pPr>
            <a:r>
              <a:rPr lang="en-US" sz="1466">
                <a:solidFill>
                  <a:srgbClr val="6F1931"/>
                </a:solidFill>
                <a:latin typeface="Open Sans"/>
                <a:ea typeface="Open Sans"/>
                <a:cs typeface="Open Sans"/>
                <a:sym typeface="Open Sans"/>
              </a:rPr>
              <a:t>Hours of community service</a:t>
            </a:r>
            <a:endParaRPr/>
          </a:p>
        </p:txBody>
      </p:sp>
      <p:sp>
        <p:nvSpPr>
          <p:cNvPr id="448" name="Google Shape;448;p48"/>
          <p:cNvSpPr txBox="1"/>
          <p:nvPr/>
        </p:nvSpPr>
        <p:spPr>
          <a:xfrm>
            <a:off x="4236927" y="5611785"/>
            <a:ext cx="987924" cy="789127"/>
          </a:xfrm>
          <a:prstGeom prst="rect">
            <a:avLst/>
          </a:prstGeom>
          <a:noFill/>
          <a:ln>
            <a:noFill/>
          </a:ln>
        </p:spPr>
        <p:txBody>
          <a:bodyPr spcFirstLastPara="1" wrap="square" lIns="0" tIns="0" rIns="0" bIns="0" anchor="t" anchorCtr="0">
            <a:spAutoFit/>
          </a:bodyPr>
          <a:lstStyle/>
          <a:p>
            <a:pPr marL="0" marR="0" lvl="0" indent="0" algn="ctr" rtl="0">
              <a:lnSpc>
                <a:spcPct val="140040"/>
              </a:lnSpc>
              <a:spcBef>
                <a:spcPts val="0"/>
              </a:spcBef>
              <a:spcAft>
                <a:spcPts val="0"/>
              </a:spcAft>
              <a:buNone/>
            </a:pPr>
            <a:r>
              <a:rPr lang="en-US" sz="1466">
                <a:solidFill>
                  <a:srgbClr val="6F1931"/>
                </a:solidFill>
                <a:latin typeface="Open Sans"/>
                <a:ea typeface="Open Sans"/>
                <a:cs typeface="Open Sans"/>
                <a:sym typeface="Open Sans"/>
              </a:rPr>
              <a:t>Home events hosted</a:t>
            </a:r>
            <a:endParaRPr/>
          </a:p>
        </p:txBody>
      </p:sp>
      <p:sp>
        <p:nvSpPr>
          <p:cNvPr id="449" name="Google Shape;449;p48"/>
          <p:cNvSpPr txBox="1"/>
          <p:nvPr/>
        </p:nvSpPr>
        <p:spPr>
          <a:xfrm>
            <a:off x="629831" y="3729546"/>
            <a:ext cx="3616200" cy="539100"/>
          </a:xfrm>
          <a:prstGeom prst="rect">
            <a:avLst/>
          </a:prstGeom>
          <a:noFill/>
          <a:ln>
            <a:noFill/>
          </a:ln>
        </p:spPr>
        <p:txBody>
          <a:bodyPr spcFirstLastPara="1" wrap="square" lIns="0" tIns="0" rIns="0" bIns="0" anchor="t" anchorCtr="0">
            <a:spAutoFit/>
          </a:bodyPr>
          <a:lstStyle/>
          <a:p>
            <a:pPr marL="0" marR="0" lvl="0" indent="0" algn="ctr" rtl="0">
              <a:lnSpc>
                <a:spcPct val="141586"/>
              </a:lnSpc>
              <a:spcBef>
                <a:spcPts val="0"/>
              </a:spcBef>
              <a:spcAft>
                <a:spcPts val="0"/>
              </a:spcAft>
              <a:buNone/>
            </a:pPr>
            <a:r>
              <a:rPr lang="en-US" sz="1450" b="1">
                <a:solidFill>
                  <a:srgbClr val="6F1931"/>
                </a:solidFill>
                <a:latin typeface="Open Sans"/>
                <a:ea typeface="Open Sans"/>
                <a:cs typeface="Open Sans"/>
                <a:sym typeface="Open Sans"/>
              </a:rPr>
              <a:t>Men’s Lacrosse</a:t>
            </a:r>
            <a:r>
              <a:rPr lang="en-US" sz="1450">
                <a:solidFill>
                  <a:srgbClr val="6F1931"/>
                </a:solidFill>
                <a:latin typeface="Open Sans"/>
                <a:ea typeface="Open Sans"/>
                <a:cs typeface="Open Sans"/>
                <a:sym typeface="Open Sans"/>
              </a:rPr>
              <a:t> &amp; </a:t>
            </a:r>
            <a:r>
              <a:rPr lang="en-US" sz="1450" b="1">
                <a:solidFill>
                  <a:srgbClr val="6F1931"/>
                </a:solidFill>
                <a:latin typeface="Open Sans"/>
                <a:ea typeface="Open Sans"/>
                <a:cs typeface="Open Sans"/>
                <a:sym typeface="Open Sans"/>
              </a:rPr>
              <a:t>Pickleball Clubs</a:t>
            </a:r>
            <a:br>
              <a:rPr lang="en-US" sz="1450">
                <a:solidFill>
                  <a:srgbClr val="6F1931"/>
                </a:solidFill>
                <a:latin typeface="Open Sans"/>
                <a:ea typeface="Open Sans"/>
                <a:cs typeface="Open Sans"/>
                <a:sym typeface="Open Sans"/>
              </a:rPr>
            </a:br>
            <a:r>
              <a:rPr lang="en-US" sz="1450">
                <a:solidFill>
                  <a:srgbClr val="6F1931"/>
                </a:solidFill>
                <a:latin typeface="Open Sans"/>
                <a:ea typeface="Open Sans"/>
                <a:cs typeface="Open Sans"/>
                <a:sym typeface="Open Sans"/>
              </a:rPr>
              <a:t>Finished Top 4 in the Nation in 2026</a:t>
            </a:r>
            <a:endParaRPr sz="1450" b="1">
              <a:solidFill>
                <a:srgbClr val="6F1931"/>
              </a:solidFill>
              <a:latin typeface="Open Sans"/>
              <a:ea typeface="Open Sans"/>
              <a:cs typeface="Open Sans"/>
              <a:sym typeface="Open Sans"/>
            </a:endParaRPr>
          </a:p>
        </p:txBody>
      </p:sp>
      <p:sp>
        <p:nvSpPr>
          <p:cNvPr id="450" name="Google Shape;450;p48"/>
          <p:cNvSpPr txBox="1"/>
          <p:nvPr/>
        </p:nvSpPr>
        <p:spPr>
          <a:xfrm>
            <a:off x="3391980" y="1690282"/>
            <a:ext cx="1927800" cy="392400"/>
          </a:xfrm>
          <a:prstGeom prst="rect">
            <a:avLst/>
          </a:prstGeom>
          <a:noFill/>
          <a:ln>
            <a:noFill/>
          </a:ln>
        </p:spPr>
        <p:txBody>
          <a:bodyPr spcFirstLastPara="1" wrap="square" lIns="0" tIns="0" rIns="0" bIns="0" anchor="t" anchorCtr="0">
            <a:spAutoFit/>
          </a:bodyPr>
          <a:lstStyle/>
          <a:p>
            <a:pPr marL="0" marR="0" lvl="0" indent="0" algn="ctr" rtl="0">
              <a:lnSpc>
                <a:spcPct val="142745"/>
              </a:lnSpc>
              <a:spcBef>
                <a:spcPts val="0"/>
              </a:spcBef>
              <a:spcAft>
                <a:spcPts val="0"/>
              </a:spcAft>
              <a:buNone/>
            </a:pPr>
            <a:r>
              <a:rPr lang="en-US" sz="2550" b="1">
                <a:solidFill>
                  <a:srgbClr val="6F1931"/>
                </a:solidFill>
                <a:latin typeface="Open Sans"/>
                <a:ea typeface="Open Sans"/>
                <a:cs typeface="Open Sans"/>
                <a:sym typeface="Open Sans"/>
              </a:rPr>
              <a:t>29 CLUBS</a:t>
            </a:r>
            <a:endParaRPr sz="2550" b="1">
              <a:solidFill>
                <a:srgbClr val="6F1931"/>
              </a:solidFill>
              <a:latin typeface="Open Sans"/>
              <a:ea typeface="Open Sans"/>
              <a:cs typeface="Open Sans"/>
              <a:sym typeface="Open Sans"/>
            </a:endParaRPr>
          </a:p>
        </p:txBody>
      </p:sp>
      <p:sp>
        <p:nvSpPr>
          <p:cNvPr id="451" name="Google Shape;451;p48"/>
          <p:cNvSpPr txBox="1"/>
          <p:nvPr/>
        </p:nvSpPr>
        <p:spPr>
          <a:xfrm>
            <a:off x="4236928" y="4991056"/>
            <a:ext cx="1082700" cy="392400"/>
          </a:xfrm>
          <a:prstGeom prst="rect">
            <a:avLst/>
          </a:prstGeom>
          <a:noFill/>
          <a:ln>
            <a:noFill/>
          </a:ln>
        </p:spPr>
        <p:txBody>
          <a:bodyPr spcFirstLastPara="1" wrap="square" lIns="0" tIns="0" rIns="0" bIns="0" anchor="t" anchorCtr="0">
            <a:spAutoFit/>
          </a:bodyPr>
          <a:lstStyle/>
          <a:p>
            <a:pPr marL="0" marR="0" lvl="0" indent="0" algn="ctr" rtl="0">
              <a:lnSpc>
                <a:spcPct val="142745"/>
              </a:lnSpc>
              <a:spcBef>
                <a:spcPts val="0"/>
              </a:spcBef>
              <a:spcAft>
                <a:spcPts val="0"/>
              </a:spcAft>
              <a:buNone/>
            </a:pPr>
            <a:r>
              <a:rPr lang="en-US" sz="2550" b="1">
                <a:solidFill>
                  <a:srgbClr val="6F1931"/>
                </a:solidFill>
                <a:latin typeface="Open Sans"/>
                <a:ea typeface="Open Sans"/>
                <a:cs typeface="Open Sans"/>
                <a:sym typeface="Open Sans"/>
              </a:rPr>
              <a:t>130+</a:t>
            </a:r>
            <a:endParaRPr sz="2550" b="1">
              <a:solidFill>
                <a:srgbClr val="6F1931"/>
              </a:solidFill>
              <a:latin typeface="Open Sans"/>
              <a:ea typeface="Open Sans"/>
              <a:cs typeface="Open Sans"/>
              <a:sym typeface="Open Sans"/>
            </a:endParaRPr>
          </a:p>
        </p:txBody>
      </p:sp>
      <p:sp>
        <p:nvSpPr>
          <p:cNvPr id="452" name="Google Shape;452;p48"/>
          <p:cNvSpPr txBox="1"/>
          <p:nvPr/>
        </p:nvSpPr>
        <p:spPr>
          <a:xfrm>
            <a:off x="2664509" y="4991056"/>
            <a:ext cx="1164900" cy="392400"/>
          </a:xfrm>
          <a:prstGeom prst="rect">
            <a:avLst/>
          </a:prstGeom>
          <a:noFill/>
          <a:ln>
            <a:noFill/>
          </a:ln>
        </p:spPr>
        <p:txBody>
          <a:bodyPr spcFirstLastPara="1" wrap="square" lIns="0" tIns="0" rIns="0" bIns="0" anchor="t" anchorCtr="0">
            <a:spAutoFit/>
          </a:bodyPr>
          <a:lstStyle/>
          <a:p>
            <a:pPr marL="0" marR="0" lvl="0" indent="0" algn="ctr" rtl="0">
              <a:lnSpc>
                <a:spcPct val="142745"/>
              </a:lnSpc>
              <a:spcBef>
                <a:spcPts val="0"/>
              </a:spcBef>
              <a:spcAft>
                <a:spcPts val="0"/>
              </a:spcAft>
              <a:buNone/>
            </a:pPr>
            <a:r>
              <a:rPr lang="en-US" sz="2550" b="1">
                <a:solidFill>
                  <a:srgbClr val="6F1931"/>
                </a:solidFill>
                <a:latin typeface="Open Sans"/>
                <a:ea typeface="Open Sans"/>
                <a:cs typeface="Open Sans"/>
                <a:sym typeface="Open Sans"/>
              </a:rPr>
              <a:t>2,400+</a:t>
            </a:r>
            <a:endParaRPr sz="2550" b="1">
              <a:solidFill>
                <a:srgbClr val="6F1931"/>
              </a:solidFill>
              <a:latin typeface="Open Sans"/>
              <a:ea typeface="Open Sans"/>
              <a:cs typeface="Open Sans"/>
              <a:sym typeface="Open Sans"/>
            </a:endParaRPr>
          </a:p>
        </p:txBody>
      </p:sp>
      <p:sp>
        <p:nvSpPr>
          <p:cNvPr id="453" name="Google Shape;453;p48"/>
          <p:cNvSpPr txBox="1"/>
          <p:nvPr/>
        </p:nvSpPr>
        <p:spPr>
          <a:xfrm>
            <a:off x="633797" y="583810"/>
            <a:ext cx="3780000" cy="615600"/>
          </a:xfrm>
          <a:prstGeom prst="rect">
            <a:avLst/>
          </a:prstGeom>
          <a:noFill/>
          <a:ln>
            <a:noFill/>
          </a:ln>
        </p:spPr>
        <p:txBody>
          <a:bodyPr spcFirstLastPara="1" wrap="square" lIns="0" tIns="0" rIns="0" bIns="0" anchor="t" anchorCtr="0">
            <a:spAutoFit/>
          </a:bodyPr>
          <a:lstStyle/>
          <a:p>
            <a:pPr marL="0" marR="0" lvl="0" indent="0" algn="l" rtl="0">
              <a:lnSpc>
                <a:spcPct val="128000"/>
              </a:lnSpc>
              <a:spcBef>
                <a:spcPts val="0"/>
              </a:spcBef>
              <a:spcAft>
                <a:spcPts val="0"/>
              </a:spcAft>
              <a:buNone/>
            </a:pPr>
            <a:r>
              <a:rPr lang="en-US" sz="4000" b="1">
                <a:solidFill>
                  <a:srgbClr val="6F1931"/>
                </a:solidFill>
                <a:latin typeface="Open Sans"/>
                <a:ea typeface="Open Sans"/>
                <a:cs typeface="Open Sans"/>
                <a:sym typeface="Open Sans"/>
              </a:rPr>
              <a:t>SPORT CLUBS</a:t>
            </a:r>
            <a:endParaRPr sz="4000">
              <a:solidFill>
                <a:srgbClr val="6F1931"/>
              </a:solidFill>
              <a:latin typeface="Open Sans"/>
              <a:ea typeface="Open Sans"/>
              <a:cs typeface="Open Sans"/>
              <a:sym typeface="Open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49" descr="Beautify as image">
            <a:hlinkClick r:id="rId3"/>
          </p:cNvPr>
          <p:cNvPicPr preferRelativeResize="0"/>
          <p:nvPr/>
        </p:nvPicPr>
        <p:blipFill>
          <a:blip r:embed="rId4">
            <a:alphaModFix/>
          </a:blip>
          <a:stretch>
            <a:fillRect/>
          </a:stretch>
        </p:blipFill>
        <p:spPr>
          <a:xfrm>
            <a:off x="-47625" y="0"/>
            <a:ext cx="12287250" cy="685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465" name="Google Shape;465;p50" title="WA23088 FSU Housing and Dining - 75% Construction Documents.jpeg">
            <a:hlinkClick r:id="rId3"/>
          </p:cNvPr>
          <p:cNvPicPr preferRelativeResize="0"/>
          <p:nvPr/>
        </p:nvPicPr>
        <p:blipFill>
          <a:blip r:embed="rId4">
            <a:alphaModFix/>
          </a:blip>
          <a:stretch>
            <a:fillRect/>
          </a:stretch>
        </p:blipFill>
        <p:spPr>
          <a:xfrm>
            <a:off x="152400" y="152400"/>
            <a:ext cx="11629942" cy="6553200"/>
          </a:xfrm>
          <a:prstGeom prst="rect">
            <a:avLst/>
          </a:prstGeom>
          <a:noFill/>
          <a:ln>
            <a:noFill/>
          </a:ln>
        </p:spPr>
      </p:pic>
      <p:sp>
        <p:nvSpPr>
          <p:cNvPr id="466" name="Google Shape;466;p50"/>
          <p:cNvSpPr txBox="1"/>
          <p:nvPr/>
        </p:nvSpPr>
        <p:spPr>
          <a:xfrm>
            <a:off x="3867026" y="1097775"/>
            <a:ext cx="5585100" cy="492600"/>
          </a:xfrm>
          <a:prstGeom prst="rect">
            <a:avLst/>
          </a:prstGeom>
          <a:noFill/>
          <a:ln>
            <a:noFill/>
          </a:ln>
        </p:spPr>
        <p:txBody>
          <a:bodyPr spcFirstLastPara="1" wrap="square" lIns="0" tIns="0" rIns="0" bIns="0" anchor="t" anchorCtr="0">
            <a:spAutoFit/>
          </a:bodyPr>
          <a:lstStyle/>
          <a:p>
            <a:pPr marL="0" marR="0" lvl="0" indent="0" algn="l" rtl="0">
              <a:lnSpc>
                <a:spcPct val="128000"/>
              </a:lnSpc>
              <a:spcBef>
                <a:spcPts val="0"/>
              </a:spcBef>
              <a:spcAft>
                <a:spcPts val="0"/>
              </a:spcAft>
              <a:buNone/>
            </a:pPr>
            <a:r>
              <a:rPr lang="en-US" sz="3200" b="1">
                <a:solidFill>
                  <a:schemeClr val="dk1"/>
                </a:solidFill>
                <a:latin typeface="Open Sans"/>
                <a:ea typeface="Open Sans"/>
                <a:cs typeface="Open Sans"/>
                <a:sym typeface="Open Sans"/>
              </a:rPr>
              <a:t>Northwest Project</a:t>
            </a:r>
            <a:endParaRPr sz="3200" b="1">
              <a:solidFill>
                <a:schemeClr val="dk1"/>
              </a:solidFill>
              <a:latin typeface="Open Sans"/>
              <a:ea typeface="Open Sans"/>
              <a:cs typeface="Open Sans"/>
              <a:sym typeface="Open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pic>
        <p:nvPicPr>
          <p:cNvPr id="472" name="Google Shape;472;p51" descr="Beautify as image">
            <a:hlinkClick r:id="rId3"/>
          </p:cNvPr>
          <p:cNvPicPr preferRelativeResize="0"/>
          <p:nvPr/>
        </p:nvPicPr>
        <p:blipFill>
          <a:blip r:embed="rId4">
            <a:alphaModFix/>
          </a:blip>
          <a:stretch>
            <a:fillRect/>
          </a:stretch>
        </p:blipFill>
        <p:spPr>
          <a:xfrm>
            <a:off x="-47625" y="0"/>
            <a:ext cx="1228725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6"/>
          <p:cNvSpPr txBox="1"/>
          <p:nvPr/>
        </p:nvSpPr>
        <p:spPr>
          <a:xfrm>
            <a:off x="1080027" y="2336798"/>
            <a:ext cx="8825180"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rgbClr val="6F1930"/>
                </a:solidFill>
                <a:latin typeface="Open Sans"/>
                <a:ea typeface="Open Sans"/>
                <a:cs typeface="Open Sans"/>
                <a:sym typeface="Open Sans"/>
              </a:rPr>
              <a:t>Student Success = </a:t>
            </a:r>
            <a:endParaRPr/>
          </a:p>
          <a:p>
            <a:pPr marL="0" marR="0" lvl="0" indent="0" algn="l" rtl="0">
              <a:spcBef>
                <a:spcPts val="0"/>
              </a:spcBef>
              <a:spcAft>
                <a:spcPts val="0"/>
              </a:spcAft>
              <a:buNone/>
            </a:pPr>
            <a:r>
              <a:rPr lang="en-US" sz="4000">
                <a:solidFill>
                  <a:srgbClr val="6F1930"/>
                </a:solidFill>
                <a:latin typeface="Open Sans"/>
                <a:ea typeface="Open Sans"/>
                <a:cs typeface="Open Sans"/>
                <a:sym typeface="Open Sans"/>
              </a:rPr>
              <a:t>academic + personal + social development + health and wellness</a:t>
            </a:r>
            <a:endParaRPr sz="4000">
              <a:solidFill>
                <a:srgbClr val="6F1930"/>
              </a:solidFill>
              <a:latin typeface="Open Sans"/>
              <a:ea typeface="Open Sans"/>
              <a:cs typeface="Open Sans"/>
              <a:sym typeface="Open Sans"/>
            </a:endParaRPr>
          </a:p>
        </p:txBody>
      </p:sp>
      <p:sp>
        <p:nvSpPr>
          <p:cNvPr id="134" name="Google Shape;134;p16"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52" descr="A yellow umbrella with text and images&#10;&#10;AI-generated content may be incorrect."/>
          <p:cNvPicPr preferRelativeResize="0"/>
          <p:nvPr/>
        </p:nvPicPr>
        <p:blipFill rotWithShape="1">
          <a:blip r:embed="rId3">
            <a:alphaModFix/>
          </a:blip>
          <a:srcRect/>
          <a:stretch/>
        </p:blipFill>
        <p:spPr>
          <a:xfrm>
            <a:off x="74099" y="34110"/>
            <a:ext cx="12192001" cy="682388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53"/>
          <p:cNvSpPr txBox="1"/>
          <p:nvPr/>
        </p:nvSpPr>
        <p:spPr>
          <a:xfrm>
            <a:off x="704769" y="722515"/>
            <a:ext cx="5951783" cy="588751"/>
          </a:xfrm>
          <a:prstGeom prst="rect">
            <a:avLst/>
          </a:prstGeom>
          <a:noFill/>
          <a:ln>
            <a:noFill/>
          </a:ln>
        </p:spPr>
        <p:txBody>
          <a:bodyPr spcFirstLastPara="1" wrap="square" lIns="0" tIns="0" rIns="0" bIns="0" anchor="t" anchorCtr="0">
            <a:spAutoFit/>
          </a:bodyPr>
          <a:lstStyle/>
          <a:p>
            <a:pPr marL="0" marR="0" lvl="0" indent="0" algn="l" rtl="0">
              <a:lnSpc>
                <a:spcPct val="88000"/>
              </a:lnSpc>
              <a:spcBef>
                <a:spcPts val="0"/>
              </a:spcBef>
              <a:spcAft>
                <a:spcPts val="0"/>
              </a:spcAft>
              <a:buNone/>
            </a:pPr>
            <a:r>
              <a:rPr lang="en-US" sz="5000" b="1">
                <a:solidFill>
                  <a:srgbClr val="6F1931"/>
                </a:solidFill>
                <a:latin typeface="Open Sans"/>
                <a:ea typeface="Open Sans"/>
                <a:cs typeface="Open Sans"/>
                <a:sym typeface="Open Sans"/>
              </a:rPr>
              <a:t>FOLLOW DSA! </a:t>
            </a:r>
            <a:endParaRPr/>
          </a:p>
        </p:txBody>
      </p:sp>
      <p:sp>
        <p:nvSpPr>
          <p:cNvPr id="483" name="Google Shape;483;p53"/>
          <p:cNvSpPr txBox="1"/>
          <p:nvPr/>
        </p:nvSpPr>
        <p:spPr>
          <a:xfrm>
            <a:off x="7348117" y="2320529"/>
            <a:ext cx="4590486"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Calibri"/>
                <a:ea typeface="Calibri"/>
                <a:cs typeface="Calibri"/>
                <a:sym typeface="Calibri"/>
              </a:rPr>
              <a:t>Follow the Division of Student Affairs on social media to stay current on  messaging crafted for students, families and other stakeholders!  </a:t>
            </a:r>
            <a:endParaRPr sz="3600">
              <a:solidFill>
                <a:schemeClr val="dk1"/>
              </a:solidFill>
              <a:latin typeface="Arial"/>
              <a:ea typeface="Arial"/>
              <a:cs typeface="Arial"/>
              <a:sym typeface="Arial"/>
            </a:endParaRPr>
          </a:p>
        </p:txBody>
      </p:sp>
      <p:pic>
        <p:nvPicPr>
          <p:cNvPr id="484" name="Google Shape;484;p53" descr="A screenshot of a computer&#10;&#10;AI-generated content may be incorrect."/>
          <p:cNvPicPr preferRelativeResize="0"/>
          <p:nvPr/>
        </p:nvPicPr>
        <p:blipFill rotWithShape="1">
          <a:blip r:embed="rId3">
            <a:alphaModFix/>
          </a:blip>
          <a:srcRect l="30322" t="32022" r="13963" b="8820"/>
          <a:stretch/>
        </p:blipFill>
        <p:spPr>
          <a:xfrm>
            <a:off x="693234" y="2323171"/>
            <a:ext cx="5964880" cy="3964185"/>
          </a:xfrm>
          <a:prstGeom prst="rect">
            <a:avLst/>
          </a:prstGeom>
          <a:noFill/>
          <a:ln>
            <a:noFill/>
          </a:ln>
        </p:spPr>
      </p:pic>
      <p:sp>
        <p:nvSpPr>
          <p:cNvPr id="485" name="Google Shape;485;p53"/>
          <p:cNvSpPr txBox="1"/>
          <p:nvPr/>
        </p:nvSpPr>
        <p:spPr>
          <a:xfrm>
            <a:off x="589156" y="1425497"/>
            <a:ext cx="725944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u="sng">
                <a:solidFill>
                  <a:schemeClr val="hlink"/>
                </a:solidFill>
                <a:latin typeface="Calibri"/>
                <a:ea typeface="Calibri"/>
                <a:cs typeface="Calibri"/>
                <a:sym typeface="Calibri"/>
                <a:hlinkClick r:id="rId4"/>
              </a:rPr>
              <a:t>Check out our social media follow list</a:t>
            </a:r>
            <a:r>
              <a:rPr lang="en-US" sz="3200">
                <a:solidFill>
                  <a:schemeClr val="dk1"/>
                </a:solidFill>
                <a:latin typeface="Calibri"/>
                <a:ea typeface="Calibri"/>
                <a:cs typeface="Calibri"/>
                <a:sym typeface="Calibri"/>
              </a:rPr>
              <a:t>!</a:t>
            </a:r>
            <a:endParaRPr sz="3200">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54"/>
          <p:cNvSpPr txBox="1"/>
          <p:nvPr/>
        </p:nvSpPr>
        <p:spPr>
          <a:xfrm>
            <a:off x="1105822" y="3128831"/>
            <a:ext cx="8328020" cy="601960"/>
          </a:xfrm>
          <a:prstGeom prst="rect">
            <a:avLst/>
          </a:prstGeom>
          <a:noFill/>
          <a:ln>
            <a:noFill/>
          </a:ln>
        </p:spPr>
        <p:txBody>
          <a:bodyPr spcFirstLastPara="1" wrap="square" lIns="0" tIns="0" rIns="0" bIns="0" anchor="t" anchorCtr="0">
            <a:spAutoFit/>
          </a:bodyPr>
          <a:lstStyle/>
          <a:p>
            <a:pPr marL="0" marR="0" lvl="0" indent="0" algn="l" rtl="0">
              <a:lnSpc>
                <a:spcPct val="81481"/>
              </a:lnSpc>
              <a:spcBef>
                <a:spcPts val="0"/>
              </a:spcBef>
              <a:spcAft>
                <a:spcPts val="0"/>
              </a:spcAft>
              <a:buNone/>
            </a:pPr>
            <a:r>
              <a:rPr lang="en-US" sz="5400" b="1">
                <a:solidFill>
                  <a:srgbClr val="6F1931"/>
                </a:solidFill>
                <a:latin typeface="Open Sans"/>
                <a:ea typeface="Open Sans"/>
                <a:cs typeface="Open Sans"/>
                <a:sym typeface="Open Sans"/>
              </a:rPr>
              <a:t>QUESTIONS?</a:t>
            </a:r>
            <a:endParaRPr/>
          </a:p>
        </p:txBody>
      </p:sp>
      <p:sp>
        <p:nvSpPr>
          <p:cNvPr id="491" name="Google Shape;491;p54"/>
          <p:cNvSpPr/>
          <p:nvPr/>
        </p:nvSpPr>
        <p:spPr>
          <a:xfrm>
            <a:off x="6365332" y="0"/>
            <a:ext cx="5826668" cy="6826416"/>
          </a:xfrm>
          <a:custGeom>
            <a:avLst/>
            <a:gdLst/>
            <a:ahLst/>
            <a:cxnLst/>
            <a:rect l="l" t="t" r="r" b="b"/>
            <a:pathLst>
              <a:path w="18609033" h="12227685" extrusionOk="0">
                <a:moveTo>
                  <a:pt x="0" y="0"/>
                </a:moveTo>
                <a:lnTo>
                  <a:pt x="18609033" y="0"/>
                </a:lnTo>
                <a:lnTo>
                  <a:pt x="18609033" y="12227686"/>
                </a:lnTo>
                <a:lnTo>
                  <a:pt x="0" y="12227686"/>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7"/>
          <p:cNvSpPr/>
          <p:nvPr/>
        </p:nvSpPr>
        <p:spPr>
          <a:xfrm>
            <a:off x="0" y="0"/>
            <a:ext cx="12207240" cy="6866573"/>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8407" b="-840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140" name="Google Shape;140;p17"/>
          <p:cNvSpPr/>
          <p:nvPr/>
        </p:nvSpPr>
        <p:spPr>
          <a:xfrm>
            <a:off x="653125" y="2421750"/>
            <a:ext cx="9165617" cy="3065935"/>
          </a:xfrm>
          <a:custGeom>
            <a:avLst/>
            <a:gdLst/>
            <a:ahLst/>
            <a:cxnLst/>
            <a:rect l="l" t="t" r="r" b="b"/>
            <a:pathLst>
              <a:path w="14606561" h="4593161" extrusionOk="0">
                <a:moveTo>
                  <a:pt x="0" y="0"/>
                </a:moveTo>
                <a:lnTo>
                  <a:pt x="14606561" y="0"/>
                </a:lnTo>
                <a:lnTo>
                  <a:pt x="14606561" y="4593161"/>
                </a:lnTo>
                <a:lnTo>
                  <a:pt x="0" y="4593161"/>
                </a:lnTo>
                <a:lnTo>
                  <a:pt x="0" y="0"/>
                </a:lnTo>
                <a:close/>
              </a:path>
            </a:pathLst>
          </a:custGeom>
          <a:blipFill rotWithShape="1">
            <a:blip r:embed="rId4">
              <a:alphaModFix/>
            </a:blip>
            <a:stretch>
              <a:fillRect l="-14289" t="-73456" r="-10913" b="-9197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p:txBody>
      </p:sp>
      <p:sp>
        <p:nvSpPr>
          <p:cNvPr id="141" name="Google Shape;141;p17"/>
          <p:cNvSpPr txBox="1"/>
          <p:nvPr/>
        </p:nvSpPr>
        <p:spPr>
          <a:xfrm>
            <a:off x="823677" y="1242375"/>
            <a:ext cx="90555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lt1"/>
                </a:solidFill>
                <a:latin typeface="Open Sans"/>
                <a:ea typeface="Open Sans"/>
                <a:cs typeface="Open Sans"/>
                <a:sym typeface="Open Sans"/>
              </a:rPr>
              <a:t>THE STUDENT EXPERIENCE TODAY​</a:t>
            </a:r>
            <a:endParaRPr/>
          </a:p>
        </p:txBody>
      </p:sp>
      <p:pic>
        <p:nvPicPr>
          <p:cNvPr id="142" name="Google Shape;142;p17" title="NSFP Media Day_Spring 2026_100.jpg"/>
          <p:cNvPicPr preferRelativeResize="0"/>
          <p:nvPr/>
        </p:nvPicPr>
        <p:blipFill rotWithShape="1">
          <a:blip r:embed="rId5">
            <a:alphaModFix/>
          </a:blip>
          <a:srcRect t="17058" b="19199"/>
          <a:stretch/>
        </p:blipFill>
        <p:spPr>
          <a:xfrm>
            <a:off x="544025" y="2310425"/>
            <a:ext cx="9546849" cy="405584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8"/>
          <p:cNvSpPr txBox="1">
            <a:spLocks noGrp="1"/>
          </p:cNvSpPr>
          <p:nvPr>
            <p:ph type="body" idx="1"/>
          </p:nvPr>
        </p:nvSpPr>
        <p:spPr>
          <a:xfrm>
            <a:off x="1121224" y="1857124"/>
            <a:ext cx="10663500" cy="4725000"/>
          </a:xfrm>
          <a:prstGeom prst="rect">
            <a:avLst/>
          </a:prstGeom>
          <a:noFill/>
          <a:ln>
            <a:noFill/>
          </a:ln>
        </p:spPr>
        <p:txBody>
          <a:bodyPr spcFirstLastPara="1" wrap="square" lIns="91425" tIns="45700" rIns="91425" bIns="45700" anchor="t" anchorCtr="0">
            <a:normAutofit fontScale="77500" lnSpcReduction="20000"/>
          </a:bodyPr>
          <a:lstStyle/>
          <a:p>
            <a:pPr marL="228600" lvl="0" indent="-225466" algn="l" rtl="0">
              <a:lnSpc>
                <a:spcPct val="150000"/>
              </a:lnSpc>
              <a:spcBef>
                <a:spcPts val="0"/>
              </a:spcBef>
              <a:spcAft>
                <a:spcPts val="0"/>
              </a:spcAft>
              <a:buClr>
                <a:srgbClr val="212121"/>
              </a:buClr>
              <a:buSzPct val="100000"/>
              <a:buChar char="•"/>
            </a:pPr>
            <a:r>
              <a:rPr lang="en-US" sz="2501">
                <a:solidFill>
                  <a:srgbClr val="212121"/>
                </a:solidFill>
                <a:latin typeface="Open Sans"/>
                <a:ea typeface="Open Sans"/>
                <a:cs typeface="Open Sans"/>
                <a:sym typeface="Open Sans"/>
              </a:rPr>
              <a:t>Top academic impacts: procrastination, stress, and anxiety. </a:t>
            </a:r>
            <a:endParaRPr sz="2501">
              <a:solidFill>
                <a:srgbClr val="000000"/>
              </a:solidFill>
              <a:latin typeface="Open Sans"/>
              <a:ea typeface="Open Sans"/>
              <a:cs typeface="Open Sans"/>
              <a:sym typeface="Open Sans"/>
            </a:endParaRPr>
          </a:p>
          <a:p>
            <a:pPr marL="228600" lvl="0" indent="-225466" algn="l" rtl="0">
              <a:lnSpc>
                <a:spcPct val="150000"/>
              </a:lnSpc>
              <a:spcBef>
                <a:spcPts val="1000"/>
              </a:spcBef>
              <a:spcAft>
                <a:spcPts val="0"/>
              </a:spcAft>
              <a:buClr>
                <a:srgbClr val="212121"/>
              </a:buClr>
              <a:buSzPct val="100000"/>
              <a:buChar char="•"/>
            </a:pPr>
            <a:r>
              <a:rPr lang="en-US" sz="2501" b="0" i="0" u="none" strike="noStrike">
                <a:solidFill>
                  <a:srgbClr val="212121"/>
                </a:solidFill>
                <a:latin typeface="Open Sans"/>
                <a:ea typeface="Open Sans"/>
                <a:cs typeface="Open Sans"/>
                <a:sym typeface="Open Sans"/>
              </a:rPr>
              <a:t>Anxiety is the number one presenting issue </a:t>
            </a:r>
            <a:r>
              <a:rPr lang="en-US" sz="2501">
                <a:solidFill>
                  <a:srgbClr val="212121"/>
                </a:solidFill>
                <a:latin typeface="Open Sans"/>
                <a:ea typeface="Open Sans"/>
                <a:cs typeface="Open Sans"/>
                <a:sym typeface="Open Sans"/>
              </a:rPr>
              <a:t>for students in Counseling and Psychological Services (CAPS) </a:t>
            </a:r>
            <a:endParaRPr sz="2501">
              <a:latin typeface="Open Sans"/>
              <a:ea typeface="Open Sans"/>
              <a:cs typeface="Open Sans"/>
              <a:sym typeface="Open Sans"/>
            </a:endParaRPr>
          </a:p>
          <a:p>
            <a:pPr marL="228600" lvl="0" indent="-225466" algn="l" rtl="0">
              <a:lnSpc>
                <a:spcPct val="150000"/>
              </a:lnSpc>
              <a:spcBef>
                <a:spcPts val="1000"/>
              </a:spcBef>
              <a:spcAft>
                <a:spcPts val="0"/>
              </a:spcAft>
              <a:buClr>
                <a:srgbClr val="212121"/>
              </a:buClr>
              <a:buSzPct val="100000"/>
              <a:buChar char="•"/>
            </a:pPr>
            <a:r>
              <a:rPr lang="en-US" sz="2501">
                <a:solidFill>
                  <a:srgbClr val="212121"/>
                </a:solidFill>
                <a:latin typeface="Open Sans"/>
                <a:ea typeface="Open Sans"/>
                <a:cs typeface="Open Sans"/>
                <a:sym typeface="Open Sans"/>
              </a:rPr>
              <a:t>CAPS has seen an increase in students served for 3 consecutive years. </a:t>
            </a:r>
            <a:endParaRPr sz="2501"/>
          </a:p>
          <a:p>
            <a:pPr marL="228600" marR="0" lvl="0" indent="-225466" algn="l" rtl="0">
              <a:lnSpc>
                <a:spcPct val="150000"/>
              </a:lnSpc>
              <a:spcBef>
                <a:spcPts val="1000"/>
              </a:spcBef>
              <a:spcAft>
                <a:spcPts val="0"/>
              </a:spcAft>
              <a:buClr>
                <a:srgbClr val="212121"/>
              </a:buClr>
              <a:buSzPct val="100000"/>
              <a:buChar char="•"/>
            </a:pPr>
            <a:r>
              <a:rPr lang="en-US" sz="2501" b="0" i="0" u="none" strike="noStrike">
                <a:solidFill>
                  <a:srgbClr val="212121"/>
                </a:solidFill>
                <a:latin typeface="Open Sans"/>
                <a:ea typeface="Open Sans"/>
                <a:cs typeface="Open Sans"/>
                <a:sym typeface="Open Sans"/>
              </a:rPr>
              <a:t>There has been a 69% increase in student stress levels since January 2025.</a:t>
            </a:r>
            <a:endParaRPr sz="2501"/>
          </a:p>
          <a:p>
            <a:pPr marL="228600" lvl="0" indent="-225466" algn="l" rtl="0">
              <a:lnSpc>
                <a:spcPct val="150000"/>
              </a:lnSpc>
              <a:spcBef>
                <a:spcPts val="1000"/>
              </a:spcBef>
              <a:spcAft>
                <a:spcPts val="0"/>
              </a:spcAft>
              <a:buClr>
                <a:srgbClr val="212121"/>
              </a:buClr>
              <a:buSzPct val="100000"/>
              <a:buChar char="•"/>
            </a:pPr>
            <a:r>
              <a:rPr lang="en-US" sz="2501">
                <a:solidFill>
                  <a:srgbClr val="212121"/>
                </a:solidFill>
                <a:latin typeface="Open Sans"/>
                <a:ea typeface="Open Sans"/>
                <a:cs typeface="Open Sans"/>
                <a:sym typeface="Open Sans"/>
              </a:rPr>
              <a:t>There has been a 41% increase in student anxiety since January 2025.</a:t>
            </a:r>
            <a:endParaRPr sz="2501">
              <a:solidFill>
                <a:srgbClr val="000000"/>
              </a:solidFill>
              <a:latin typeface="Open Sans"/>
              <a:ea typeface="Open Sans"/>
              <a:cs typeface="Open Sans"/>
              <a:sym typeface="Open Sans"/>
            </a:endParaRPr>
          </a:p>
          <a:p>
            <a:pPr marL="228600" marR="0" lvl="0" indent="-225466" algn="l" rtl="0">
              <a:lnSpc>
                <a:spcPct val="150000"/>
              </a:lnSpc>
              <a:spcBef>
                <a:spcPts val="1000"/>
              </a:spcBef>
              <a:spcAft>
                <a:spcPts val="0"/>
              </a:spcAft>
              <a:buClr>
                <a:srgbClr val="212121"/>
              </a:buClr>
              <a:buSzPct val="100000"/>
              <a:buChar char="•"/>
            </a:pPr>
            <a:r>
              <a:rPr lang="en-US" sz="2501" b="0" i="0" u="none" strike="noStrike">
                <a:solidFill>
                  <a:srgbClr val="212121"/>
                </a:solidFill>
                <a:latin typeface="Open Sans"/>
                <a:ea typeface="Open Sans"/>
                <a:cs typeface="Open Sans"/>
                <a:sym typeface="Open Sans"/>
              </a:rPr>
              <a:t>There has been a 150% increase in students experiencing post-traumatic/acute distress symptoms since January 2025. </a:t>
            </a:r>
            <a:endParaRPr sz="2501">
              <a:solidFill>
                <a:srgbClr val="212121"/>
              </a:solidFill>
              <a:latin typeface="Open Sans"/>
              <a:ea typeface="Open Sans"/>
              <a:cs typeface="Open Sans"/>
              <a:sym typeface="Open Sans"/>
            </a:endParaRPr>
          </a:p>
          <a:p>
            <a:pPr marL="228600" marR="0" lvl="0" indent="-225466" algn="l" rtl="0">
              <a:lnSpc>
                <a:spcPct val="150000"/>
              </a:lnSpc>
              <a:spcBef>
                <a:spcPts val="1000"/>
              </a:spcBef>
              <a:spcAft>
                <a:spcPts val="0"/>
              </a:spcAft>
              <a:buClr>
                <a:srgbClr val="212121"/>
              </a:buClr>
              <a:buSzPct val="100000"/>
              <a:buFont typeface="Open Sans"/>
              <a:buChar char="•"/>
            </a:pPr>
            <a:r>
              <a:rPr lang="en-US" sz="2501">
                <a:latin typeface="Open Sans"/>
                <a:ea typeface="Open Sans"/>
                <a:cs typeface="Open Sans"/>
                <a:sym typeface="Open Sans"/>
              </a:rPr>
              <a:t>More than 60% of our students get less than 7 hours of sleep each night (up from 42% in 2024)</a:t>
            </a:r>
            <a:endParaRPr sz="2501">
              <a:solidFill>
                <a:srgbClr val="212121"/>
              </a:solidFill>
              <a:latin typeface="Open Sans"/>
              <a:ea typeface="Open Sans"/>
              <a:cs typeface="Open Sans"/>
              <a:sym typeface="Open Sans"/>
            </a:endParaRPr>
          </a:p>
          <a:p>
            <a:pPr marL="228600" marR="0" lvl="0" indent="-114300" algn="l" rtl="0">
              <a:lnSpc>
                <a:spcPct val="150000"/>
              </a:lnSpc>
              <a:spcBef>
                <a:spcPts val="1000"/>
              </a:spcBef>
              <a:spcAft>
                <a:spcPts val="0"/>
              </a:spcAft>
              <a:buClr>
                <a:schemeClr val="dk1"/>
              </a:buClr>
              <a:buSzPct val="100000"/>
              <a:buNone/>
            </a:pPr>
            <a:endParaRPr sz="1800" b="0" i="0" u="none" strike="noStrike">
              <a:solidFill>
                <a:srgbClr val="212121"/>
              </a:solidFill>
              <a:latin typeface="Open Sans"/>
              <a:ea typeface="Open Sans"/>
              <a:cs typeface="Open Sans"/>
              <a:sym typeface="Open Sans"/>
            </a:endParaRPr>
          </a:p>
          <a:p>
            <a:pPr marL="228600" lvl="0" indent="-114300" algn="l" rtl="0">
              <a:lnSpc>
                <a:spcPct val="150000"/>
              </a:lnSpc>
              <a:spcBef>
                <a:spcPts val="1000"/>
              </a:spcBef>
              <a:spcAft>
                <a:spcPts val="0"/>
              </a:spcAft>
              <a:buClr>
                <a:schemeClr val="dk1"/>
              </a:buClr>
              <a:buSzPct val="100000"/>
              <a:buNone/>
            </a:pPr>
            <a:endParaRPr sz="1800"/>
          </a:p>
        </p:txBody>
      </p:sp>
      <p:sp>
        <p:nvSpPr>
          <p:cNvPr id="148" name="Google Shape;148;p18"/>
          <p:cNvSpPr txBox="1"/>
          <p:nvPr/>
        </p:nvSpPr>
        <p:spPr>
          <a:xfrm>
            <a:off x="1121230" y="790457"/>
            <a:ext cx="8708808" cy="610295"/>
          </a:xfrm>
          <a:prstGeom prst="rect">
            <a:avLst/>
          </a:prstGeom>
          <a:noFill/>
          <a:ln>
            <a:noFill/>
          </a:ln>
        </p:spPr>
        <p:txBody>
          <a:bodyPr spcFirstLastPara="1" wrap="square" lIns="0" tIns="0" rIns="0" bIns="0" anchor="t" anchorCtr="0">
            <a:spAutoFit/>
          </a:bodyPr>
          <a:lstStyle/>
          <a:p>
            <a:pPr marL="0" marR="0" lvl="0" indent="0" algn="l" rtl="0">
              <a:lnSpc>
                <a:spcPct val="105454"/>
              </a:lnSpc>
              <a:spcBef>
                <a:spcPts val="0"/>
              </a:spcBef>
              <a:spcAft>
                <a:spcPts val="0"/>
              </a:spcAft>
              <a:buNone/>
            </a:pPr>
            <a:r>
              <a:rPr lang="en-US" sz="4400" b="1">
                <a:solidFill>
                  <a:srgbClr val="6F1931"/>
                </a:solidFill>
                <a:latin typeface="Open Sans"/>
                <a:ea typeface="Open Sans"/>
                <a:cs typeface="Open Sans"/>
                <a:sym typeface="Open Sans"/>
              </a:rPr>
              <a:t>HEALTH AND WELLNESS</a:t>
            </a:r>
            <a:endParaRPr sz="4400">
              <a:solidFill>
                <a:schemeClr val="dk1"/>
              </a:solidFill>
              <a:latin typeface="Arial"/>
              <a:ea typeface="Arial"/>
              <a:cs typeface="Arial"/>
              <a:sym typeface="Arial"/>
            </a:endParaRPr>
          </a:p>
        </p:txBody>
      </p:sp>
      <p:sp>
        <p:nvSpPr>
          <p:cNvPr id="149" name="Google Shape;149;p18"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9"/>
          <p:cNvSpPr txBox="1">
            <a:spLocks noGrp="1"/>
          </p:cNvSpPr>
          <p:nvPr>
            <p:ph type="body" idx="1"/>
          </p:nvPr>
        </p:nvSpPr>
        <p:spPr>
          <a:xfrm>
            <a:off x="1184502" y="1773578"/>
            <a:ext cx="10219200" cy="4755900"/>
          </a:xfrm>
          <a:prstGeom prst="rect">
            <a:avLst/>
          </a:prstGeom>
          <a:noFill/>
          <a:ln>
            <a:noFill/>
          </a:ln>
        </p:spPr>
        <p:txBody>
          <a:bodyPr spcFirstLastPara="1" wrap="square" lIns="91425" tIns="45700" rIns="91425" bIns="45700" anchor="t" anchorCtr="0">
            <a:normAutofit fontScale="92500"/>
          </a:bodyPr>
          <a:lstStyle/>
          <a:p>
            <a:pPr marL="228600" lvl="0" indent="-246548" algn="l" rtl="0">
              <a:lnSpc>
                <a:spcPct val="115000"/>
              </a:lnSpc>
              <a:spcBef>
                <a:spcPts val="0"/>
              </a:spcBef>
              <a:spcAft>
                <a:spcPts val="0"/>
              </a:spcAft>
              <a:buSzPct val="100000"/>
              <a:buFont typeface="Open Sans"/>
              <a:buChar char="•"/>
            </a:pPr>
            <a:r>
              <a:rPr lang="en-US" sz="2252">
                <a:latin typeface="Open Sans"/>
                <a:ea typeface="Open Sans"/>
                <a:cs typeface="Open Sans"/>
                <a:sym typeface="Open Sans"/>
              </a:rPr>
              <a:t>Students experience significant wellness trade-offs as they balance academic, work and personal demands (</a:t>
            </a:r>
            <a:r>
              <a:rPr lang="en-US" sz="2252" i="1">
                <a:latin typeface="Open Sans"/>
                <a:ea typeface="Open Sans"/>
                <a:cs typeface="Open Sans"/>
                <a:sym typeface="Open Sans"/>
              </a:rPr>
              <a:t>considerations for faculty that as academic demands increase, students are giving up other well-being opportunities, including sleep)</a:t>
            </a:r>
            <a:endParaRPr sz="2252" i="1">
              <a:latin typeface="Open Sans"/>
              <a:ea typeface="Open Sans"/>
              <a:cs typeface="Open Sans"/>
              <a:sym typeface="Open Sans"/>
            </a:endParaRPr>
          </a:p>
          <a:p>
            <a:pPr marL="228600" lvl="0" indent="0" algn="l" rtl="0">
              <a:lnSpc>
                <a:spcPct val="115000"/>
              </a:lnSpc>
              <a:spcBef>
                <a:spcPts val="0"/>
              </a:spcBef>
              <a:spcAft>
                <a:spcPts val="0"/>
              </a:spcAft>
              <a:buNone/>
            </a:pPr>
            <a:endParaRPr sz="2252" i="1">
              <a:latin typeface="Open Sans"/>
              <a:ea typeface="Open Sans"/>
              <a:cs typeface="Open Sans"/>
              <a:sym typeface="Open Sans"/>
            </a:endParaRPr>
          </a:p>
          <a:p>
            <a:pPr marL="228600" lvl="0" indent="-246548" algn="l" rtl="0">
              <a:lnSpc>
                <a:spcPct val="115000"/>
              </a:lnSpc>
              <a:spcBef>
                <a:spcPts val="0"/>
              </a:spcBef>
              <a:spcAft>
                <a:spcPts val="0"/>
              </a:spcAft>
              <a:buSzPct val="100000"/>
              <a:buFont typeface="Open Sans"/>
              <a:buChar char="•"/>
            </a:pPr>
            <a:r>
              <a:rPr lang="en-US" sz="2252">
                <a:latin typeface="Open Sans"/>
                <a:ea typeface="Open Sans"/>
                <a:cs typeface="Open Sans"/>
                <a:sym typeface="Open Sans"/>
              </a:rPr>
              <a:t>Students often struggle to navigate and connect with available resources </a:t>
            </a:r>
            <a:r>
              <a:rPr lang="en-US" sz="2252" i="1">
                <a:latin typeface="Open Sans"/>
                <a:ea typeface="Open Sans"/>
                <a:cs typeface="Open Sans"/>
                <a:sym typeface="Open Sans"/>
              </a:rPr>
              <a:t>(Faculty can help by including health &amp; wellness resources on their syllabus and reminding students how to navigate to these resources throughout the semester)</a:t>
            </a:r>
            <a:endParaRPr sz="2252" i="1">
              <a:latin typeface="Open Sans"/>
              <a:ea typeface="Open Sans"/>
              <a:cs typeface="Open Sans"/>
              <a:sym typeface="Open Sans"/>
            </a:endParaRPr>
          </a:p>
          <a:p>
            <a:pPr marL="228600" lvl="0" indent="0" algn="l" rtl="0">
              <a:lnSpc>
                <a:spcPct val="115000"/>
              </a:lnSpc>
              <a:spcBef>
                <a:spcPts val="0"/>
              </a:spcBef>
              <a:spcAft>
                <a:spcPts val="0"/>
              </a:spcAft>
              <a:buNone/>
            </a:pPr>
            <a:endParaRPr sz="2252" i="1">
              <a:latin typeface="Open Sans"/>
              <a:ea typeface="Open Sans"/>
              <a:cs typeface="Open Sans"/>
              <a:sym typeface="Open Sans"/>
            </a:endParaRPr>
          </a:p>
          <a:p>
            <a:pPr marL="228600" lvl="0" indent="-246548" algn="l" rtl="0">
              <a:lnSpc>
                <a:spcPct val="115000"/>
              </a:lnSpc>
              <a:spcBef>
                <a:spcPts val="0"/>
              </a:spcBef>
              <a:spcAft>
                <a:spcPts val="0"/>
              </a:spcAft>
              <a:buSzPct val="100000"/>
              <a:buFont typeface="Open Sans"/>
              <a:buChar char="•"/>
            </a:pPr>
            <a:r>
              <a:rPr lang="en-US" sz="2252">
                <a:latin typeface="Open Sans"/>
                <a:ea typeface="Open Sans"/>
                <a:cs typeface="Open Sans"/>
                <a:sym typeface="Open Sans"/>
              </a:rPr>
              <a:t>A strong sense of connection and belonging plays a critical role in student well-being (</a:t>
            </a:r>
            <a:r>
              <a:rPr lang="en-US" sz="2252" i="1">
                <a:latin typeface="Open Sans"/>
                <a:ea typeface="Open Sans"/>
                <a:cs typeface="Open Sans"/>
                <a:sym typeface="Open Sans"/>
              </a:rPr>
              <a:t>Faculty can help by offering opportunities in their classes for students to connect with one another)</a:t>
            </a:r>
            <a:endParaRPr sz="2252" i="1">
              <a:latin typeface="Open Sans"/>
              <a:ea typeface="Open Sans"/>
              <a:cs typeface="Open Sans"/>
              <a:sym typeface="Open Sans"/>
            </a:endParaRPr>
          </a:p>
          <a:p>
            <a:pPr marL="0" lvl="0" indent="0" algn="l" rtl="0">
              <a:lnSpc>
                <a:spcPct val="115000"/>
              </a:lnSpc>
              <a:spcBef>
                <a:spcPts val="0"/>
              </a:spcBef>
              <a:spcAft>
                <a:spcPts val="0"/>
              </a:spcAft>
              <a:buNone/>
            </a:pPr>
            <a:endParaRPr sz="1100"/>
          </a:p>
          <a:p>
            <a:pPr marL="285750" lvl="0" indent="-171450" algn="l" rtl="0">
              <a:lnSpc>
                <a:spcPct val="150000"/>
              </a:lnSpc>
              <a:spcBef>
                <a:spcPts val="1000"/>
              </a:spcBef>
              <a:spcAft>
                <a:spcPts val="0"/>
              </a:spcAft>
              <a:buNone/>
            </a:pPr>
            <a:endParaRPr sz="1100"/>
          </a:p>
          <a:p>
            <a:pPr marL="228600" lvl="0" indent="0" algn="l" rtl="0">
              <a:lnSpc>
                <a:spcPct val="150000"/>
              </a:lnSpc>
              <a:spcBef>
                <a:spcPts val="1000"/>
              </a:spcBef>
              <a:spcAft>
                <a:spcPts val="0"/>
              </a:spcAft>
              <a:buNone/>
            </a:pPr>
            <a:endParaRPr sz="1800">
              <a:latin typeface="Open Sans"/>
              <a:ea typeface="Open Sans"/>
              <a:cs typeface="Open Sans"/>
              <a:sym typeface="Open Sans"/>
            </a:endParaRPr>
          </a:p>
        </p:txBody>
      </p:sp>
      <p:sp>
        <p:nvSpPr>
          <p:cNvPr id="155" name="Google Shape;155;p19"/>
          <p:cNvSpPr txBox="1"/>
          <p:nvPr/>
        </p:nvSpPr>
        <p:spPr>
          <a:xfrm>
            <a:off x="1121230" y="790457"/>
            <a:ext cx="8708808" cy="610295"/>
          </a:xfrm>
          <a:prstGeom prst="rect">
            <a:avLst/>
          </a:prstGeom>
          <a:noFill/>
          <a:ln>
            <a:noFill/>
          </a:ln>
        </p:spPr>
        <p:txBody>
          <a:bodyPr spcFirstLastPara="1" wrap="square" lIns="0" tIns="0" rIns="0" bIns="0" anchor="t" anchorCtr="0">
            <a:spAutoFit/>
          </a:bodyPr>
          <a:lstStyle/>
          <a:p>
            <a:pPr marL="0" marR="0" lvl="0" indent="0" algn="l" rtl="0">
              <a:lnSpc>
                <a:spcPct val="105454"/>
              </a:lnSpc>
              <a:spcBef>
                <a:spcPts val="0"/>
              </a:spcBef>
              <a:spcAft>
                <a:spcPts val="0"/>
              </a:spcAft>
              <a:buNone/>
            </a:pPr>
            <a:r>
              <a:rPr lang="en-US" sz="4400" b="1">
                <a:solidFill>
                  <a:srgbClr val="6F1931"/>
                </a:solidFill>
                <a:latin typeface="Open Sans"/>
                <a:ea typeface="Open Sans"/>
                <a:cs typeface="Open Sans"/>
                <a:sym typeface="Open Sans"/>
              </a:rPr>
              <a:t>HEALTH AND WELLNESS</a:t>
            </a:r>
            <a:endParaRPr sz="4400">
              <a:solidFill>
                <a:schemeClr val="dk1"/>
              </a:solidFill>
              <a:latin typeface="Arial"/>
              <a:ea typeface="Arial"/>
              <a:cs typeface="Arial"/>
              <a:sym typeface="Arial"/>
            </a:endParaRPr>
          </a:p>
        </p:txBody>
      </p:sp>
      <p:sp>
        <p:nvSpPr>
          <p:cNvPr id="156" name="Google Shape;156;p19"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0"/>
          <p:cNvSpPr txBox="1"/>
          <p:nvPr/>
        </p:nvSpPr>
        <p:spPr>
          <a:xfrm>
            <a:off x="1195820" y="2608279"/>
            <a:ext cx="7837240" cy="166199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5400" b="1">
                <a:solidFill>
                  <a:srgbClr val="6F1931"/>
                </a:solidFill>
                <a:latin typeface="Open Sans"/>
                <a:ea typeface="Open Sans"/>
                <a:cs typeface="Open Sans"/>
                <a:sym typeface="Open Sans"/>
              </a:rPr>
              <a:t>KEY PARTNERSHIPS WITH FACULTY</a:t>
            </a:r>
            <a:endParaRPr sz="5400" b="1">
              <a:solidFill>
                <a:srgbClr val="6F1931"/>
              </a:solidFill>
              <a:latin typeface="Open Sans"/>
              <a:ea typeface="Open Sans"/>
              <a:cs typeface="Open Sans"/>
              <a:sym typeface="Open Sans"/>
            </a:endParaRPr>
          </a:p>
        </p:txBody>
      </p:sp>
      <p:sp>
        <p:nvSpPr>
          <p:cNvPr id="162" name="Google Shape;162;p20"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3">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21" descr="report website"/>
          <p:cNvPicPr preferRelativeResize="0">
            <a:picLocks noGrp="1"/>
          </p:cNvPicPr>
          <p:nvPr>
            <p:ph type="body" idx="1"/>
          </p:nvPr>
        </p:nvPicPr>
        <p:blipFill rotWithShape="1">
          <a:blip r:embed="rId3">
            <a:alphaModFix/>
          </a:blip>
          <a:srcRect/>
          <a:stretch/>
        </p:blipFill>
        <p:spPr>
          <a:xfrm>
            <a:off x="1027315" y="1805203"/>
            <a:ext cx="5780315" cy="3632200"/>
          </a:xfrm>
          <a:prstGeom prst="rect">
            <a:avLst/>
          </a:prstGeom>
          <a:noFill/>
          <a:ln>
            <a:noFill/>
          </a:ln>
        </p:spPr>
      </p:pic>
      <p:sp>
        <p:nvSpPr>
          <p:cNvPr id="168" name="Google Shape;168;p21"/>
          <p:cNvSpPr txBox="1"/>
          <p:nvPr/>
        </p:nvSpPr>
        <p:spPr>
          <a:xfrm>
            <a:off x="7169727" y="1801267"/>
            <a:ext cx="4185153" cy="44832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212121"/>
                </a:solidFill>
                <a:latin typeface="Open Sans"/>
                <a:ea typeface="Open Sans"/>
                <a:cs typeface="Open Sans"/>
                <a:sym typeface="Open Sans"/>
              </a:rPr>
              <a:t>What to report:</a:t>
            </a:r>
            <a:endParaRPr sz="1800" b="1">
              <a:solidFill>
                <a:schemeClr val="dk1"/>
              </a:solidFill>
              <a:latin typeface="Arial"/>
              <a:ea typeface="Arial"/>
              <a:cs typeface="Arial"/>
              <a:sym typeface="Arial"/>
            </a:endParaRPr>
          </a:p>
          <a:p>
            <a:pPr marL="285750" marR="0" lvl="0" indent="-285750" algn="l" rtl="0">
              <a:spcBef>
                <a:spcPts val="1000"/>
              </a:spcBef>
              <a:spcAft>
                <a:spcPts val="0"/>
              </a:spcAft>
              <a:buClr>
                <a:srgbClr val="212121"/>
              </a:buClr>
              <a:buSzPts val="1800"/>
              <a:buFont typeface="Arial"/>
              <a:buChar char="•"/>
            </a:pPr>
            <a:r>
              <a:rPr lang="en-US" sz="1800">
                <a:solidFill>
                  <a:srgbClr val="212121"/>
                </a:solidFill>
                <a:latin typeface="Open Sans"/>
                <a:ea typeface="Open Sans"/>
                <a:cs typeface="Open Sans"/>
                <a:sym typeface="Open Sans"/>
              </a:rPr>
              <a:t>Unusual behavior change in appearance, attendance, performance that is out of character and gets your attention or the attention of multiple individuals</a:t>
            </a:r>
            <a:endParaRPr sz="1800">
              <a:solidFill>
                <a:srgbClr val="212121"/>
              </a:solidFill>
              <a:latin typeface="Open Sans"/>
              <a:ea typeface="Open Sans"/>
              <a:cs typeface="Open Sans"/>
              <a:sym typeface="Open Sans"/>
            </a:endParaRPr>
          </a:p>
          <a:p>
            <a:pPr marL="285750" marR="0" lvl="0" indent="-285750" algn="l" rtl="0">
              <a:spcBef>
                <a:spcPts val="1000"/>
              </a:spcBef>
              <a:spcAft>
                <a:spcPts val="0"/>
              </a:spcAft>
              <a:buClr>
                <a:srgbClr val="212121"/>
              </a:buClr>
              <a:buSzPts val="1800"/>
              <a:buFont typeface="Arial"/>
              <a:buChar char="•"/>
            </a:pPr>
            <a:r>
              <a:rPr lang="en-US" sz="1800">
                <a:solidFill>
                  <a:srgbClr val="212121"/>
                </a:solidFill>
                <a:latin typeface="Open Sans"/>
                <a:ea typeface="Open Sans"/>
                <a:cs typeface="Open Sans"/>
                <a:sym typeface="Open Sans"/>
              </a:rPr>
              <a:t>Student makes a statement which makes you question safety and well-being</a:t>
            </a:r>
            <a:endParaRPr sz="1800">
              <a:solidFill>
                <a:srgbClr val="212121"/>
              </a:solidFill>
              <a:latin typeface="Open Sans"/>
              <a:ea typeface="Open Sans"/>
              <a:cs typeface="Open Sans"/>
              <a:sym typeface="Open Sans"/>
            </a:endParaRPr>
          </a:p>
          <a:p>
            <a:pPr marL="285750" marR="0" lvl="0" indent="-285750" algn="l" rtl="0">
              <a:spcBef>
                <a:spcPts val="1000"/>
              </a:spcBef>
              <a:spcAft>
                <a:spcPts val="0"/>
              </a:spcAft>
              <a:buClr>
                <a:srgbClr val="212121"/>
              </a:buClr>
              <a:buSzPts val="1800"/>
              <a:buFont typeface="Arial"/>
              <a:buChar char="•"/>
            </a:pPr>
            <a:r>
              <a:rPr lang="en-US" sz="1800">
                <a:solidFill>
                  <a:srgbClr val="212121"/>
                </a:solidFill>
                <a:latin typeface="Open Sans"/>
                <a:ea typeface="Open Sans"/>
                <a:cs typeface="Open Sans"/>
                <a:sym typeface="Open Sans"/>
              </a:rPr>
              <a:t>Student is disrupting the classroom, event, or normal business operations</a:t>
            </a:r>
            <a:endParaRPr sz="1800">
              <a:solidFill>
                <a:srgbClr val="212121"/>
              </a:solidFill>
              <a:latin typeface="Open Sans"/>
              <a:ea typeface="Open Sans"/>
              <a:cs typeface="Open Sans"/>
              <a:sym typeface="Open Sans"/>
            </a:endParaRPr>
          </a:p>
          <a:p>
            <a:pPr marL="0" marR="0" lvl="0" indent="0" algn="l" rtl="0">
              <a:spcBef>
                <a:spcPts val="1000"/>
              </a:spcBef>
              <a:spcAft>
                <a:spcPts val="0"/>
              </a:spcAft>
              <a:buNone/>
            </a:pPr>
            <a:endParaRPr sz="1800">
              <a:solidFill>
                <a:schemeClr val="dk1"/>
              </a:solidFill>
              <a:latin typeface="Arial"/>
              <a:ea typeface="Arial"/>
              <a:cs typeface="Arial"/>
              <a:sym typeface="Arial"/>
            </a:endParaRPr>
          </a:p>
        </p:txBody>
      </p:sp>
      <p:sp>
        <p:nvSpPr>
          <p:cNvPr id="169" name="Google Shape;169;p21"/>
          <p:cNvSpPr txBox="1">
            <a:spLocks noGrp="1"/>
          </p:cNvSpPr>
          <p:nvPr>
            <p:ph type="title"/>
          </p:nvPr>
        </p:nvSpPr>
        <p:spPr>
          <a:xfrm>
            <a:off x="1030514" y="47398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6F1931"/>
              </a:buClr>
              <a:buSzPts val="4400"/>
              <a:buFont typeface="Open Sans"/>
              <a:buNone/>
            </a:pPr>
            <a:r>
              <a:rPr lang="en-US" b="1">
                <a:solidFill>
                  <a:srgbClr val="6F1931"/>
                </a:solidFill>
                <a:latin typeface="Open Sans"/>
                <a:ea typeface="Open Sans"/>
                <a:cs typeface="Open Sans"/>
                <a:sym typeface="Open Sans"/>
              </a:rPr>
              <a:t>SUPPORTING STUDENTS IN DISTRESS</a:t>
            </a:r>
            <a:endParaRPr/>
          </a:p>
        </p:txBody>
      </p:sp>
      <p:sp>
        <p:nvSpPr>
          <p:cNvPr id="170" name="Google Shape;170;p21" descr="A pattern of a shirt and objects&#10;&#10;AI-generated content may be incorrect."/>
          <p:cNvSpPr/>
          <p:nvPr/>
        </p:nvSpPr>
        <p:spPr>
          <a:xfrm>
            <a:off x="0" y="-1189"/>
            <a:ext cx="685800" cy="6859189"/>
          </a:xfrm>
          <a:custGeom>
            <a:avLst/>
            <a:gdLst/>
            <a:ahLst/>
            <a:cxnLst/>
            <a:rect l="l" t="t" r="r" b="b"/>
            <a:pathLst>
              <a:path w="1028700" h="10261076" extrusionOk="0">
                <a:moveTo>
                  <a:pt x="0" y="0"/>
                </a:moveTo>
                <a:lnTo>
                  <a:pt x="1028700" y="0"/>
                </a:lnTo>
                <a:lnTo>
                  <a:pt x="1028700" y="10261076"/>
                </a:lnTo>
                <a:lnTo>
                  <a:pt x="0" y="10261076"/>
                </a:lnTo>
                <a:lnTo>
                  <a:pt x="0" y="0"/>
                </a:lnTo>
                <a:close/>
              </a:path>
            </a:pathLst>
          </a:custGeom>
          <a:blipFill rotWithShape="1">
            <a:blip r:embed="rId4">
              <a:alphaModFix/>
            </a:blip>
            <a:stretch>
              <a:fillRect l="-708955" r="-70895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Custom 88">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25563"/>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f4e1a07-8b84-45be-bb8c-a4e0d092b921">
      <Terms xmlns="http://schemas.microsoft.com/office/infopath/2007/PartnerControls"/>
    </lcf76f155ced4ddcb4097134ff3c332f>
    <TaxCatchAll xmlns="67aa5433-2597-4bc5-93b8-b6ee9f1bd36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F8A144E7C77334D97F780776E91F497" ma:contentTypeVersion="18" ma:contentTypeDescription="Create a new document." ma:contentTypeScope="" ma:versionID="258306fc4d1742517c9112aa275432f5">
  <xsd:schema xmlns:xsd="http://www.w3.org/2001/XMLSchema" xmlns:xs="http://www.w3.org/2001/XMLSchema" xmlns:p="http://schemas.microsoft.com/office/2006/metadata/properties" xmlns:ns2="9f4e1a07-8b84-45be-bb8c-a4e0d092b921" xmlns:ns3="67aa5433-2597-4bc5-93b8-b6ee9f1bd362" targetNamespace="http://schemas.microsoft.com/office/2006/metadata/properties" ma:root="true" ma:fieldsID="5012878002df2d594f832293ca759af9" ns2:_="" ns3:_="">
    <xsd:import namespace="9f4e1a07-8b84-45be-bb8c-a4e0d092b921"/>
    <xsd:import namespace="67aa5433-2597-4bc5-93b8-b6ee9f1bd36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4e1a07-8b84-45be-bb8c-a4e0d092b9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43b83bf-5a34-45d0-bf74-ccf9241540c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aa5433-2597-4bc5-93b8-b6ee9f1bd36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dbe19b-41a5-4e59-bdc4-55eed4b21e34}" ma:internalName="TaxCatchAll" ma:showField="CatchAllData" ma:web="67aa5433-2597-4bc5-93b8-b6ee9f1bd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65610B-4999-4A6A-AF42-C5ACC4723115}">
  <ds:schemaRefs>
    <ds:schemaRef ds:uri="http://schemas.microsoft.com/office/2006/metadata/properties"/>
    <ds:schemaRef ds:uri="http://schemas.microsoft.com/office/infopath/2007/PartnerControls"/>
    <ds:schemaRef ds:uri="9f4e1a07-8b84-45be-bb8c-a4e0d092b921"/>
    <ds:schemaRef ds:uri="67aa5433-2597-4bc5-93b8-b6ee9f1bd362"/>
  </ds:schemaRefs>
</ds:datastoreItem>
</file>

<file path=customXml/itemProps2.xml><?xml version="1.0" encoding="utf-8"?>
<ds:datastoreItem xmlns:ds="http://schemas.openxmlformats.org/officeDocument/2006/customXml" ds:itemID="{0D54F865-132C-45AC-8621-5380C6917846}">
  <ds:schemaRefs>
    <ds:schemaRef ds:uri="http://schemas.microsoft.com/sharepoint/v3/contenttype/forms"/>
  </ds:schemaRefs>
</ds:datastoreItem>
</file>

<file path=customXml/itemProps3.xml><?xml version="1.0" encoding="utf-8"?>
<ds:datastoreItem xmlns:ds="http://schemas.openxmlformats.org/officeDocument/2006/customXml" ds:itemID="{6DDA081A-6ED7-4A88-9D2A-136D483BED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4e1a07-8b84-45be-bb8c-a4e0d092b921"/>
    <ds:schemaRef ds:uri="67aa5433-2597-4bc5-93b8-b6ee9f1bd3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36450eb-db06-42a7-8d1b-026719f701e3}" enabled="0" method="" siteId="{a36450eb-db06-42a7-8d1b-026719f701e3}" removed="1"/>
</clbl:labelList>
</file>

<file path=docProps/app.xml><?xml version="1.0" encoding="utf-8"?>
<Properties xmlns="http://schemas.openxmlformats.org/officeDocument/2006/extended-properties" xmlns:vt="http://schemas.openxmlformats.org/officeDocument/2006/docPropsVTypes">
  <TotalTime>13</TotalTime>
  <Words>1960</Words>
  <Application>Microsoft Office PowerPoint</Application>
  <PresentationFormat>Widescreen</PresentationFormat>
  <Paragraphs>194</Paragraphs>
  <Slides>42</Slides>
  <Notes>42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Open Sans</vt:lpstr>
      <vt:lpstr>Courier New</vt:lpstr>
      <vt:lpstr>Calibri</vt:lpstr>
      <vt:lpstr>Arial</vt:lpstr>
      <vt:lpstr>Times New Roman</vt:lpstr>
      <vt:lpstr>Open Sans Light</vt:lpstr>
      <vt:lpstr>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SUPPORTING STUDENTS IN DISTRESS</vt:lpstr>
      <vt:lpstr>CLASSROOM DISRUPTION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DON’T CANCEL THAT CLASS! </vt:lpstr>
      <vt:lpstr>TRAININGS, EVENTS, OPPORTUNITIES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Melissa Crawford</cp:lastModifiedBy>
  <cp:revision>2</cp:revision>
  <dcterms:modified xsi:type="dcterms:W3CDTF">2026-08-12T13:18:54Z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0x010100BF8A144E7C77334D97F780776E91F497</vt:lpwstr>
  </property>
  <property fmtid="{D5CDD505-2E9C-101B-9397-08002B2CF9AE}" pid="3" name="MediaServiceImageTags">
    <vt:lpwstr/>
  </property>
</Properties>
</file>