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8288000" cy="10287000"/>
  <p:notesSz cx="6858000" cy="9144000"/>
  <p:embeddedFontLst>
    <p:embeddedFont>
      <p:font typeface="Open Sans Bold" pitchFamily="2" charset="0"/>
      <p:regular r:id="rId16"/>
      <p:bold r:id="rId17"/>
    </p:embeddedFont>
    <p:embeddedFont>
      <p:font typeface="Open Sans Light" pitchFamily="2" charset="0"/>
      <p:regular r:id="rId18"/>
      <p:italic r:id="rId19"/>
    </p:embeddedFont>
    <p:embeddedFont>
      <p:font typeface="Open Sans Ultra-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758CDF-FA07-C3B8-2100-7F9BC2901F37}" v="8" dt="2026-08-03T19:56:21.0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84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kah Harris" userId="S::rh04d@fsu.edu::e9735cb9-2fce-4110-b720-2f06d6f3c1ff" providerId="AD" clId="Web-{4BF2516C-5A28-ECCD-B719-34149425B16B}"/>
    <pc:docChg chg="modSld">
      <pc:chgData name="Rebekah Harris" userId="S::rh04d@fsu.edu::e9735cb9-2fce-4110-b720-2f06d6f3c1ff" providerId="AD" clId="Web-{4BF2516C-5A28-ECCD-B719-34149425B16B}" dt="2026-07-24T15:18:43.407" v="22" actId="14100"/>
      <pc:docMkLst>
        <pc:docMk/>
      </pc:docMkLst>
      <pc:sldChg chg="modSp">
        <pc:chgData name="Rebekah Harris" userId="S::rh04d@fsu.edu::e9735cb9-2fce-4110-b720-2f06d6f3c1ff" providerId="AD" clId="Web-{4BF2516C-5A28-ECCD-B719-34149425B16B}" dt="2026-07-24T15:18:43.407" v="22" actId="14100"/>
        <pc:sldMkLst>
          <pc:docMk/>
          <pc:sldMk cId="0" sldId="256"/>
        </pc:sldMkLst>
        <pc:spChg chg="mod">
          <ac:chgData name="Rebekah Harris" userId="S::rh04d@fsu.edu::e9735cb9-2fce-4110-b720-2f06d6f3c1ff" providerId="AD" clId="Web-{4BF2516C-5A28-ECCD-B719-34149425B16B}" dt="2026-07-24T15:12:48.671" v="0" actId="14100"/>
          <ac:spMkLst>
            <pc:docMk/>
            <pc:sldMk cId="0" sldId="256"/>
            <ac:spMk id="3" creationId="{00000000-0000-0000-0000-000000000000}"/>
          </ac:spMkLst>
        </pc:spChg>
        <pc:spChg chg="mod">
          <ac:chgData name="Rebekah Harris" userId="S::rh04d@fsu.edu::e9735cb9-2fce-4110-b720-2f06d6f3c1ff" providerId="AD" clId="Web-{4BF2516C-5A28-ECCD-B719-34149425B16B}" dt="2026-07-24T15:18:43.407" v="22" actId="14100"/>
          <ac:spMkLst>
            <pc:docMk/>
            <pc:sldMk cId="0" sldId="256"/>
            <ac:spMk id="5" creationId="{00000000-0000-0000-0000-000000000000}"/>
          </ac:spMkLst>
        </pc:spChg>
      </pc:sldChg>
    </pc:docChg>
  </pc:docChgLst>
  <pc:docChgLst>
    <pc:chgData name="Rebekah Harris" userId="S::rh04d@fsu.edu::e9735cb9-2fce-4110-b720-2f06d6f3c1ff" providerId="AD" clId="Web-{A5758CDF-FA07-C3B8-2100-7F9BC2901F37}"/>
    <pc:docChg chg="modSld">
      <pc:chgData name="Rebekah Harris" userId="S::rh04d@fsu.edu::e9735cb9-2fce-4110-b720-2f06d6f3c1ff" providerId="AD" clId="Web-{A5758CDF-FA07-C3B8-2100-7F9BC2901F37}" dt="2026-08-03T19:56:21.074" v="7"/>
      <pc:docMkLst>
        <pc:docMk/>
      </pc:docMkLst>
      <pc:sldChg chg="addSp delSp modSp">
        <pc:chgData name="Rebekah Harris" userId="S::rh04d@fsu.edu::e9735cb9-2fce-4110-b720-2f06d6f3c1ff" providerId="AD" clId="Web-{A5758CDF-FA07-C3B8-2100-7F9BC2901F37}" dt="2026-08-03T19:56:21.074" v="7"/>
        <pc:sldMkLst>
          <pc:docMk/>
          <pc:sldMk cId="0" sldId="261"/>
        </pc:sldMkLst>
        <pc:spChg chg="del">
          <ac:chgData name="Rebekah Harris" userId="S::rh04d@fsu.edu::e9735cb9-2fce-4110-b720-2f06d6f3c1ff" providerId="AD" clId="Web-{A5758CDF-FA07-C3B8-2100-7F9BC2901F37}" dt="2026-08-03T19:49:44.520" v="3"/>
          <ac:spMkLst>
            <pc:docMk/>
            <pc:sldMk cId="0" sldId="261"/>
            <ac:spMk id="8" creationId="{00000000-0000-0000-0000-000000000000}"/>
          </ac:spMkLst>
        </pc:spChg>
        <pc:spChg chg="add del mod">
          <ac:chgData name="Rebekah Harris" userId="S::rh04d@fsu.edu::e9735cb9-2fce-4110-b720-2f06d6f3c1ff" providerId="AD" clId="Web-{A5758CDF-FA07-C3B8-2100-7F9BC2901F37}" dt="2026-08-03T19:49:51.458" v="4" actId="1076"/>
          <ac:spMkLst>
            <pc:docMk/>
            <pc:sldMk cId="0" sldId="261"/>
            <ac:spMk id="9" creationId="{00000000-0000-0000-0000-000000000000}"/>
          </ac:spMkLst>
        </pc:spChg>
        <pc:picChg chg="add del mod">
          <ac:chgData name="Rebekah Harris" userId="S::rh04d@fsu.edu::e9735cb9-2fce-4110-b720-2f06d6f3c1ff" providerId="AD" clId="Web-{A5758CDF-FA07-C3B8-2100-7F9BC2901F37}" dt="2026-08-03T19:56:04.308" v="6"/>
          <ac:picMkLst>
            <pc:docMk/>
            <pc:sldMk cId="0" sldId="261"/>
            <ac:picMk id="15" creationId="{9D18CD71-3125-3E8B-72D9-A5E5B396C100}"/>
          </ac:picMkLst>
        </pc:picChg>
        <pc:picChg chg="add mod">
          <ac:chgData name="Rebekah Harris" userId="S::rh04d@fsu.edu::e9735cb9-2fce-4110-b720-2f06d6f3c1ff" providerId="AD" clId="Web-{A5758CDF-FA07-C3B8-2100-7F9BC2901F37}" dt="2026-08-03T19:56:21.074" v="7"/>
          <ac:picMkLst>
            <pc:docMk/>
            <pc:sldMk cId="0" sldId="261"/>
            <ac:picMk id="16" creationId="{79EFF3CE-5462-8AC9-B027-AAFD2D313C2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EB888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5222" y="2450226"/>
            <a:ext cx="1842361" cy="1098717"/>
          </a:xfrm>
          <a:custGeom>
            <a:avLst/>
            <a:gdLst/>
            <a:ahLst/>
            <a:cxnLst/>
            <a:rect l="l" t="t" r="r" b="b"/>
            <a:pathLst>
              <a:path w="1842361" h="1098717">
                <a:moveTo>
                  <a:pt x="0" y="0"/>
                </a:moveTo>
                <a:lnTo>
                  <a:pt x="1842362" y="0"/>
                </a:lnTo>
                <a:lnTo>
                  <a:pt x="1842362" y="1098717"/>
                </a:lnTo>
                <a:lnTo>
                  <a:pt x="0" y="10987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6692650" y="9655694"/>
            <a:ext cx="1122706" cy="30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CEB88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FSU.EDU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06728" y="3871332"/>
            <a:ext cx="9157757" cy="1943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60"/>
              </a:lnSpc>
            </a:pPr>
            <a:r>
              <a:rPr lang="en-US" sz="7691" b="1">
                <a:solidFill>
                  <a:srgbClr val="10182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Academic Integrity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06728" y="5813219"/>
            <a:ext cx="12720225" cy="1364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91"/>
              </a:lnSpc>
            </a:pPr>
            <a:r>
              <a:rPr lang="en-US" sz="3900">
                <a:solidFill>
                  <a:srgbClr val="10182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Rebekah Harris, Academic Affairs Administrator</a:t>
            </a:r>
          </a:p>
          <a:p>
            <a:pPr algn="l">
              <a:lnSpc>
                <a:spcPts val="5491"/>
              </a:lnSpc>
            </a:pPr>
            <a:r>
              <a:rPr lang="en-US" sz="3922">
                <a:solidFill>
                  <a:srgbClr val="10182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August 17,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EB888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458642"/>
            <a:ext cx="18288000" cy="828358"/>
            <a:chOff x="0" y="0"/>
            <a:chExt cx="24384000" cy="110447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4384000" cy="1104477"/>
              <a:chOff x="0" y="0"/>
              <a:chExt cx="4816593" cy="21816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816592" cy="21816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21816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218168"/>
                    </a:lnTo>
                    <a:lnTo>
                      <a:pt x="0" y="218168"/>
                    </a:lnTo>
                    <a:close/>
                  </a:path>
                </a:pathLst>
              </a:custGeom>
              <a:solidFill>
                <a:srgbClr val="782F4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4816593" cy="2562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22427077" y="93728"/>
              <a:ext cx="1694854" cy="1010750"/>
            </a:xfrm>
            <a:custGeom>
              <a:avLst/>
              <a:gdLst/>
              <a:ahLst/>
              <a:cxnLst/>
              <a:rect l="l" t="t" r="r" b="b"/>
              <a:pathLst>
                <a:path w="1694854" h="1010750">
                  <a:moveTo>
                    <a:pt x="0" y="0"/>
                  </a:moveTo>
                  <a:lnTo>
                    <a:pt x="1694855" y="0"/>
                  </a:lnTo>
                  <a:lnTo>
                    <a:pt x="1694855" y="1010749"/>
                  </a:lnTo>
                  <a:lnTo>
                    <a:pt x="0" y="1010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80881" y="344594"/>
              <a:ext cx="4165005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CEB88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FLORIDA STATE UNIVERSITY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8611354" y="414551"/>
            <a:ext cx="8810397" cy="8417257"/>
          </a:xfrm>
          <a:custGeom>
            <a:avLst/>
            <a:gdLst/>
            <a:ahLst/>
            <a:cxnLst/>
            <a:rect l="l" t="t" r="r" b="b"/>
            <a:pathLst>
              <a:path w="8810397" h="8417257">
                <a:moveTo>
                  <a:pt x="0" y="0"/>
                </a:moveTo>
                <a:lnTo>
                  <a:pt x="8810397" y="0"/>
                </a:lnTo>
                <a:lnTo>
                  <a:pt x="8810397" y="8417256"/>
                </a:lnTo>
                <a:lnTo>
                  <a:pt x="0" y="84172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61" r="-461" b="-60497"/>
            </a:stretch>
          </a:blipFill>
          <a:ln w="2381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58604" y="3360761"/>
            <a:ext cx="4987126" cy="4987126"/>
          </a:xfrm>
          <a:custGeom>
            <a:avLst/>
            <a:gdLst/>
            <a:ahLst/>
            <a:cxnLst/>
            <a:rect l="l" t="t" r="r" b="b"/>
            <a:pathLst>
              <a:path w="4987126" h="4987126">
                <a:moveTo>
                  <a:pt x="0" y="0"/>
                </a:moveTo>
                <a:lnTo>
                  <a:pt x="4987126" y="0"/>
                </a:lnTo>
                <a:lnTo>
                  <a:pt x="4987126" y="4987126"/>
                </a:lnTo>
                <a:lnTo>
                  <a:pt x="0" y="4987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1905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-2696601" y="389483"/>
            <a:ext cx="8754555" cy="193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460"/>
              </a:lnSpc>
            </a:pPr>
            <a:r>
              <a:rPr lang="en-US" sz="7691" b="1">
                <a:solidFill>
                  <a:srgbClr val="782F4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Additional Learning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EB888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02359" y="3747030"/>
            <a:ext cx="4683283" cy="2792939"/>
          </a:xfrm>
          <a:custGeom>
            <a:avLst/>
            <a:gdLst/>
            <a:ahLst/>
            <a:cxnLst/>
            <a:rect l="l" t="t" r="r" b="b"/>
            <a:pathLst>
              <a:path w="4683283" h="2792939">
                <a:moveTo>
                  <a:pt x="0" y="0"/>
                </a:moveTo>
                <a:lnTo>
                  <a:pt x="4683282" y="0"/>
                </a:lnTo>
                <a:lnTo>
                  <a:pt x="4683282" y="2792940"/>
                </a:lnTo>
                <a:lnTo>
                  <a:pt x="0" y="27929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00658" y="7624080"/>
            <a:ext cx="9032594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782F4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https://academicintegrity.fsu.edu/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82195" y="1208417"/>
            <a:ext cx="1306805" cy="932732"/>
          </a:xfrm>
          <a:custGeom>
            <a:avLst/>
            <a:gdLst/>
            <a:ahLst/>
            <a:cxnLst/>
            <a:rect l="l" t="t" r="r" b="b"/>
            <a:pathLst>
              <a:path w="1306805" h="932732">
                <a:moveTo>
                  <a:pt x="0" y="0"/>
                </a:moveTo>
                <a:lnTo>
                  <a:pt x="1306805" y="0"/>
                </a:lnTo>
                <a:lnTo>
                  <a:pt x="1306805" y="932732"/>
                </a:lnTo>
                <a:lnTo>
                  <a:pt x="0" y="9327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682195" y="2712122"/>
            <a:ext cx="13673658" cy="4837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55"/>
              </a:lnSpc>
            </a:pPr>
            <a:r>
              <a:rPr lang="en-US" sz="553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 University aspires to excellence in its core activities of teaching, research, creative expression, and public service and is committed to the integrity of the academic process.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45718" y="8158480"/>
            <a:ext cx="8116197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b="1">
                <a:solidFill>
                  <a:srgbClr val="782F4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Summons to Responsible Freedom</a:t>
            </a:r>
          </a:p>
          <a:p>
            <a:pPr algn="just">
              <a:lnSpc>
                <a:spcPts val="4480"/>
              </a:lnSpc>
            </a:pPr>
            <a:endParaRPr lang="en-US" sz="3200" b="1">
              <a:solidFill>
                <a:srgbClr val="782F4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0" y="9458642"/>
            <a:ext cx="18288000" cy="828358"/>
            <a:chOff x="0" y="0"/>
            <a:chExt cx="24384000" cy="1104477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24384000" cy="1104477"/>
              <a:chOff x="0" y="0"/>
              <a:chExt cx="4816593" cy="21816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16592" cy="21816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21816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218168"/>
                    </a:lnTo>
                    <a:lnTo>
                      <a:pt x="0" y="218168"/>
                    </a:lnTo>
                    <a:close/>
                  </a:path>
                </a:pathLst>
              </a:custGeom>
              <a:solidFill>
                <a:srgbClr val="782F4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816593" cy="2562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22427077" y="93728"/>
              <a:ext cx="1694854" cy="1010750"/>
            </a:xfrm>
            <a:custGeom>
              <a:avLst/>
              <a:gdLst/>
              <a:ahLst/>
              <a:cxnLst/>
              <a:rect l="l" t="t" r="r" b="b"/>
              <a:pathLst>
                <a:path w="1694854" h="1010750">
                  <a:moveTo>
                    <a:pt x="0" y="0"/>
                  </a:moveTo>
                  <a:lnTo>
                    <a:pt x="1694855" y="0"/>
                  </a:lnTo>
                  <a:lnTo>
                    <a:pt x="1694855" y="1010749"/>
                  </a:lnTo>
                  <a:lnTo>
                    <a:pt x="0" y="1010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80881" y="344594"/>
              <a:ext cx="4165005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CEB88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FLORIDA STATE UNIVERSITY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EB888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458642"/>
            <a:ext cx="18288000" cy="828358"/>
            <a:chOff x="0" y="0"/>
            <a:chExt cx="24384000" cy="110447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4384000" cy="1104477"/>
              <a:chOff x="0" y="0"/>
              <a:chExt cx="4816593" cy="21816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816592" cy="21816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21816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218168"/>
                    </a:lnTo>
                    <a:lnTo>
                      <a:pt x="0" y="218168"/>
                    </a:lnTo>
                    <a:close/>
                  </a:path>
                </a:pathLst>
              </a:custGeom>
              <a:solidFill>
                <a:srgbClr val="782F4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4816593" cy="2562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22427077" y="93728"/>
              <a:ext cx="1694854" cy="1010750"/>
            </a:xfrm>
            <a:custGeom>
              <a:avLst/>
              <a:gdLst/>
              <a:ahLst/>
              <a:cxnLst/>
              <a:rect l="l" t="t" r="r" b="b"/>
              <a:pathLst>
                <a:path w="1694854" h="1010750">
                  <a:moveTo>
                    <a:pt x="0" y="0"/>
                  </a:moveTo>
                  <a:lnTo>
                    <a:pt x="1694855" y="0"/>
                  </a:lnTo>
                  <a:lnTo>
                    <a:pt x="1694855" y="1010749"/>
                  </a:lnTo>
                  <a:lnTo>
                    <a:pt x="0" y="1010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80881" y="344594"/>
              <a:ext cx="4165005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CEB88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FLORIDA STATE UNIVERSITY</a:t>
              </a:r>
            </a:p>
          </p:txBody>
        </p:sp>
      </p:grp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9386189" y="2478775"/>
            <a:ext cx="7237170" cy="4084344"/>
          </a:xfrm>
          <a:prstGeom prst="rect">
            <a:avLst/>
          </a:prstGeom>
          <a:ln w="190500" cap="sq">
            <a:solidFill>
              <a:srgbClr val="000000"/>
            </a:solidFill>
            <a:prstDash val="solid"/>
          </a:ln>
        </p:spPr>
      </p:pic>
      <p:sp>
        <p:nvSpPr>
          <p:cNvPr id="9" name="TextBox 9"/>
          <p:cNvSpPr txBox="1"/>
          <p:nvPr/>
        </p:nvSpPr>
        <p:spPr>
          <a:xfrm>
            <a:off x="2097175" y="3204334"/>
            <a:ext cx="6639152" cy="193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460"/>
              </a:lnSpc>
            </a:pPr>
            <a:r>
              <a:rPr lang="en-US" sz="7691" b="1">
                <a:solidFill>
                  <a:srgbClr val="782F4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Academic Honor Policy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73727" y="1399858"/>
            <a:ext cx="7241629" cy="724162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23333" r="-2333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85661" y="942975"/>
            <a:ext cx="6883152" cy="1694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Physiological Needs: </a:t>
            </a:r>
          </a:p>
          <a:p>
            <a:pPr algn="l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The “Survival” Basics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5004" y="3972388"/>
            <a:ext cx="8278996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Faculty Translation: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Where is the policy and what goes in my syllabus?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9458642"/>
            <a:ext cx="18288000" cy="828358"/>
            <a:chOff x="0" y="0"/>
            <a:chExt cx="24384000" cy="1104477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24384000" cy="1104477"/>
              <a:chOff x="0" y="0"/>
              <a:chExt cx="4816593" cy="21816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816592" cy="21816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21816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218168"/>
                    </a:lnTo>
                    <a:lnTo>
                      <a:pt x="0" y="218168"/>
                    </a:lnTo>
                    <a:close/>
                  </a:path>
                </a:pathLst>
              </a:custGeom>
              <a:solidFill>
                <a:srgbClr val="782F4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4816593" cy="2562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2427077" y="93728"/>
              <a:ext cx="1694854" cy="1010750"/>
            </a:xfrm>
            <a:custGeom>
              <a:avLst/>
              <a:gdLst/>
              <a:ahLst/>
              <a:cxnLst/>
              <a:rect l="l" t="t" r="r" b="b"/>
              <a:pathLst>
                <a:path w="1694854" h="1010750">
                  <a:moveTo>
                    <a:pt x="0" y="0"/>
                  </a:moveTo>
                  <a:lnTo>
                    <a:pt x="1694855" y="0"/>
                  </a:lnTo>
                  <a:lnTo>
                    <a:pt x="1694855" y="1010749"/>
                  </a:lnTo>
                  <a:lnTo>
                    <a:pt x="0" y="1010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80881" y="344594"/>
              <a:ext cx="4165005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CEB88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FLORIDA STATE UNIVERSITY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43669" y="1365739"/>
            <a:ext cx="7992256" cy="7241629"/>
            <a:chOff x="0" y="0"/>
            <a:chExt cx="89705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7050" cy="812800"/>
            </a:xfrm>
            <a:custGeom>
              <a:avLst/>
              <a:gdLst/>
              <a:ahLst/>
              <a:cxnLst/>
              <a:rect l="l" t="t" r="r" b="b"/>
              <a:pathLst>
                <a:path w="897050" h="812800">
                  <a:moveTo>
                    <a:pt x="0" y="0"/>
                  </a:moveTo>
                  <a:lnTo>
                    <a:pt x="897050" y="0"/>
                  </a:lnTo>
                  <a:lnTo>
                    <a:pt x="89705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27382" r="-2738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85661" y="942975"/>
            <a:ext cx="8725644" cy="1694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Safety Needs: </a:t>
            </a:r>
          </a:p>
          <a:p>
            <a:pPr algn="l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Protection &amp; Predictability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5004" y="3972388"/>
            <a:ext cx="8278996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Faculty Translation: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If I suspect a student has cheated, what happens? Am I protected?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9458642"/>
            <a:ext cx="18288000" cy="828358"/>
            <a:chOff x="0" y="0"/>
            <a:chExt cx="24384000" cy="1104477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24384000" cy="1104477"/>
              <a:chOff x="0" y="0"/>
              <a:chExt cx="4816593" cy="21816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816592" cy="21816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21816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218168"/>
                    </a:lnTo>
                    <a:lnTo>
                      <a:pt x="0" y="218168"/>
                    </a:lnTo>
                    <a:close/>
                  </a:path>
                </a:pathLst>
              </a:custGeom>
              <a:solidFill>
                <a:srgbClr val="782F4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4816593" cy="2562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2427077" y="93728"/>
              <a:ext cx="1694854" cy="1010750"/>
            </a:xfrm>
            <a:custGeom>
              <a:avLst/>
              <a:gdLst/>
              <a:ahLst/>
              <a:cxnLst/>
              <a:rect l="l" t="t" r="r" b="b"/>
              <a:pathLst>
                <a:path w="1694854" h="1010750">
                  <a:moveTo>
                    <a:pt x="0" y="0"/>
                  </a:moveTo>
                  <a:lnTo>
                    <a:pt x="1694855" y="0"/>
                  </a:lnTo>
                  <a:lnTo>
                    <a:pt x="1694855" y="1010749"/>
                  </a:lnTo>
                  <a:lnTo>
                    <a:pt x="0" y="1010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80881" y="344594"/>
              <a:ext cx="4165005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CEB88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FLORIDA STATE UNIVERSITY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458642"/>
            <a:ext cx="18288000" cy="828358"/>
            <a:chOff x="0" y="0"/>
            <a:chExt cx="24384000" cy="110447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4384000" cy="1104477"/>
              <a:chOff x="0" y="0"/>
              <a:chExt cx="4816593" cy="21816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816592" cy="21816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21816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218168"/>
                    </a:lnTo>
                    <a:lnTo>
                      <a:pt x="0" y="218168"/>
                    </a:lnTo>
                    <a:close/>
                  </a:path>
                </a:pathLst>
              </a:custGeom>
              <a:solidFill>
                <a:srgbClr val="782F4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4816593" cy="2562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22427077" y="93728"/>
              <a:ext cx="1694854" cy="1010750"/>
            </a:xfrm>
            <a:custGeom>
              <a:avLst/>
              <a:gdLst/>
              <a:ahLst/>
              <a:cxnLst/>
              <a:rect l="l" t="t" r="r" b="b"/>
              <a:pathLst>
                <a:path w="1694854" h="1010750">
                  <a:moveTo>
                    <a:pt x="0" y="0"/>
                  </a:moveTo>
                  <a:lnTo>
                    <a:pt x="1694855" y="0"/>
                  </a:lnTo>
                  <a:lnTo>
                    <a:pt x="1694855" y="1010749"/>
                  </a:lnTo>
                  <a:lnTo>
                    <a:pt x="0" y="1010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80881" y="344594"/>
              <a:ext cx="4165005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CEB88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FLORIDA STATE UNIVERSITY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9266701" y="438272"/>
            <a:ext cx="8694564" cy="8804788"/>
          </a:xfrm>
          <a:custGeom>
            <a:avLst/>
            <a:gdLst/>
            <a:ahLst/>
            <a:cxnLst/>
            <a:rect l="l" t="t" r="r" b="b"/>
            <a:pathLst>
              <a:path w="8694564" h="8804788">
                <a:moveTo>
                  <a:pt x="0" y="0"/>
                </a:moveTo>
                <a:lnTo>
                  <a:pt x="8694564" y="0"/>
                </a:lnTo>
                <a:lnTo>
                  <a:pt x="8694564" y="8804788"/>
                </a:lnTo>
                <a:lnTo>
                  <a:pt x="0" y="8804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33" r="-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85661" y="942975"/>
            <a:ext cx="7150447" cy="1694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Belongingness Needs: </a:t>
            </a:r>
          </a:p>
          <a:p>
            <a:pPr algn="l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Community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5004" y="3972388"/>
            <a:ext cx="8278996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Faculty Translation: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Who can help me navigate this?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82732" y="5301907"/>
            <a:ext cx="8278996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Department Chair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82732" y="5914919"/>
            <a:ext cx="8278996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Office of Faculty Development &amp;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   Advancement (FDA)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82732" y="7090939"/>
            <a:ext cx="8278996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Student Questions - University Student 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  Ombuds Office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9EFF3CE-5462-8AC9-B027-AAFD2D313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EB888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458642"/>
            <a:ext cx="18288000" cy="828358"/>
            <a:chOff x="0" y="0"/>
            <a:chExt cx="24384000" cy="110447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4384000" cy="1104477"/>
              <a:chOff x="0" y="0"/>
              <a:chExt cx="4816593" cy="21816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816592" cy="21816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21816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218168"/>
                    </a:lnTo>
                    <a:lnTo>
                      <a:pt x="0" y="218168"/>
                    </a:lnTo>
                    <a:close/>
                  </a:path>
                </a:pathLst>
              </a:custGeom>
              <a:solidFill>
                <a:srgbClr val="782F4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4816593" cy="2562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22427077" y="93728"/>
              <a:ext cx="1694854" cy="1010750"/>
            </a:xfrm>
            <a:custGeom>
              <a:avLst/>
              <a:gdLst/>
              <a:ahLst/>
              <a:cxnLst/>
              <a:rect l="l" t="t" r="r" b="b"/>
              <a:pathLst>
                <a:path w="1694854" h="1010750">
                  <a:moveTo>
                    <a:pt x="0" y="0"/>
                  </a:moveTo>
                  <a:lnTo>
                    <a:pt x="1694855" y="0"/>
                  </a:lnTo>
                  <a:lnTo>
                    <a:pt x="1694855" y="1010749"/>
                  </a:lnTo>
                  <a:lnTo>
                    <a:pt x="0" y="1010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80881" y="344594"/>
              <a:ext cx="4165005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CEB88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FLORIDA STATE UNIVERSITY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9144000" y="2132463"/>
            <a:ext cx="8810397" cy="5343490"/>
          </a:xfrm>
          <a:custGeom>
            <a:avLst/>
            <a:gdLst/>
            <a:ahLst/>
            <a:cxnLst/>
            <a:rect l="l" t="t" r="r" b="b"/>
            <a:pathLst>
              <a:path w="8810397" h="5343490">
                <a:moveTo>
                  <a:pt x="0" y="0"/>
                </a:moveTo>
                <a:lnTo>
                  <a:pt x="8810397" y="0"/>
                </a:lnTo>
                <a:lnTo>
                  <a:pt x="8810397" y="5343490"/>
                </a:lnTo>
                <a:lnTo>
                  <a:pt x="0" y="53434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2381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097175" y="3204334"/>
            <a:ext cx="6639152" cy="2882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460"/>
              </a:lnSpc>
            </a:pPr>
            <a:r>
              <a:rPr lang="en-US" sz="7691" b="1">
                <a:solidFill>
                  <a:srgbClr val="782F4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Generative AI in the Classroom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458642"/>
            <a:ext cx="18288000" cy="828358"/>
            <a:chOff x="0" y="0"/>
            <a:chExt cx="24384000" cy="110447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4384000" cy="1104477"/>
              <a:chOff x="0" y="0"/>
              <a:chExt cx="4816593" cy="21816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816592" cy="21816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21816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218168"/>
                    </a:lnTo>
                    <a:lnTo>
                      <a:pt x="0" y="218168"/>
                    </a:lnTo>
                    <a:close/>
                  </a:path>
                </a:pathLst>
              </a:custGeom>
              <a:solidFill>
                <a:srgbClr val="782F4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4816593" cy="2562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22427077" y="93728"/>
              <a:ext cx="1694854" cy="1010750"/>
            </a:xfrm>
            <a:custGeom>
              <a:avLst/>
              <a:gdLst/>
              <a:ahLst/>
              <a:cxnLst/>
              <a:rect l="l" t="t" r="r" b="b"/>
              <a:pathLst>
                <a:path w="1694854" h="1010750">
                  <a:moveTo>
                    <a:pt x="0" y="0"/>
                  </a:moveTo>
                  <a:lnTo>
                    <a:pt x="1694855" y="0"/>
                  </a:lnTo>
                  <a:lnTo>
                    <a:pt x="1694855" y="1010749"/>
                  </a:lnTo>
                  <a:lnTo>
                    <a:pt x="0" y="1010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80881" y="344594"/>
              <a:ext cx="4165005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CEB88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FLORIDA STATE UNIVERSITY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1122925" y="1535373"/>
            <a:ext cx="6344503" cy="6344503"/>
          </a:xfrm>
          <a:custGeom>
            <a:avLst/>
            <a:gdLst/>
            <a:ahLst/>
            <a:cxnLst/>
            <a:rect l="l" t="t" r="r" b="b"/>
            <a:pathLst>
              <a:path w="6344503" h="6344503">
                <a:moveTo>
                  <a:pt x="0" y="0"/>
                </a:moveTo>
                <a:lnTo>
                  <a:pt x="6344503" y="0"/>
                </a:lnTo>
                <a:lnTo>
                  <a:pt x="6344503" y="6344503"/>
                </a:lnTo>
                <a:lnTo>
                  <a:pt x="0" y="63445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885661" y="942975"/>
            <a:ext cx="9873704" cy="1694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GenAI in the Classroom: </a:t>
            </a:r>
          </a:p>
          <a:p>
            <a:pPr algn="l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Set Clear Expectations in Syllabi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12135" y="3715355"/>
            <a:ext cx="8278996" cy="278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Red: Prohibits Use of GenAI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Yellow: Allows Use of GenAI on Some Assignments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Green: Allows Use of GenAI on All Assignments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458642"/>
            <a:ext cx="18288000" cy="828358"/>
            <a:chOff x="0" y="0"/>
            <a:chExt cx="24384000" cy="110447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4384000" cy="1104477"/>
              <a:chOff x="0" y="0"/>
              <a:chExt cx="4816593" cy="21816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816592" cy="218168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218168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218168"/>
                    </a:lnTo>
                    <a:lnTo>
                      <a:pt x="0" y="218168"/>
                    </a:lnTo>
                    <a:close/>
                  </a:path>
                </a:pathLst>
              </a:custGeom>
              <a:solidFill>
                <a:srgbClr val="782F4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4816593" cy="2562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22427077" y="93728"/>
              <a:ext cx="1694854" cy="1010750"/>
            </a:xfrm>
            <a:custGeom>
              <a:avLst/>
              <a:gdLst/>
              <a:ahLst/>
              <a:cxnLst/>
              <a:rect l="l" t="t" r="r" b="b"/>
              <a:pathLst>
                <a:path w="1694854" h="1010750">
                  <a:moveTo>
                    <a:pt x="0" y="0"/>
                  </a:moveTo>
                  <a:lnTo>
                    <a:pt x="1694855" y="0"/>
                  </a:lnTo>
                  <a:lnTo>
                    <a:pt x="1694855" y="1010749"/>
                  </a:lnTo>
                  <a:lnTo>
                    <a:pt x="0" y="1010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80881" y="344594"/>
              <a:ext cx="4165005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 b="1">
                  <a:solidFill>
                    <a:srgbClr val="CEB88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FLORIDA STATE UNIVERSITY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9910549" y="1654791"/>
            <a:ext cx="7676297" cy="6344503"/>
          </a:xfrm>
          <a:custGeom>
            <a:avLst/>
            <a:gdLst/>
            <a:ahLst/>
            <a:cxnLst/>
            <a:rect l="l" t="t" r="r" b="b"/>
            <a:pathLst>
              <a:path w="7676297" h="6344503">
                <a:moveTo>
                  <a:pt x="0" y="0"/>
                </a:moveTo>
                <a:lnTo>
                  <a:pt x="7676297" y="0"/>
                </a:lnTo>
                <a:lnTo>
                  <a:pt x="7676297" y="6344503"/>
                </a:lnTo>
                <a:lnTo>
                  <a:pt x="0" y="63445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15" r="-1786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9346304" y="424648"/>
            <a:ext cx="8804788" cy="8804788"/>
          </a:xfrm>
          <a:custGeom>
            <a:avLst/>
            <a:gdLst/>
            <a:ahLst/>
            <a:cxnLst/>
            <a:rect l="l" t="t" r="r" b="b"/>
            <a:pathLst>
              <a:path w="8804788" h="8804788">
                <a:moveTo>
                  <a:pt x="0" y="0"/>
                </a:moveTo>
                <a:lnTo>
                  <a:pt x="8804788" y="0"/>
                </a:lnTo>
                <a:lnTo>
                  <a:pt x="8804788" y="8804789"/>
                </a:lnTo>
                <a:lnTo>
                  <a:pt x="0" y="88047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85661" y="942975"/>
            <a:ext cx="7627888" cy="1694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Open Sans Ultra-Bold"/>
                <a:ea typeface="Open Sans Ultra-Bold"/>
                <a:cs typeface="Open Sans Ultra-Bold"/>
                <a:sym typeface="Open Sans Ultra-Bold"/>
              </a:rPr>
              <a:t>GenAI in the Classroom </a:t>
            </a:r>
          </a:p>
          <a:p>
            <a:pPr algn="l">
              <a:lnSpc>
                <a:spcPts val="6859"/>
              </a:lnSpc>
            </a:pPr>
            <a:endParaRPr lang="en-US" sz="4899" b="1">
              <a:solidFill>
                <a:srgbClr val="000000"/>
              </a:solidFill>
              <a:latin typeface="Open Sans Ultra-Bold"/>
              <a:ea typeface="Open Sans Ultra-Bold"/>
              <a:cs typeface="Open Sans Ultra-Bold"/>
              <a:sym typeface="Open Sans Ultra-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4479" y="3715355"/>
            <a:ext cx="8278996" cy="3347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Do Not Use AI Detection Tools</a:t>
            </a:r>
          </a:p>
          <a:p>
            <a:pPr marL="1381761" lvl="2" indent="-460587" algn="l">
              <a:lnSpc>
                <a:spcPts val="4480"/>
              </a:lnSpc>
              <a:buFont typeface="Arial"/>
              <a:buChar char="⚬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Not Licensed by FSU</a:t>
            </a:r>
          </a:p>
          <a:p>
            <a:pPr marL="1381761" lvl="2" indent="-460587" algn="l">
              <a:lnSpc>
                <a:spcPts val="4480"/>
              </a:lnSpc>
              <a:buFont typeface="Arial"/>
              <a:buChar char="⚬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Highly Unreliable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Suspect Unauthorized Use of GenAI</a:t>
            </a:r>
          </a:p>
          <a:p>
            <a:pPr marL="1381761" lvl="2" indent="-460587" algn="l">
              <a:lnSpc>
                <a:spcPts val="4480"/>
              </a:lnSpc>
              <a:buFont typeface="Arial"/>
              <a:buChar char="⚬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Follow the Academic Honor Policy</a:t>
            </a:r>
          </a:p>
          <a:p>
            <a:pPr marL="1381761" lvl="2" indent="-460587" algn="l">
              <a:lnSpc>
                <a:spcPts val="4480"/>
              </a:lnSpc>
              <a:buFont typeface="Arial"/>
              <a:buChar char="⚬"/>
            </a:pPr>
            <a:r>
              <a:rPr lang="en-US" sz="320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Contact FDA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aa478e-7871-4c23-a9d5-c072a4926e82" xsi:nil="true"/>
    <lcf76f155ced4ddcb4097134ff3c332f xmlns="e3321c52-242f-46d1-939c-ac8a568a80c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15B085D6488488DD94F52F90BCFB8" ma:contentTypeVersion="16" ma:contentTypeDescription="Create a new document." ma:contentTypeScope="" ma:versionID="16c8683381c1e077493e5b12228f42ec">
  <xsd:schema xmlns:xsd="http://www.w3.org/2001/XMLSchema" xmlns:xs="http://www.w3.org/2001/XMLSchema" xmlns:p="http://schemas.microsoft.com/office/2006/metadata/properties" xmlns:ns2="e3321c52-242f-46d1-939c-ac8a568a80c1" xmlns:ns3="abaa478e-7871-4c23-a9d5-c072a4926e82" targetNamespace="http://schemas.microsoft.com/office/2006/metadata/properties" ma:root="true" ma:fieldsID="bfc07a71282f4ed0fea746182e15e514" ns2:_="" ns3:_="">
    <xsd:import namespace="e3321c52-242f-46d1-939c-ac8a568a80c1"/>
    <xsd:import namespace="abaa478e-7871-4c23-a9d5-c072a4926e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321c52-242f-46d1-939c-ac8a568a80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aa478e-7871-4c23-a9d5-c072a4926e8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24626a4-4cd3-4e3a-aad3-a339986bff07}" ma:internalName="TaxCatchAll" ma:showField="CatchAllData" ma:web="abaa478e-7871-4c23-a9d5-c072a4926e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581C48-FD54-4144-943F-D5895AFB8F69}">
  <ds:schemaRefs>
    <ds:schemaRef ds:uri="http://schemas.microsoft.com/office/infopath/2007/PartnerControls"/>
    <ds:schemaRef ds:uri="http://schemas.openxmlformats.org/package/2006/metadata/core-properties"/>
    <ds:schemaRef ds:uri="e3321c52-242f-46d1-939c-ac8a568a80c1"/>
    <ds:schemaRef ds:uri="http://schemas.microsoft.com/office/2006/documentManagement/types"/>
    <ds:schemaRef ds:uri="http://purl.org/dc/elements/1.1/"/>
    <ds:schemaRef ds:uri="http://purl.org/dc/dcmitype/"/>
    <ds:schemaRef ds:uri="abaa478e-7871-4c23-a9d5-c072a4926e82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CAF6A14-82C6-4D62-B5D5-A3F70647A8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84A47C-6554-4682-9C1F-D6051C8A34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321c52-242f-46d1-939c-ac8a568a80c1"/>
    <ds:schemaRef ds:uri="abaa478e-7871-4c23-a9d5-c072a4926e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238</Words>
  <Application>Microsoft Office PowerPoint</Application>
  <PresentationFormat>Custom</PresentationFormat>
  <Paragraphs>48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Open Sans Bold</vt:lpstr>
      <vt:lpstr>Arial</vt:lpstr>
      <vt:lpstr>Open Sans Ultra-Bold</vt:lpstr>
      <vt:lpstr>Open Sans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FSU NFO AHP 2026</dc:title>
  <cp:lastModifiedBy>Melissa Crawford</cp:lastModifiedBy>
  <cp:revision>12</cp:revision>
  <dcterms:created xsi:type="dcterms:W3CDTF">2006-08-16T00:00:00Z</dcterms:created>
  <dcterms:modified xsi:type="dcterms:W3CDTF">2026-08-03T20:15:30Z</dcterms:modified>
  <dc:identifier>DAHQTL7-XQc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0x01010032E15B085D6488488DD94F52F90BCFB8</vt:lpwstr>
  </property>
  <property fmtid="{D5CDD505-2E9C-101B-9397-08002B2CF9AE}" pid="3" name="MediaServiceImageTags">
    <vt:lpwstr/>
  </property>
</Properties>
</file>