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Slides/notesSlide1.xml" ContentType="application/vnd.openxmlformats-officedocument.presentationml.notesSlide+xml"/>
  <Override PartName="/ppt/slideLayouts/slideLayout9.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Masters/slideMaster1.xml" ContentType="application/vnd.openxmlformats-officedocument.presentationml.slideMaster+xml"/>
  <Override PartName="/ppt/slideLayouts/slideLayout3.xml" ContentType="application/vnd.openxmlformats-officedocument.presentationml.slideLayout+xml"/>
  <Override PartName="/ppt/notesSlides/notesSlide2.xml" ContentType="application/vnd.openxmlformats-officedocument.presentationml.notesSlid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18288000" cy="10287000"/>
  <p:notesSz cx="6858000" cy="9144000"/>
  <p:embeddedFontLst>
    <p:embeddedFont>
      <p:font typeface="Bubblebody Neue" panose="020B0604020202020204" charset="0"/>
      <p:regular r:id="rId13"/>
    </p:embeddedFont>
    <p:embeddedFont>
      <p:font typeface="Open Sans 1" panose="020B0604020202020204" charset="0"/>
      <p:regular r:id="rId14"/>
    </p:embeddedFont>
    <p:embeddedFont>
      <p:font typeface="Open Sans 1 Bold" panose="020B0604020202020204" charset="0"/>
      <p:regular r:id="rId15"/>
    </p:embeddedFont>
    <p:embeddedFont>
      <p:font typeface="Open Sans 1 Bold Italics" panose="020B0604020202020204" charset="0"/>
      <p:regular r:id="rId16"/>
    </p:embeddedFont>
    <p:embeddedFont>
      <p:font typeface="Open Sans 1 Light Italics" panose="020B0604020202020204" charset="0"/>
      <p:regular r:id="rId17"/>
    </p:embeddedFont>
    <p:embeddedFont>
      <p:font typeface="Open Sans 1 Medium" panose="020B0604020202020204" charset="0"/>
      <p:regular r:id="rId18"/>
    </p:embeddedFont>
    <p:embeddedFont>
      <p:font typeface="Open Sans 2" panose="020B0604020202020204" charset="0"/>
      <p:regular r:id="rId19"/>
    </p:embeddedFont>
    <p:embeddedFont>
      <p:font typeface="Open Sans 2 Bold" panose="020B0604020202020204" charset="0"/>
      <p:regular r:id="rId20"/>
    </p:embeddedFont>
    <p:embeddedFont>
      <p:font typeface="Open Sans SemiCondensed Ultra-Bold Italics" panose="020B0604020202020204" charset="0"/>
      <p:regular r:id="rId2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60" d="100"/>
          <a:sy n="60" d="100"/>
        </p:scale>
        <p:origin x="882"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26" Type="http://schemas.openxmlformats.org/officeDocument/2006/relationships/customXml" Target="../customXml/item1.xml"/><Relationship Id="rId3" Type="http://schemas.openxmlformats.org/officeDocument/2006/relationships/slide" Target="slides/slide2.xml"/><Relationship Id="rId21" Type="http://schemas.openxmlformats.org/officeDocument/2006/relationships/font" Target="fonts/font9.fntdata"/><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font" Target="fonts/font5.fntdata"/><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viewProps" Target="viewProps.xml"/><Relationship Id="rId28" Type="http://schemas.openxmlformats.org/officeDocument/2006/relationships/customXml" Target="../customXml/item3.xml"/><Relationship Id="rId10" Type="http://schemas.openxmlformats.org/officeDocument/2006/relationships/slide" Target="slides/slide9.xml"/><Relationship Id="rId19"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presProps" Target="presProps.xml"/><Relationship Id="rId27" Type="http://schemas.openxmlformats.org/officeDocument/2006/relationships/customXml" Target="../customXml/item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10.08.2026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We offer a variety of programs in locations around the globe. We have programs ranging from one week to a full year abroad. You can take a variety of courses needed to graduate including CoreFSU classes as well as courses for specific majors and minors. If you are interested in gaining work experience before you graduate you can do an international internship! </a:t>
            </a:r>
          </a:p>
          <a:p>
            <a:r>
              <a:rPr lang="en-US"/>
              <a:t> </a:t>
            </a:r>
          </a:p>
          <a:p>
            <a:r>
              <a:rPr lang="en-US"/>
              <a:t>FSU owns and operates three study centers in Florence, Italy; London, England; and Valencia, Spain; as well as a branch campus in Panama City, in the Republic of Panama. </a:t>
            </a:r>
          </a:p>
          <a:p>
            <a:endParaRPr lang="en-US"/>
          </a:p>
          <a:p>
            <a:r>
              <a:rPr lang="en-US"/>
              <a:t>Students can study in each of these cities during the Fall, Spring or Summer. These locations have classrooms, libraries, computer labs and FSU staff and faculty. They are the hub for your study abroad experience. Let's go on a brief tour of these locations! First up: Florence, Italy!</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You can also connect with us on social media. Scan this QR code for links to our social media and more! Find us @fsuip on Instagram, X, Facebook, LinkedIn, and YouTube.</a:t>
            </a:r>
          </a:p>
          <a:p>
            <a:endParaRPr lang="en-US"/>
          </a:p>
          <a:p>
            <a:r>
              <a:rPr lang="en-US"/>
              <a:t>On the FSU IP Instagram or YouTube you can see videos created by students who are currently abroad. You can also find more resources in our story highlights and YouTube playlists.</a:t>
            </a:r>
          </a:p>
          <a:p>
            <a:endParaRPr lang="en-US"/>
          </a:p>
          <a:p>
            <a:r>
              <a:rPr lang="en-US"/>
              <a:t>Earlier I/we said that studying abroad is an experience worth sharing so before I/we go, I/we want to share why I/we chose to study abroad with you.  </a:t>
            </a:r>
          </a:p>
          <a:p>
            <a:endParaRPr lang="en-US"/>
          </a:p>
          <a:p>
            <a:r>
              <a:rPr lang="en-US"/>
              <a:t>Personal story:  ___________</a:t>
            </a:r>
          </a:p>
          <a:p>
            <a:r>
              <a:rPr lang="en-US"/>
              <a:t> </a:t>
            </a:r>
          </a:p>
          <a:p>
            <a:r>
              <a:rPr lang="en-US"/>
              <a:t>I/we hope you are interested in learning more about having your own experience worth sharing! I/We am/are happy to answer any questions, thanks for having me/us!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8/10/2026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8.png"/><Relationship Id="rId7" Type="http://schemas.openxmlformats.org/officeDocument/2006/relationships/image" Target="../media/image22.sv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21.svg"/><Relationship Id="rId5" Type="http://schemas.openxmlformats.org/officeDocument/2006/relationships/image" Target="../media/image20.svg"/><Relationship Id="rId10" Type="http://schemas.openxmlformats.org/officeDocument/2006/relationships/image" Target="../media/image25.png"/><Relationship Id="rId4" Type="http://schemas.openxmlformats.org/officeDocument/2006/relationships/image" Target="../media/image19.svg"/><Relationship Id="rId9" Type="http://schemas.openxmlformats.org/officeDocument/2006/relationships/image" Target="../media/image24.sv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image" Target="../media/image3.svg"/><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6.svg"/><Relationship Id="rId4" Type="http://schemas.openxmlformats.org/officeDocument/2006/relationships/image" Target="../media/image5.svg"/></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13.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8F4E8"/>
        </a:solidFill>
        <a:effectLst/>
      </p:bgPr>
    </p:bg>
    <p:spTree>
      <p:nvGrpSpPr>
        <p:cNvPr id="1" name=""/>
        <p:cNvGrpSpPr/>
        <p:nvPr/>
      </p:nvGrpSpPr>
      <p:grpSpPr>
        <a:xfrm>
          <a:off x="0" y="0"/>
          <a:ext cx="0" cy="0"/>
          <a:chOff x="0" y="0"/>
          <a:chExt cx="0" cy="0"/>
        </a:xfrm>
      </p:grpSpPr>
      <p:sp>
        <p:nvSpPr>
          <p:cNvPr id="2" name="Freeform 2"/>
          <p:cNvSpPr/>
          <p:nvPr/>
        </p:nvSpPr>
        <p:spPr>
          <a:xfrm>
            <a:off x="6451383" y="8620259"/>
            <a:ext cx="5385235" cy="1276082"/>
          </a:xfrm>
          <a:custGeom>
            <a:avLst/>
            <a:gdLst/>
            <a:ahLst/>
            <a:cxnLst/>
            <a:rect l="l" t="t" r="r" b="b"/>
            <a:pathLst>
              <a:path w="5385235" h="1276082">
                <a:moveTo>
                  <a:pt x="0" y="0"/>
                </a:moveTo>
                <a:lnTo>
                  <a:pt x="5385234" y="0"/>
                </a:lnTo>
                <a:lnTo>
                  <a:pt x="5385234" y="1276082"/>
                </a:lnTo>
                <a:lnTo>
                  <a:pt x="0" y="1276082"/>
                </a:lnTo>
                <a:lnTo>
                  <a:pt x="0" y="0"/>
                </a:lnTo>
                <a:close/>
              </a:path>
            </a:pathLst>
          </a:custGeom>
          <a:blipFill>
            <a:blip r:embed="rId2"/>
            <a:stretch>
              <a:fillRect r="-718"/>
            </a:stretch>
          </a:blipFill>
        </p:spPr>
        <p:txBody>
          <a:bodyPr/>
          <a:lstStyle/>
          <a:p>
            <a:endParaRPr lang="en-US"/>
          </a:p>
        </p:txBody>
      </p:sp>
      <p:sp>
        <p:nvSpPr>
          <p:cNvPr id="3" name="Freeform 3"/>
          <p:cNvSpPr/>
          <p:nvPr/>
        </p:nvSpPr>
        <p:spPr>
          <a:xfrm>
            <a:off x="4379981" y="1590999"/>
            <a:ext cx="9528039" cy="6514797"/>
          </a:xfrm>
          <a:custGeom>
            <a:avLst/>
            <a:gdLst/>
            <a:ahLst/>
            <a:cxnLst/>
            <a:rect l="l" t="t" r="r" b="b"/>
            <a:pathLst>
              <a:path w="9528039" h="6514797">
                <a:moveTo>
                  <a:pt x="0" y="0"/>
                </a:moveTo>
                <a:lnTo>
                  <a:pt x="9528038" y="0"/>
                </a:lnTo>
                <a:lnTo>
                  <a:pt x="9528038" y="6514797"/>
                </a:lnTo>
                <a:lnTo>
                  <a:pt x="0" y="6514797"/>
                </a:lnTo>
                <a:lnTo>
                  <a:pt x="0" y="0"/>
                </a:lnTo>
                <a:close/>
              </a:path>
            </a:pathLst>
          </a:custGeom>
          <a:blipFill>
            <a:blip r:embed="rId3"/>
            <a:stretch>
              <a:fillRect/>
            </a:stretch>
          </a:blipFill>
        </p:spPr>
        <p:txBody>
          <a:bodyPr/>
          <a:lstStyle/>
          <a:p>
            <a:endParaRPr lang="en-US"/>
          </a:p>
        </p:txBody>
      </p:sp>
      <p:sp>
        <p:nvSpPr>
          <p:cNvPr id="4" name="TextBox 4"/>
          <p:cNvSpPr txBox="1"/>
          <p:nvPr/>
        </p:nvSpPr>
        <p:spPr>
          <a:xfrm rot="-141771">
            <a:off x="6803524" y="1047443"/>
            <a:ext cx="5080431" cy="839559"/>
          </a:xfrm>
          <a:prstGeom prst="rect">
            <a:avLst/>
          </a:prstGeom>
        </p:spPr>
        <p:txBody>
          <a:bodyPr lIns="0" tIns="0" rIns="0" bIns="0" rtlCol="0" anchor="t">
            <a:spAutoFit/>
          </a:bodyPr>
          <a:lstStyle/>
          <a:p>
            <a:pPr algn="ctr">
              <a:lnSpc>
                <a:spcPts val="6690"/>
              </a:lnSpc>
            </a:pPr>
            <a:r>
              <a:rPr lang="en-US" sz="4778">
                <a:solidFill>
                  <a:srgbClr val="425563"/>
                </a:solidFill>
                <a:latin typeface="Bubblebody Neue"/>
                <a:ea typeface="Bubblebody Neue"/>
                <a:cs typeface="Bubblebody Neue"/>
                <a:sym typeface="Bubblebody Neue"/>
              </a:rPr>
              <a:t>Opportunities to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782F40"/>
        </a:solidFill>
        <a:effectLst/>
      </p:bgPr>
    </p:bg>
    <p:spTree>
      <p:nvGrpSpPr>
        <p:cNvPr id="1" name=""/>
        <p:cNvGrpSpPr/>
        <p:nvPr/>
      </p:nvGrpSpPr>
      <p:grpSpPr>
        <a:xfrm>
          <a:off x="0" y="0"/>
          <a:ext cx="0" cy="0"/>
          <a:chOff x="0" y="0"/>
          <a:chExt cx="0" cy="0"/>
        </a:xfrm>
      </p:grpSpPr>
      <p:sp>
        <p:nvSpPr>
          <p:cNvPr id="2" name="Freeform 2"/>
          <p:cNvSpPr/>
          <p:nvPr/>
        </p:nvSpPr>
        <p:spPr>
          <a:xfrm rot="-5400000">
            <a:off x="18109687" y="-18650717"/>
            <a:ext cx="10847421" cy="47588435"/>
          </a:xfrm>
          <a:custGeom>
            <a:avLst/>
            <a:gdLst/>
            <a:ahLst/>
            <a:cxnLst/>
            <a:rect l="l" t="t" r="r" b="b"/>
            <a:pathLst>
              <a:path w="10847421" h="47588435">
                <a:moveTo>
                  <a:pt x="0" y="0"/>
                </a:moveTo>
                <a:lnTo>
                  <a:pt x="10847420" y="0"/>
                </a:lnTo>
                <a:lnTo>
                  <a:pt x="10847420" y="47588434"/>
                </a:lnTo>
                <a:lnTo>
                  <a:pt x="0" y="47588434"/>
                </a:lnTo>
                <a:lnTo>
                  <a:pt x="0" y="0"/>
                </a:lnTo>
                <a:close/>
              </a:path>
            </a:pathLst>
          </a:custGeom>
          <a:blipFill>
            <a:blip r:embed="rId3"/>
            <a:stretch>
              <a:fillRect l="-232800" r="-232800" b="-17160"/>
            </a:stretch>
          </a:blipFill>
        </p:spPr>
        <p:txBody>
          <a:bodyPr/>
          <a:lstStyle/>
          <a:p>
            <a:endParaRPr lang="en-US"/>
          </a:p>
        </p:txBody>
      </p:sp>
      <p:sp>
        <p:nvSpPr>
          <p:cNvPr id="3" name="Freeform 3" descr="Wavy Shape Vector Element"/>
          <p:cNvSpPr/>
          <p:nvPr/>
        </p:nvSpPr>
        <p:spPr>
          <a:xfrm rot="-16200000" flipH="1" flipV="1">
            <a:off x="10226320" y="923882"/>
            <a:ext cx="19160454" cy="5181306"/>
          </a:xfrm>
          <a:custGeom>
            <a:avLst/>
            <a:gdLst/>
            <a:ahLst/>
            <a:cxnLst/>
            <a:rect l="l" t="t" r="r" b="b"/>
            <a:pathLst>
              <a:path w="19160454" h="5181306">
                <a:moveTo>
                  <a:pt x="0" y="0"/>
                </a:moveTo>
                <a:lnTo>
                  <a:pt x="19160454" y="0"/>
                </a:lnTo>
                <a:lnTo>
                  <a:pt x="19160454" y="5181306"/>
                </a:lnTo>
                <a:lnTo>
                  <a:pt x="0" y="518130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p:cNvSpPr/>
          <p:nvPr/>
        </p:nvSpPr>
        <p:spPr>
          <a:xfrm>
            <a:off x="9396487" y="3895953"/>
            <a:ext cx="3000537" cy="3000537"/>
          </a:xfrm>
          <a:custGeom>
            <a:avLst/>
            <a:gdLst/>
            <a:ahLst/>
            <a:cxnLst/>
            <a:rect l="l" t="t" r="r" b="b"/>
            <a:pathLst>
              <a:path w="3000537" h="3000537">
                <a:moveTo>
                  <a:pt x="0" y="0"/>
                </a:moveTo>
                <a:lnTo>
                  <a:pt x="3000537" y="0"/>
                </a:lnTo>
                <a:lnTo>
                  <a:pt x="3000537" y="3000537"/>
                </a:lnTo>
                <a:lnTo>
                  <a:pt x="0" y="3000537"/>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Freeform 5"/>
          <p:cNvSpPr/>
          <p:nvPr/>
        </p:nvSpPr>
        <p:spPr>
          <a:xfrm>
            <a:off x="9841103" y="-280210"/>
            <a:ext cx="3009238" cy="3009238"/>
          </a:xfrm>
          <a:custGeom>
            <a:avLst/>
            <a:gdLst/>
            <a:ahLst/>
            <a:cxnLst/>
            <a:rect l="l" t="t" r="r" b="b"/>
            <a:pathLst>
              <a:path w="3009238" h="3009238">
                <a:moveTo>
                  <a:pt x="0" y="0"/>
                </a:moveTo>
                <a:lnTo>
                  <a:pt x="3009238" y="0"/>
                </a:lnTo>
                <a:lnTo>
                  <a:pt x="3009238" y="3009238"/>
                </a:lnTo>
                <a:lnTo>
                  <a:pt x="0" y="3009238"/>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6" name="Freeform 6"/>
          <p:cNvSpPr/>
          <p:nvPr/>
        </p:nvSpPr>
        <p:spPr>
          <a:xfrm>
            <a:off x="10659678" y="7557972"/>
            <a:ext cx="3009238" cy="3009238"/>
          </a:xfrm>
          <a:custGeom>
            <a:avLst/>
            <a:gdLst/>
            <a:ahLst/>
            <a:cxnLst/>
            <a:rect l="l" t="t" r="r" b="b"/>
            <a:pathLst>
              <a:path w="3009238" h="3009238">
                <a:moveTo>
                  <a:pt x="0" y="0"/>
                </a:moveTo>
                <a:lnTo>
                  <a:pt x="3009238" y="0"/>
                </a:lnTo>
                <a:lnTo>
                  <a:pt x="3009238" y="3009238"/>
                </a:lnTo>
                <a:lnTo>
                  <a:pt x="0" y="3009238"/>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7" name="Freeform 7"/>
          <p:cNvSpPr/>
          <p:nvPr/>
        </p:nvSpPr>
        <p:spPr>
          <a:xfrm>
            <a:off x="14110108" y="6285525"/>
            <a:ext cx="3010536" cy="3010536"/>
          </a:xfrm>
          <a:custGeom>
            <a:avLst/>
            <a:gdLst/>
            <a:ahLst/>
            <a:cxnLst/>
            <a:rect l="l" t="t" r="r" b="b"/>
            <a:pathLst>
              <a:path w="3010536" h="3010536">
                <a:moveTo>
                  <a:pt x="0" y="0"/>
                </a:moveTo>
                <a:lnTo>
                  <a:pt x="3010536" y="0"/>
                </a:lnTo>
                <a:lnTo>
                  <a:pt x="3010536" y="3010536"/>
                </a:lnTo>
                <a:lnTo>
                  <a:pt x="0" y="3010536"/>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8" name="Freeform 8"/>
          <p:cNvSpPr/>
          <p:nvPr/>
        </p:nvSpPr>
        <p:spPr>
          <a:xfrm>
            <a:off x="12850341" y="1224409"/>
            <a:ext cx="4234290" cy="4234290"/>
          </a:xfrm>
          <a:custGeom>
            <a:avLst/>
            <a:gdLst/>
            <a:ahLst/>
            <a:cxnLst/>
            <a:rect l="l" t="t" r="r" b="b"/>
            <a:pathLst>
              <a:path w="4234290" h="4234290">
                <a:moveTo>
                  <a:pt x="0" y="0"/>
                </a:moveTo>
                <a:lnTo>
                  <a:pt x="4234290" y="0"/>
                </a:lnTo>
                <a:lnTo>
                  <a:pt x="4234290" y="4234290"/>
                </a:lnTo>
                <a:lnTo>
                  <a:pt x="0" y="4234290"/>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US"/>
          </a:p>
        </p:txBody>
      </p:sp>
      <p:grpSp>
        <p:nvGrpSpPr>
          <p:cNvPr id="9" name="Group 9"/>
          <p:cNvGrpSpPr/>
          <p:nvPr/>
        </p:nvGrpSpPr>
        <p:grpSpPr>
          <a:xfrm>
            <a:off x="680475" y="904648"/>
            <a:ext cx="2524038" cy="1103105"/>
            <a:chOff x="0" y="0"/>
            <a:chExt cx="3365385" cy="1470807"/>
          </a:xfrm>
        </p:grpSpPr>
        <p:grpSp>
          <p:nvGrpSpPr>
            <p:cNvPr id="10" name="Group 10"/>
            <p:cNvGrpSpPr/>
            <p:nvPr/>
          </p:nvGrpSpPr>
          <p:grpSpPr>
            <a:xfrm>
              <a:off x="0" y="0"/>
              <a:ext cx="3365385" cy="1470807"/>
              <a:chOff x="0" y="0"/>
              <a:chExt cx="758918" cy="331678"/>
            </a:xfrm>
          </p:grpSpPr>
          <p:sp>
            <p:nvSpPr>
              <p:cNvPr id="11" name="Freeform 11"/>
              <p:cNvSpPr/>
              <p:nvPr/>
            </p:nvSpPr>
            <p:spPr>
              <a:xfrm>
                <a:off x="0" y="0"/>
                <a:ext cx="758918" cy="331678"/>
              </a:xfrm>
              <a:custGeom>
                <a:avLst/>
                <a:gdLst/>
                <a:ahLst/>
                <a:cxnLst/>
                <a:rect l="l" t="t" r="r" b="b"/>
                <a:pathLst>
                  <a:path w="758918" h="331678">
                    <a:moveTo>
                      <a:pt x="137024" y="0"/>
                    </a:moveTo>
                    <a:lnTo>
                      <a:pt x="621894" y="0"/>
                    </a:lnTo>
                    <a:cubicBezTo>
                      <a:pt x="697571" y="0"/>
                      <a:pt x="758918" y="61348"/>
                      <a:pt x="758918" y="137024"/>
                    </a:cubicBezTo>
                    <a:lnTo>
                      <a:pt x="758918" y="194653"/>
                    </a:lnTo>
                    <a:cubicBezTo>
                      <a:pt x="758918" y="270330"/>
                      <a:pt x="697571" y="331678"/>
                      <a:pt x="621894" y="331678"/>
                    </a:cubicBezTo>
                    <a:lnTo>
                      <a:pt x="137024" y="331678"/>
                    </a:lnTo>
                    <a:cubicBezTo>
                      <a:pt x="100683" y="331678"/>
                      <a:pt x="65831" y="317241"/>
                      <a:pt x="40133" y="291544"/>
                    </a:cubicBezTo>
                    <a:cubicBezTo>
                      <a:pt x="14436" y="265847"/>
                      <a:pt x="0" y="230994"/>
                      <a:pt x="0" y="194653"/>
                    </a:cubicBezTo>
                    <a:lnTo>
                      <a:pt x="0" y="137024"/>
                    </a:lnTo>
                    <a:cubicBezTo>
                      <a:pt x="0" y="100683"/>
                      <a:pt x="14436" y="65831"/>
                      <a:pt x="40133" y="40133"/>
                    </a:cubicBezTo>
                    <a:cubicBezTo>
                      <a:pt x="65831" y="14436"/>
                      <a:pt x="100683" y="0"/>
                      <a:pt x="137024" y="0"/>
                    </a:cubicBezTo>
                    <a:close/>
                  </a:path>
                </a:pathLst>
              </a:custGeom>
              <a:solidFill>
                <a:srgbClr val="CEB888"/>
              </a:solidFill>
            </p:spPr>
            <p:txBody>
              <a:bodyPr/>
              <a:lstStyle/>
              <a:p>
                <a:endParaRPr lang="en-US"/>
              </a:p>
            </p:txBody>
          </p:sp>
          <p:sp>
            <p:nvSpPr>
              <p:cNvPr id="12" name="TextBox 12"/>
              <p:cNvSpPr txBox="1"/>
              <p:nvPr/>
            </p:nvSpPr>
            <p:spPr>
              <a:xfrm>
                <a:off x="0" y="-57150"/>
                <a:ext cx="758918" cy="388828"/>
              </a:xfrm>
              <a:prstGeom prst="rect">
                <a:avLst/>
              </a:prstGeom>
            </p:spPr>
            <p:txBody>
              <a:bodyPr lIns="50800" tIns="50800" rIns="50800" bIns="50800" rtlCol="0" anchor="ctr"/>
              <a:lstStyle/>
              <a:p>
                <a:pPr algn="ctr">
                  <a:lnSpc>
                    <a:spcPts val="3640"/>
                  </a:lnSpc>
                </a:pPr>
                <a:endParaRPr/>
              </a:p>
            </p:txBody>
          </p:sp>
        </p:grpSp>
        <p:sp>
          <p:nvSpPr>
            <p:cNvPr id="13" name="TextBox 13"/>
            <p:cNvSpPr txBox="1"/>
            <p:nvPr/>
          </p:nvSpPr>
          <p:spPr>
            <a:xfrm>
              <a:off x="261415" y="231212"/>
              <a:ext cx="2842554" cy="927100"/>
            </a:xfrm>
            <a:prstGeom prst="rect">
              <a:avLst/>
            </a:prstGeom>
          </p:spPr>
          <p:txBody>
            <a:bodyPr lIns="0" tIns="0" rIns="0" bIns="0" rtlCol="0" anchor="t">
              <a:spAutoFit/>
            </a:bodyPr>
            <a:lstStyle/>
            <a:p>
              <a:pPr marL="0" lvl="0" indent="0" algn="ctr">
                <a:lnSpc>
                  <a:spcPts val="5479"/>
                </a:lnSpc>
              </a:pPr>
              <a:r>
                <a:rPr lang="en-US" sz="4565" b="1">
                  <a:solidFill>
                    <a:srgbClr val="782F40"/>
                  </a:solidFill>
                  <a:latin typeface="Open Sans 1 Bold"/>
                  <a:ea typeface="Open Sans 1 Bold"/>
                  <a:cs typeface="Open Sans 1 Bold"/>
                  <a:sym typeface="Open Sans 1 Bold"/>
                </a:rPr>
                <a:t>@fsuip</a:t>
              </a:r>
            </a:p>
          </p:txBody>
        </p:sp>
      </p:grpSp>
      <p:pic>
        <p:nvPicPr>
          <p:cNvPr id="14" name="Picture 14"/>
          <p:cNvPicPr>
            <a:picLocks noChangeAspect="1"/>
          </p:cNvPicPr>
          <p:nvPr/>
        </p:nvPicPr>
        <p:blipFill>
          <a:blip r:embed="rId10"/>
          <a:stretch>
            <a:fillRect/>
          </a:stretch>
        </p:blipFill>
        <p:spPr>
          <a:xfrm>
            <a:off x="520908" y="7871272"/>
            <a:ext cx="1914809" cy="1914809"/>
          </a:xfrm>
          <a:prstGeom prst="rect">
            <a:avLst/>
          </a:prstGeom>
        </p:spPr>
      </p:pic>
      <p:sp>
        <p:nvSpPr>
          <p:cNvPr id="15" name="TextBox 15"/>
          <p:cNvSpPr txBox="1"/>
          <p:nvPr/>
        </p:nvSpPr>
        <p:spPr>
          <a:xfrm>
            <a:off x="680475" y="3083709"/>
            <a:ext cx="7851739" cy="2767965"/>
          </a:xfrm>
          <a:prstGeom prst="rect">
            <a:avLst/>
          </a:prstGeom>
        </p:spPr>
        <p:txBody>
          <a:bodyPr lIns="0" tIns="0" rIns="0" bIns="0" rtlCol="0" anchor="t">
            <a:spAutoFit/>
          </a:bodyPr>
          <a:lstStyle/>
          <a:p>
            <a:pPr marL="0" lvl="0" indent="0" algn="l">
              <a:lnSpc>
                <a:spcPts val="10980"/>
              </a:lnSpc>
            </a:pPr>
            <a:r>
              <a:rPr lang="en-US" sz="9000" b="1">
                <a:solidFill>
                  <a:srgbClr val="FFFFFF"/>
                </a:solidFill>
                <a:latin typeface="Open Sans 1 Bold"/>
                <a:ea typeface="Open Sans 1 Bold"/>
                <a:cs typeface="Open Sans 1 Bold"/>
                <a:sym typeface="Open Sans 1 Bold"/>
              </a:rPr>
              <a:t>Stay connected!</a:t>
            </a:r>
          </a:p>
        </p:txBody>
      </p:sp>
      <p:sp>
        <p:nvSpPr>
          <p:cNvPr id="16" name="TextBox 16"/>
          <p:cNvSpPr txBox="1"/>
          <p:nvPr/>
        </p:nvSpPr>
        <p:spPr>
          <a:xfrm>
            <a:off x="2843412" y="8347346"/>
            <a:ext cx="5985813" cy="905510"/>
          </a:xfrm>
          <a:prstGeom prst="rect">
            <a:avLst/>
          </a:prstGeom>
        </p:spPr>
        <p:txBody>
          <a:bodyPr lIns="0" tIns="0" rIns="0" bIns="0" rtlCol="0" anchor="t">
            <a:spAutoFit/>
          </a:bodyPr>
          <a:lstStyle/>
          <a:p>
            <a:pPr algn="l">
              <a:lnSpc>
                <a:spcPts val="3640"/>
              </a:lnSpc>
            </a:pPr>
            <a:r>
              <a:rPr lang="en-US" sz="2600">
                <a:solidFill>
                  <a:srgbClr val="FFFFFF"/>
                </a:solidFill>
                <a:latin typeface="Open Sans 1"/>
                <a:ea typeface="Open Sans 1"/>
                <a:cs typeface="Open Sans 1"/>
                <a:sym typeface="Open Sans 1"/>
              </a:rPr>
              <a:t>Scan the QR code for</a:t>
            </a:r>
          </a:p>
          <a:p>
            <a:pPr algn="l">
              <a:lnSpc>
                <a:spcPts val="3640"/>
              </a:lnSpc>
            </a:pPr>
            <a:r>
              <a:rPr lang="en-US" sz="2600">
                <a:solidFill>
                  <a:srgbClr val="FFFFFF"/>
                </a:solidFill>
                <a:latin typeface="Open Sans 1"/>
                <a:ea typeface="Open Sans 1"/>
                <a:cs typeface="Open Sans 1"/>
                <a:sym typeface="Open Sans 1"/>
              </a:rPr>
              <a:t>social media links &amp; other resources.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991727" y="481351"/>
            <a:ext cx="12962730" cy="2263775"/>
          </a:xfrm>
          <a:prstGeom prst="rect">
            <a:avLst/>
          </a:prstGeom>
        </p:spPr>
        <p:txBody>
          <a:bodyPr lIns="0" tIns="0" rIns="0" bIns="0" rtlCol="0" anchor="t">
            <a:spAutoFit/>
          </a:bodyPr>
          <a:lstStyle/>
          <a:p>
            <a:pPr algn="l">
              <a:lnSpc>
                <a:spcPts val="9100"/>
              </a:lnSpc>
              <a:spcBef>
                <a:spcPct val="0"/>
              </a:spcBef>
            </a:pPr>
            <a:r>
              <a:rPr lang="en-US" sz="6500" b="1">
                <a:solidFill>
                  <a:srgbClr val="000000"/>
                </a:solidFill>
                <a:latin typeface="Open Sans 1 Bold"/>
                <a:ea typeface="Open Sans 1 Bold"/>
                <a:cs typeface="Open Sans 1 Bold"/>
                <a:sym typeface="Open Sans 1 Bold"/>
              </a:rPr>
              <a:t>FSU International Programs Background Info</a:t>
            </a:r>
          </a:p>
        </p:txBody>
      </p:sp>
      <p:grpSp>
        <p:nvGrpSpPr>
          <p:cNvPr id="3" name="Group 3"/>
          <p:cNvGrpSpPr/>
          <p:nvPr/>
        </p:nvGrpSpPr>
        <p:grpSpPr>
          <a:xfrm>
            <a:off x="991727" y="3443430"/>
            <a:ext cx="7933025" cy="3108548"/>
            <a:chOff x="0" y="0"/>
            <a:chExt cx="10577366" cy="4144730"/>
          </a:xfrm>
        </p:grpSpPr>
        <p:grpSp>
          <p:nvGrpSpPr>
            <p:cNvPr id="4" name="Group 4"/>
            <p:cNvGrpSpPr/>
            <p:nvPr/>
          </p:nvGrpSpPr>
          <p:grpSpPr>
            <a:xfrm>
              <a:off x="0" y="0"/>
              <a:ext cx="10577366" cy="4144730"/>
              <a:chOff x="0" y="0"/>
              <a:chExt cx="1206823" cy="472892"/>
            </a:xfrm>
          </p:grpSpPr>
          <p:sp>
            <p:nvSpPr>
              <p:cNvPr id="5" name="Freeform 5"/>
              <p:cNvSpPr/>
              <p:nvPr/>
            </p:nvSpPr>
            <p:spPr>
              <a:xfrm>
                <a:off x="0" y="0"/>
                <a:ext cx="1206823" cy="472892"/>
              </a:xfrm>
              <a:custGeom>
                <a:avLst/>
                <a:gdLst/>
                <a:ahLst/>
                <a:cxnLst/>
                <a:rect l="l" t="t" r="r" b="b"/>
                <a:pathLst>
                  <a:path w="1206823" h="472892">
                    <a:moveTo>
                      <a:pt x="20494" y="0"/>
                    </a:moveTo>
                    <a:lnTo>
                      <a:pt x="1186328" y="0"/>
                    </a:lnTo>
                    <a:cubicBezTo>
                      <a:pt x="1197647" y="0"/>
                      <a:pt x="1206823" y="9176"/>
                      <a:pt x="1206823" y="20494"/>
                    </a:cubicBezTo>
                    <a:lnTo>
                      <a:pt x="1206823" y="452398"/>
                    </a:lnTo>
                    <a:cubicBezTo>
                      <a:pt x="1206823" y="457833"/>
                      <a:pt x="1204663" y="463046"/>
                      <a:pt x="1200820" y="466890"/>
                    </a:cubicBezTo>
                    <a:cubicBezTo>
                      <a:pt x="1196977" y="470733"/>
                      <a:pt x="1191764" y="472892"/>
                      <a:pt x="1186328" y="472892"/>
                    </a:cubicBezTo>
                    <a:lnTo>
                      <a:pt x="20494" y="472892"/>
                    </a:lnTo>
                    <a:cubicBezTo>
                      <a:pt x="15059" y="472892"/>
                      <a:pt x="9846" y="470733"/>
                      <a:pt x="6003" y="466890"/>
                    </a:cubicBezTo>
                    <a:cubicBezTo>
                      <a:pt x="2159" y="463046"/>
                      <a:pt x="0" y="457833"/>
                      <a:pt x="0" y="452398"/>
                    </a:cubicBezTo>
                    <a:lnTo>
                      <a:pt x="0" y="20494"/>
                    </a:lnTo>
                    <a:cubicBezTo>
                      <a:pt x="0" y="15059"/>
                      <a:pt x="2159" y="9846"/>
                      <a:pt x="6003" y="6003"/>
                    </a:cubicBezTo>
                    <a:cubicBezTo>
                      <a:pt x="9846" y="2159"/>
                      <a:pt x="15059" y="0"/>
                      <a:pt x="20494" y="0"/>
                    </a:cubicBezTo>
                    <a:close/>
                  </a:path>
                </a:pathLst>
              </a:custGeom>
              <a:solidFill>
                <a:srgbClr val="782F40"/>
              </a:solidFill>
            </p:spPr>
            <p:txBody>
              <a:bodyPr/>
              <a:lstStyle/>
              <a:p>
                <a:endParaRPr lang="en-US"/>
              </a:p>
            </p:txBody>
          </p:sp>
          <p:sp>
            <p:nvSpPr>
              <p:cNvPr id="6" name="TextBox 6"/>
              <p:cNvSpPr txBox="1"/>
              <p:nvPr/>
            </p:nvSpPr>
            <p:spPr>
              <a:xfrm>
                <a:off x="0" y="0"/>
                <a:ext cx="1206823" cy="472892"/>
              </a:xfrm>
              <a:prstGeom prst="rect">
                <a:avLst/>
              </a:prstGeom>
            </p:spPr>
            <p:txBody>
              <a:bodyPr lIns="116404" tIns="116404" rIns="116404" bIns="116404" rtlCol="0" anchor="ctr"/>
              <a:lstStyle/>
              <a:p>
                <a:pPr algn="ctr">
                  <a:lnSpc>
                    <a:spcPts val="1919"/>
                  </a:lnSpc>
                </a:pPr>
                <a:endParaRPr/>
              </a:p>
            </p:txBody>
          </p:sp>
        </p:grpSp>
        <p:sp>
          <p:nvSpPr>
            <p:cNvPr id="7" name="TextBox 7"/>
            <p:cNvSpPr txBox="1"/>
            <p:nvPr/>
          </p:nvSpPr>
          <p:spPr>
            <a:xfrm>
              <a:off x="4032647" y="824681"/>
              <a:ext cx="5775243" cy="2447744"/>
            </a:xfrm>
            <a:prstGeom prst="rect">
              <a:avLst/>
            </a:prstGeom>
          </p:spPr>
          <p:txBody>
            <a:bodyPr lIns="0" tIns="0" rIns="0" bIns="0" rtlCol="0" anchor="t">
              <a:spAutoFit/>
            </a:bodyPr>
            <a:lstStyle/>
            <a:p>
              <a:pPr algn="l">
                <a:lnSpc>
                  <a:spcPts val="3682"/>
                </a:lnSpc>
              </a:pPr>
              <a:r>
                <a:rPr lang="en-US" sz="2630" b="1">
                  <a:solidFill>
                    <a:srgbClr val="FFFFFF"/>
                  </a:solidFill>
                  <a:latin typeface="Open Sans 1 Bold"/>
                  <a:ea typeface="Open Sans 1 Bold"/>
                  <a:cs typeface="Open Sans 1 Bold"/>
                  <a:sym typeface="Open Sans 1 Bold"/>
                </a:rPr>
                <a:t>University for long-term study abroad</a:t>
              </a:r>
              <a:r>
                <a:rPr lang="en-US" sz="2630">
                  <a:solidFill>
                    <a:srgbClr val="FFFFFF"/>
                  </a:solidFill>
                  <a:latin typeface="Open Sans 1"/>
                  <a:ea typeface="Open Sans 1"/>
                  <a:cs typeface="Open Sans 1"/>
                  <a:sym typeface="Open Sans 1"/>
                </a:rPr>
                <a:t> among US public universities </a:t>
              </a:r>
            </a:p>
            <a:p>
              <a:pPr algn="l">
                <a:lnSpc>
                  <a:spcPts val="3682"/>
                </a:lnSpc>
                <a:spcBef>
                  <a:spcPct val="0"/>
                </a:spcBef>
              </a:pPr>
              <a:r>
                <a:rPr lang="en-US" sz="2630" i="1">
                  <a:solidFill>
                    <a:srgbClr val="FFFFFF"/>
                  </a:solidFill>
                  <a:latin typeface="Open Sans 1 Light Italics"/>
                  <a:ea typeface="Open Sans 1 Light Italics"/>
                  <a:cs typeface="Open Sans 1 Light Italics"/>
                  <a:sym typeface="Open Sans 1 Light Italics"/>
                </a:rPr>
                <a:t>IIE Open Doors ‘22-’23</a:t>
              </a:r>
            </a:p>
          </p:txBody>
        </p:sp>
        <p:sp>
          <p:nvSpPr>
            <p:cNvPr id="8" name="TextBox 8"/>
            <p:cNvSpPr txBox="1"/>
            <p:nvPr/>
          </p:nvSpPr>
          <p:spPr>
            <a:xfrm>
              <a:off x="594637" y="679973"/>
              <a:ext cx="2942709" cy="2784784"/>
            </a:xfrm>
            <a:prstGeom prst="rect">
              <a:avLst/>
            </a:prstGeom>
          </p:spPr>
          <p:txBody>
            <a:bodyPr lIns="0" tIns="0" rIns="0" bIns="0" rtlCol="0" anchor="t">
              <a:spAutoFit/>
            </a:bodyPr>
            <a:lstStyle/>
            <a:p>
              <a:pPr marL="0" lvl="0" indent="0" algn="l">
                <a:lnSpc>
                  <a:spcPts val="16588"/>
                </a:lnSpc>
              </a:pPr>
              <a:r>
                <a:rPr lang="en-US" sz="13823" b="1" i="1">
                  <a:solidFill>
                    <a:srgbClr val="CEB888"/>
                  </a:solidFill>
                  <a:latin typeface="Open Sans SemiCondensed Ultra-Bold Italics"/>
                  <a:ea typeface="Open Sans SemiCondensed Ultra-Bold Italics"/>
                  <a:cs typeface="Open Sans SemiCondensed Ultra-Bold Italics"/>
                  <a:sym typeface="Open Sans SemiCondensed Ultra-Bold Italics"/>
                </a:rPr>
                <a:t>#1</a:t>
              </a:r>
            </a:p>
          </p:txBody>
        </p:sp>
      </p:grpSp>
      <p:grpSp>
        <p:nvGrpSpPr>
          <p:cNvPr id="9" name="Group 9"/>
          <p:cNvGrpSpPr/>
          <p:nvPr/>
        </p:nvGrpSpPr>
        <p:grpSpPr>
          <a:xfrm>
            <a:off x="11912729" y="6849647"/>
            <a:ext cx="5486840" cy="2855278"/>
            <a:chOff x="0" y="0"/>
            <a:chExt cx="7315786" cy="3807038"/>
          </a:xfrm>
        </p:grpSpPr>
        <p:grpSp>
          <p:nvGrpSpPr>
            <p:cNvPr id="10" name="Group 10"/>
            <p:cNvGrpSpPr/>
            <p:nvPr/>
          </p:nvGrpSpPr>
          <p:grpSpPr>
            <a:xfrm>
              <a:off x="0" y="0"/>
              <a:ext cx="7315786" cy="3807038"/>
              <a:chOff x="0" y="0"/>
              <a:chExt cx="834693" cy="434363"/>
            </a:xfrm>
          </p:grpSpPr>
          <p:sp>
            <p:nvSpPr>
              <p:cNvPr id="11" name="Freeform 11"/>
              <p:cNvSpPr/>
              <p:nvPr/>
            </p:nvSpPr>
            <p:spPr>
              <a:xfrm>
                <a:off x="0" y="0"/>
                <a:ext cx="834693" cy="434363"/>
              </a:xfrm>
              <a:custGeom>
                <a:avLst/>
                <a:gdLst/>
                <a:ahLst/>
                <a:cxnLst/>
                <a:rect l="l" t="t" r="r" b="b"/>
                <a:pathLst>
                  <a:path w="834693" h="434363">
                    <a:moveTo>
                      <a:pt x="29631" y="0"/>
                    </a:moveTo>
                    <a:lnTo>
                      <a:pt x="805062" y="0"/>
                    </a:lnTo>
                    <a:cubicBezTo>
                      <a:pt x="821427" y="0"/>
                      <a:pt x="834693" y="13266"/>
                      <a:pt x="834693" y="29631"/>
                    </a:cubicBezTo>
                    <a:lnTo>
                      <a:pt x="834693" y="404732"/>
                    </a:lnTo>
                    <a:cubicBezTo>
                      <a:pt x="834693" y="421097"/>
                      <a:pt x="821427" y="434363"/>
                      <a:pt x="805062" y="434363"/>
                    </a:cubicBezTo>
                    <a:lnTo>
                      <a:pt x="29631" y="434363"/>
                    </a:lnTo>
                    <a:cubicBezTo>
                      <a:pt x="13266" y="434363"/>
                      <a:pt x="0" y="421097"/>
                      <a:pt x="0" y="404732"/>
                    </a:cubicBezTo>
                    <a:lnTo>
                      <a:pt x="0" y="29631"/>
                    </a:lnTo>
                    <a:cubicBezTo>
                      <a:pt x="0" y="13266"/>
                      <a:pt x="13266" y="0"/>
                      <a:pt x="29631" y="0"/>
                    </a:cubicBezTo>
                    <a:close/>
                  </a:path>
                </a:pathLst>
              </a:custGeom>
              <a:solidFill>
                <a:srgbClr val="782F40"/>
              </a:solidFill>
            </p:spPr>
            <p:txBody>
              <a:bodyPr/>
              <a:lstStyle/>
              <a:p>
                <a:endParaRPr lang="en-US"/>
              </a:p>
            </p:txBody>
          </p:sp>
          <p:sp>
            <p:nvSpPr>
              <p:cNvPr id="12" name="TextBox 12"/>
              <p:cNvSpPr txBox="1"/>
              <p:nvPr/>
            </p:nvSpPr>
            <p:spPr>
              <a:xfrm>
                <a:off x="0" y="0"/>
                <a:ext cx="834693" cy="434363"/>
              </a:xfrm>
              <a:prstGeom prst="rect">
                <a:avLst/>
              </a:prstGeom>
            </p:spPr>
            <p:txBody>
              <a:bodyPr lIns="116404" tIns="116404" rIns="116404" bIns="116404" rtlCol="0" anchor="ctr"/>
              <a:lstStyle/>
              <a:p>
                <a:pPr algn="ctr">
                  <a:lnSpc>
                    <a:spcPts val="1919"/>
                  </a:lnSpc>
                </a:pPr>
                <a:endParaRPr/>
              </a:p>
            </p:txBody>
          </p:sp>
        </p:grpSp>
        <p:sp>
          <p:nvSpPr>
            <p:cNvPr id="13" name="TextBox 13"/>
            <p:cNvSpPr txBox="1"/>
            <p:nvPr/>
          </p:nvSpPr>
          <p:spPr>
            <a:xfrm>
              <a:off x="626728" y="2077710"/>
              <a:ext cx="6157321" cy="1034140"/>
            </a:xfrm>
            <a:prstGeom prst="rect">
              <a:avLst/>
            </a:prstGeom>
          </p:spPr>
          <p:txBody>
            <a:bodyPr lIns="0" tIns="0" rIns="0" bIns="0" rtlCol="0" anchor="t">
              <a:spAutoFit/>
            </a:bodyPr>
            <a:lstStyle/>
            <a:p>
              <a:pPr algn="l">
                <a:lnSpc>
                  <a:spcPts val="3262"/>
                </a:lnSpc>
                <a:spcBef>
                  <a:spcPct val="0"/>
                </a:spcBef>
              </a:pPr>
              <a:r>
                <a:rPr lang="en-US" sz="2330">
                  <a:solidFill>
                    <a:srgbClr val="FFFFFF"/>
                  </a:solidFill>
                  <a:latin typeface="Open Sans 1"/>
                  <a:ea typeface="Open Sans 1"/>
                  <a:cs typeface="Open Sans 1"/>
                  <a:sym typeface="Open Sans 1"/>
                </a:rPr>
                <a:t>From 42 FSU departments taught classes abroad this past year</a:t>
              </a:r>
            </a:p>
          </p:txBody>
        </p:sp>
        <p:sp>
          <p:nvSpPr>
            <p:cNvPr id="14" name="TextBox 14"/>
            <p:cNvSpPr txBox="1"/>
            <p:nvPr/>
          </p:nvSpPr>
          <p:spPr>
            <a:xfrm>
              <a:off x="626728" y="390182"/>
              <a:ext cx="6502034" cy="1336675"/>
            </a:xfrm>
            <a:prstGeom prst="rect">
              <a:avLst/>
            </a:prstGeom>
          </p:spPr>
          <p:txBody>
            <a:bodyPr lIns="0" tIns="0" rIns="0" bIns="0" rtlCol="0" anchor="t">
              <a:spAutoFit/>
            </a:bodyPr>
            <a:lstStyle/>
            <a:p>
              <a:pPr marL="0" lvl="0" indent="0" algn="l">
                <a:lnSpc>
                  <a:spcPts val="7974"/>
                </a:lnSpc>
              </a:pPr>
              <a:r>
                <a:rPr lang="en-US" sz="6645" b="1" i="1">
                  <a:solidFill>
                    <a:srgbClr val="CEB888"/>
                  </a:solidFill>
                  <a:latin typeface="Open Sans 1 Bold Italics"/>
                  <a:ea typeface="Open Sans 1 Bold Italics"/>
                  <a:cs typeface="Open Sans 1 Bold Italics"/>
                  <a:sym typeface="Open Sans 1 Bold Italics"/>
                </a:rPr>
                <a:t>103 Faculty</a:t>
              </a:r>
            </a:p>
          </p:txBody>
        </p:sp>
      </p:grpSp>
      <p:grpSp>
        <p:nvGrpSpPr>
          <p:cNvPr id="15" name="Group 15"/>
          <p:cNvGrpSpPr/>
          <p:nvPr/>
        </p:nvGrpSpPr>
        <p:grpSpPr>
          <a:xfrm>
            <a:off x="7196863" y="6849647"/>
            <a:ext cx="4369581" cy="2855278"/>
            <a:chOff x="0" y="0"/>
            <a:chExt cx="5826108" cy="3807038"/>
          </a:xfrm>
        </p:grpSpPr>
        <p:grpSp>
          <p:nvGrpSpPr>
            <p:cNvPr id="16" name="Group 16"/>
            <p:cNvGrpSpPr/>
            <p:nvPr/>
          </p:nvGrpSpPr>
          <p:grpSpPr>
            <a:xfrm>
              <a:off x="0" y="0"/>
              <a:ext cx="5826108" cy="3807038"/>
              <a:chOff x="0" y="0"/>
              <a:chExt cx="664729" cy="434363"/>
            </a:xfrm>
          </p:grpSpPr>
          <p:sp>
            <p:nvSpPr>
              <p:cNvPr id="17" name="Freeform 17"/>
              <p:cNvSpPr/>
              <p:nvPr/>
            </p:nvSpPr>
            <p:spPr>
              <a:xfrm>
                <a:off x="0" y="0"/>
                <a:ext cx="664729" cy="434363"/>
              </a:xfrm>
              <a:custGeom>
                <a:avLst/>
                <a:gdLst/>
                <a:ahLst/>
                <a:cxnLst/>
                <a:rect l="l" t="t" r="r" b="b"/>
                <a:pathLst>
                  <a:path w="664729" h="434363">
                    <a:moveTo>
                      <a:pt x="37207" y="0"/>
                    </a:moveTo>
                    <a:lnTo>
                      <a:pt x="627521" y="0"/>
                    </a:lnTo>
                    <a:cubicBezTo>
                      <a:pt x="637389" y="0"/>
                      <a:pt x="646853" y="3920"/>
                      <a:pt x="653831" y="10898"/>
                    </a:cubicBezTo>
                    <a:cubicBezTo>
                      <a:pt x="660809" y="17875"/>
                      <a:pt x="664729" y="27339"/>
                      <a:pt x="664729" y="37207"/>
                    </a:cubicBezTo>
                    <a:lnTo>
                      <a:pt x="664729" y="397156"/>
                    </a:lnTo>
                    <a:cubicBezTo>
                      <a:pt x="664729" y="417705"/>
                      <a:pt x="648070" y="434363"/>
                      <a:pt x="627521" y="434363"/>
                    </a:cubicBezTo>
                    <a:lnTo>
                      <a:pt x="37207" y="434363"/>
                    </a:lnTo>
                    <a:cubicBezTo>
                      <a:pt x="27339" y="434363"/>
                      <a:pt x="17875" y="430443"/>
                      <a:pt x="10898" y="423465"/>
                    </a:cubicBezTo>
                    <a:cubicBezTo>
                      <a:pt x="3920" y="416488"/>
                      <a:pt x="0" y="407024"/>
                      <a:pt x="0" y="397156"/>
                    </a:cubicBezTo>
                    <a:lnTo>
                      <a:pt x="0" y="37207"/>
                    </a:lnTo>
                    <a:cubicBezTo>
                      <a:pt x="0" y="16658"/>
                      <a:pt x="16658" y="0"/>
                      <a:pt x="37207" y="0"/>
                    </a:cubicBezTo>
                    <a:close/>
                  </a:path>
                </a:pathLst>
              </a:custGeom>
              <a:solidFill>
                <a:srgbClr val="782F40"/>
              </a:solidFill>
            </p:spPr>
            <p:txBody>
              <a:bodyPr/>
              <a:lstStyle/>
              <a:p>
                <a:endParaRPr lang="en-US"/>
              </a:p>
            </p:txBody>
          </p:sp>
          <p:sp>
            <p:nvSpPr>
              <p:cNvPr id="18" name="TextBox 18"/>
              <p:cNvSpPr txBox="1"/>
              <p:nvPr/>
            </p:nvSpPr>
            <p:spPr>
              <a:xfrm>
                <a:off x="0" y="0"/>
                <a:ext cx="664729" cy="434363"/>
              </a:xfrm>
              <a:prstGeom prst="rect">
                <a:avLst/>
              </a:prstGeom>
            </p:spPr>
            <p:txBody>
              <a:bodyPr lIns="116404" tIns="116404" rIns="116404" bIns="116404" rtlCol="0" anchor="ctr"/>
              <a:lstStyle/>
              <a:p>
                <a:pPr algn="ctr">
                  <a:lnSpc>
                    <a:spcPts val="1919"/>
                  </a:lnSpc>
                </a:pPr>
                <a:endParaRPr/>
              </a:p>
            </p:txBody>
          </p:sp>
        </p:grpSp>
        <p:sp>
          <p:nvSpPr>
            <p:cNvPr id="19" name="TextBox 19"/>
            <p:cNvSpPr txBox="1"/>
            <p:nvPr/>
          </p:nvSpPr>
          <p:spPr>
            <a:xfrm>
              <a:off x="657125" y="1811351"/>
              <a:ext cx="4675173" cy="1566858"/>
            </a:xfrm>
            <a:prstGeom prst="rect">
              <a:avLst/>
            </a:prstGeom>
          </p:spPr>
          <p:txBody>
            <a:bodyPr lIns="0" tIns="0" rIns="0" bIns="0" rtlCol="0" anchor="t">
              <a:spAutoFit/>
            </a:bodyPr>
            <a:lstStyle/>
            <a:p>
              <a:pPr algn="l">
                <a:lnSpc>
                  <a:spcPts val="3262"/>
                </a:lnSpc>
                <a:spcBef>
                  <a:spcPct val="0"/>
                </a:spcBef>
              </a:pPr>
              <a:r>
                <a:rPr lang="en-US" sz="2330">
                  <a:solidFill>
                    <a:srgbClr val="FFFFFF"/>
                  </a:solidFill>
                  <a:latin typeface="Open Sans 1"/>
                  <a:ea typeface="Open Sans 1"/>
                  <a:cs typeface="Open Sans 1"/>
                  <a:sym typeface="Open Sans 1"/>
                </a:rPr>
                <a:t>Student participants across Fall, Spring, &amp; Summer this past year</a:t>
              </a:r>
            </a:p>
          </p:txBody>
        </p:sp>
        <p:sp>
          <p:nvSpPr>
            <p:cNvPr id="20" name="TextBox 20"/>
            <p:cNvSpPr txBox="1"/>
            <p:nvPr/>
          </p:nvSpPr>
          <p:spPr>
            <a:xfrm>
              <a:off x="657125" y="393962"/>
              <a:ext cx="4190272" cy="1329116"/>
            </a:xfrm>
            <a:prstGeom prst="rect">
              <a:avLst/>
            </a:prstGeom>
          </p:spPr>
          <p:txBody>
            <a:bodyPr lIns="0" tIns="0" rIns="0" bIns="0" rtlCol="0" anchor="t">
              <a:spAutoFit/>
            </a:bodyPr>
            <a:lstStyle/>
            <a:p>
              <a:pPr marL="0" lvl="0" indent="0" algn="l">
                <a:lnSpc>
                  <a:spcPts val="7974"/>
                </a:lnSpc>
              </a:pPr>
              <a:r>
                <a:rPr lang="en-US" sz="6645" b="1" i="1">
                  <a:solidFill>
                    <a:srgbClr val="CEB888"/>
                  </a:solidFill>
                  <a:latin typeface="Open Sans SemiCondensed Ultra-Bold Italics"/>
                  <a:ea typeface="Open Sans SemiCondensed Ultra-Bold Italics"/>
                  <a:cs typeface="Open Sans SemiCondensed Ultra-Bold Italics"/>
                  <a:sym typeface="Open Sans SemiCondensed Ultra-Bold Italics"/>
                </a:rPr>
                <a:t>2,160</a:t>
              </a:r>
            </a:p>
          </p:txBody>
        </p:sp>
      </p:grpSp>
      <p:grpSp>
        <p:nvGrpSpPr>
          <p:cNvPr id="21" name="Group 21"/>
          <p:cNvGrpSpPr/>
          <p:nvPr/>
        </p:nvGrpSpPr>
        <p:grpSpPr>
          <a:xfrm>
            <a:off x="991727" y="6849647"/>
            <a:ext cx="5890460" cy="2888573"/>
            <a:chOff x="0" y="0"/>
            <a:chExt cx="7853946" cy="3851431"/>
          </a:xfrm>
        </p:grpSpPr>
        <p:grpSp>
          <p:nvGrpSpPr>
            <p:cNvPr id="22" name="Group 22"/>
            <p:cNvGrpSpPr/>
            <p:nvPr/>
          </p:nvGrpSpPr>
          <p:grpSpPr>
            <a:xfrm>
              <a:off x="0" y="0"/>
              <a:ext cx="7853946" cy="3851431"/>
              <a:chOff x="0" y="0"/>
              <a:chExt cx="896094" cy="439428"/>
            </a:xfrm>
          </p:grpSpPr>
          <p:sp>
            <p:nvSpPr>
              <p:cNvPr id="23" name="Freeform 23"/>
              <p:cNvSpPr/>
              <p:nvPr/>
            </p:nvSpPr>
            <p:spPr>
              <a:xfrm>
                <a:off x="0" y="0"/>
                <a:ext cx="896094" cy="439428"/>
              </a:xfrm>
              <a:custGeom>
                <a:avLst/>
                <a:gdLst/>
                <a:ahLst/>
                <a:cxnLst/>
                <a:rect l="l" t="t" r="r" b="b"/>
                <a:pathLst>
                  <a:path w="896094" h="439428">
                    <a:moveTo>
                      <a:pt x="27601" y="0"/>
                    </a:moveTo>
                    <a:lnTo>
                      <a:pt x="868494" y="0"/>
                    </a:lnTo>
                    <a:cubicBezTo>
                      <a:pt x="875814" y="0"/>
                      <a:pt x="882834" y="2908"/>
                      <a:pt x="888010" y="8084"/>
                    </a:cubicBezTo>
                    <a:cubicBezTo>
                      <a:pt x="893187" y="13260"/>
                      <a:pt x="896094" y="20280"/>
                      <a:pt x="896094" y="27601"/>
                    </a:cubicBezTo>
                    <a:lnTo>
                      <a:pt x="896094" y="411828"/>
                    </a:lnTo>
                    <a:cubicBezTo>
                      <a:pt x="896094" y="419148"/>
                      <a:pt x="893187" y="426168"/>
                      <a:pt x="888010" y="431344"/>
                    </a:cubicBezTo>
                    <a:cubicBezTo>
                      <a:pt x="882834" y="436520"/>
                      <a:pt x="875814" y="439428"/>
                      <a:pt x="868494" y="439428"/>
                    </a:cubicBezTo>
                    <a:lnTo>
                      <a:pt x="27601" y="439428"/>
                    </a:lnTo>
                    <a:cubicBezTo>
                      <a:pt x="12357" y="439428"/>
                      <a:pt x="0" y="427071"/>
                      <a:pt x="0" y="411828"/>
                    </a:cubicBezTo>
                    <a:lnTo>
                      <a:pt x="0" y="27601"/>
                    </a:lnTo>
                    <a:cubicBezTo>
                      <a:pt x="0" y="20280"/>
                      <a:pt x="2908" y="13260"/>
                      <a:pt x="8084" y="8084"/>
                    </a:cubicBezTo>
                    <a:cubicBezTo>
                      <a:pt x="13260" y="2908"/>
                      <a:pt x="20280" y="0"/>
                      <a:pt x="27601" y="0"/>
                    </a:cubicBezTo>
                    <a:close/>
                  </a:path>
                </a:pathLst>
              </a:custGeom>
              <a:solidFill>
                <a:srgbClr val="782F40"/>
              </a:solidFill>
            </p:spPr>
            <p:txBody>
              <a:bodyPr/>
              <a:lstStyle/>
              <a:p>
                <a:endParaRPr lang="en-US"/>
              </a:p>
            </p:txBody>
          </p:sp>
          <p:sp>
            <p:nvSpPr>
              <p:cNvPr id="24" name="TextBox 24"/>
              <p:cNvSpPr txBox="1"/>
              <p:nvPr/>
            </p:nvSpPr>
            <p:spPr>
              <a:xfrm>
                <a:off x="0" y="0"/>
                <a:ext cx="896094" cy="439428"/>
              </a:xfrm>
              <a:prstGeom prst="rect">
                <a:avLst/>
              </a:prstGeom>
            </p:spPr>
            <p:txBody>
              <a:bodyPr lIns="116404" tIns="116404" rIns="116404" bIns="116404" rtlCol="0" anchor="ctr"/>
              <a:lstStyle/>
              <a:p>
                <a:pPr algn="ctr">
                  <a:lnSpc>
                    <a:spcPts val="1919"/>
                  </a:lnSpc>
                </a:pPr>
                <a:endParaRPr/>
              </a:p>
            </p:txBody>
          </p:sp>
        </p:grpSp>
        <p:sp>
          <p:nvSpPr>
            <p:cNvPr id="25" name="TextBox 25"/>
            <p:cNvSpPr txBox="1"/>
            <p:nvPr/>
          </p:nvSpPr>
          <p:spPr>
            <a:xfrm>
              <a:off x="594637" y="2122103"/>
              <a:ext cx="6461324" cy="1034140"/>
            </a:xfrm>
            <a:prstGeom prst="rect">
              <a:avLst/>
            </a:prstGeom>
          </p:spPr>
          <p:txBody>
            <a:bodyPr lIns="0" tIns="0" rIns="0" bIns="0" rtlCol="0" anchor="t">
              <a:spAutoFit/>
            </a:bodyPr>
            <a:lstStyle/>
            <a:p>
              <a:pPr algn="l">
                <a:lnSpc>
                  <a:spcPts val="3262"/>
                </a:lnSpc>
                <a:spcBef>
                  <a:spcPct val="0"/>
                </a:spcBef>
              </a:pPr>
              <a:r>
                <a:rPr lang="en-US" sz="2330">
                  <a:solidFill>
                    <a:srgbClr val="FFFFFF"/>
                  </a:solidFill>
                  <a:latin typeface="Open Sans 1"/>
                  <a:ea typeface="Open Sans 1"/>
                  <a:cs typeface="Open Sans 1"/>
                  <a:sym typeface="Open Sans 1"/>
                </a:rPr>
                <a:t>Of experience sending FSU students abroad to study</a:t>
              </a:r>
            </a:p>
          </p:txBody>
        </p:sp>
        <p:sp>
          <p:nvSpPr>
            <p:cNvPr id="26" name="TextBox 26"/>
            <p:cNvSpPr txBox="1"/>
            <p:nvPr/>
          </p:nvSpPr>
          <p:spPr>
            <a:xfrm>
              <a:off x="594637" y="438355"/>
              <a:ext cx="6780934" cy="1329116"/>
            </a:xfrm>
            <a:prstGeom prst="rect">
              <a:avLst/>
            </a:prstGeom>
          </p:spPr>
          <p:txBody>
            <a:bodyPr lIns="0" tIns="0" rIns="0" bIns="0" rtlCol="0" anchor="t">
              <a:spAutoFit/>
            </a:bodyPr>
            <a:lstStyle/>
            <a:p>
              <a:pPr marL="0" lvl="0" indent="0" algn="l">
                <a:lnSpc>
                  <a:spcPts val="7974"/>
                </a:lnSpc>
              </a:pPr>
              <a:r>
                <a:rPr lang="en-US" sz="6645" b="1" i="1">
                  <a:solidFill>
                    <a:srgbClr val="CEB888"/>
                  </a:solidFill>
                  <a:latin typeface="Open Sans SemiCondensed Ultra-Bold Italics"/>
                  <a:ea typeface="Open Sans SemiCondensed Ultra-Bold Italics"/>
                  <a:cs typeface="Open Sans SemiCondensed Ultra-Bold Italics"/>
                  <a:sym typeface="Open Sans SemiCondensed Ultra-Bold Italics"/>
                </a:rPr>
                <a:t>Over 65 years</a:t>
              </a:r>
            </a:p>
          </p:txBody>
        </p:sp>
      </p:grpSp>
      <p:grpSp>
        <p:nvGrpSpPr>
          <p:cNvPr id="27" name="Group 27"/>
          <p:cNvGrpSpPr/>
          <p:nvPr/>
        </p:nvGrpSpPr>
        <p:grpSpPr>
          <a:xfrm>
            <a:off x="9289920" y="3443430"/>
            <a:ext cx="8109648" cy="3108548"/>
            <a:chOff x="0" y="0"/>
            <a:chExt cx="10812865" cy="4144730"/>
          </a:xfrm>
        </p:grpSpPr>
        <p:grpSp>
          <p:nvGrpSpPr>
            <p:cNvPr id="28" name="Group 28"/>
            <p:cNvGrpSpPr/>
            <p:nvPr/>
          </p:nvGrpSpPr>
          <p:grpSpPr>
            <a:xfrm>
              <a:off x="0" y="0"/>
              <a:ext cx="10812865" cy="4144730"/>
              <a:chOff x="0" y="0"/>
              <a:chExt cx="1233692" cy="472892"/>
            </a:xfrm>
          </p:grpSpPr>
          <p:sp>
            <p:nvSpPr>
              <p:cNvPr id="29" name="Freeform 29"/>
              <p:cNvSpPr/>
              <p:nvPr/>
            </p:nvSpPr>
            <p:spPr>
              <a:xfrm>
                <a:off x="0" y="0"/>
                <a:ext cx="1233692" cy="472892"/>
              </a:xfrm>
              <a:custGeom>
                <a:avLst/>
                <a:gdLst/>
                <a:ahLst/>
                <a:cxnLst/>
                <a:rect l="l" t="t" r="r" b="b"/>
                <a:pathLst>
                  <a:path w="1233692" h="472892">
                    <a:moveTo>
                      <a:pt x="20048" y="0"/>
                    </a:moveTo>
                    <a:lnTo>
                      <a:pt x="1213644" y="0"/>
                    </a:lnTo>
                    <a:cubicBezTo>
                      <a:pt x="1224716" y="0"/>
                      <a:pt x="1233692" y="8976"/>
                      <a:pt x="1233692" y="20048"/>
                    </a:cubicBezTo>
                    <a:lnTo>
                      <a:pt x="1233692" y="452844"/>
                    </a:lnTo>
                    <a:cubicBezTo>
                      <a:pt x="1233692" y="458161"/>
                      <a:pt x="1231579" y="463261"/>
                      <a:pt x="1227820" y="467020"/>
                    </a:cubicBezTo>
                    <a:cubicBezTo>
                      <a:pt x="1224060" y="470780"/>
                      <a:pt x="1218961" y="472892"/>
                      <a:pt x="1213644" y="472892"/>
                    </a:cubicBezTo>
                    <a:lnTo>
                      <a:pt x="20048" y="472892"/>
                    </a:lnTo>
                    <a:cubicBezTo>
                      <a:pt x="14731" y="472892"/>
                      <a:pt x="9632" y="470780"/>
                      <a:pt x="5872" y="467020"/>
                    </a:cubicBezTo>
                    <a:cubicBezTo>
                      <a:pt x="2112" y="463261"/>
                      <a:pt x="0" y="458161"/>
                      <a:pt x="0" y="452844"/>
                    </a:cubicBezTo>
                    <a:lnTo>
                      <a:pt x="0" y="20048"/>
                    </a:lnTo>
                    <a:cubicBezTo>
                      <a:pt x="0" y="14731"/>
                      <a:pt x="2112" y="9632"/>
                      <a:pt x="5872" y="5872"/>
                    </a:cubicBezTo>
                    <a:cubicBezTo>
                      <a:pt x="9632" y="2112"/>
                      <a:pt x="14731" y="0"/>
                      <a:pt x="20048" y="0"/>
                    </a:cubicBezTo>
                    <a:close/>
                  </a:path>
                </a:pathLst>
              </a:custGeom>
              <a:solidFill>
                <a:srgbClr val="782F40"/>
              </a:solidFill>
            </p:spPr>
            <p:txBody>
              <a:bodyPr/>
              <a:lstStyle/>
              <a:p>
                <a:endParaRPr lang="en-US"/>
              </a:p>
            </p:txBody>
          </p:sp>
          <p:sp>
            <p:nvSpPr>
              <p:cNvPr id="30" name="TextBox 30"/>
              <p:cNvSpPr txBox="1"/>
              <p:nvPr/>
            </p:nvSpPr>
            <p:spPr>
              <a:xfrm>
                <a:off x="0" y="0"/>
                <a:ext cx="1233692" cy="472892"/>
              </a:xfrm>
              <a:prstGeom prst="rect">
                <a:avLst/>
              </a:prstGeom>
            </p:spPr>
            <p:txBody>
              <a:bodyPr lIns="116404" tIns="116404" rIns="116404" bIns="116404" rtlCol="0" anchor="ctr"/>
              <a:lstStyle/>
              <a:p>
                <a:pPr algn="ctr">
                  <a:lnSpc>
                    <a:spcPts val="1919"/>
                  </a:lnSpc>
                </a:pPr>
                <a:endParaRPr/>
              </a:p>
            </p:txBody>
          </p:sp>
        </p:grpSp>
        <p:sp>
          <p:nvSpPr>
            <p:cNvPr id="31" name="TextBox 31"/>
            <p:cNvSpPr txBox="1"/>
            <p:nvPr/>
          </p:nvSpPr>
          <p:spPr>
            <a:xfrm>
              <a:off x="5037771" y="589731"/>
              <a:ext cx="4899409" cy="2917643"/>
            </a:xfrm>
            <a:prstGeom prst="rect">
              <a:avLst/>
            </a:prstGeom>
          </p:spPr>
          <p:txBody>
            <a:bodyPr lIns="0" tIns="0" rIns="0" bIns="0" rtlCol="0" anchor="t">
              <a:spAutoFit/>
            </a:bodyPr>
            <a:lstStyle/>
            <a:p>
              <a:pPr algn="l">
                <a:lnSpc>
                  <a:spcPts val="3682"/>
                </a:lnSpc>
              </a:pPr>
              <a:r>
                <a:rPr lang="en-US" sz="2630" b="1">
                  <a:solidFill>
                    <a:srgbClr val="FFFFFF"/>
                  </a:solidFill>
                  <a:latin typeface="Open Sans 1 Bold"/>
                  <a:ea typeface="Open Sans 1 Bold"/>
                  <a:cs typeface="Open Sans 1 Bold"/>
                  <a:sym typeface="Open Sans 1 Bold"/>
                </a:rPr>
                <a:t>University overall for study abroad </a:t>
              </a:r>
              <a:r>
                <a:rPr lang="en-US" sz="2630">
                  <a:solidFill>
                    <a:srgbClr val="FFFFFF"/>
                  </a:solidFill>
                  <a:latin typeface="Open Sans 1"/>
                  <a:ea typeface="Open Sans 1"/>
                  <a:cs typeface="Open Sans 1"/>
                  <a:sym typeface="Open Sans 1"/>
                </a:rPr>
                <a:t>among</a:t>
              </a:r>
            </a:p>
            <a:p>
              <a:pPr algn="l">
                <a:lnSpc>
                  <a:spcPts val="3682"/>
                </a:lnSpc>
              </a:pPr>
              <a:r>
                <a:rPr lang="en-US" sz="2630">
                  <a:solidFill>
                    <a:srgbClr val="FFFFFF"/>
                  </a:solidFill>
                  <a:latin typeface="Open Sans 1"/>
                  <a:ea typeface="Open Sans 1"/>
                  <a:cs typeface="Open Sans 1"/>
                  <a:sym typeface="Open Sans 1"/>
                </a:rPr>
                <a:t>US institutions</a:t>
              </a:r>
            </a:p>
            <a:p>
              <a:pPr algn="l">
                <a:lnSpc>
                  <a:spcPts val="2842"/>
                </a:lnSpc>
              </a:pPr>
              <a:r>
                <a:rPr lang="en-US" sz="2030">
                  <a:solidFill>
                    <a:srgbClr val="FFFFFF"/>
                  </a:solidFill>
                  <a:latin typeface="Open Sans 1"/>
                  <a:ea typeface="Open Sans 1"/>
                  <a:cs typeface="Open Sans 1"/>
                  <a:sym typeface="Open Sans 1"/>
                </a:rPr>
                <a:t>(for number of participants) </a:t>
              </a:r>
            </a:p>
            <a:p>
              <a:pPr algn="l">
                <a:lnSpc>
                  <a:spcPts val="3682"/>
                </a:lnSpc>
                <a:spcBef>
                  <a:spcPct val="0"/>
                </a:spcBef>
              </a:pPr>
              <a:r>
                <a:rPr lang="en-US" sz="2630" i="1">
                  <a:solidFill>
                    <a:srgbClr val="FFFFFF"/>
                  </a:solidFill>
                  <a:latin typeface="Open Sans 1 Light Italics"/>
                  <a:ea typeface="Open Sans 1 Light Italics"/>
                  <a:cs typeface="Open Sans 1 Light Italics"/>
                  <a:sym typeface="Open Sans 1 Light Italics"/>
                </a:rPr>
                <a:t>IIE Open Doors ‘22-’23</a:t>
              </a:r>
            </a:p>
          </p:txBody>
        </p:sp>
        <p:sp>
          <p:nvSpPr>
            <p:cNvPr id="32" name="TextBox 32"/>
            <p:cNvSpPr txBox="1"/>
            <p:nvPr/>
          </p:nvSpPr>
          <p:spPr>
            <a:xfrm>
              <a:off x="578740" y="675365"/>
              <a:ext cx="3925630" cy="2794000"/>
            </a:xfrm>
            <a:prstGeom prst="rect">
              <a:avLst/>
            </a:prstGeom>
          </p:spPr>
          <p:txBody>
            <a:bodyPr lIns="0" tIns="0" rIns="0" bIns="0" rtlCol="0" anchor="t">
              <a:spAutoFit/>
            </a:bodyPr>
            <a:lstStyle/>
            <a:p>
              <a:pPr marL="0" lvl="0" indent="0" algn="l">
                <a:lnSpc>
                  <a:spcPts val="16560"/>
                </a:lnSpc>
              </a:pPr>
              <a:r>
                <a:rPr lang="en-US" sz="13800" b="1" i="1">
                  <a:solidFill>
                    <a:srgbClr val="CEB888"/>
                  </a:solidFill>
                  <a:latin typeface="Open Sans SemiCondensed Ultra-Bold Italics"/>
                  <a:ea typeface="Open Sans SemiCondensed Ultra-Bold Italics"/>
                  <a:cs typeface="Open Sans SemiCondensed Ultra-Bold Italics"/>
                  <a:sym typeface="Open Sans SemiCondensed Ultra-Bold Italics"/>
                </a:rPr>
                <a:t>#10</a:t>
              </a: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DFD1A7"/>
        </a:solidFill>
        <a:effectLst/>
      </p:bgPr>
    </p:bg>
    <p:spTree>
      <p:nvGrpSpPr>
        <p:cNvPr id="1" name=""/>
        <p:cNvGrpSpPr/>
        <p:nvPr/>
      </p:nvGrpSpPr>
      <p:grpSpPr>
        <a:xfrm>
          <a:off x="0" y="0"/>
          <a:ext cx="0" cy="0"/>
          <a:chOff x="0" y="0"/>
          <a:chExt cx="0" cy="0"/>
        </a:xfrm>
      </p:grpSpPr>
      <p:grpSp>
        <p:nvGrpSpPr>
          <p:cNvPr id="2" name="Group 2"/>
          <p:cNvGrpSpPr/>
          <p:nvPr/>
        </p:nvGrpSpPr>
        <p:grpSpPr>
          <a:xfrm>
            <a:off x="663113" y="3118066"/>
            <a:ext cx="7574487" cy="6140234"/>
            <a:chOff x="0" y="0"/>
            <a:chExt cx="1994927" cy="1617181"/>
          </a:xfrm>
        </p:grpSpPr>
        <p:sp>
          <p:nvSpPr>
            <p:cNvPr id="3" name="Freeform 3"/>
            <p:cNvSpPr/>
            <p:nvPr/>
          </p:nvSpPr>
          <p:spPr>
            <a:xfrm>
              <a:off x="0" y="0"/>
              <a:ext cx="1994926" cy="1617181"/>
            </a:xfrm>
            <a:custGeom>
              <a:avLst/>
              <a:gdLst/>
              <a:ahLst/>
              <a:cxnLst/>
              <a:rect l="l" t="t" r="r" b="b"/>
              <a:pathLst>
                <a:path w="1994926" h="1617181">
                  <a:moveTo>
                    <a:pt x="52127" y="0"/>
                  </a:moveTo>
                  <a:lnTo>
                    <a:pt x="1942799" y="0"/>
                  </a:lnTo>
                  <a:cubicBezTo>
                    <a:pt x="1956624" y="0"/>
                    <a:pt x="1969883" y="5492"/>
                    <a:pt x="1979659" y="15268"/>
                  </a:cubicBezTo>
                  <a:cubicBezTo>
                    <a:pt x="1989435" y="25044"/>
                    <a:pt x="1994926" y="38302"/>
                    <a:pt x="1994926" y="52127"/>
                  </a:cubicBezTo>
                  <a:lnTo>
                    <a:pt x="1994926" y="1565054"/>
                  </a:lnTo>
                  <a:cubicBezTo>
                    <a:pt x="1994926" y="1578879"/>
                    <a:pt x="1989435" y="1592137"/>
                    <a:pt x="1979659" y="1601913"/>
                  </a:cubicBezTo>
                  <a:cubicBezTo>
                    <a:pt x="1969883" y="1611689"/>
                    <a:pt x="1956624" y="1617181"/>
                    <a:pt x="1942799" y="1617181"/>
                  </a:cubicBezTo>
                  <a:lnTo>
                    <a:pt x="52127" y="1617181"/>
                  </a:lnTo>
                  <a:cubicBezTo>
                    <a:pt x="38302" y="1617181"/>
                    <a:pt x="25044" y="1611689"/>
                    <a:pt x="15268" y="1601913"/>
                  </a:cubicBezTo>
                  <a:cubicBezTo>
                    <a:pt x="5492" y="1592137"/>
                    <a:pt x="0" y="1578879"/>
                    <a:pt x="0" y="1565054"/>
                  </a:cubicBezTo>
                  <a:lnTo>
                    <a:pt x="0" y="52127"/>
                  </a:lnTo>
                  <a:cubicBezTo>
                    <a:pt x="0" y="38302"/>
                    <a:pt x="5492" y="25044"/>
                    <a:pt x="15268" y="15268"/>
                  </a:cubicBezTo>
                  <a:cubicBezTo>
                    <a:pt x="25044" y="5492"/>
                    <a:pt x="38302" y="0"/>
                    <a:pt x="52127" y="0"/>
                  </a:cubicBezTo>
                  <a:close/>
                </a:path>
              </a:pathLst>
            </a:custGeom>
            <a:solidFill>
              <a:srgbClr val="FFFFFF"/>
            </a:solidFill>
          </p:spPr>
          <p:txBody>
            <a:bodyPr/>
            <a:lstStyle/>
            <a:p>
              <a:endParaRPr lang="en-US"/>
            </a:p>
          </p:txBody>
        </p:sp>
        <p:sp>
          <p:nvSpPr>
            <p:cNvPr id="4" name="TextBox 4"/>
            <p:cNvSpPr txBox="1"/>
            <p:nvPr/>
          </p:nvSpPr>
          <p:spPr>
            <a:xfrm>
              <a:off x="0" y="-57150"/>
              <a:ext cx="1994927" cy="1674331"/>
            </a:xfrm>
            <a:prstGeom prst="rect">
              <a:avLst/>
            </a:prstGeom>
          </p:spPr>
          <p:txBody>
            <a:bodyPr lIns="50800" tIns="50800" rIns="50800" bIns="50800" rtlCol="0" anchor="ctr"/>
            <a:lstStyle/>
            <a:p>
              <a:pPr algn="ctr">
                <a:lnSpc>
                  <a:spcPts val="3500"/>
                </a:lnSpc>
              </a:pPr>
              <a:endParaRPr/>
            </a:p>
          </p:txBody>
        </p:sp>
      </p:grpSp>
      <p:sp>
        <p:nvSpPr>
          <p:cNvPr id="5" name="TextBox 5"/>
          <p:cNvSpPr txBox="1"/>
          <p:nvPr/>
        </p:nvSpPr>
        <p:spPr>
          <a:xfrm>
            <a:off x="1241167" y="7738367"/>
            <a:ext cx="5056276" cy="869950"/>
          </a:xfrm>
          <a:prstGeom prst="rect">
            <a:avLst/>
          </a:prstGeom>
        </p:spPr>
        <p:txBody>
          <a:bodyPr lIns="0" tIns="0" rIns="0" bIns="0" rtlCol="0" anchor="t">
            <a:spAutoFit/>
          </a:bodyPr>
          <a:lstStyle/>
          <a:p>
            <a:pPr algn="l">
              <a:lnSpc>
                <a:spcPts val="3500"/>
              </a:lnSpc>
            </a:pPr>
            <a:r>
              <a:rPr lang="en-US" sz="2500" b="1">
                <a:solidFill>
                  <a:srgbClr val="000000"/>
                </a:solidFill>
                <a:latin typeface="Open Sans 1 Bold"/>
                <a:ea typeface="Open Sans 1 Bold"/>
                <a:cs typeface="Open Sans 1 Bold"/>
                <a:sym typeface="Open Sans 1 Bold"/>
              </a:rPr>
              <a:t>Peyton M.</a:t>
            </a:r>
          </a:p>
          <a:p>
            <a:pPr algn="l">
              <a:lnSpc>
                <a:spcPts val="3500"/>
              </a:lnSpc>
            </a:pPr>
            <a:r>
              <a:rPr lang="en-US" sz="2500">
                <a:solidFill>
                  <a:srgbClr val="000000"/>
                </a:solidFill>
                <a:latin typeface="Open Sans 1"/>
                <a:ea typeface="Open Sans 1"/>
                <a:cs typeface="Open Sans 1"/>
                <a:sym typeface="Open Sans 1"/>
              </a:rPr>
              <a:t>FSU Student | Paris, France</a:t>
            </a:r>
          </a:p>
        </p:txBody>
      </p:sp>
      <p:sp>
        <p:nvSpPr>
          <p:cNvPr id="6" name="TextBox 6"/>
          <p:cNvSpPr txBox="1"/>
          <p:nvPr/>
        </p:nvSpPr>
        <p:spPr>
          <a:xfrm>
            <a:off x="1241167" y="3654037"/>
            <a:ext cx="6571193" cy="3498850"/>
          </a:xfrm>
          <a:prstGeom prst="rect">
            <a:avLst/>
          </a:prstGeom>
        </p:spPr>
        <p:txBody>
          <a:bodyPr lIns="0" tIns="0" rIns="0" bIns="0" rtlCol="0" anchor="t">
            <a:spAutoFit/>
          </a:bodyPr>
          <a:lstStyle/>
          <a:p>
            <a:pPr algn="l">
              <a:lnSpc>
                <a:spcPts val="3500"/>
              </a:lnSpc>
            </a:pPr>
            <a:r>
              <a:rPr lang="en-US" sz="2500">
                <a:solidFill>
                  <a:srgbClr val="000000"/>
                </a:solidFill>
                <a:latin typeface="Open Sans 1"/>
                <a:ea typeface="Open Sans 1"/>
                <a:cs typeface="Open Sans 1"/>
                <a:sym typeface="Open Sans 1"/>
              </a:rPr>
              <a:t>“[My study abroad program exposed me] to new foods, transportation, customs, and opportunities that allowed me to become a more worldly individual. </a:t>
            </a:r>
            <a:r>
              <a:rPr lang="en-US" sz="2500" b="1">
                <a:solidFill>
                  <a:srgbClr val="000000"/>
                </a:solidFill>
                <a:latin typeface="Open Sans 1 Bold"/>
                <a:ea typeface="Open Sans 1 Bold"/>
                <a:cs typeface="Open Sans 1 Bold"/>
                <a:sym typeface="Open Sans 1 Bold"/>
              </a:rPr>
              <a:t>I had some amazing professors and met some amazing locals, and for that, I will forever be grateful</a:t>
            </a:r>
            <a:r>
              <a:rPr lang="en-US" sz="2500">
                <a:solidFill>
                  <a:srgbClr val="000000"/>
                </a:solidFill>
                <a:latin typeface="Open Sans 1"/>
                <a:ea typeface="Open Sans 1"/>
                <a:cs typeface="Open Sans 1"/>
                <a:sym typeface="Open Sans 1"/>
              </a:rPr>
              <a:t> for this opportunity that has changed my life perspective for the better.”</a:t>
            </a:r>
          </a:p>
        </p:txBody>
      </p:sp>
      <p:grpSp>
        <p:nvGrpSpPr>
          <p:cNvPr id="7" name="Group 7"/>
          <p:cNvGrpSpPr/>
          <p:nvPr/>
        </p:nvGrpSpPr>
        <p:grpSpPr>
          <a:xfrm>
            <a:off x="8768365" y="3118066"/>
            <a:ext cx="8889367" cy="6140234"/>
            <a:chOff x="0" y="0"/>
            <a:chExt cx="2341232" cy="1617181"/>
          </a:xfrm>
        </p:grpSpPr>
        <p:sp>
          <p:nvSpPr>
            <p:cNvPr id="8" name="Freeform 8"/>
            <p:cNvSpPr/>
            <p:nvPr/>
          </p:nvSpPr>
          <p:spPr>
            <a:xfrm>
              <a:off x="0" y="0"/>
              <a:ext cx="2341232" cy="1617181"/>
            </a:xfrm>
            <a:custGeom>
              <a:avLst/>
              <a:gdLst/>
              <a:ahLst/>
              <a:cxnLst/>
              <a:rect l="l" t="t" r="r" b="b"/>
              <a:pathLst>
                <a:path w="2341232" h="1617181">
                  <a:moveTo>
                    <a:pt x="44417" y="0"/>
                  </a:moveTo>
                  <a:lnTo>
                    <a:pt x="2296815" y="0"/>
                  </a:lnTo>
                  <a:cubicBezTo>
                    <a:pt x="2321346" y="0"/>
                    <a:pt x="2341232" y="19886"/>
                    <a:pt x="2341232" y="44417"/>
                  </a:cubicBezTo>
                  <a:lnTo>
                    <a:pt x="2341232" y="1572764"/>
                  </a:lnTo>
                  <a:cubicBezTo>
                    <a:pt x="2341232" y="1597295"/>
                    <a:pt x="2321346" y="1617181"/>
                    <a:pt x="2296815" y="1617181"/>
                  </a:cubicBezTo>
                  <a:lnTo>
                    <a:pt x="44417" y="1617181"/>
                  </a:lnTo>
                  <a:cubicBezTo>
                    <a:pt x="19886" y="1617181"/>
                    <a:pt x="0" y="1597295"/>
                    <a:pt x="0" y="1572764"/>
                  </a:cubicBezTo>
                  <a:lnTo>
                    <a:pt x="0" y="44417"/>
                  </a:lnTo>
                  <a:cubicBezTo>
                    <a:pt x="0" y="19886"/>
                    <a:pt x="19886" y="0"/>
                    <a:pt x="44417" y="0"/>
                  </a:cubicBezTo>
                  <a:close/>
                </a:path>
              </a:pathLst>
            </a:custGeom>
            <a:solidFill>
              <a:srgbClr val="FFFFFF"/>
            </a:solidFill>
          </p:spPr>
          <p:txBody>
            <a:bodyPr/>
            <a:lstStyle/>
            <a:p>
              <a:endParaRPr lang="en-US"/>
            </a:p>
          </p:txBody>
        </p:sp>
        <p:sp>
          <p:nvSpPr>
            <p:cNvPr id="9" name="TextBox 9"/>
            <p:cNvSpPr txBox="1"/>
            <p:nvPr/>
          </p:nvSpPr>
          <p:spPr>
            <a:xfrm>
              <a:off x="0" y="-57150"/>
              <a:ext cx="2341232" cy="1674331"/>
            </a:xfrm>
            <a:prstGeom prst="rect">
              <a:avLst/>
            </a:prstGeom>
          </p:spPr>
          <p:txBody>
            <a:bodyPr lIns="50800" tIns="50800" rIns="50800" bIns="50800" rtlCol="0" anchor="ctr"/>
            <a:lstStyle/>
            <a:p>
              <a:pPr algn="ctr">
                <a:lnSpc>
                  <a:spcPts val="3500"/>
                </a:lnSpc>
              </a:pPr>
              <a:endParaRPr/>
            </a:p>
          </p:txBody>
        </p:sp>
      </p:grpSp>
      <p:sp>
        <p:nvSpPr>
          <p:cNvPr id="10" name="TextBox 10"/>
          <p:cNvSpPr txBox="1"/>
          <p:nvPr/>
        </p:nvSpPr>
        <p:spPr>
          <a:xfrm>
            <a:off x="9319625" y="3654037"/>
            <a:ext cx="7939675" cy="3498850"/>
          </a:xfrm>
          <a:prstGeom prst="rect">
            <a:avLst/>
          </a:prstGeom>
        </p:spPr>
        <p:txBody>
          <a:bodyPr lIns="0" tIns="0" rIns="0" bIns="0" rtlCol="0" anchor="t">
            <a:spAutoFit/>
          </a:bodyPr>
          <a:lstStyle/>
          <a:p>
            <a:pPr algn="l">
              <a:lnSpc>
                <a:spcPts val="3500"/>
              </a:lnSpc>
            </a:pPr>
            <a:r>
              <a:rPr lang="en-US" sz="2500">
                <a:solidFill>
                  <a:srgbClr val="000000"/>
                </a:solidFill>
                <a:latin typeface="Open Sans 1"/>
                <a:ea typeface="Open Sans 1"/>
                <a:cs typeface="Open Sans 1"/>
                <a:sym typeface="Open Sans 1"/>
              </a:rPr>
              <a:t>"Studying abroad at the FSU Florence campus has been an absolute dream. Having the opportunity to be located at the perfect spot in the city, meeting the best people the FSU community has to offer, and </a:t>
            </a:r>
            <a:r>
              <a:rPr lang="en-US" sz="2500" b="1">
                <a:solidFill>
                  <a:srgbClr val="000000"/>
                </a:solidFill>
                <a:latin typeface="Open Sans 1 Bold"/>
                <a:ea typeface="Open Sans 1 Bold"/>
                <a:cs typeface="Open Sans 1 Bold"/>
                <a:sym typeface="Open Sans 1 Bold"/>
              </a:rPr>
              <a:t>getting hands on learning experience with some of [FSU’s] best faculty has been absolutely life changing. </a:t>
            </a:r>
            <a:r>
              <a:rPr lang="en-US" sz="2500">
                <a:solidFill>
                  <a:srgbClr val="000000"/>
                </a:solidFill>
                <a:latin typeface="Open Sans 1"/>
                <a:ea typeface="Open Sans 1"/>
                <a:cs typeface="Open Sans 1"/>
                <a:sym typeface="Open Sans 1"/>
              </a:rPr>
              <a:t>So happy I chose to spend my summer studying here in the most beautiful city!”</a:t>
            </a:r>
          </a:p>
        </p:txBody>
      </p:sp>
      <p:sp>
        <p:nvSpPr>
          <p:cNvPr id="11" name="TextBox 11"/>
          <p:cNvSpPr txBox="1"/>
          <p:nvPr/>
        </p:nvSpPr>
        <p:spPr>
          <a:xfrm>
            <a:off x="9319625" y="7738367"/>
            <a:ext cx="5936033" cy="869950"/>
          </a:xfrm>
          <a:prstGeom prst="rect">
            <a:avLst/>
          </a:prstGeom>
        </p:spPr>
        <p:txBody>
          <a:bodyPr lIns="0" tIns="0" rIns="0" bIns="0" rtlCol="0" anchor="t">
            <a:spAutoFit/>
          </a:bodyPr>
          <a:lstStyle/>
          <a:p>
            <a:pPr algn="l">
              <a:lnSpc>
                <a:spcPts val="3500"/>
              </a:lnSpc>
            </a:pPr>
            <a:r>
              <a:rPr lang="en-US" sz="2500" b="1">
                <a:solidFill>
                  <a:srgbClr val="000000"/>
                </a:solidFill>
                <a:latin typeface="Open Sans 1 Bold"/>
                <a:ea typeface="Open Sans 1 Bold"/>
                <a:cs typeface="Open Sans 1 Bold"/>
                <a:sym typeface="Open Sans 1 Bold"/>
              </a:rPr>
              <a:t>Mia F.</a:t>
            </a:r>
          </a:p>
          <a:p>
            <a:pPr algn="l">
              <a:lnSpc>
                <a:spcPts val="3500"/>
              </a:lnSpc>
            </a:pPr>
            <a:r>
              <a:rPr lang="en-US" sz="2500">
                <a:solidFill>
                  <a:srgbClr val="000000"/>
                </a:solidFill>
                <a:latin typeface="Open Sans 1"/>
                <a:ea typeface="Open Sans 1"/>
                <a:cs typeface="Open Sans 1"/>
                <a:sym typeface="Open Sans 1"/>
              </a:rPr>
              <a:t>FSU Student | Florence, Italy</a:t>
            </a:r>
          </a:p>
        </p:txBody>
      </p:sp>
      <p:sp>
        <p:nvSpPr>
          <p:cNvPr id="12" name="TextBox 12"/>
          <p:cNvSpPr txBox="1"/>
          <p:nvPr/>
        </p:nvSpPr>
        <p:spPr>
          <a:xfrm>
            <a:off x="663113" y="782137"/>
            <a:ext cx="16744214" cy="918210"/>
          </a:xfrm>
          <a:prstGeom prst="rect">
            <a:avLst/>
          </a:prstGeom>
        </p:spPr>
        <p:txBody>
          <a:bodyPr lIns="0" tIns="0" rIns="0" bIns="0" rtlCol="0" anchor="t">
            <a:spAutoFit/>
          </a:bodyPr>
          <a:lstStyle/>
          <a:p>
            <a:pPr algn="l">
              <a:lnSpc>
                <a:spcPts val="7320"/>
              </a:lnSpc>
            </a:pPr>
            <a:r>
              <a:rPr lang="en-US" sz="6000" b="1">
                <a:solidFill>
                  <a:srgbClr val="782F40"/>
                </a:solidFill>
                <a:latin typeface="Open Sans 1 Bold"/>
                <a:ea typeface="Open Sans 1 Bold"/>
                <a:cs typeface="Open Sans 1 Bold"/>
                <a:sym typeface="Open Sans 1 Bold"/>
              </a:rPr>
              <a:t>Help Make Students’ Dreams Come True</a:t>
            </a:r>
          </a:p>
        </p:txBody>
      </p:sp>
      <p:sp>
        <p:nvSpPr>
          <p:cNvPr id="13" name="TextBox 13"/>
          <p:cNvSpPr txBox="1"/>
          <p:nvPr/>
        </p:nvSpPr>
        <p:spPr>
          <a:xfrm>
            <a:off x="663113" y="1855408"/>
            <a:ext cx="15679139" cy="563880"/>
          </a:xfrm>
          <a:prstGeom prst="rect">
            <a:avLst/>
          </a:prstGeom>
        </p:spPr>
        <p:txBody>
          <a:bodyPr lIns="0" tIns="0" rIns="0" bIns="0" rtlCol="0" anchor="t">
            <a:spAutoFit/>
          </a:bodyPr>
          <a:lstStyle/>
          <a:p>
            <a:pPr algn="l">
              <a:lnSpc>
                <a:spcPts val="4619"/>
              </a:lnSpc>
            </a:pPr>
            <a:r>
              <a:rPr lang="en-US" sz="3299" b="1">
                <a:solidFill>
                  <a:srgbClr val="782F40"/>
                </a:solidFill>
                <a:latin typeface="Open Sans 1 Medium"/>
                <a:ea typeface="Open Sans 1 Medium"/>
                <a:cs typeface="Open Sans 1 Medium"/>
                <a:sym typeface="Open Sans 1 Medium"/>
              </a:rPr>
              <a:t>Here’s what FSU students have said about the IP experience: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DFD1A7"/>
        </a:solidFill>
        <a:effectLst/>
      </p:bgPr>
    </p:bg>
    <p:spTree>
      <p:nvGrpSpPr>
        <p:cNvPr id="1" name=""/>
        <p:cNvGrpSpPr/>
        <p:nvPr/>
      </p:nvGrpSpPr>
      <p:grpSpPr>
        <a:xfrm>
          <a:off x="0" y="0"/>
          <a:ext cx="0" cy="0"/>
          <a:chOff x="0" y="0"/>
          <a:chExt cx="0" cy="0"/>
        </a:xfrm>
      </p:grpSpPr>
      <p:sp>
        <p:nvSpPr>
          <p:cNvPr id="2" name="TextBox 2"/>
          <p:cNvSpPr txBox="1"/>
          <p:nvPr/>
        </p:nvSpPr>
        <p:spPr>
          <a:xfrm>
            <a:off x="663113" y="782137"/>
            <a:ext cx="16744214" cy="918210"/>
          </a:xfrm>
          <a:prstGeom prst="rect">
            <a:avLst/>
          </a:prstGeom>
        </p:spPr>
        <p:txBody>
          <a:bodyPr lIns="0" tIns="0" rIns="0" bIns="0" rtlCol="0" anchor="t">
            <a:spAutoFit/>
          </a:bodyPr>
          <a:lstStyle/>
          <a:p>
            <a:pPr algn="l">
              <a:lnSpc>
                <a:spcPts val="7320"/>
              </a:lnSpc>
            </a:pPr>
            <a:r>
              <a:rPr lang="en-US" sz="6000" b="1">
                <a:solidFill>
                  <a:srgbClr val="782F40"/>
                </a:solidFill>
                <a:latin typeface="Open Sans 1 Bold"/>
                <a:ea typeface="Open Sans 1 Bold"/>
                <a:cs typeface="Open Sans 1 Bold"/>
                <a:sym typeface="Open Sans 1 Bold"/>
              </a:rPr>
              <a:t>Help Make Students’ Dreams Come True</a:t>
            </a:r>
          </a:p>
        </p:txBody>
      </p:sp>
      <p:sp>
        <p:nvSpPr>
          <p:cNvPr id="3" name="TextBox 3"/>
          <p:cNvSpPr txBox="1"/>
          <p:nvPr/>
        </p:nvSpPr>
        <p:spPr>
          <a:xfrm>
            <a:off x="663113" y="1855408"/>
            <a:ext cx="15679139" cy="563880"/>
          </a:xfrm>
          <a:prstGeom prst="rect">
            <a:avLst/>
          </a:prstGeom>
        </p:spPr>
        <p:txBody>
          <a:bodyPr lIns="0" tIns="0" rIns="0" bIns="0" rtlCol="0" anchor="t">
            <a:spAutoFit/>
          </a:bodyPr>
          <a:lstStyle/>
          <a:p>
            <a:pPr algn="l">
              <a:lnSpc>
                <a:spcPts val="4619"/>
              </a:lnSpc>
            </a:pPr>
            <a:r>
              <a:rPr lang="en-US" sz="3299" b="1">
                <a:solidFill>
                  <a:srgbClr val="782F40"/>
                </a:solidFill>
                <a:latin typeface="Open Sans 1 Medium"/>
                <a:ea typeface="Open Sans 1 Medium"/>
                <a:cs typeface="Open Sans 1 Medium"/>
                <a:sym typeface="Open Sans 1 Medium"/>
              </a:rPr>
              <a:t>Here’s what past FSU faculty members have said about the IP experience:</a:t>
            </a:r>
          </a:p>
        </p:txBody>
      </p:sp>
      <p:grpSp>
        <p:nvGrpSpPr>
          <p:cNvPr id="4" name="Group 4"/>
          <p:cNvGrpSpPr/>
          <p:nvPr/>
        </p:nvGrpSpPr>
        <p:grpSpPr>
          <a:xfrm>
            <a:off x="663113" y="3094284"/>
            <a:ext cx="17061678" cy="6348703"/>
            <a:chOff x="0" y="0"/>
            <a:chExt cx="22748903" cy="8464937"/>
          </a:xfrm>
        </p:grpSpPr>
        <p:grpSp>
          <p:nvGrpSpPr>
            <p:cNvPr id="5" name="Group 5"/>
            <p:cNvGrpSpPr/>
            <p:nvPr/>
          </p:nvGrpSpPr>
          <p:grpSpPr>
            <a:xfrm>
              <a:off x="0" y="0"/>
              <a:ext cx="6797828" cy="8464937"/>
              <a:chOff x="0" y="0"/>
              <a:chExt cx="1342781" cy="1672086"/>
            </a:xfrm>
          </p:grpSpPr>
          <p:sp>
            <p:nvSpPr>
              <p:cNvPr id="6" name="Freeform 6"/>
              <p:cNvSpPr/>
              <p:nvPr/>
            </p:nvSpPr>
            <p:spPr>
              <a:xfrm>
                <a:off x="0" y="0"/>
                <a:ext cx="1342781" cy="1672086"/>
              </a:xfrm>
              <a:custGeom>
                <a:avLst/>
                <a:gdLst/>
                <a:ahLst/>
                <a:cxnLst/>
                <a:rect l="l" t="t" r="r" b="b"/>
                <a:pathLst>
                  <a:path w="1342781" h="1672086">
                    <a:moveTo>
                      <a:pt x="77444" y="0"/>
                    </a:moveTo>
                    <a:lnTo>
                      <a:pt x="1265337" y="0"/>
                    </a:lnTo>
                    <a:cubicBezTo>
                      <a:pt x="1285876" y="0"/>
                      <a:pt x="1305575" y="8159"/>
                      <a:pt x="1320098" y="22683"/>
                    </a:cubicBezTo>
                    <a:cubicBezTo>
                      <a:pt x="1334622" y="37206"/>
                      <a:pt x="1342781" y="56905"/>
                      <a:pt x="1342781" y="77444"/>
                    </a:cubicBezTo>
                    <a:lnTo>
                      <a:pt x="1342781" y="1594642"/>
                    </a:lnTo>
                    <a:cubicBezTo>
                      <a:pt x="1342781" y="1637413"/>
                      <a:pt x="1308108" y="1672086"/>
                      <a:pt x="1265337" y="1672086"/>
                    </a:cubicBezTo>
                    <a:lnTo>
                      <a:pt x="77444" y="1672086"/>
                    </a:lnTo>
                    <a:cubicBezTo>
                      <a:pt x="34673" y="1672086"/>
                      <a:pt x="0" y="1637413"/>
                      <a:pt x="0" y="1594642"/>
                    </a:cubicBezTo>
                    <a:lnTo>
                      <a:pt x="0" y="77444"/>
                    </a:lnTo>
                    <a:cubicBezTo>
                      <a:pt x="0" y="34673"/>
                      <a:pt x="34673" y="0"/>
                      <a:pt x="77444" y="0"/>
                    </a:cubicBezTo>
                    <a:close/>
                  </a:path>
                </a:pathLst>
              </a:custGeom>
              <a:solidFill>
                <a:srgbClr val="FFFFFF"/>
              </a:solidFill>
            </p:spPr>
            <p:txBody>
              <a:bodyPr/>
              <a:lstStyle/>
              <a:p>
                <a:endParaRPr lang="en-US"/>
              </a:p>
            </p:txBody>
          </p:sp>
          <p:sp>
            <p:nvSpPr>
              <p:cNvPr id="7" name="TextBox 7"/>
              <p:cNvSpPr txBox="1"/>
              <p:nvPr/>
            </p:nvSpPr>
            <p:spPr>
              <a:xfrm>
                <a:off x="0" y="-57150"/>
                <a:ext cx="1342781" cy="1729236"/>
              </a:xfrm>
              <a:prstGeom prst="rect">
                <a:avLst/>
              </a:prstGeom>
            </p:spPr>
            <p:txBody>
              <a:bodyPr lIns="50800" tIns="50800" rIns="50800" bIns="50800" rtlCol="0" anchor="ctr"/>
              <a:lstStyle/>
              <a:p>
                <a:pPr algn="ctr">
                  <a:lnSpc>
                    <a:spcPts val="3500"/>
                  </a:lnSpc>
                </a:pPr>
                <a:endParaRPr/>
              </a:p>
            </p:txBody>
          </p:sp>
        </p:grpSp>
        <p:sp>
          <p:nvSpPr>
            <p:cNvPr id="8" name="TextBox 8"/>
            <p:cNvSpPr txBox="1"/>
            <p:nvPr/>
          </p:nvSpPr>
          <p:spPr>
            <a:xfrm>
              <a:off x="553198" y="468976"/>
              <a:ext cx="5614753" cy="5230283"/>
            </a:xfrm>
            <a:prstGeom prst="rect">
              <a:avLst/>
            </a:prstGeom>
          </p:spPr>
          <p:txBody>
            <a:bodyPr lIns="0" tIns="0" rIns="0" bIns="0" rtlCol="0" anchor="t">
              <a:spAutoFit/>
            </a:bodyPr>
            <a:lstStyle/>
            <a:p>
              <a:pPr algn="l">
                <a:lnSpc>
                  <a:spcPts val="3500"/>
                </a:lnSpc>
              </a:pPr>
              <a:r>
                <a:rPr lang="en-US" sz="2500">
                  <a:solidFill>
                    <a:srgbClr val="000000"/>
                  </a:solidFill>
                  <a:latin typeface="Open Sans 1"/>
                  <a:ea typeface="Open Sans 1"/>
                  <a:cs typeface="Open Sans 1"/>
                  <a:sym typeface="Open Sans 1"/>
                </a:rPr>
                <a:t>“Teaching abroad with FSU IP is an incredible experience. </a:t>
              </a:r>
              <a:r>
                <a:rPr lang="en-US" sz="2500" b="1">
                  <a:solidFill>
                    <a:srgbClr val="000000"/>
                  </a:solidFill>
                  <a:latin typeface="Open Sans 1 Bold"/>
                  <a:ea typeface="Open Sans 1 Bold"/>
                  <a:cs typeface="Open Sans 1 Bold"/>
                  <a:sym typeface="Open Sans 1 Bold"/>
                </a:rPr>
                <a:t>Creating meaningful, memorable experiences for students is truly rewarding</a:t>
              </a:r>
              <a:r>
                <a:rPr lang="en-US" sz="2500">
                  <a:solidFill>
                    <a:srgbClr val="000000"/>
                  </a:solidFill>
                  <a:latin typeface="Open Sans 1"/>
                  <a:ea typeface="Open Sans 1"/>
                  <a:cs typeface="Open Sans 1"/>
                  <a:sym typeface="Open Sans 1"/>
                </a:rPr>
                <a:t>, and the support from FSU IP makes the entire process seamless.”</a:t>
              </a:r>
            </a:p>
          </p:txBody>
        </p:sp>
        <p:sp>
          <p:nvSpPr>
            <p:cNvPr id="9" name="TextBox 9"/>
            <p:cNvSpPr txBox="1"/>
            <p:nvPr/>
          </p:nvSpPr>
          <p:spPr>
            <a:xfrm>
              <a:off x="487449" y="6769607"/>
              <a:ext cx="5962217" cy="1140883"/>
            </a:xfrm>
            <a:prstGeom prst="rect">
              <a:avLst/>
            </a:prstGeom>
          </p:spPr>
          <p:txBody>
            <a:bodyPr lIns="0" tIns="0" rIns="0" bIns="0" rtlCol="0" anchor="t">
              <a:spAutoFit/>
            </a:bodyPr>
            <a:lstStyle/>
            <a:p>
              <a:pPr algn="l">
                <a:lnSpc>
                  <a:spcPts val="3500"/>
                </a:lnSpc>
              </a:pPr>
              <a:r>
                <a:rPr lang="en-US" sz="2500" b="1">
                  <a:solidFill>
                    <a:srgbClr val="000000"/>
                  </a:solidFill>
                  <a:latin typeface="Open Sans 1 Bold"/>
                  <a:ea typeface="Open Sans 1 Bold"/>
                  <a:cs typeface="Open Sans 1 Bold"/>
                  <a:sym typeface="Open Sans 1 Bold"/>
                </a:rPr>
                <a:t>Holly Sudano</a:t>
              </a:r>
            </a:p>
            <a:p>
              <a:pPr algn="l">
                <a:lnSpc>
                  <a:spcPts val="3500"/>
                </a:lnSpc>
              </a:pPr>
              <a:r>
                <a:rPr lang="en-US" sz="2500">
                  <a:solidFill>
                    <a:srgbClr val="000000"/>
                  </a:solidFill>
                  <a:latin typeface="Open Sans 1"/>
                  <a:ea typeface="Open Sans 1"/>
                  <a:cs typeface="Open Sans 1"/>
                  <a:sym typeface="Open Sans 1"/>
                </a:rPr>
                <a:t>London, England</a:t>
              </a:r>
            </a:p>
          </p:txBody>
        </p:sp>
        <p:grpSp>
          <p:nvGrpSpPr>
            <p:cNvPr id="10" name="Group 10"/>
            <p:cNvGrpSpPr/>
            <p:nvPr/>
          </p:nvGrpSpPr>
          <p:grpSpPr>
            <a:xfrm>
              <a:off x="15138591" y="0"/>
              <a:ext cx="7610312" cy="8464937"/>
              <a:chOff x="0" y="0"/>
              <a:chExt cx="1503272" cy="1672086"/>
            </a:xfrm>
          </p:grpSpPr>
          <p:sp>
            <p:nvSpPr>
              <p:cNvPr id="11" name="Freeform 11"/>
              <p:cNvSpPr/>
              <p:nvPr/>
            </p:nvSpPr>
            <p:spPr>
              <a:xfrm>
                <a:off x="0" y="0"/>
                <a:ext cx="1503272" cy="1672086"/>
              </a:xfrm>
              <a:custGeom>
                <a:avLst/>
                <a:gdLst/>
                <a:ahLst/>
                <a:cxnLst/>
                <a:rect l="l" t="t" r="r" b="b"/>
                <a:pathLst>
                  <a:path w="1503272" h="1672086">
                    <a:moveTo>
                      <a:pt x="69176" y="0"/>
                    </a:moveTo>
                    <a:lnTo>
                      <a:pt x="1434096" y="0"/>
                    </a:lnTo>
                    <a:cubicBezTo>
                      <a:pt x="1452442" y="0"/>
                      <a:pt x="1470037" y="7288"/>
                      <a:pt x="1483010" y="20261"/>
                    </a:cubicBezTo>
                    <a:cubicBezTo>
                      <a:pt x="1495983" y="33234"/>
                      <a:pt x="1503272" y="50829"/>
                      <a:pt x="1503272" y="69176"/>
                    </a:cubicBezTo>
                    <a:lnTo>
                      <a:pt x="1503272" y="1602910"/>
                    </a:lnTo>
                    <a:cubicBezTo>
                      <a:pt x="1503272" y="1621257"/>
                      <a:pt x="1495983" y="1638852"/>
                      <a:pt x="1483010" y="1651825"/>
                    </a:cubicBezTo>
                    <a:cubicBezTo>
                      <a:pt x="1470037" y="1664798"/>
                      <a:pt x="1452442" y="1672086"/>
                      <a:pt x="1434096" y="1672086"/>
                    </a:cubicBezTo>
                    <a:lnTo>
                      <a:pt x="69176" y="1672086"/>
                    </a:lnTo>
                    <a:cubicBezTo>
                      <a:pt x="50829" y="1672086"/>
                      <a:pt x="33234" y="1664798"/>
                      <a:pt x="20261" y="1651825"/>
                    </a:cubicBezTo>
                    <a:cubicBezTo>
                      <a:pt x="7288" y="1638852"/>
                      <a:pt x="0" y="1621257"/>
                      <a:pt x="0" y="1602910"/>
                    </a:cubicBezTo>
                    <a:lnTo>
                      <a:pt x="0" y="69176"/>
                    </a:lnTo>
                    <a:cubicBezTo>
                      <a:pt x="0" y="50829"/>
                      <a:pt x="7288" y="33234"/>
                      <a:pt x="20261" y="20261"/>
                    </a:cubicBezTo>
                    <a:cubicBezTo>
                      <a:pt x="33234" y="7288"/>
                      <a:pt x="50829" y="0"/>
                      <a:pt x="69176" y="0"/>
                    </a:cubicBezTo>
                    <a:close/>
                  </a:path>
                </a:pathLst>
              </a:custGeom>
              <a:solidFill>
                <a:srgbClr val="FFFFFF"/>
              </a:solidFill>
            </p:spPr>
            <p:txBody>
              <a:bodyPr/>
              <a:lstStyle/>
              <a:p>
                <a:endParaRPr lang="en-US"/>
              </a:p>
            </p:txBody>
          </p:sp>
          <p:sp>
            <p:nvSpPr>
              <p:cNvPr id="12" name="TextBox 12"/>
              <p:cNvSpPr txBox="1"/>
              <p:nvPr/>
            </p:nvSpPr>
            <p:spPr>
              <a:xfrm>
                <a:off x="0" y="-57150"/>
                <a:ext cx="1503272" cy="1729236"/>
              </a:xfrm>
              <a:prstGeom prst="rect">
                <a:avLst/>
              </a:prstGeom>
            </p:spPr>
            <p:txBody>
              <a:bodyPr lIns="50800" tIns="50800" rIns="50800" bIns="50800" rtlCol="0" anchor="ctr"/>
              <a:lstStyle/>
              <a:p>
                <a:pPr algn="ctr">
                  <a:lnSpc>
                    <a:spcPts val="3500"/>
                  </a:lnSpc>
                </a:pPr>
                <a:endParaRPr/>
              </a:p>
            </p:txBody>
          </p:sp>
        </p:grpSp>
        <p:sp>
          <p:nvSpPr>
            <p:cNvPr id="13" name="TextBox 13"/>
            <p:cNvSpPr txBox="1"/>
            <p:nvPr/>
          </p:nvSpPr>
          <p:spPr>
            <a:xfrm>
              <a:off x="15718049" y="493601"/>
              <a:ext cx="6335289" cy="5230283"/>
            </a:xfrm>
            <a:prstGeom prst="rect">
              <a:avLst/>
            </a:prstGeom>
          </p:spPr>
          <p:txBody>
            <a:bodyPr lIns="0" tIns="0" rIns="0" bIns="0" rtlCol="0" anchor="t">
              <a:spAutoFit/>
            </a:bodyPr>
            <a:lstStyle/>
            <a:p>
              <a:pPr algn="l">
                <a:lnSpc>
                  <a:spcPts val="3500"/>
                </a:lnSpc>
              </a:pPr>
              <a:r>
                <a:rPr lang="en-US" sz="2500">
                  <a:solidFill>
                    <a:srgbClr val="000000"/>
                  </a:solidFill>
                  <a:latin typeface="Open Sans 1"/>
                  <a:ea typeface="Open Sans 1"/>
                  <a:cs typeface="Open Sans 1"/>
                  <a:sym typeface="Open Sans 1"/>
                </a:rPr>
                <a:t>“I have been very fortunate in my time at FSU to participate in expanding the depth and breadth of a student’s education [...] </a:t>
              </a:r>
              <a:r>
                <a:rPr lang="en-US" sz="2500" b="1">
                  <a:solidFill>
                    <a:srgbClr val="000000"/>
                  </a:solidFill>
                  <a:latin typeface="Open Sans 1 Bold"/>
                  <a:ea typeface="Open Sans 1 Bold"/>
                  <a:cs typeface="Open Sans 1 Bold"/>
                  <a:sym typeface="Open Sans 1 Bold"/>
                </a:rPr>
                <a:t>It is a uniquely transformative time, one that continues to shape me, my instruction, and my students.</a:t>
              </a:r>
              <a:r>
                <a:rPr lang="en-US" sz="2500">
                  <a:solidFill>
                    <a:srgbClr val="000000"/>
                  </a:solidFill>
                  <a:latin typeface="Open Sans 1"/>
                  <a:ea typeface="Open Sans 1"/>
                  <a:cs typeface="Open Sans 1"/>
                  <a:sym typeface="Open Sans 1"/>
                </a:rPr>
                <a:t>”</a:t>
              </a:r>
            </a:p>
          </p:txBody>
        </p:sp>
        <p:sp>
          <p:nvSpPr>
            <p:cNvPr id="14" name="TextBox 14"/>
            <p:cNvSpPr txBox="1"/>
            <p:nvPr/>
          </p:nvSpPr>
          <p:spPr>
            <a:xfrm>
              <a:off x="15652300" y="6769607"/>
              <a:ext cx="6335289" cy="1140883"/>
            </a:xfrm>
            <a:prstGeom prst="rect">
              <a:avLst/>
            </a:prstGeom>
          </p:spPr>
          <p:txBody>
            <a:bodyPr lIns="0" tIns="0" rIns="0" bIns="0" rtlCol="0" anchor="t">
              <a:spAutoFit/>
            </a:bodyPr>
            <a:lstStyle/>
            <a:p>
              <a:pPr algn="l">
                <a:lnSpc>
                  <a:spcPts val="3500"/>
                </a:lnSpc>
              </a:pPr>
              <a:r>
                <a:rPr lang="en-US" sz="2500" b="1">
                  <a:solidFill>
                    <a:srgbClr val="000000"/>
                  </a:solidFill>
                  <a:latin typeface="Open Sans 1 Bold"/>
                  <a:ea typeface="Open Sans 1 Bold"/>
                  <a:cs typeface="Open Sans 1 Bold"/>
                  <a:sym typeface="Open Sans 1 Bold"/>
                </a:rPr>
                <a:t>Jim Dawkins</a:t>
              </a:r>
            </a:p>
            <a:p>
              <a:pPr algn="l">
                <a:lnSpc>
                  <a:spcPts val="3500"/>
                </a:lnSpc>
              </a:pPr>
              <a:r>
                <a:rPr lang="en-US" sz="2500">
                  <a:solidFill>
                    <a:srgbClr val="000000"/>
                  </a:solidFill>
                  <a:latin typeface="Open Sans 1"/>
                  <a:ea typeface="Open Sans 1"/>
                  <a:cs typeface="Open Sans 1"/>
                  <a:sym typeface="Open Sans 1"/>
                </a:rPr>
                <a:t>Florence, Italy &amp; Valencia, Spain</a:t>
              </a:r>
            </a:p>
          </p:txBody>
        </p:sp>
        <p:grpSp>
          <p:nvGrpSpPr>
            <p:cNvPr id="15" name="Group 15"/>
            <p:cNvGrpSpPr/>
            <p:nvPr/>
          </p:nvGrpSpPr>
          <p:grpSpPr>
            <a:xfrm>
              <a:off x="7108523" y="0"/>
              <a:ext cx="7719373" cy="8464937"/>
              <a:chOff x="0" y="0"/>
              <a:chExt cx="1524815" cy="1672086"/>
            </a:xfrm>
          </p:grpSpPr>
          <p:sp>
            <p:nvSpPr>
              <p:cNvPr id="16" name="Freeform 16"/>
              <p:cNvSpPr/>
              <p:nvPr/>
            </p:nvSpPr>
            <p:spPr>
              <a:xfrm>
                <a:off x="0" y="0"/>
                <a:ext cx="1524814" cy="1672086"/>
              </a:xfrm>
              <a:custGeom>
                <a:avLst/>
                <a:gdLst/>
                <a:ahLst/>
                <a:cxnLst/>
                <a:rect l="l" t="t" r="r" b="b"/>
                <a:pathLst>
                  <a:path w="1524814" h="1672086">
                    <a:moveTo>
                      <a:pt x="68199" y="0"/>
                    </a:moveTo>
                    <a:lnTo>
                      <a:pt x="1456616" y="0"/>
                    </a:lnTo>
                    <a:cubicBezTo>
                      <a:pt x="1474703" y="0"/>
                      <a:pt x="1492050" y="7185"/>
                      <a:pt x="1504840" y="19975"/>
                    </a:cubicBezTo>
                    <a:cubicBezTo>
                      <a:pt x="1517629" y="32765"/>
                      <a:pt x="1524814" y="50111"/>
                      <a:pt x="1524814" y="68199"/>
                    </a:cubicBezTo>
                    <a:lnTo>
                      <a:pt x="1524814" y="1603888"/>
                    </a:lnTo>
                    <a:cubicBezTo>
                      <a:pt x="1524814" y="1621975"/>
                      <a:pt x="1517629" y="1639322"/>
                      <a:pt x="1504840" y="1652111"/>
                    </a:cubicBezTo>
                    <a:cubicBezTo>
                      <a:pt x="1492050" y="1664901"/>
                      <a:pt x="1474703" y="1672086"/>
                      <a:pt x="1456616" y="1672086"/>
                    </a:cubicBezTo>
                    <a:lnTo>
                      <a:pt x="68199" y="1672086"/>
                    </a:lnTo>
                    <a:cubicBezTo>
                      <a:pt x="50111" y="1672086"/>
                      <a:pt x="32765" y="1664901"/>
                      <a:pt x="19975" y="1652111"/>
                    </a:cubicBezTo>
                    <a:cubicBezTo>
                      <a:pt x="7185" y="1639322"/>
                      <a:pt x="0" y="1621975"/>
                      <a:pt x="0" y="1603888"/>
                    </a:cubicBezTo>
                    <a:lnTo>
                      <a:pt x="0" y="68199"/>
                    </a:lnTo>
                    <a:cubicBezTo>
                      <a:pt x="0" y="50111"/>
                      <a:pt x="7185" y="32765"/>
                      <a:pt x="19975" y="19975"/>
                    </a:cubicBezTo>
                    <a:cubicBezTo>
                      <a:pt x="32765" y="7185"/>
                      <a:pt x="50111" y="0"/>
                      <a:pt x="68199" y="0"/>
                    </a:cubicBezTo>
                    <a:close/>
                  </a:path>
                </a:pathLst>
              </a:custGeom>
              <a:solidFill>
                <a:srgbClr val="FFFFFF"/>
              </a:solidFill>
            </p:spPr>
            <p:txBody>
              <a:bodyPr/>
              <a:lstStyle/>
              <a:p>
                <a:endParaRPr lang="en-US"/>
              </a:p>
            </p:txBody>
          </p:sp>
          <p:sp>
            <p:nvSpPr>
              <p:cNvPr id="17" name="TextBox 17"/>
              <p:cNvSpPr txBox="1"/>
              <p:nvPr/>
            </p:nvSpPr>
            <p:spPr>
              <a:xfrm>
                <a:off x="0" y="-57150"/>
                <a:ext cx="1524815" cy="1729236"/>
              </a:xfrm>
              <a:prstGeom prst="rect">
                <a:avLst/>
              </a:prstGeom>
            </p:spPr>
            <p:txBody>
              <a:bodyPr lIns="50800" tIns="50800" rIns="50800" bIns="50800" rtlCol="0" anchor="ctr"/>
              <a:lstStyle/>
              <a:p>
                <a:pPr algn="ctr">
                  <a:lnSpc>
                    <a:spcPts val="3500"/>
                  </a:lnSpc>
                </a:pPr>
                <a:endParaRPr/>
              </a:p>
            </p:txBody>
          </p:sp>
        </p:grpSp>
        <p:sp>
          <p:nvSpPr>
            <p:cNvPr id="18" name="TextBox 18"/>
            <p:cNvSpPr txBox="1"/>
            <p:nvPr/>
          </p:nvSpPr>
          <p:spPr>
            <a:xfrm>
              <a:off x="7599921" y="481676"/>
              <a:ext cx="6844981" cy="5814483"/>
            </a:xfrm>
            <a:prstGeom prst="rect">
              <a:avLst/>
            </a:prstGeom>
          </p:spPr>
          <p:txBody>
            <a:bodyPr lIns="0" tIns="0" rIns="0" bIns="0" rtlCol="0" anchor="t">
              <a:spAutoFit/>
            </a:bodyPr>
            <a:lstStyle/>
            <a:p>
              <a:pPr algn="l">
                <a:lnSpc>
                  <a:spcPts val="3500"/>
                </a:lnSpc>
              </a:pPr>
              <a:r>
                <a:rPr lang="en-US" sz="2500">
                  <a:solidFill>
                    <a:srgbClr val="000000"/>
                  </a:solidFill>
                  <a:latin typeface="Open Sans 1"/>
                  <a:ea typeface="Open Sans 1"/>
                  <a:cs typeface="Open Sans 1"/>
                  <a:sym typeface="Open Sans 1"/>
                </a:rPr>
                <a:t>“</a:t>
              </a:r>
              <a:r>
                <a:rPr lang="en-US" sz="2500" b="1">
                  <a:solidFill>
                    <a:srgbClr val="000000"/>
                  </a:solidFill>
                  <a:latin typeface="Open Sans 1 Bold"/>
                  <a:ea typeface="Open Sans 1 Bold"/>
                  <a:cs typeface="Open Sans 1 Bold"/>
                  <a:sym typeface="Open Sans 1 Bold"/>
                </a:rPr>
                <a:t>My experiences leading students through [FSU IP] have been among the most meaningful parts of my work as an educator</a:t>
              </a:r>
              <a:r>
                <a:rPr lang="en-US" sz="2500">
                  <a:solidFill>
                    <a:srgbClr val="000000"/>
                  </a:solidFill>
                  <a:latin typeface="Open Sans 1"/>
                  <a:ea typeface="Open Sans 1"/>
                  <a:cs typeface="Open Sans 1"/>
                  <a:sym typeface="Open Sans 1"/>
                </a:rPr>
                <a:t> and social worker [...] I am grateful to be part of experiences that foster connection, reflection, and a broader understanding of the world.”</a:t>
              </a:r>
            </a:p>
          </p:txBody>
        </p:sp>
        <p:sp>
          <p:nvSpPr>
            <p:cNvPr id="19" name="TextBox 19"/>
            <p:cNvSpPr txBox="1"/>
            <p:nvPr/>
          </p:nvSpPr>
          <p:spPr>
            <a:xfrm>
              <a:off x="7534172" y="6782307"/>
              <a:ext cx="6226007" cy="1140883"/>
            </a:xfrm>
            <a:prstGeom prst="rect">
              <a:avLst/>
            </a:prstGeom>
          </p:spPr>
          <p:txBody>
            <a:bodyPr lIns="0" tIns="0" rIns="0" bIns="0" rtlCol="0" anchor="t">
              <a:spAutoFit/>
            </a:bodyPr>
            <a:lstStyle/>
            <a:p>
              <a:pPr algn="l">
                <a:lnSpc>
                  <a:spcPts val="3500"/>
                </a:lnSpc>
              </a:pPr>
              <a:r>
                <a:rPr lang="en-US" sz="2500" b="1">
                  <a:solidFill>
                    <a:srgbClr val="000000"/>
                  </a:solidFill>
                  <a:latin typeface="Open Sans 1 Bold"/>
                  <a:ea typeface="Open Sans 1 Bold"/>
                  <a:cs typeface="Open Sans 1 Bold"/>
                  <a:sym typeface="Open Sans 1 Bold"/>
                </a:rPr>
                <a:t>Jane Dwyer Lee</a:t>
              </a:r>
            </a:p>
            <a:p>
              <a:pPr algn="l">
                <a:lnSpc>
                  <a:spcPts val="3500"/>
                </a:lnSpc>
              </a:pPr>
              <a:r>
                <a:rPr lang="en-US" sz="2500">
                  <a:solidFill>
                    <a:srgbClr val="000000"/>
                  </a:solidFill>
                  <a:latin typeface="Open Sans 1"/>
                  <a:ea typeface="Open Sans 1"/>
                  <a:cs typeface="Open Sans 1"/>
                  <a:sym typeface="Open Sans 1"/>
                </a:rPr>
                <a:t>St. George’s, Grenada</a:t>
              </a: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421675" y="2362347"/>
            <a:ext cx="13444650" cy="6895953"/>
            <a:chOff x="0" y="0"/>
            <a:chExt cx="17926200" cy="9194604"/>
          </a:xfrm>
        </p:grpSpPr>
        <p:sp>
          <p:nvSpPr>
            <p:cNvPr id="3" name="Freeform 3"/>
            <p:cNvSpPr/>
            <p:nvPr/>
          </p:nvSpPr>
          <p:spPr>
            <a:xfrm rot="659806">
              <a:off x="893090" y="5232515"/>
              <a:ext cx="2513442" cy="1825387"/>
            </a:xfrm>
            <a:custGeom>
              <a:avLst/>
              <a:gdLst/>
              <a:ahLst/>
              <a:cxnLst/>
              <a:rect l="l" t="t" r="r" b="b"/>
              <a:pathLst>
                <a:path w="2513442" h="1825387">
                  <a:moveTo>
                    <a:pt x="0" y="0"/>
                  </a:moveTo>
                  <a:lnTo>
                    <a:pt x="2513442" y="0"/>
                  </a:lnTo>
                  <a:lnTo>
                    <a:pt x="2513442" y="1825387"/>
                  </a:lnTo>
                  <a:lnTo>
                    <a:pt x="0" y="1825387"/>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4" name="TextBox 4"/>
            <p:cNvSpPr txBox="1"/>
            <p:nvPr/>
          </p:nvSpPr>
          <p:spPr>
            <a:xfrm>
              <a:off x="105228" y="7434847"/>
              <a:ext cx="4089167" cy="1759756"/>
            </a:xfrm>
            <a:prstGeom prst="rect">
              <a:avLst/>
            </a:prstGeom>
          </p:spPr>
          <p:txBody>
            <a:bodyPr lIns="0" tIns="0" rIns="0" bIns="0" rtlCol="0" anchor="t">
              <a:spAutoFit/>
            </a:bodyPr>
            <a:lstStyle/>
            <a:p>
              <a:pPr algn="ctr">
                <a:lnSpc>
                  <a:spcPts val="3519"/>
                </a:lnSpc>
              </a:pPr>
              <a:r>
                <a:rPr lang="en-US" sz="2513">
                  <a:solidFill>
                    <a:srgbClr val="000000"/>
                  </a:solidFill>
                  <a:latin typeface="Open Sans 1"/>
                  <a:ea typeface="Open Sans 1"/>
                  <a:cs typeface="Open Sans 1"/>
                  <a:sym typeface="Open Sans 1"/>
                </a:rPr>
                <a:t>Receive teaching stipend, housing, airfare, and more</a:t>
              </a:r>
            </a:p>
          </p:txBody>
        </p:sp>
        <p:sp>
          <p:nvSpPr>
            <p:cNvPr id="5" name="Freeform 5"/>
            <p:cNvSpPr/>
            <p:nvPr/>
          </p:nvSpPr>
          <p:spPr>
            <a:xfrm>
              <a:off x="7579517" y="5121763"/>
              <a:ext cx="2046891" cy="2046891"/>
            </a:xfrm>
            <a:custGeom>
              <a:avLst/>
              <a:gdLst/>
              <a:ahLst/>
              <a:cxnLst/>
              <a:rect l="l" t="t" r="r" b="b"/>
              <a:pathLst>
                <a:path w="2046891" h="2046891">
                  <a:moveTo>
                    <a:pt x="0" y="0"/>
                  </a:moveTo>
                  <a:lnTo>
                    <a:pt x="2046891" y="0"/>
                  </a:lnTo>
                  <a:lnTo>
                    <a:pt x="2046891" y="2046891"/>
                  </a:lnTo>
                  <a:lnTo>
                    <a:pt x="0" y="204689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TextBox 6"/>
            <p:cNvSpPr txBox="1"/>
            <p:nvPr/>
          </p:nvSpPr>
          <p:spPr>
            <a:xfrm>
              <a:off x="6044310" y="7434847"/>
              <a:ext cx="5117305" cy="1759756"/>
            </a:xfrm>
            <a:prstGeom prst="rect">
              <a:avLst/>
            </a:prstGeom>
          </p:spPr>
          <p:txBody>
            <a:bodyPr lIns="0" tIns="0" rIns="0" bIns="0" rtlCol="0" anchor="t">
              <a:spAutoFit/>
            </a:bodyPr>
            <a:lstStyle/>
            <a:p>
              <a:pPr algn="ctr">
                <a:lnSpc>
                  <a:spcPts val="3519"/>
                </a:lnSpc>
              </a:pPr>
              <a:r>
                <a:rPr lang="en-US" sz="2513">
                  <a:solidFill>
                    <a:srgbClr val="000000"/>
                  </a:solidFill>
                  <a:latin typeface="Open Sans 1"/>
                  <a:ea typeface="Open Sans 1"/>
                  <a:cs typeface="Open Sans 1"/>
                  <a:sym typeface="Open Sans 1"/>
                </a:rPr>
                <a:t>Take part in FSU’s</a:t>
              </a:r>
            </a:p>
            <a:p>
              <a:pPr algn="ctr">
                <a:lnSpc>
                  <a:spcPts val="3519"/>
                </a:lnSpc>
              </a:pPr>
              <a:r>
                <a:rPr lang="en-US" sz="2513">
                  <a:solidFill>
                    <a:srgbClr val="000000"/>
                  </a:solidFill>
                  <a:latin typeface="Open Sans 1"/>
                  <a:ea typeface="Open Sans 1"/>
                  <a:cs typeface="Open Sans 1"/>
                  <a:sym typeface="Open Sans 1"/>
                </a:rPr>
                <a:t>efforts to expand international education</a:t>
              </a:r>
            </a:p>
          </p:txBody>
        </p:sp>
        <p:sp>
          <p:nvSpPr>
            <p:cNvPr id="7" name="Freeform 7"/>
            <p:cNvSpPr/>
            <p:nvPr/>
          </p:nvSpPr>
          <p:spPr>
            <a:xfrm>
              <a:off x="1126366" y="0"/>
              <a:ext cx="2046891" cy="2046891"/>
            </a:xfrm>
            <a:custGeom>
              <a:avLst/>
              <a:gdLst/>
              <a:ahLst/>
              <a:cxnLst/>
              <a:rect l="l" t="t" r="r" b="b"/>
              <a:pathLst>
                <a:path w="2046891" h="2046891">
                  <a:moveTo>
                    <a:pt x="0" y="0"/>
                  </a:moveTo>
                  <a:lnTo>
                    <a:pt x="2046891" y="0"/>
                  </a:lnTo>
                  <a:lnTo>
                    <a:pt x="2046891" y="2046891"/>
                  </a:lnTo>
                  <a:lnTo>
                    <a:pt x="0" y="2046891"/>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8" name="TextBox 8"/>
            <p:cNvSpPr txBox="1"/>
            <p:nvPr/>
          </p:nvSpPr>
          <p:spPr>
            <a:xfrm>
              <a:off x="0" y="2591096"/>
              <a:ext cx="4299622" cy="1759756"/>
            </a:xfrm>
            <a:prstGeom prst="rect">
              <a:avLst/>
            </a:prstGeom>
          </p:spPr>
          <p:txBody>
            <a:bodyPr lIns="0" tIns="0" rIns="0" bIns="0" rtlCol="0" anchor="t">
              <a:spAutoFit/>
            </a:bodyPr>
            <a:lstStyle/>
            <a:p>
              <a:pPr algn="ctr">
                <a:lnSpc>
                  <a:spcPts val="3519"/>
                </a:lnSpc>
              </a:pPr>
              <a:r>
                <a:rPr lang="en-US" sz="2513">
                  <a:solidFill>
                    <a:srgbClr val="000000"/>
                  </a:solidFill>
                  <a:latin typeface="Open Sans 1"/>
                  <a:ea typeface="Open Sans 1"/>
                  <a:cs typeface="Open Sans 1"/>
                  <a:sym typeface="Open Sans 1"/>
                </a:rPr>
                <a:t>Foster relationships with students in small class sizes</a:t>
              </a:r>
            </a:p>
          </p:txBody>
        </p:sp>
        <p:sp>
          <p:nvSpPr>
            <p:cNvPr id="9" name="Freeform 9"/>
            <p:cNvSpPr/>
            <p:nvPr/>
          </p:nvSpPr>
          <p:spPr>
            <a:xfrm>
              <a:off x="7579517" y="0"/>
              <a:ext cx="2046891" cy="2046891"/>
            </a:xfrm>
            <a:custGeom>
              <a:avLst/>
              <a:gdLst/>
              <a:ahLst/>
              <a:cxnLst/>
              <a:rect l="l" t="t" r="r" b="b"/>
              <a:pathLst>
                <a:path w="2046891" h="2046891">
                  <a:moveTo>
                    <a:pt x="0" y="0"/>
                  </a:moveTo>
                  <a:lnTo>
                    <a:pt x="2046891" y="0"/>
                  </a:lnTo>
                  <a:lnTo>
                    <a:pt x="2046891" y="2046891"/>
                  </a:lnTo>
                  <a:lnTo>
                    <a:pt x="0" y="204689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TextBox 10"/>
            <p:cNvSpPr txBox="1"/>
            <p:nvPr/>
          </p:nvSpPr>
          <p:spPr>
            <a:xfrm>
              <a:off x="6079520" y="2591096"/>
              <a:ext cx="5046885" cy="1759756"/>
            </a:xfrm>
            <a:prstGeom prst="rect">
              <a:avLst/>
            </a:prstGeom>
          </p:spPr>
          <p:txBody>
            <a:bodyPr lIns="0" tIns="0" rIns="0" bIns="0" rtlCol="0" anchor="t">
              <a:spAutoFit/>
            </a:bodyPr>
            <a:lstStyle/>
            <a:p>
              <a:pPr algn="ctr">
                <a:lnSpc>
                  <a:spcPts val="3519"/>
                </a:lnSpc>
              </a:pPr>
              <a:r>
                <a:rPr lang="en-US" sz="2513">
                  <a:solidFill>
                    <a:srgbClr val="000000"/>
                  </a:solidFill>
                  <a:latin typeface="Open Sans 1"/>
                  <a:ea typeface="Open Sans 1"/>
                  <a:cs typeface="Open Sans 1"/>
                  <a:sym typeface="Open Sans 1"/>
                </a:rPr>
                <a:t>Experience the host city as you teach using local context and history</a:t>
              </a:r>
            </a:p>
          </p:txBody>
        </p:sp>
        <p:sp>
          <p:nvSpPr>
            <p:cNvPr id="11" name="Freeform 11"/>
            <p:cNvSpPr/>
            <p:nvPr/>
          </p:nvSpPr>
          <p:spPr>
            <a:xfrm>
              <a:off x="14392806" y="0"/>
              <a:ext cx="2046891" cy="2046891"/>
            </a:xfrm>
            <a:custGeom>
              <a:avLst/>
              <a:gdLst/>
              <a:ahLst/>
              <a:cxnLst/>
              <a:rect l="l" t="t" r="r" b="b"/>
              <a:pathLst>
                <a:path w="2046891" h="2046891">
                  <a:moveTo>
                    <a:pt x="0" y="0"/>
                  </a:moveTo>
                  <a:lnTo>
                    <a:pt x="2046891" y="0"/>
                  </a:lnTo>
                  <a:lnTo>
                    <a:pt x="2046891" y="2046891"/>
                  </a:lnTo>
                  <a:lnTo>
                    <a:pt x="0" y="2046891"/>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2" name="TextBox 12"/>
            <p:cNvSpPr txBox="1"/>
            <p:nvPr/>
          </p:nvSpPr>
          <p:spPr>
            <a:xfrm>
              <a:off x="12906303" y="2591096"/>
              <a:ext cx="5019897" cy="1759756"/>
            </a:xfrm>
            <a:prstGeom prst="rect">
              <a:avLst/>
            </a:prstGeom>
          </p:spPr>
          <p:txBody>
            <a:bodyPr lIns="0" tIns="0" rIns="0" bIns="0" rtlCol="0" anchor="t">
              <a:spAutoFit/>
            </a:bodyPr>
            <a:lstStyle/>
            <a:p>
              <a:pPr algn="ctr">
                <a:lnSpc>
                  <a:spcPts val="3519"/>
                </a:lnSpc>
              </a:pPr>
              <a:r>
                <a:rPr lang="en-US" sz="2513">
                  <a:solidFill>
                    <a:srgbClr val="000000"/>
                  </a:solidFill>
                  <a:latin typeface="Open Sans 1"/>
                  <a:ea typeface="Open Sans 1"/>
                  <a:cs typeface="Open Sans 1"/>
                  <a:sym typeface="Open Sans 1"/>
                </a:rPr>
                <a:t>Play a key role</a:t>
              </a:r>
            </a:p>
            <a:p>
              <a:pPr algn="ctr">
                <a:lnSpc>
                  <a:spcPts val="3519"/>
                </a:lnSpc>
              </a:pPr>
              <a:r>
                <a:rPr lang="en-US" sz="2513">
                  <a:solidFill>
                    <a:srgbClr val="000000"/>
                  </a:solidFill>
                  <a:latin typeface="Open Sans 1"/>
                  <a:ea typeface="Open Sans 1"/>
                  <a:cs typeface="Open Sans 1"/>
                  <a:sym typeface="Open Sans 1"/>
                </a:rPr>
                <a:t>in expanding students’ horizons and world view</a:t>
              </a:r>
            </a:p>
          </p:txBody>
        </p:sp>
        <p:sp>
          <p:nvSpPr>
            <p:cNvPr id="13" name="Freeform 13"/>
            <p:cNvSpPr/>
            <p:nvPr/>
          </p:nvSpPr>
          <p:spPr>
            <a:xfrm>
              <a:off x="14392806" y="5121763"/>
              <a:ext cx="2046891" cy="2046891"/>
            </a:xfrm>
            <a:custGeom>
              <a:avLst/>
              <a:gdLst/>
              <a:ahLst/>
              <a:cxnLst/>
              <a:rect l="l" t="t" r="r" b="b"/>
              <a:pathLst>
                <a:path w="2046891" h="2046891">
                  <a:moveTo>
                    <a:pt x="0" y="0"/>
                  </a:moveTo>
                  <a:lnTo>
                    <a:pt x="2046891" y="0"/>
                  </a:lnTo>
                  <a:lnTo>
                    <a:pt x="2046891" y="2046891"/>
                  </a:lnTo>
                  <a:lnTo>
                    <a:pt x="0" y="2046891"/>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4" name="TextBox 14"/>
            <p:cNvSpPr txBox="1"/>
            <p:nvPr/>
          </p:nvSpPr>
          <p:spPr>
            <a:xfrm>
              <a:off x="12991398" y="7434847"/>
              <a:ext cx="4849708" cy="1759756"/>
            </a:xfrm>
            <a:prstGeom prst="rect">
              <a:avLst/>
            </a:prstGeom>
          </p:spPr>
          <p:txBody>
            <a:bodyPr lIns="0" tIns="0" rIns="0" bIns="0" rtlCol="0" anchor="t">
              <a:spAutoFit/>
            </a:bodyPr>
            <a:lstStyle/>
            <a:p>
              <a:pPr algn="ctr">
                <a:lnSpc>
                  <a:spcPts val="3519"/>
                </a:lnSpc>
              </a:pPr>
              <a:r>
                <a:rPr lang="en-US" sz="2513">
                  <a:solidFill>
                    <a:srgbClr val="000000"/>
                  </a:solidFill>
                  <a:latin typeface="Open Sans 1"/>
                  <a:ea typeface="Open Sans 1"/>
                  <a:cs typeface="Open Sans 1"/>
                  <a:sym typeface="Open Sans 1"/>
                </a:rPr>
                <a:t>Potential opportunities to enhance research goals while abroad</a:t>
              </a:r>
            </a:p>
          </p:txBody>
        </p:sp>
      </p:grpSp>
      <p:sp>
        <p:nvSpPr>
          <p:cNvPr id="15" name="TextBox 15"/>
          <p:cNvSpPr txBox="1"/>
          <p:nvPr/>
        </p:nvSpPr>
        <p:spPr>
          <a:xfrm>
            <a:off x="4194342" y="490876"/>
            <a:ext cx="9899317" cy="1028700"/>
          </a:xfrm>
          <a:prstGeom prst="rect">
            <a:avLst/>
          </a:prstGeom>
        </p:spPr>
        <p:txBody>
          <a:bodyPr lIns="0" tIns="0" rIns="0" bIns="0" rtlCol="0" anchor="t">
            <a:spAutoFit/>
          </a:bodyPr>
          <a:lstStyle/>
          <a:p>
            <a:pPr algn="ctr">
              <a:lnSpc>
                <a:spcPts val="8400"/>
              </a:lnSpc>
              <a:spcBef>
                <a:spcPct val="0"/>
              </a:spcBef>
            </a:pPr>
            <a:r>
              <a:rPr lang="en-US" sz="6000" b="1">
                <a:solidFill>
                  <a:srgbClr val="000000"/>
                </a:solidFill>
                <a:latin typeface="Open Sans 1 Bold"/>
                <a:ea typeface="Open Sans 1 Bold"/>
                <a:cs typeface="Open Sans 1 Bold"/>
                <a:sym typeface="Open Sans 1 Bold"/>
              </a:rPr>
              <a:t>Teaching Abroad Benefits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8828722"/>
            <a:ext cx="18288000" cy="1458278"/>
            <a:chOff x="0" y="0"/>
            <a:chExt cx="4816593" cy="384073"/>
          </a:xfrm>
        </p:grpSpPr>
        <p:sp>
          <p:nvSpPr>
            <p:cNvPr id="3" name="Freeform 3"/>
            <p:cNvSpPr/>
            <p:nvPr/>
          </p:nvSpPr>
          <p:spPr>
            <a:xfrm>
              <a:off x="0" y="0"/>
              <a:ext cx="4816592" cy="384073"/>
            </a:xfrm>
            <a:custGeom>
              <a:avLst/>
              <a:gdLst/>
              <a:ahLst/>
              <a:cxnLst/>
              <a:rect l="l" t="t" r="r" b="b"/>
              <a:pathLst>
                <a:path w="4816592" h="384073">
                  <a:moveTo>
                    <a:pt x="0" y="0"/>
                  </a:moveTo>
                  <a:lnTo>
                    <a:pt x="4816592" y="0"/>
                  </a:lnTo>
                  <a:lnTo>
                    <a:pt x="4816592" y="384073"/>
                  </a:lnTo>
                  <a:lnTo>
                    <a:pt x="0" y="384073"/>
                  </a:lnTo>
                  <a:close/>
                </a:path>
              </a:pathLst>
            </a:custGeom>
            <a:solidFill>
              <a:srgbClr val="DFD1A7"/>
            </a:solidFill>
          </p:spPr>
          <p:txBody>
            <a:bodyPr/>
            <a:lstStyle/>
            <a:p>
              <a:endParaRPr lang="en-US"/>
            </a:p>
          </p:txBody>
        </p:sp>
        <p:sp>
          <p:nvSpPr>
            <p:cNvPr id="4" name="TextBox 4"/>
            <p:cNvSpPr txBox="1"/>
            <p:nvPr/>
          </p:nvSpPr>
          <p:spPr>
            <a:xfrm>
              <a:off x="0" y="-57150"/>
              <a:ext cx="4816593" cy="441223"/>
            </a:xfrm>
            <a:prstGeom prst="rect">
              <a:avLst/>
            </a:prstGeom>
          </p:spPr>
          <p:txBody>
            <a:bodyPr lIns="50800" tIns="50800" rIns="50800" bIns="50800" rtlCol="0" anchor="ctr"/>
            <a:lstStyle/>
            <a:p>
              <a:pPr algn="ctr">
                <a:lnSpc>
                  <a:spcPts val="3639"/>
                </a:lnSpc>
              </a:pPr>
              <a:endParaRPr/>
            </a:p>
          </p:txBody>
        </p:sp>
      </p:grpSp>
      <p:grpSp>
        <p:nvGrpSpPr>
          <p:cNvPr id="5" name="Group 5"/>
          <p:cNvGrpSpPr/>
          <p:nvPr/>
        </p:nvGrpSpPr>
        <p:grpSpPr>
          <a:xfrm>
            <a:off x="10966094" y="8828722"/>
            <a:ext cx="3677719" cy="1458278"/>
            <a:chOff x="0" y="0"/>
            <a:chExt cx="968617" cy="384073"/>
          </a:xfrm>
        </p:grpSpPr>
        <p:sp>
          <p:nvSpPr>
            <p:cNvPr id="6" name="Freeform 6"/>
            <p:cNvSpPr/>
            <p:nvPr/>
          </p:nvSpPr>
          <p:spPr>
            <a:xfrm>
              <a:off x="0" y="0"/>
              <a:ext cx="968617" cy="384073"/>
            </a:xfrm>
            <a:custGeom>
              <a:avLst/>
              <a:gdLst/>
              <a:ahLst/>
              <a:cxnLst/>
              <a:rect l="l" t="t" r="r" b="b"/>
              <a:pathLst>
                <a:path w="968617" h="384073">
                  <a:moveTo>
                    <a:pt x="0" y="0"/>
                  </a:moveTo>
                  <a:lnTo>
                    <a:pt x="968617" y="0"/>
                  </a:lnTo>
                  <a:lnTo>
                    <a:pt x="968617" y="384073"/>
                  </a:lnTo>
                  <a:lnTo>
                    <a:pt x="0" y="384073"/>
                  </a:lnTo>
                  <a:close/>
                </a:path>
              </a:pathLst>
            </a:custGeom>
            <a:solidFill>
              <a:srgbClr val="DFD1A7"/>
            </a:solidFill>
          </p:spPr>
          <p:txBody>
            <a:bodyPr/>
            <a:lstStyle/>
            <a:p>
              <a:endParaRPr lang="en-US"/>
            </a:p>
          </p:txBody>
        </p:sp>
        <p:sp>
          <p:nvSpPr>
            <p:cNvPr id="7" name="TextBox 7"/>
            <p:cNvSpPr txBox="1"/>
            <p:nvPr/>
          </p:nvSpPr>
          <p:spPr>
            <a:xfrm>
              <a:off x="0" y="-57150"/>
              <a:ext cx="968617" cy="441223"/>
            </a:xfrm>
            <a:prstGeom prst="rect">
              <a:avLst/>
            </a:prstGeom>
          </p:spPr>
          <p:txBody>
            <a:bodyPr lIns="50800" tIns="50800" rIns="50800" bIns="50800" rtlCol="0" anchor="ctr"/>
            <a:lstStyle/>
            <a:p>
              <a:pPr algn="ctr">
                <a:lnSpc>
                  <a:spcPts val="3639"/>
                </a:lnSpc>
              </a:pPr>
              <a:endParaRPr/>
            </a:p>
          </p:txBody>
        </p:sp>
      </p:grpSp>
      <p:grpSp>
        <p:nvGrpSpPr>
          <p:cNvPr id="8" name="Group 8"/>
          <p:cNvGrpSpPr/>
          <p:nvPr/>
        </p:nvGrpSpPr>
        <p:grpSpPr>
          <a:xfrm>
            <a:off x="3660953" y="8828722"/>
            <a:ext cx="3644187" cy="1458278"/>
            <a:chOff x="0" y="0"/>
            <a:chExt cx="959786" cy="384073"/>
          </a:xfrm>
        </p:grpSpPr>
        <p:sp>
          <p:nvSpPr>
            <p:cNvPr id="9" name="Freeform 9"/>
            <p:cNvSpPr/>
            <p:nvPr/>
          </p:nvSpPr>
          <p:spPr>
            <a:xfrm>
              <a:off x="0" y="0"/>
              <a:ext cx="959786" cy="384073"/>
            </a:xfrm>
            <a:custGeom>
              <a:avLst/>
              <a:gdLst/>
              <a:ahLst/>
              <a:cxnLst/>
              <a:rect l="l" t="t" r="r" b="b"/>
              <a:pathLst>
                <a:path w="959786" h="384073">
                  <a:moveTo>
                    <a:pt x="0" y="0"/>
                  </a:moveTo>
                  <a:lnTo>
                    <a:pt x="959786" y="0"/>
                  </a:lnTo>
                  <a:lnTo>
                    <a:pt x="959786" y="384073"/>
                  </a:lnTo>
                  <a:lnTo>
                    <a:pt x="0" y="384073"/>
                  </a:lnTo>
                  <a:close/>
                </a:path>
              </a:pathLst>
            </a:custGeom>
            <a:solidFill>
              <a:srgbClr val="DFD1A7"/>
            </a:solidFill>
          </p:spPr>
          <p:txBody>
            <a:bodyPr/>
            <a:lstStyle/>
            <a:p>
              <a:endParaRPr lang="en-US"/>
            </a:p>
          </p:txBody>
        </p:sp>
        <p:sp>
          <p:nvSpPr>
            <p:cNvPr id="10" name="TextBox 10"/>
            <p:cNvSpPr txBox="1"/>
            <p:nvPr/>
          </p:nvSpPr>
          <p:spPr>
            <a:xfrm>
              <a:off x="0" y="-57150"/>
              <a:ext cx="959786" cy="441223"/>
            </a:xfrm>
            <a:prstGeom prst="rect">
              <a:avLst/>
            </a:prstGeom>
          </p:spPr>
          <p:txBody>
            <a:bodyPr lIns="50800" tIns="50800" rIns="50800" bIns="50800" rtlCol="0" anchor="ctr"/>
            <a:lstStyle/>
            <a:p>
              <a:pPr algn="ctr">
                <a:lnSpc>
                  <a:spcPts val="3639"/>
                </a:lnSpc>
              </a:pPr>
              <a:endParaRPr/>
            </a:p>
          </p:txBody>
        </p:sp>
      </p:grpSp>
      <p:grpSp>
        <p:nvGrpSpPr>
          <p:cNvPr id="11" name="Group 11"/>
          <p:cNvGrpSpPr/>
          <p:nvPr/>
        </p:nvGrpSpPr>
        <p:grpSpPr>
          <a:xfrm>
            <a:off x="14643813" y="8828722"/>
            <a:ext cx="3644187" cy="1458278"/>
            <a:chOff x="0" y="0"/>
            <a:chExt cx="959786" cy="384073"/>
          </a:xfrm>
        </p:grpSpPr>
        <p:sp>
          <p:nvSpPr>
            <p:cNvPr id="12" name="Freeform 12"/>
            <p:cNvSpPr/>
            <p:nvPr/>
          </p:nvSpPr>
          <p:spPr>
            <a:xfrm>
              <a:off x="0" y="0"/>
              <a:ext cx="959786" cy="384073"/>
            </a:xfrm>
            <a:custGeom>
              <a:avLst/>
              <a:gdLst/>
              <a:ahLst/>
              <a:cxnLst/>
              <a:rect l="l" t="t" r="r" b="b"/>
              <a:pathLst>
                <a:path w="959786" h="384073">
                  <a:moveTo>
                    <a:pt x="0" y="0"/>
                  </a:moveTo>
                  <a:lnTo>
                    <a:pt x="959786" y="0"/>
                  </a:lnTo>
                  <a:lnTo>
                    <a:pt x="959786" y="384073"/>
                  </a:lnTo>
                  <a:lnTo>
                    <a:pt x="0" y="384073"/>
                  </a:lnTo>
                  <a:close/>
                </a:path>
              </a:pathLst>
            </a:custGeom>
            <a:solidFill>
              <a:srgbClr val="CEB888">
                <a:alpha val="49804"/>
              </a:srgbClr>
            </a:solidFill>
          </p:spPr>
          <p:txBody>
            <a:bodyPr/>
            <a:lstStyle/>
            <a:p>
              <a:endParaRPr lang="en-US"/>
            </a:p>
          </p:txBody>
        </p:sp>
        <p:sp>
          <p:nvSpPr>
            <p:cNvPr id="13" name="TextBox 13"/>
            <p:cNvSpPr txBox="1"/>
            <p:nvPr/>
          </p:nvSpPr>
          <p:spPr>
            <a:xfrm>
              <a:off x="0" y="-57150"/>
              <a:ext cx="959786" cy="441223"/>
            </a:xfrm>
            <a:prstGeom prst="rect">
              <a:avLst/>
            </a:prstGeom>
          </p:spPr>
          <p:txBody>
            <a:bodyPr lIns="50800" tIns="50800" rIns="50800" bIns="50800" rtlCol="0" anchor="ctr"/>
            <a:lstStyle/>
            <a:p>
              <a:pPr algn="ctr">
                <a:lnSpc>
                  <a:spcPts val="3639"/>
                </a:lnSpc>
              </a:pPr>
              <a:endParaRPr/>
            </a:p>
          </p:txBody>
        </p:sp>
      </p:grpSp>
      <p:grpSp>
        <p:nvGrpSpPr>
          <p:cNvPr id="14" name="Group 14"/>
          <p:cNvGrpSpPr/>
          <p:nvPr/>
        </p:nvGrpSpPr>
        <p:grpSpPr>
          <a:xfrm>
            <a:off x="7321906" y="8828722"/>
            <a:ext cx="3644187" cy="1458278"/>
            <a:chOff x="0" y="0"/>
            <a:chExt cx="959786" cy="384073"/>
          </a:xfrm>
        </p:grpSpPr>
        <p:sp>
          <p:nvSpPr>
            <p:cNvPr id="15" name="Freeform 15"/>
            <p:cNvSpPr/>
            <p:nvPr/>
          </p:nvSpPr>
          <p:spPr>
            <a:xfrm>
              <a:off x="0" y="0"/>
              <a:ext cx="959786" cy="384073"/>
            </a:xfrm>
            <a:custGeom>
              <a:avLst/>
              <a:gdLst/>
              <a:ahLst/>
              <a:cxnLst/>
              <a:rect l="l" t="t" r="r" b="b"/>
              <a:pathLst>
                <a:path w="959786" h="384073">
                  <a:moveTo>
                    <a:pt x="0" y="0"/>
                  </a:moveTo>
                  <a:lnTo>
                    <a:pt x="959786" y="0"/>
                  </a:lnTo>
                  <a:lnTo>
                    <a:pt x="959786" y="384073"/>
                  </a:lnTo>
                  <a:lnTo>
                    <a:pt x="0" y="384073"/>
                  </a:lnTo>
                  <a:close/>
                </a:path>
              </a:pathLst>
            </a:custGeom>
            <a:solidFill>
              <a:srgbClr val="CEB888">
                <a:alpha val="49804"/>
              </a:srgbClr>
            </a:solidFill>
          </p:spPr>
          <p:txBody>
            <a:bodyPr/>
            <a:lstStyle/>
            <a:p>
              <a:endParaRPr lang="en-US"/>
            </a:p>
          </p:txBody>
        </p:sp>
        <p:sp>
          <p:nvSpPr>
            <p:cNvPr id="16" name="TextBox 16"/>
            <p:cNvSpPr txBox="1"/>
            <p:nvPr/>
          </p:nvSpPr>
          <p:spPr>
            <a:xfrm>
              <a:off x="0" y="-57150"/>
              <a:ext cx="959786" cy="441223"/>
            </a:xfrm>
            <a:prstGeom prst="rect">
              <a:avLst/>
            </a:prstGeom>
          </p:spPr>
          <p:txBody>
            <a:bodyPr lIns="50800" tIns="50800" rIns="50800" bIns="50800" rtlCol="0" anchor="ctr"/>
            <a:lstStyle/>
            <a:p>
              <a:pPr algn="ctr">
                <a:lnSpc>
                  <a:spcPts val="3639"/>
                </a:lnSpc>
              </a:pPr>
              <a:endParaRPr/>
            </a:p>
          </p:txBody>
        </p:sp>
      </p:grpSp>
      <p:grpSp>
        <p:nvGrpSpPr>
          <p:cNvPr id="17" name="Group 17"/>
          <p:cNvGrpSpPr/>
          <p:nvPr/>
        </p:nvGrpSpPr>
        <p:grpSpPr>
          <a:xfrm>
            <a:off x="0" y="4703399"/>
            <a:ext cx="18288000" cy="4125324"/>
            <a:chOff x="0" y="0"/>
            <a:chExt cx="24384000" cy="5500431"/>
          </a:xfrm>
        </p:grpSpPr>
        <p:pic>
          <p:nvPicPr>
            <p:cNvPr id="18" name="Picture 18"/>
            <p:cNvPicPr>
              <a:picLocks noChangeAspect="1"/>
            </p:cNvPicPr>
            <p:nvPr/>
          </p:nvPicPr>
          <p:blipFill>
            <a:blip r:embed="rId3"/>
            <a:srcRect l="12955" r="27973"/>
            <a:stretch>
              <a:fillRect/>
            </a:stretch>
          </p:blipFill>
          <p:spPr>
            <a:xfrm>
              <a:off x="0" y="0"/>
              <a:ext cx="4876800" cy="5500431"/>
            </a:xfrm>
            <a:prstGeom prst="rect">
              <a:avLst/>
            </a:prstGeom>
          </p:spPr>
        </p:pic>
        <p:pic>
          <p:nvPicPr>
            <p:cNvPr id="19" name="Picture 19"/>
            <p:cNvPicPr>
              <a:picLocks noChangeAspect="1"/>
            </p:cNvPicPr>
            <p:nvPr/>
          </p:nvPicPr>
          <p:blipFill>
            <a:blip r:embed="rId4"/>
            <a:srcRect t="9508" b="6002"/>
            <a:stretch>
              <a:fillRect/>
            </a:stretch>
          </p:blipFill>
          <p:spPr>
            <a:xfrm>
              <a:off x="4876800" y="0"/>
              <a:ext cx="4876800" cy="5500431"/>
            </a:xfrm>
            <a:prstGeom prst="rect">
              <a:avLst/>
            </a:prstGeom>
          </p:spPr>
        </p:pic>
        <p:pic>
          <p:nvPicPr>
            <p:cNvPr id="20" name="Picture 20"/>
            <p:cNvPicPr>
              <a:picLocks noChangeAspect="1"/>
            </p:cNvPicPr>
            <p:nvPr/>
          </p:nvPicPr>
          <p:blipFill>
            <a:blip r:embed="rId5"/>
            <a:srcRect l="38899" r="10452"/>
            <a:stretch>
              <a:fillRect/>
            </a:stretch>
          </p:blipFill>
          <p:spPr>
            <a:xfrm>
              <a:off x="9753600" y="0"/>
              <a:ext cx="4876800" cy="5500431"/>
            </a:xfrm>
            <a:prstGeom prst="rect">
              <a:avLst/>
            </a:prstGeom>
          </p:spPr>
        </p:pic>
        <p:pic>
          <p:nvPicPr>
            <p:cNvPr id="21" name="Picture 21"/>
            <p:cNvPicPr>
              <a:picLocks noChangeAspect="1"/>
            </p:cNvPicPr>
            <p:nvPr/>
          </p:nvPicPr>
          <p:blipFill>
            <a:blip r:embed="rId6"/>
            <a:srcRect l="35731" t="8220" r="20305" b="17494"/>
            <a:stretch>
              <a:fillRect/>
            </a:stretch>
          </p:blipFill>
          <p:spPr>
            <a:xfrm>
              <a:off x="14630400" y="0"/>
              <a:ext cx="4876800" cy="5500431"/>
            </a:xfrm>
            <a:prstGeom prst="rect">
              <a:avLst/>
            </a:prstGeom>
          </p:spPr>
        </p:pic>
        <p:pic>
          <p:nvPicPr>
            <p:cNvPr id="22" name="Picture 22"/>
            <p:cNvPicPr>
              <a:picLocks noChangeAspect="1"/>
            </p:cNvPicPr>
            <p:nvPr/>
          </p:nvPicPr>
          <p:blipFill>
            <a:blip r:embed="rId7"/>
            <a:srcRect r="15986" b="5242"/>
            <a:stretch>
              <a:fillRect/>
            </a:stretch>
          </p:blipFill>
          <p:spPr>
            <a:xfrm flipH="1">
              <a:off x="19507200" y="0"/>
              <a:ext cx="4876800" cy="5500431"/>
            </a:xfrm>
            <a:prstGeom prst="rect">
              <a:avLst/>
            </a:prstGeom>
          </p:spPr>
        </p:pic>
      </p:grpSp>
      <p:grpSp>
        <p:nvGrpSpPr>
          <p:cNvPr id="23" name="Group 23"/>
          <p:cNvGrpSpPr/>
          <p:nvPr/>
        </p:nvGrpSpPr>
        <p:grpSpPr>
          <a:xfrm>
            <a:off x="0" y="8828722"/>
            <a:ext cx="3644187" cy="1458278"/>
            <a:chOff x="0" y="0"/>
            <a:chExt cx="959786" cy="384073"/>
          </a:xfrm>
        </p:grpSpPr>
        <p:sp>
          <p:nvSpPr>
            <p:cNvPr id="24" name="Freeform 24"/>
            <p:cNvSpPr/>
            <p:nvPr/>
          </p:nvSpPr>
          <p:spPr>
            <a:xfrm>
              <a:off x="0" y="0"/>
              <a:ext cx="959786" cy="384073"/>
            </a:xfrm>
            <a:custGeom>
              <a:avLst/>
              <a:gdLst/>
              <a:ahLst/>
              <a:cxnLst/>
              <a:rect l="l" t="t" r="r" b="b"/>
              <a:pathLst>
                <a:path w="959786" h="384073">
                  <a:moveTo>
                    <a:pt x="0" y="0"/>
                  </a:moveTo>
                  <a:lnTo>
                    <a:pt x="959786" y="0"/>
                  </a:lnTo>
                  <a:lnTo>
                    <a:pt x="959786" y="384073"/>
                  </a:lnTo>
                  <a:lnTo>
                    <a:pt x="0" y="384073"/>
                  </a:lnTo>
                  <a:close/>
                </a:path>
              </a:pathLst>
            </a:custGeom>
            <a:solidFill>
              <a:srgbClr val="CEB888">
                <a:alpha val="49804"/>
              </a:srgbClr>
            </a:solidFill>
          </p:spPr>
          <p:txBody>
            <a:bodyPr/>
            <a:lstStyle/>
            <a:p>
              <a:endParaRPr lang="en-US"/>
            </a:p>
          </p:txBody>
        </p:sp>
        <p:sp>
          <p:nvSpPr>
            <p:cNvPr id="25" name="TextBox 25"/>
            <p:cNvSpPr txBox="1"/>
            <p:nvPr/>
          </p:nvSpPr>
          <p:spPr>
            <a:xfrm>
              <a:off x="0" y="-57150"/>
              <a:ext cx="959786" cy="441223"/>
            </a:xfrm>
            <a:prstGeom prst="rect">
              <a:avLst/>
            </a:prstGeom>
          </p:spPr>
          <p:txBody>
            <a:bodyPr lIns="50800" tIns="50800" rIns="50800" bIns="50800" rtlCol="0" anchor="ctr"/>
            <a:lstStyle/>
            <a:p>
              <a:pPr algn="ctr">
                <a:lnSpc>
                  <a:spcPts val="3639"/>
                </a:lnSpc>
              </a:pPr>
              <a:endParaRPr/>
            </a:p>
          </p:txBody>
        </p:sp>
      </p:grpSp>
      <p:sp>
        <p:nvSpPr>
          <p:cNvPr id="26" name="TextBox 26"/>
          <p:cNvSpPr txBox="1"/>
          <p:nvPr/>
        </p:nvSpPr>
        <p:spPr>
          <a:xfrm>
            <a:off x="1028700" y="1951444"/>
            <a:ext cx="16230600" cy="2164715"/>
          </a:xfrm>
          <a:prstGeom prst="rect">
            <a:avLst/>
          </a:prstGeom>
        </p:spPr>
        <p:txBody>
          <a:bodyPr lIns="0" tIns="0" rIns="0" bIns="0" rtlCol="0" anchor="t">
            <a:spAutoFit/>
          </a:bodyPr>
          <a:lstStyle/>
          <a:p>
            <a:pPr algn="just">
              <a:lnSpc>
                <a:spcPts val="5920"/>
              </a:lnSpc>
            </a:pPr>
            <a:r>
              <a:rPr lang="en-US" sz="3200">
                <a:solidFill>
                  <a:srgbClr val="000000"/>
                </a:solidFill>
                <a:latin typeface="Open Sans 1"/>
                <a:ea typeface="Open Sans 1"/>
                <a:cs typeface="Open Sans 1"/>
                <a:sym typeface="Open Sans 1"/>
              </a:rPr>
              <a:t>Programs are offered in the summer or over spring break</a:t>
            </a:r>
          </a:p>
          <a:p>
            <a:pPr algn="l">
              <a:lnSpc>
                <a:spcPts val="5920"/>
              </a:lnSpc>
            </a:pPr>
            <a:r>
              <a:rPr lang="en-US" sz="3200">
                <a:solidFill>
                  <a:srgbClr val="000000"/>
                </a:solidFill>
                <a:latin typeface="Open Sans 1"/>
                <a:ea typeface="Open Sans 1"/>
                <a:cs typeface="Open Sans 1"/>
                <a:sym typeface="Open Sans 1"/>
              </a:rPr>
              <a:t>Teach on a broad curriculum program or lead a focused curriculum program</a:t>
            </a:r>
          </a:p>
          <a:p>
            <a:pPr algn="l">
              <a:lnSpc>
                <a:spcPts val="5920"/>
              </a:lnSpc>
            </a:pPr>
            <a:r>
              <a:rPr lang="en-US" sz="3200">
                <a:solidFill>
                  <a:srgbClr val="000000"/>
                </a:solidFill>
                <a:latin typeface="Open Sans 1"/>
                <a:ea typeface="Open Sans 1"/>
                <a:cs typeface="Open Sans 1"/>
                <a:sym typeface="Open Sans 1"/>
              </a:rPr>
              <a:t>Study abroad centers include amenities such as classrooms, libraries, and FSU staff</a:t>
            </a:r>
          </a:p>
        </p:txBody>
      </p:sp>
      <p:sp>
        <p:nvSpPr>
          <p:cNvPr id="27" name="TextBox 27"/>
          <p:cNvSpPr txBox="1"/>
          <p:nvPr/>
        </p:nvSpPr>
        <p:spPr>
          <a:xfrm>
            <a:off x="1028700" y="322932"/>
            <a:ext cx="12686630" cy="1533525"/>
          </a:xfrm>
          <a:prstGeom prst="rect">
            <a:avLst/>
          </a:prstGeom>
        </p:spPr>
        <p:txBody>
          <a:bodyPr lIns="0" tIns="0" rIns="0" bIns="0" rtlCol="0" anchor="t">
            <a:spAutoFit/>
          </a:bodyPr>
          <a:lstStyle/>
          <a:p>
            <a:pPr algn="l">
              <a:lnSpc>
                <a:spcPts val="12599"/>
              </a:lnSpc>
            </a:pPr>
            <a:r>
              <a:rPr lang="en-US" sz="9000" b="1" spc="89">
                <a:solidFill>
                  <a:srgbClr val="000000"/>
                </a:solidFill>
                <a:latin typeface="Open Sans 2 Bold"/>
                <a:ea typeface="Open Sans 2 Bold"/>
                <a:cs typeface="Open Sans 2 Bold"/>
                <a:sym typeface="Open Sans 2 Bold"/>
              </a:rPr>
              <a:t>FSU Around the Globe</a:t>
            </a:r>
          </a:p>
        </p:txBody>
      </p:sp>
      <p:sp>
        <p:nvSpPr>
          <p:cNvPr id="28" name="TextBox 28"/>
          <p:cNvSpPr txBox="1"/>
          <p:nvPr/>
        </p:nvSpPr>
        <p:spPr>
          <a:xfrm>
            <a:off x="835028" y="9126280"/>
            <a:ext cx="2130600" cy="834587"/>
          </a:xfrm>
          <a:prstGeom prst="rect">
            <a:avLst/>
          </a:prstGeom>
        </p:spPr>
        <p:txBody>
          <a:bodyPr lIns="0" tIns="0" rIns="0" bIns="0" rtlCol="0" anchor="t">
            <a:spAutoFit/>
          </a:bodyPr>
          <a:lstStyle/>
          <a:p>
            <a:pPr algn="ctr">
              <a:lnSpc>
                <a:spcPts val="3227"/>
              </a:lnSpc>
            </a:pPr>
            <a:r>
              <a:rPr lang="en-US" sz="3103" spc="31">
                <a:solidFill>
                  <a:srgbClr val="000000"/>
                </a:solidFill>
                <a:latin typeface="Open Sans 2"/>
                <a:ea typeface="Open Sans 2"/>
                <a:cs typeface="Open Sans 2"/>
                <a:sym typeface="Open Sans 2"/>
              </a:rPr>
              <a:t>FLORENCE</a:t>
            </a:r>
          </a:p>
          <a:p>
            <a:pPr algn="ctr">
              <a:lnSpc>
                <a:spcPts val="3227"/>
              </a:lnSpc>
            </a:pPr>
            <a:r>
              <a:rPr lang="en-US" sz="3103" b="1" spc="31">
                <a:solidFill>
                  <a:srgbClr val="000000"/>
                </a:solidFill>
                <a:latin typeface="Open Sans 2 Bold"/>
                <a:ea typeface="Open Sans 2 Bold"/>
                <a:cs typeface="Open Sans 2 Bold"/>
                <a:sym typeface="Open Sans 2 Bold"/>
              </a:rPr>
              <a:t>ITALY</a:t>
            </a:r>
          </a:p>
        </p:txBody>
      </p:sp>
      <p:sp>
        <p:nvSpPr>
          <p:cNvPr id="29" name="TextBox 29"/>
          <p:cNvSpPr txBox="1"/>
          <p:nvPr/>
        </p:nvSpPr>
        <p:spPr>
          <a:xfrm>
            <a:off x="4052013" y="9107230"/>
            <a:ext cx="2707918" cy="834587"/>
          </a:xfrm>
          <a:prstGeom prst="rect">
            <a:avLst/>
          </a:prstGeom>
        </p:spPr>
        <p:txBody>
          <a:bodyPr wrap="square" lIns="0" tIns="0" rIns="0" bIns="0" rtlCol="0" anchor="t">
            <a:spAutoFit/>
          </a:bodyPr>
          <a:lstStyle/>
          <a:p>
            <a:pPr algn="ctr">
              <a:lnSpc>
                <a:spcPts val="3227"/>
              </a:lnSpc>
            </a:pPr>
            <a:r>
              <a:rPr lang="en-US" sz="3103" spc="31" dirty="0">
                <a:solidFill>
                  <a:srgbClr val="000000"/>
                </a:solidFill>
                <a:latin typeface="Open Sans 2"/>
                <a:ea typeface="Open Sans 2"/>
                <a:cs typeface="Open Sans 2"/>
                <a:sym typeface="Open Sans 2"/>
              </a:rPr>
              <a:t>LONDON</a:t>
            </a:r>
          </a:p>
          <a:p>
            <a:pPr algn="ctr">
              <a:lnSpc>
                <a:spcPts val="3227"/>
              </a:lnSpc>
            </a:pPr>
            <a:r>
              <a:rPr lang="en-US" sz="3103" b="1" spc="31" dirty="0">
                <a:solidFill>
                  <a:srgbClr val="000000"/>
                </a:solidFill>
                <a:latin typeface="Open Sans 2 Bold"/>
                <a:ea typeface="Open Sans 2 Bold"/>
                <a:cs typeface="Open Sans 2 Bold"/>
                <a:sym typeface="Open Sans 2 Bold"/>
              </a:rPr>
              <a:t>ENGLAND</a:t>
            </a:r>
          </a:p>
        </p:txBody>
      </p:sp>
      <p:sp>
        <p:nvSpPr>
          <p:cNvPr id="30" name="TextBox 30"/>
          <p:cNvSpPr txBox="1"/>
          <p:nvPr/>
        </p:nvSpPr>
        <p:spPr>
          <a:xfrm>
            <a:off x="7696200" y="9116755"/>
            <a:ext cx="2574569" cy="834587"/>
          </a:xfrm>
          <a:prstGeom prst="rect">
            <a:avLst/>
          </a:prstGeom>
        </p:spPr>
        <p:txBody>
          <a:bodyPr wrap="square" lIns="0" tIns="0" rIns="0" bIns="0" rtlCol="0" anchor="t">
            <a:spAutoFit/>
          </a:bodyPr>
          <a:lstStyle/>
          <a:p>
            <a:pPr algn="ctr">
              <a:lnSpc>
                <a:spcPts val="3227"/>
              </a:lnSpc>
            </a:pPr>
            <a:r>
              <a:rPr lang="en-US" sz="3103" spc="31" dirty="0">
                <a:solidFill>
                  <a:srgbClr val="000000"/>
                </a:solidFill>
                <a:latin typeface="Open Sans 2"/>
                <a:ea typeface="Open Sans 2"/>
                <a:cs typeface="Open Sans 2"/>
                <a:sym typeface="Open Sans 2"/>
              </a:rPr>
              <a:t>VALENCIA</a:t>
            </a:r>
          </a:p>
          <a:p>
            <a:pPr algn="ctr">
              <a:lnSpc>
                <a:spcPts val="3227"/>
              </a:lnSpc>
            </a:pPr>
            <a:r>
              <a:rPr lang="en-US" sz="3103" b="1" spc="31" dirty="0">
                <a:solidFill>
                  <a:srgbClr val="000000"/>
                </a:solidFill>
                <a:latin typeface="Open Sans 2 Bold"/>
                <a:ea typeface="Open Sans 2 Bold"/>
                <a:cs typeface="Open Sans 2 Bold"/>
                <a:sym typeface="Open Sans 2 Bold"/>
              </a:rPr>
              <a:t>SPAIN</a:t>
            </a:r>
          </a:p>
        </p:txBody>
      </p:sp>
      <p:sp>
        <p:nvSpPr>
          <p:cNvPr id="31" name="TextBox 31"/>
          <p:cNvSpPr txBox="1"/>
          <p:nvPr/>
        </p:nvSpPr>
        <p:spPr>
          <a:xfrm>
            <a:off x="11531044" y="9116755"/>
            <a:ext cx="2581349" cy="834587"/>
          </a:xfrm>
          <a:prstGeom prst="rect">
            <a:avLst/>
          </a:prstGeom>
        </p:spPr>
        <p:txBody>
          <a:bodyPr lIns="0" tIns="0" rIns="0" bIns="0" rtlCol="0" anchor="t">
            <a:spAutoFit/>
          </a:bodyPr>
          <a:lstStyle/>
          <a:p>
            <a:pPr algn="ctr">
              <a:lnSpc>
                <a:spcPts val="3227"/>
              </a:lnSpc>
            </a:pPr>
            <a:r>
              <a:rPr lang="en-US" sz="3103" spc="31" dirty="0">
                <a:solidFill>
                  <a:srgbClr val="000000"/>
                </a:solidFill>
                <a:latin typeface="Open Sans 2"/>
                <a:ea typeface="Open Sans 2"/>
                <a:cs typeface="Open Sans 2"/>
                <a:sym typeface="Open Sans 2"/>
              </a:rPr>
              <a:t>PANAMA CITY</a:t>
            </a:r>
          </a:p>
          <a:p>
            <a:pPr algn="ctr">
              <a:lnSpc>
                <a:spcPts val="3227"/>
              </a:lnSpc>
            </a:pPr>
            <a:r>
              <a:rPr lang="en-US" sz="3103" b="1" spc="31" dirty="0">
                <a:solidFill>
                  <a:srgbClr val="000000"/>
                </a:solidFill>
                <a:latin typeface="Open Sans 2 Bold"/>
                <a:ea typeface="Open Sans 2 Bold"/>
                <a:cs typeface="Open Sans 2 Bold"/>
                <a:sym typeface="Open Sans 2 Bold"/>
              </a:rPr>
              <a:t>PANAMA</a:t>
            </a:r>
          </a:p>
        </p:txBody>
      </p:sp>
      <p:sp>
        <p:nvSpPr>
          <p:cNvPr id="32" name="TextBox 32"/>
          <p:cNvSpPr txBox="1"/>
          <p:nvPr/>
        </p:nvSpPr>
        <p:spPr>
          <a:xfrm>
            <a:off x="15340617" y="9331068"/>
            <a:ext cx="2250579" cy="425012"/>
          </a:xfrm>
          <a:prstGeom prst="rect">
            <a:avLst/>
          </a:prstGeom>
        </p:spPr>
        <p:txBody>
          <a:bodyPr lIns="0" tIns="0" rIns="0" bIns="0" rtlCol="0" anchor="t">
            <a:spAutoFit/>
          </a:bodyPr>
          <a:lstStyle/>
          <a:p>
            <a:pPr algn="ctr">
              <a:lnSpc>
                <a:spcPts val="3227"/>
              </a:lnSpc>
            </a:pPr>
            <a:r>
              <a:rPr lang="en-US" sz="3103" spc="31">
                <a:solidFill>
                  <a:srgbClr val="000000"/>
                </a:solidFill>
                <a:latin typeface="Open Sans 2"/>
                <a:ea typeface="Open Sans 2"/>
                <a:cs typeface="Open Sans 2"/>
                <a:sym typeface="Open Sans 2"/>
              </a:rPr>
              <a:t>AND</a:t>
            </a:r>
            <a:r>
              <a:rPr lang="en-US" sz="3103" b="1" spc="31">
                <a:solidFill>
                  <a:srgbClr val="000000"/>
                </a:solidFill>
                <a:latin typeface="Open Sans 2 Bold"/>
                <a:ea typeface="Open Sans 2 Bold"/>
                <a:cs typeface="Open Sans 2 Bold"/>
                <a:sym typeface="Open Sans 2 Bold"/>
              </a:rPr>
              <a:t> MORE!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7219681" cy="10287000"/>
            <a:chOff x="0" y="0"/>
            <a:chExt cx="9626241" cy="13716000"/>
          </a:xfrm>
        </p:grpSpPr>
        <p:pic>
          <p:nvPicPr>
            <p:cNvPr id="3" name="Picture 3"/>
            <p:cNvPicPr>
              <a:picLocks noChangeAspect="1"/>
            </p:cNvPicPr>
            <p:nvPr/>
          </p:nvPicPr>
          <p:blipFill>
            <a:blip r:embed="rId2"/>
            <a:srcRect l="3541" t="2966" b="5573"/>
            <a:stretch>
              <a:fillRect/>
            </a:stretch>
          </p:blipFill>
          <p:spPr>
            <a:xfrm>
              <a:off x="0" y="0"/>
              <a:ext cx="9626241" cy="13716000"/>
            </a:xfrm>
            <a:prstGeom prst="rect">
              <a:avLst/>
            </a:prstGeom>
          </p:spPr>
        </p:pic>
      </p:grpSp>
      <p:sp>
        <p:nvSpPr>
          <p:cNvPr id="4" name="TextBox 4"/>
          <p:cNvSpPr txBox="1"/>
          <p:nvPr/>
        </p:nvSpPr>
        <p:spPr>
          <a:xfrm>
            <a:off x="8222910" y="652836"/>
            <a:ext cx="6773231" cy="1981200"/>
          </a:xfrm>
          <a:prstGeom prst="rect">
            <a:avLst/>
          </a:prstGeom>
        </p:spPr>
        <p:txBody>
          <a:bodyPr lIns="0" tIns="0" rIns="0" bIns="0" rtlCol="0" anchor="t">
            <a:spAutoFit/>
          </a:bodyPr>
          <a:lstStyle/>
          <a:p>
            <a:pPr marL="0" lvl="0" indent="0" algn="l">
              <a:lnSpc>
                <a:spcPts val="7800"/>
              </a:lnSpc>
              <a:spcBef>
                <a:spcPct val="0"/>
              </a:spcBef>
            </a:pPr>
            <a:r>
              <a:rPr lang="en-US" sz="6500" b="1">
                <a:solidFill>
                  <a:srgbClr val="000000"/>
                </a:solidFill>
                <a:latin typeface="Open Sans 2 Bold"/>
                <a:ea typeface="Open Sans 2 Bold"/>
                <a:cs typeface="Open Sans 2 Bold"/>
                <a:sym typeface="Open Sans 2 Bold"/>
              </a:rPr>
              <a:t>Program Types &amp; Faculty Roles</a:t>
            </a:r>
          </a:p>
        </p:txBody>
      </p:sp>
      <p:grpSp>
        <p:nvGrpSpPr>
          <p:cNvPr id="5" name="Group 5"/>
          <p:cNvGrpSpPr/>
          <p:nvPr/>
        </p:nvGrpSpPr>
        <p:grpSpPr>
          <a:xfrm>
            <a:off x="8222910" y="6549344"/>
            <a:ext cx="9524429" cy="3235822"/>
            <a:chOff x="0" y="-95250"/>
            <a:chExt cx="12699239" cy="4314429"/>
          </a:xfrm>
        </p:grpSpPr>
        <p:sp>
          <p:nvSpPr>
            <p:cNvPr id="6" name="TextBox 6"/>
            <p:cNvSpPr txBox="1"/>
            <p:nvPr/>
          </p:nvSpPr>
          <p:spPr>
            <a:xfrm>
              <a:off x="0" y="-95250"/>
              <a:ext cx="12293013" cy="806450"/>
            </a:xfrm>
            <a:prstGeom prst="rect">
              <a:avLst/>
            </a:prstGeom>
          </p:spPr>
          <p:txBody>
            <a:bodyPr lIns="0" tIns="0" rIns="0" bIns="0" rtlCol="0" anchor="t">
              <a:spAutoFit/>
            </a:bodyPr>
            <a:lstStyle/>
            <a:p>
              <a:pPr marL="0" lvl="0" indent="0" algn="l">
                <a:lnSpc>
                  <a:spcPts val="5250"/>
                </a:lnSpc>
                <a:spcBef>
                  <a:spcPct val="0"/>
                </a:spcBef>
              </a:pPr>
              <a:r>
                <a:rPr lang="en-US" sz="3500">
                  <a:solidFill>
                    <a:srgbClr val="000000"/>
                  </a:solidFill>
                  <a:latin typeface="Open Sans 1"/>
                  <a:ea typeface="Open Sans 1"/>
                  <a:cs typeface="Open Sans 1"/>
                  <a:sym typeface="Open Sans 1"/>
                </a:rPr>
                <a:t>Focused Curriculum </a:t>
              </a:r>
              <a:r>
                <a:rPr lang="en-US" sz="3500" b="1">
                  <a:solidFill>
                    <a:srgbClr val="000000"/>
                  </a:solidFill>
                  <a:latin typeface="Open Sans 1 Bold"/>
                  <a:ea typeface="Open Sans 1 Bold"/>
                  <a:cs typeface="Open Sans 1 Bold"/>
                  <a:sym typeface="Open Sans 1 Bold"/>
                </a:rPr>
                <a:t>Program Leader</a:t>
              </a:r>
            </a:p>
          </p:txBody>
        </p:sp>
        <p:sp>
          <p:nvSpPr>
            <p:cNvPr id="7" name="TextBox 7"/>
            <p:cNvSpPr txBox="1"/>
            <p:nvPr/>
          </p:nvSpPr>
          <p:spPr>
            <a:xfrm>
              <a:off x="0" y="2668508"/>
              <a:ext cx="12293014" cy="1550671"/>
            </a:xfrm>
            <a:prstGeom prst="rect">
              <a:avLst/>
            </a:prstGeom>
          </p:spPr>
          <p:txBody>
            <a:bodyPr lIns="0" tIns="0" rIns="0" bIns="0" rtlCol="0" anchor="t">
              <a:spAutoFit/>
            </a:bodyPr>
            <a:lstStyle/>
            <a:p>
              <a:pPr algn="l">
                <a:lnSpc>
                  <a:spcPts val="3150"/>
                </a:lnSpc>
              </a:pPr>
              <a:r>
                <a:rPr lang="en-US" sz="2100" dirty="0">
                  <a:solidFill>
                    <a:srgbClr val="000000"/>
                  </a:solidFill>
                  <a:latin typeface="Open Sans 1"/>
                  <a:ea typeface="Open Sans 1"/>
                  <a:cs typeface="Open Sans 1"/>
                  <a:sym typeface="Open Sans 1"/>
                </a:rPr>
                <a:t>Focused on specific areas of study. Full support from on-site staff at study center/branch campus locations. More pastoral responsibilities for program leader faculty in other locations.</a:t>
              </a:r>
            </a:p>
          </p:txBody>
        </p:sp>
        <p:sp>
          <p:nvSpPr>
            <p:cNvPr id="8" name="TextBox 8"/>
            <p:cNvSpPr txBox="1"/>
            <p:nvPr/>
          </p:nvSpPr>
          <p:spPr>
            <a:xfrm>
              <a:off x="0" y="1035050"/>
              <a:ext cx="12699239" cy="1017270"/>
            </a:xfrm>
            <a:prstGeom prst="rect">
              <a:avLst/>
            </a:prstGeom>
          </p:spPr>
          <p:txBody>
            <a:bodyPr lIns="0" tIns="0" rIns="0" bIns="0" rtlCol="0" anchor="t">
              <a:spAutoFit/>
            </a:bodyPr>
            <a:lstStyle/>
            <a:p>
              <a:pPr algn="l">
                <a:lnSpc>
                  <a:spcPts val="3150"/>
                </a:lnSpc>
              </a:pPr>
              <a:r>
                <a:rPr lang="en-US" sz="2100" b="1">
                  <a:solidFill>
                    <a:srgbClr val="000000"/>
                  </a:solidFill>
                  <a:latin typeface="Open Sans 1 Medium"/>
                  <a:ea typeface="Open Sans 1 Medium"/>
                  <a:cs typeface="Open Sans 1 Medium"/>
                  <a:sym typeface="Open Sans 1 Medium"/>
                </a:rPr>
                <a:t>When: Spring Break 2028 &amp; Summer 2028</a:t>
              </a:r>
            </a:p>
            <a:p>
              <a:pPr algn="l">
                <a:lnSpc>
                  <a:spcPts val="3150"/>
                </a:lnSpc>
              </a:pPr>
              <a:r>
                <a:rPr lang="en-US" sz="2100" b="1">
                  <a:solidFill>
                    <a:srgbClr val="000000"/>
                  </a:solidFill>
                  <a:latin typeface="Open Sans 1 Medium"/>
                  <a:ea typeface="Open Sans 1 Medium"/>
                  <a:cs typeface="Open Sans 1 Medium"/>
                  <a:sym typeface="Open Sans 1 Medium"/>
                </a:rPr>
                <a:t>Where: European Study Center, Panama Branch Campus, or Other Location</a:t>
              </a:r>
            </a:p>
          </p:txBody>
        </p:sp>
      </p:grpSp>
      <p:grpSp>
        <p:nvGrpSpPr>
          <p:cNvPr id="9" name="Group 9"/>
          <p:cNvGrpSpPr/>
          <p:nvPr/>
        </p:nvGrpSpPr>
        <p:grpSpPr>
          <a:xfrm>
            <a:off x="8222910" y="3355806"/>
            <a:ext cx="9219760" cy="2543205"/>
            <a:chOff x="0" y="0"/>
            <a:chExt cx="12293013" cy="3390941"/>
          </a:xfrm>
        </p:grpSpPr>
        <p:sp>
          <p:nvSpPr>
            <p:cNvPr id="10" name="TextBox 10"/>
            <p:cNvSpPr txBox="1"/>
            <p:nvPr/>
          </p:nvSpPr>
          <p:spPr>
            <a:xfrm>
              <a:off x="0" y="-95250"/>
              <a:ext cx="9200227" cy="806450"/>
            </a:xfrm>
            <a:prstGeom prst="rect">
              <a:avLst/>
            </a:prstGeom>
          </p:spPr>
          <p:txBody>
            <a:bodyPr lIns="0" tIns="0" rIns="0" bIns="0" rtlCol="0" anchor="t">
              <a:spAutoFit/>
            </a:bodyPr>
            <a:lstStyle/>
            <a:p>
              <a:pPr marL="0" lvl="0" indent="0" algn="l">
                <a:lnSpc>
                  <a:spcPts val="5250"/>
                </a:lnSpc>
                <a:spcBef>
                  <a:spcPct val="0"/>
                </a:spcBef>
              </a:pPr>
              <a:r>
                <a:rPr lang="en-US" sz="3500">
                  <a:solidFill>
                    <a:srgbClr val="000000"/>
                  </a:solidFill>
                  <a:latin typeface="Open Sans 1"/>
                  <a:ea typeface="Open Sans 1"/>
                  <a:cs typeface="Open Sans 1"/>
                  <a:sym typeface="Open Sans 1"/>
                </a:rPr>
                <a:t>Broad Curriculum </a:t>
              </a:r>
              <a:r>
                <a:rPr lang="en-US" sz="3500" b="1">
                  <a:solidFill>
                    <a:srgbClr val="000000"/>
                  </a:solidFill>
                  <a:latin typeface="Open Sans 1 Bold"/>
                  <a:ea typeface="Open Sans 1 Bold"/>
                  <a:cs typeface="Open Sans 1 Bold"/>
                  <a:sym typeface="Open Sans 1 Bold"/>
                </a:rPr>
                <a:t>Faculty</a:t>
              </a:r>
            </a:p>
          </p:txBody>
        </p:sp>
        <p:sp>
          <p:nvSpPr>
            <p:cNvPr id="11" name="TextBox 11"/>
            <p:cNvSpPr txBox="1"/>
            <p:nvPr/>
          </p:nvSpPr>
          <p:spPr>
            <a:xfrm>
              <a:off x="0" y="1032551"/>
              <a:ext cx="12293013" cy="1017270"/>
            </a:xfrm>
            <a:prstGeom prst="rect">
              <a:avLst/>
            </a:prstGeom>
          </p:spPr>
          <p:txBody>
            <a:bodyPr lIns="0" tIns="0" rIns="0" bIns="0" rtlCol="0" anchor="t">
              <a:spAutoFit/>
            </a:bodyPr>
            <a:lstStyle/>
            <a:p>
              <a:pPr algn="l">
                <a:lnSpc>
                  <a:spcPts val="3150"/>
                </a:lnSpc>
              </a:pPr>
              <a:r>
                <a:rPr lang="en-US" sz="2100" b="1">
                  <a:solidFill>
                    <a:srgbClr val="000000"/>
                  </a:solidFill>
                  <a:latin typeface="Open Sans 1 Medium"/>
                  <a:ea typeface="Open Sans 1 Medium"/>
                  <a:cs typeface="Open Sans 1 Medium"/>
                  <a:sym typeface="Open Sans 1 Medium"/>
                </a:rPr>
                <a:t>When: Summer 2028 (6-week sessions)</a:t>
              </a:r>
            </a:p>
            <a:p>
              <a:pPr algn="l">
                <a:lnSpc>
                  <a:spcPts val="3150"/>
                </a:lnSpc>
              </a:pPr>
              <a:r>
                <a:rPr lang="en-US" sz="2100" b="1">
                  <a:solidFill>
                    <a:srgbClr val="000000"/>
                  </a:solidFill>
                  <a:latin typeface="Open Sans 1 Medium"/>
                  <a:ea typeface="Open Sans 1 Medium"/>
                  <a:cs typeface="Open Sans 1 Medium"/>
                  <a:sym typeface="Open Sans 1 Medium"/>
                </a:rPr>
                <a:t>Where: European Study Center or Panama Branch Campus</a:t>
              </a:r>
            </a:p>
          </p:txBody>
        </p:sp>
        <p:sp>
          <p:nvSpPr>
            <p:cNvPr id="12" name="TextBox 12"/>
            <p:cNvSpPr txBox="1"/>
            <p:nvPr/>
          </p:nvSpPr>
          <p:spPr>
            <a:xfrm>
              <a:off x="0" y="2373671"/>
              <a:ext cx="12293013" cy="1017270"/>
            </a:xfrm>
            <a:prstGeom prst="rect">
              <a:avLst/>
            </a:prstGeom>
          </p:spPr>
          <p:txBody>
            <a:bodyPr lIns="0" tIns="0" rIns="0" bIns="0" rtlCol="0" anchor="t">
              <a:spAutoFit/>
            </a:bodyPr>
            <a:lstStyle/>
            <a:p>
              <a:pPr algn="l">
                <a:lnSpc>
                  <a:spcPts val="3150"/>
                </a:lnSpc>
              </a:pPr>
              <a:r>
                <a:rPr lang="en-US" sz="2100">
                  <a:solidFill>
                    <a:srgbClr val="000000"/>
                  </a:solidFill>
                  <a:latin typeface="Open Sans 2"/>
                  <a:ea typeface="Open Sans 2"/>
                  <a:cs typeface="Open Sans 2"/>
                  <a:sym typeface="Open Sans 2"/>
                </a:rPr>
                <a:t>Broad range of undergraduate course options, with full support</a:t>
              </a:r>
            </a:p>
            <a:p>
              <a:pPr algn="l">
                <a:lnSpc>
                  <a:spcPts val="3150"/>
                </a:lnSpc>
              </a:pPr>
              <a:r>
                <a:rPr lang="en-US" sz="2100">
                  <a:solidFill>
                    <a:srgbClr val="000000"/>
                  </a:solidFill>
                  <a:latin typeface="Open Sans 2"/>
                  <a:ea typeface="Open Sans 2"/>
                  <a:cs typeface="Open Sans 2"/>
                  <a:sym typeface="Open Sans 2"/>
                </a:rPr>
                <a:t>from on-site staff.</a:t>
              </a: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31561" y="1467012"/>
            <a:ext cx="8206918" cy="2179388"/>
          </a:xfrm>
          <a:prstGeom prst="rect">
            <a:avLst/>
          </a:prstGeom>
        </p:spPr>
        <p:txBody>
          <a:bodyPr lIns="0" tIns="0" rIns="0" bIns="0" rtlCol="0" anchor="t">
            <a:spAutoFit/>
          </a:bodyPr>
          <a:lstStyle/>
          <a:p>
            <a:pPr marL="0" lvl="0" indent="0" algn="l">
              <a:lnSpc>
                <a:spcPts val="8580"/>
              </a:lnSpc>
              <a:spcBef>
                <a:spcPct val="0"/>
              </a:spcBef>
            </a:pPr>
            <a:r>
              <a:rPr lang="en-US" sz="7150" b="1">
                <a:solidFill>
                  <a:srgbClr val="000000"/>
                </a:solidFill>
                <a:latin typeface="Open Sans 2 Bold"/>
                <a:ea typeface="Open Sans 2 Bold"/>
                <a:cs typeface="Open Sans 2 Bold"/>
                <a:sym typeface="Open Sans 2 Bold"/>
              </a:rPr>
              <a:t>Application Timeline for 2028</a:t>
            </a:r>
          </a:p>
        </p:txBody>
      </p:sp>
      <p:sp>
        <p:nvSpPr>
          <p:cNvPr id="3" name="TextBox 3"/>
          <p:cNvSpPr txBox="1"/>
          <p:nvPr/>
        </p:nvSpPr>
        <p:spPr>
          <a:xfrm>
            <a:off x="831561" y="4482232"/>
            <a:ext cx="8716596" cy="1144904"/>
          </a:xfrm>
          <a:prstGeom prst="rect">
            <a:avLst/>
          </a:prstGeom>
        </p:spPr>
        <p:txBody>
          <a:bodyPr lIns="0" tIns="0" rIns="0" bIns="0" rtlCol="0" anchor="t">
            <a:spAutoFit/>
          </a:bodyPr>
          <a:lstStyle/>
          <a:p>
            <a:pPr algn="l">
              <a:lnSpc>
                <a:spcPts val="4620"/>
              </a:lnSpc>
            </a:pPr>
            <a:r>
              <a:rPr lang="en-US" sz="3300" b="1">
                <a:solidFill>
                  <a:srgbClr val="101820"/>
                </a:solidFill>
                <a:latin typeface="Open Sans 1 Bold"/>
                <a:ea typeface="Open Sans 1 Bold"/>
                <a:cs typeface="Open Sans 1 Bold"/>
                <a:sym typeface="Open Sans 1 Bold"/>
              </a:rPr>
              <a:t>Application Opens Online (once a year​): </a:t>
            </a:r>
            <a:r>
              <a:rPr lang="en-US" sz="3300">
                <a:solidFill>
                  <a:srgbClr val="101820"/>
                </a:solidFill>
                <a:latin typeface="Open Sans 1"/>
                <a:ea typeface="Open Sans 1"/>
                <a:cs typeface="Open Sans 1"/>
                <a:sym typeface="Open Sans 1"/>
              </a:rPr>
              <a:t>Mid-November 2026</a:t>
            </a:r>
          </a:p>
        </p:txBody>
      </p:sp>
      <p:sp>
        <p:nvSpPr>
          <p:cNvPr id="4" name="TextBox 4"/>
          <p:cNvSpPr txBox="1"/>
          <p:nvPr/>
        </p:nvSpPr>
        <p:spPr>
          <a:xfrm>
            <a:off x="831561" y="6078658"/>
            <a:ext cx="8088825" cy="1144904"/>
          </a:xfrm>
          <a:prstGeom prst="rect">
            <a:avLst/>
          </a:prstGeom>
        </p:spPr>
        <p:txBody>
          <a:bodyPr lIns="0" tIns="0" rIns="0" bIns="0" rtlCol="0" anchor="t">
            <a:spAutoFit/>
          </a:bodyPr>
          <a:lstStyle/>
          <a:p>
            <a:pPr algn="l">
              <a:lnSpc>
                <a:spcPts val="4620"/>
              </a:lnSpc>
            </a:pPr>
            <a:r>
              <a:rPr lang="en-US" sz="3300" b="1">
                <a:solidFill>
                  <a:srgbClr val="101820"/>
                </a:solidFill>
                <a:latin typeface="Open Sans 1 Bold"/>
                <a:ea typeface="Open Sans 1 Bold"/>
                <a:cs typeface="Open Sans 1 Bold"/>
                <a:sym typeface="Open Sans 1 Bold"/>
              </a:rPr>
              <a:t>Application Closes:</a:t>
            </a:r>
          </a:p>
          <a:p>
            <a:pPr algn="l">
              <a:lnSpc>
                <a:spcPts val="4620"/>
              </a:lnSpc>
            </a:pPr>
            <a:r>
              <a:rPr lang="en-US" sz="3300">
                <a:solidFill>
                  <a:srgbClr val="101820"/>
                </a:solidFill>
                <a:latin typeface="Open Sans 1"/>
                <a:ea typeface="Open Sans 1"/>
                <a:cs typeface="Open Sans 1"/>
                <a:sym typeface="Open Sans 1"/>
              </a:rPr>
              <a:t>Late January 2027</a:t>
            </a:r>
          </a:p>
        </p:txBody>
      </p:sp>
      <p:sp>
        <p:nvSpPr>
          <p:cNvPr id="5" name="TextBox 5"/>
          <p:cNvSpPr txBox="1"/>
          <p:nvPr/>
        </p:nvSpPr>
        <p:spPr>
          <a:xfrm>
            <a:off x="831561" y="7675085"/>
            <a:ext cx="8547431" cy="1144904"/>
          </a:xfrm>
          <a:prstGeom prst="rect">
            <a:avLst/>
          </a:prstGeom>
        </p:spPr>
        <p:txBody>
          <a:bodyPr lIns="0" tIns="0" rIns="0" bIns="0" rtlCol="0" anchor="t">
            <a:spAutoFit/>
          </a:bodyPr>
          <a:lstStyle/>
          <a:p>
            <a:pPr algn="l">
              <a:lnSpc>
                <a:spcPts val="4620"/>
              </a:lnSpc>
            </a:pPr>
            <a:r>
              <a:rPr lang="en-US" sz="3300" b="1">
                <a:solidFill>
                  <a:srgbClr val="101820"/>
                </a:solidFill>
                <a:latin typeface="Open Sans 1 Bold"/>
                <a:ea typeface="Open Sans 1 Bold"/>
                <a:cs typeface="Open Sans 1 Bold"/>
                <a:sym typeface="Open Sans 1 Bold"/>
              </a:rPr>
              <a:t>Teaching Abroad Info Sessions: </a:t>
            </a:r>
            <a:r>
              <a:rPr lang="en-US" sz="3300">
                <a:solidFill>
                  <a:srgbClr val="101820"/>
                </a:solidFill>
                <a:latin typeface="Open Sans 1"/>
                <a:ea typeface="Open Sans 1"/>
                <a:cs typeface="Open Sans 1"/>
                <a:sym typeface="Open Sans 1"/>
              </a:rPr>
              <a:t>December 2026</a:t>
            </a:r>
          </a:p>
        </p:txBody>
      </p:sp>
      <p:grpSp>
        <p:nvGrpSpPr>
          <p:cNvPr id="6" name="Group 6"/>
          <p:cNvGrpSpPr/>
          <p:nvPr/>
        </p:nvGrpSpPr>
        <p:grpSpPr>
          <a:xfrm>
            <a:off x="10405618" y="0"/>
            <a:ext cx="7882382" cy="10287000"/>
            <a:chOff x="0" y="0"/>
            <a:chExt cx="10509843" cy="13716000"/>
          </a:xfrm>
        </p:grpSpPr>
        <p:pic>
          <p:nvPicPr>
            <p:cNvPr id="7" name="Picture 7"/>
            <p:cNvPicPr>
              <a:picLocks noChangeAspect="1"/>
            </p:cNvPicPr>
            <p:nvPr/>
          </p:nvPicPr>
          <p:blipFill>
            <a:blip r:embed="rId2"/>
            <a:srcRect t="1060" b="1060"/>
            <a:stretch>
              <a:fillRect/>
            </a:stretch>
          </p:blipFill>
          <p:spPr>
            <a:xfrm>
              <a:off x="0" y="0"/>
              <a:ext cx="10509843" cy="13716000"/>
            </a:xfrm>
            <a:prstGeom prst="rect">
              <a:avLst/>
            </a:prstGeom>
          </p:spPr>
        </p:pic>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71140">
            <a:off x="-106717" y="-127921"/>
            <a:ext cx="7640087" cy="10542841"/>
          </a:xfrm>
          <a:custGeom>
            <a:avLst/>
            <a:gdLst/>
            <a:ahLst/>
            <a:cxnLst/>
            <a:rect l="l" t="t" r="r" b="b"/>
            <a:pathLst>
              <a:path w="7640087" h="10542841">
                <a:moveTo>
                  <a:pt x="0" y="153677"/>
                </a:moveTo>
                <a:lnTo>
                  <a:pt x="7425062" y="0"/>
                </a:lnTo>
                <a:lnTo>
                  <a:pt x="7640087" y="10389165"/>
                </a:lnTo>
                <a:lnTo>
                  <a:pt x="215024" y="10542842"/>
                </a:lnTo>
                <a:lnTo>
                  <a:pt x="0" y="153677"/>
                </a:lnTo>
                <a:close/>
              </a:path>
            </a:pathLst>
          </a:custGeom>
          <a:blipFill>
            <a:blip r:embed="rId2"/>
            <a:stretch>
              <a:fillRect l="-11600" t="-458" b="-632"/>
            </a:stretch>
          </a:blipFill>
        </p:spPr>
        <p:txBody>
          <a:bodyPr/>
          <a:lstStyle/>
          <a:p>
            <a:endParaRPr lang="en-US"/>
          </a:p>
        </p:txBody>
      </p:sp>
      <p:sp>
        <p:nvSpPr>
          <p:cNvPr id="3" name="TextBox 3"/>
          <p:cNvSpPr txBox="1"/>
          <p:nvPr/>
        </p:nvSpPr>
        <p:spPr>
          <a:xfrm>
            <a:off x="8370760" y="4165761"/>
            <a:ext cx="9525" cy="1533525"/>
          </a:xfrm>
          <a:prstGeom prst="rect">
            <a:avLst/>
          </a:prstGeom>
        </p:spPr>
        <p:txBody>
          <a:bodyPr lIns="0" tIns="0" rIns="0" bIns="0" rtlCol="0" anchor="t">
            <a:spAutoFit/>
          </a:bodyPr>
          <a:lstStyle/>
          <a:p>
            <a:pPr algn="ctr">
              <a:lnSpc>
                <a:spcPts val="12599"/>
              </a:lnSpc>
            </a:pPr>
            <a:endParaRPr/>
          </a:p>
        </p:txBody>
      </p:sp>
      <p:sp>
        <p:nvSpPr>
          <p:cNvPr id="4" name="TextBox 4"/>
          <p:cNvSpPr txBox="1"/>
          <p:nvPr/>
        </p:nvSpPr>
        <p:spPr>
          <a:xfrm>
            <a:off x="8370760" y="4120093"/>
            <a:ext cx="8958630" cy="537845"/>
          </a:xfrm>
          <a:prstGeom prst="rect">
            <a:avLst/>
          </a:prstGeom>
        </p:spPr>
        <p:txBody>
          <a:bodyPr lIns="0" tIns="0" rIns="0" bIns="0" rtlCol="0" anchor="t">
            <a:spAutoFit/>
          </a:bodyPr>
          <a:lstStyle/>
          <a:p>
            <a:pPr algn="l">
              <a:lnSpc>
                <a:spcPts val="4480"/>
              </a:lnSpc>
            </a:pPr>
            <a:r>
              <a:rPr lang="en-US" sz="3200">
                <a:solidFill>
                  <a:srgbClr val="000000"/>
                </a:solidFill>
                <a:latin typeface="Open Sans 2"/>
                <a:ea typeface="Open Sans 2"/>
                <a:cs typeface="Open Sans 2"/>
                <a:sym typeface="Open Sans 2"/>
              </a:rPr>
              <a:t>Email </a:t>
            </a:r>
            <a:r>
              <a:rPr lang="en-US" sz="3200" b="1">
                <a:solidFill>
                  <a:srgbClr val="000000"/>
                </a:solidFill>
                <a:latin typeface="Open Sans 2 Bold"/>
                <a:ea typeface="Open Sans 2 Bold"/>
                <a:cs typeface="Open Sans 2 Bold"/>
                <a:sym typeface="Open Sans 2 Bold"/>
              </a:rPr>
              <a:t>IP-Faculty@fsu.edu </a:t>
            </a:r>
            <a:r>
              <a:rPr lang="en-US" sz="3200">
                <a:solidFill>
                  <a:srgbClr val="000000"/>
                </a:solidFill>
                <a:latin typeface="Open Sans 2"/>
                <a:ea typeface="Open Sans 2"/>
                <a:cs typeface="Open Sans 2"/>
                <a:sym typeface="Open Sans 2"/>
              </a:rPr>
              <a:t>with any questions</a:t>
            </a:r>
          </a:p>
        </p:txBody>
      </p:sp>
      <p:pic>
        <p:nvPicPr>
          <p:cNvPr id="5" name="Picture 5"/>
          <p:cNvPicPr>
            <a:picLocks noChangeAspect="1"/>
          </p:cNvPicPr>
          <p:nvPr/>
        </p:nvPicPr>
        <p:blipFill>
          <a:blip r:embed="rId3"/>
          <a:stretch>
            <a:fillRect/>
          </a:stretch>
        </p:blipFill>
        <p:spPr>
          <a:xfrm>
            <a:off x="8171072" y="6757794"/>
            <a:ext cx="2396252" cy="2396252"/>
          </a:xfrm>
          <a:prstGeom prst="rect">
            <a:avLst/>
          </a:prstGeom>
        </p:spPr>
      </p:pic>
      <p:sp>
        <p:nvSpPr>
          <p:cNvPr id="6" name="TextBox 6"/>
          <p:cNvSpPr txBox="1"/>
          <p:nvPr/>
        </p:nvSpPr>
        <p:spPr>
          <a:xfrm>
            <a:off x="8370760" y="5009937"/>
            <a:ext cx="7892565" cy="1099820"/>
          </a:xfrm>
          <a:prstGeom prst="rect">
            <a:avLst/>
          </a:prstGeom>
        </p:spPr>
        <p:txBody>
          <a:bodyPr lIns="0" tIns="0" rIns="0" bIns="0" rtlCol="0" anchor="t">
            <a:spAutoFit/>
          </a:bodyPr>
          <a:lstStyle/>
          <a:p>
            <a:pPr algn="l">
              <a:lnSpc>
                <a:spcPts val="4480"/>
              </a:lnSpc>
            </a:pPr>
            <a:r>
              <a:rPr lang="en-US" sz="3200">
                <a:solidFill>
                  <a:srgbClr val="000000"/>
                </a:solidFill>
                <a:latin typeface="Open Sans 2"/>
                <a:ea typeface="Open Sans 2"/>
                <a:cs typeface="Open Sans 2"/>
                <a:sym typeface="Open Sans 2"/>
              </a:rPr>
              <a:t>Scan the QR code to access more resources on teaching abroad with FSU IP</a:t>
            </a:r>
          </a:p>
        </p:txBody>
      </p:sp>
      <p:sp>
        <p:nvSpPr>
          <p:cNvPr id="7" name="TextBox 7"/>
          <p:cNvSpPr txBox="1"/>
          <p:nvPr/>
        </p:nvSpPr>
        <p:spPr>
          <a:xfrm>
            <a:off x="8370760" y="1311086"/>
            <a:ext cx="8958630" cy="2171700"/>
          </a:xfrm>
          <a:prstGeom prst="rect">
            <a:avLst/>
          </a:prstGeom>
        </p:spPr>
        <p:txBody>
          <a:bodyPr lIns="0" tIns="0" rIns="0" bIns="0" rtlCol="0" anchor="t">
            <a:spAutoFit/>
          </a:bodyPr>
          <a:lstStyle/>
          <a:p>
            <a:pPr marL="0" lvl="0" indent="0" algn="l">
              <a:lnSpc>
                <a:spcPts val="8579"/>
              </a:lnSpc>
              <a:spcBef>
                <a:spcPct val="0"/>
              </a:spcBef>
            </a:pPr>
            <a:r>
              <a:rPr lang="en-US" sz="7149" b="1">
                <a:solidFill>
                  <a:srgbClr val="000000"/>
                </a:solidFill>
                <a:latin typeface="Open Sans 2 Bold"/>
                <a:ea typeface="Open Sans 2 Bold"/>
                <a:cs typeface="Open Sans 2 Bold"/>
                <a:sym typeface="Open Sans 2 Bold"/>
              </a:rPr>
              <a:t>Where to Find More Information</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F8A144E7C77334D97F780776E91F497" ma:contentTypeVersion="18" ma:contentTypeDescription="Create a new document." ma:contentTypeScope="" ma:versionID="258306fc4d1742517c9112aa275432f5">
  <xsd:schema xmlns:xsd="http://www.w3.org/2001/XMLSchema" xmlns:xs="http://www.w3.org/2001/XMLSchema" xmlns:p="http://schemas.microsoft.com/office/2006/metadata/properties" xmlns:ns2="9f4e1a07-8b84-45be-bb8c-a4e0d092b921" xmlns:ns3="67aa5433-2597-4bc5-93b8-b6ee9f1bd362" targetNamespace="http://schemas.microsoft.com/office/2006/metadata/properties" ma:root="true" ma:fieldsID="5012878002df2d594f832293ca759af9" ns2:_="" ns3:_="">
    <xsd:import namespace="9f4e1a07-8b84-45be-bb8c-a4e0d092b921"/>
    <xsd:import namespace="67aa5433-2597-4bc5-93b8-b6ee9f1bd362"/>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f4e1a07-8b84-45be-bb8c-a4e0d092b92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Location" ma:index="17" nillable="true" ma:displayName="Location" ma:indexed="true" ma:internalName="MediaServiceLocation"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443b83bf-5a34-45d0-bf74-ccf9241540c7"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7aa5433-2597-4bc5-93b8-b6ee9f1bd362"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bcdbe19b-41a5-4e59-bdc4-55eed4b21e34}" ma:internalName="TaxCatchAll" ma:showField="CatchAllData" ma:web="67aa5433-2597-4bc5-93b8-b6ee9f1bd36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9f4e1a07-8b84-45be-bb8c-a4e0d092b921">
      <Terms xmlns="http://schemas.microsoft.com/office/infopath/2007/PartnerControls"/>
    </lcf76f155ced4ddcb4097134ff3c332f>
    <TaxCatchAll xmlns="67aa5433-2597-4bc5-93b8-b6ee9f1bd362" xsi:nil="true"/>
  </documentManagement>
</p:properties>
</file>

<file path=customXml/itemProps1.xml><?xml version="1.0" encoding="utf-8"?>
<ds:datastoreItem xmlns:ds="http://schemas.openxmlformats.org/officeDocument/2006/customXml" ds:itemID="{B7314CBF-CCD5-4A30-95C8-7E238D29FA92}"/>
</file>

<file path=customXml/itemProps2.xml><?xml version="1.0" encoding="utf-8"?>
<ds:datastoreItem xmlns:ds="http://schemas.openxmlformats.org/officeDocument/2006/customXml" ds:itemID="{F7D633C1-97F5-40F8-BE90-3925C4DA4304}"/>
</file>

<file path=customXml/itemProps3.xml><?xml version="1.0" encoding="utf-8"?>
<ds:datastoreItem xmlns:ds="http://schemas.openxmlformats.org/officeDocument/2006/customXml" ds:itemID="{4F16331A-3901-4194-BE58-AEA17525ED3C}"/>
</file>

<file path=docProps/app.xml><?xml version="1.0" encoding="utf-8"?>
<Properties xmlns="http://schemas.openxmlformats.org/officeDocument/2006/extended-properties" xmlns:vt="http://schemas.openxmlformats.org/officeDocument/2006/docPropsVTypes">
  <TotalTime>0</TotalTime>
  <Words>1021</Words>
  <Application>Microsoft Office PowerPoint</Application>
  <PresentationFormat>Custom</PresentationFormat>
  <Paragraphs>97</Paragraphs>
  <Slides>10</Slides>
  <Notes>2</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10</vt:i4>
      </vt:variant>
    </vt:vector>
  </HeadingPairs>
  <TitlesOfParts>
    <vt:vector size="22" baseType="lpstr">
      <vt:lpstr>Open Sans 1 Bold</vt:lpstr>
      <vt:lpstr>Open Sans 2 Bold</vt:lpstr>
      <vt:lpstr>Open Sans 1 Bold Italics</vt:lpstr>
      <vt:lpstr>Arial</vt:lpstr>
      <vt:lpstr>Open Sans 1 Light Italics</vt:lpstr>
      <vt:lpstr>Open Sans 1 Medium</vt:lpstr>
      <vt:lpstr>Calibri</vt:lpstr>
      <vt:lpstr>Open Sans SemiCondensed Ultra-Bold Italics</vt:lpstr>
      <vt:lpstr>Bubblebody Neue</vt:lpstr>
      <vt:lpstr>Open Sans 2</vt:lpstr>
      <vt:lpstr>Open Sans 1</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International Programs-2026 New Faculty Orientation Presentation</dc:title>
  <cp:lastModifiedBy>Carolyn Barringer</cp:lastModifiedBy>
  <cp:revision>3</cp:revision>
  <dcterms:created xsi:type="dcterms:W3CDTF">2006-08-16T00:00:00Z</dcterms:created>
  <dcterms:modified xsi:type="dcterms:W3CDTF">2026-08-10T16:43:50Z</dcterms:modified>
  <dc:identifier>DAGt_VP0VmI</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0x010100BF8A144E7C77334D97F780776E91F497</vt:lpwstr>
  </property>
</Properties>
</file>