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omments/modernComment_106_E98A116E.xml" ContentType="application/vnd.ms-powerpoint.comment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33"/>
  </p:notesMasterIdLst>
  <p:sldIdLst>
    <p:sldId id="258" r:id="rId5"/>
    <p:sldId id="257" r:id="rId6"/>
    <p:sldId id="260" r:id="rId7"/>
    <p:sldId id="261" r:id="rId8"/>
    <p:sldId id="262" r:id="rId9"/>
    <p:sldId id="277" r:id="rId10"/>
    <p:sldId id="263" r:id="rId11"/>
    <p:sldId id="264" r:id="rId12"/>
    <p:sldId id="265" r:id="rId13"/>
    <p:sldId id="271" r:id="rId14"/>
    <p:sldId id="272" r:id="rId15"/>
    <p:sldId id="273" r:id="rId16"/>
    <p:sldId id="274" r:id="rId17"/>
    <p:sldId id="275" r:id="rId18"/>
    <p:sldId id="276" r:id="rId19"/>
    <p:sldId id="278" r:id="rId20"/>
    <p:sldId id="291" r:id="rId21"/>
    <p:sldId id="299" r:id="rId22"/>
    <p:sldId id="289" r:id="rId23"/>
    <p:sldId id="295" r:id="rId24"/>
    <p:sldId id="297" r:id="rId25"/>
    <p:sldId id="296" r:id="rId26"/>
    <p:sldId id="290" r:id="rId27"/>
    <p:sldId id="294" r:id="rId28"/>
    <p:sldId id="298" r:id="rId29"/>
    <p:sldId id="292" r:id="rId30"/>
    <p:sldId id="293" r:id="rId31"/>
    <p:sldId id="284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9D2ADBE-2FAD-AD0C-E27D-DF18609E100A}" name="Amy Guerette" initials="" userId="S::aguerette@fsu.edu::7daaca34-078b-4dc7-987b-2fe4918e94e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D1A7"/>
    <a:srgbClr val="EFE8D3"/>
    <a:srgbClr val="782F40"/>
    <a:srgbClr val="5729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505"/>
    <p:restoredTop sz="59205"/>
  </p:normalViewPr>
  <p:slideViewPr>
    <p:cSldViewPr snapToGrid="0">
      <p:cViewPr varScale="1">
        <p:scale>
          <a:sx n="67" d="100"/>
          <a:sy n="67" d="100"/>
        </p:scale>
        <p:origin x="2096" y="168"/>
      </p:cViewPr>
      <p:guideLst/>
    </p:cSldViewPr>
  </p:slideViewPr>
  <p:notesTextViewPr>
    <p:cViewPr>
      <p:scale>
        <a:sx n="114" d="100"/>
        <a:sy n="114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omments/modernComment_106_E98A116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F1DD465-FF1E-B74C-9483-12CF1C9BA079}" authorId="{49D2ADBE-2FAD-AD0C-E27D-DF18609E100A}" created="2025-07-22T12:37:59.216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918139758" sldId="262"/>
      <ac:spMk id="3" creationId="{B338383C-0B91-3021-E431-22E0659D6CA7}"/>
      <ac:txMk cp="125" len="42">
        <ac:context len="170" hash="2601407088"/>
      </ac:txMk>
    </ac:txMkLst>
    <p188:pos x="9334500" y="4168860"/>
    <p188:txBody>
      <a:bodyPr/>
      <a:lstStyle/>
      <a:p>
        <a:r>
          <a:rPr lang="en-US"/>
          <a:t>I believe that Handbook is hoped to be updated in time for NFO </a:t>
        </a:r>
      </a:p>
    </p188:txBody>
  </p188:cm>
</p188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1D828E-2E1C-44F9-B314-B857A9B49C73}" type="doc">
      <dgm:prSet loTypeId="urn:microsoft.com/office/officeart/2005/8/layout/vList2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DF2D2B9-4485-4358-9AAF-2E57C858CF98}">
      <dgm:prSet/>
      <dgm:spPr/>
      <dgm:t>
        <a:bodyPr/>
        <a:lstStyle/>
        <a:p>
          <a:r>
            <a:rPr lang="en-US" dirty="0"/>
            <a:t>Make it easy for others to learn about your work </a:t>
          </a:r>
        </a:p>
      </dgm:t>
    </dgm:pt>
    <dgm:pt modelId="{BDFADDB6-B722-4577-BCF9-FF3CDF9EFB27}" type="parTrans" cxnId="{A027B4E0-3999-4E35-A7CD-FE43E4F46F19}">
      <dgm:prSet/>
      <dgm:spPr/>
      <dgm:t>
        <a:bodyPr/>
        <a:lstStyle/>
        <a:p>
          <a:endParaRPr lang="en-US"/>
        </a:p>
      </dgm:t>
    </dgm:pt>
    <dgm:pt modelId="{1FB55808-7EDA-4DF8-AF76-8EC9B0A08B90}" type="sibTrans" cxnId="{A027B4E0-3999-4E35-A7CD-FE43E4F46F19}">
      <dgm:prSet/>
      <dgm:spPr/>
      <dgm:t>
        <a:bodyPr/>
        <a:lstStyle/>
        <a:p>
          <a:endParaRPr lang="en-US"/>
        </a:p>
      </dgm:t>
    </dgm:pt>
    <dgm:pt modelId="{4DF33850-9A0D-47A7-B7F7-EDBD962A04F5}">
      <dgm:prSet/>
      <dgm:spPr/>
      <dgm:t>
        <a:bodyPr/>
        <a:lstStyle/>
        <a:p>
          <a:r>
            <a:rPr lang="en-US"/>
            <a:t>Keep track of your accomplishments </a:t>
          </a:r>
        </a:p>
      </dgm:t>
    </dgm:pt>
    <dgm:pt modelId="{28DE8621-9348-48BB-8B6E-6D94C3FF176E}" type="parTrans" cxnId="{BFD4405A-5223-4B5F-8EB6-62DD9E9321B1}">
      <dgm:prSet/>
      <dgm:spPr/>
      <dgm:t>
        <a:bodyPr/>
        <a:lstStyle/>
        <a:p>
          <a:endParaRPr lang="en-US"/>
        </a:p>
      </dgm:t>
    </dgm:pt>
    <dgm:pt modelId="{AB6107F7-CCAD-470D-A5D5-004A875DF810}" type="sibTrans" cxnId="{BFD4405A-5223-4B5F-8EB6-62DD9E9321B1}">
      <dgm:prSet/>
      <dgm:spPr/>
      <dgm:t>
        <a:bodyPr/>
        <a:lstStyle/>
        <a:p>
          <a:endParaRPr lang="en-US"/>
        </a:p>
      </dgm:t>
    </dgm:pt>
    <dgm:pt modelId="{AB7258E2-8677-4B4F-9B04-A8D0CFFC2214}">
      <dgm:prSet/>
      <dgm:spPr/>
      <dgm:t>
        <a:bodyPr/>
        <a:lstStyle/>
        <a:p>
          <a:r>
            <a:rPr lang="en-US" dirty="0"/>
            <a:t>Keep your FEAS CV current </a:t>
          </a:r>
        </a:p>
      </dgm:t>
    </dgm:pt>
    <dgm:pt modelId="{AB74A197-3BD9-449E-9553-CF50D97EEC74}" type="parTrans" cxnId="{935705BD-A7A7-4580-A193-DA8B7A94B252}">
      <dgm:prSet/>
      <dgm:spPr/>
      <dgm:t>
        <a:bodyPr/>
        <a:lstStyle/>
        <a:p>
          <a:endParaRPr lang="en-US"/>
        </a:p>
      </dgm:t>
    </dgm:pt>
    <dgm:pt modelId="{DAB3A104-E4C1-454F-B78F-FB7AA5964482}" type="sibTrans" cxnId="{935705BD-A7A7-4580-A193-DA8B7A94B252}">
      <dgm:prSet/>
      <dgm:spPr/>
      <dgm:t>
        <a:bodyPr/>
        <a:lstStyle/>
        <a:p>
          <a:endParaRPr lang="en-US"/>
        </a:p>
      </dgm:t>
    </dgm:pt>
    <dgm:pt modelId="{2AA43A05-24AA-4F34-956D-8EA25DA29EEC}">
      <dgm:prSet/>
      <dgm:spPr/>
      <dgm:t>
        <a:bodyPr/>
        <a:lstStyle/>
        <a:p>
          <a:r>
            <a:rPr lang="en-US" dirty="0"/>
            <a:t>Tell “your story” well</a:t>
          </a:r>
        </a:p>
      </dgm:t>
    </dgm:pt>
    <dgm:pt modelId="{6D827CFB-0CB7-4FCB-AC51-45FFDDADF1F2}" type="parTrans" cxnId="{08B97EA4-CE31-4503-A315-6C010851FC26}">
      <dgm:prSet/>
      <dgm:spPr/>
      <dgm:t>
        <a:bodyPr/>
        <a:lstStyle/>
        <a:p>
          <a:endParaRPr lang="en-US"/>
        </a:p>
      </dgm:t>
    </dgm:pt>
    <dgm:pt modelId="{F946EACB-92E0-4AC3-8D9E-F5D0F0CB5A7D}" type="sibTrans" cxnId="{08B97EA4-CE31-4503-A315-6C010851FC26}">
      <dgm:prSet/>
      <dgm:spPr/>
      <dgm:t>
        <a:bodyPr/>
        <a:lstStyle/>
        <a:p>
          <a:endParaRPr lang="en-US"/>
        </a:p>
      </dgm:t>
    </dgm:pt>
    <dgm:pt modelId="{7FDD0C5D-4589-4FCC-9633-3E5724142521}">
      <dgm:prSet/>
      <dgm:spPr/>
      <dgm:t>
        <a:bodyPr/>
        <a:lstStyle/>
        <a:p>
          <a:r>
            <a:rPr lang="en-US"/>
            <a:t>What are your most important accomplishments? </a:t>
          </a:r>
        </a:p>
      </dgm:t>
    </dgm:pt>
    <dgm:pt modelId="{3DC8FC20-8819-4E69-A70F-659AA5391856}" type="parTrans" cxnId="{3EB7B575-004A-481B-B0D0-516822B1B177}">
      <dgm:prSet/>
      <dgm:spPr/>
      <dgm:t>
        <a:bodyPr/>
        <a:lstStyle/>
        <a:p>
          <a:endParaRPr lang="en-US"/>
        </a:p>
      </dgm:t>
    </dgm:pt>
    <dgm:pt modelId="{4B928172-C418-4881-BF05-17A3054B8534}" type="sibTrans" cxnId="{3EB7B575-004A-481B-B0D0-516822B1B177}">
      <dgm:prSet/>
      <dgm:spPr/>
      <dgm:t>
        <a:bodyPr/>
        <a:lstStyle/>
        <a:p>
          <a:endParaRPr lang="en-US"/>
        </a:p>
      </dgm:t>
    </dgm:pt>
    <dgm:pt modelId="{4533187E-C000-4111-AF51-8BB88552FD7E}">
      <dgm:prSet/>
      <dgm:spPr/>
      <dgm:t>
        <a:bodyPr/>
        <a:lstStyle/>
        <a:p>
          <a:r>
            <a:rPr lang="en-US"/>
            <a:t>Why is your work important?</a:t>
          </a:r>
        </a:p>
      </dgm:t>
    </dgm:pt>
    <dgm:pt modelId="{A87535FE-9AA6-4CF6-BDA1-837EF3EEE5FF}" type="parTrans" cxnId="{2E45E341-8A96-4C2C-9262-031971D35C7C}">
      <dgm:prSet/>
      <dgm:spPr/>
      <dgm:t>
        <a:bodyPr/>
        <a:lstStyle/>
        <a:p>
          <a:endParaRPr lang="en-US"/>
        </a:p>
      </dgm:t>
    </dgm:pt>
    <dgm:pt modelId="{52A59195-C7FB-4A8B-9F40-645AB72262B2}" type="sibTrans" cxnId="{2E45E341-8A96-4C2C-9262-031971D35C7C}">
      <dgm:prSet/>
      <dgm:spPr/>
      <dgm:t>
        <a:bodyPr/>
        <a:lstStyle/>
        <a:p>
          <a:endParaRPr lang="en-US"/>
        </a:p>
      </dgm:t>
    </dgm:pt>
    <dgm:pt modelId="{2D762E40-CE67-6A48-B9D1-81C62B7B627E}" type="pres">
      <dgm:prSet presAssocID="{2D1D828E-2E1C-44F9-B314-B857A9B49C73}" presName="linear" presStyleCnt="0">
        <dgm:presLayoutVars>
          <dgm:animLvl val="lvl"/>
          <dgm:resizeHandles val="exact"/>
        </dgm:presLayoutVars>
      </dgm:prSet>
      <dgm:spPr/>
    </dgm:pt>
    <dgm:pt modelId="{E23CFD05-0091-FF43-B552-2B2B6B3ED727}" type="pres">
      <dgm:prSet presAssocID="{8DF2D2B9-4485-4358-9AAF-2E57C858CF98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C251CA5C-3570-3F44-B9C7-DC8AE609E5E9}" type="pres">
      <dgm:prSet presAssocID="{1FB55808-7EDA-4DF8-AF76-8EC9B0A08B90}" presName="spacer" presStyleCnt="0"/>
      <dgm:spPr/>
    </dgm:pt>
    <dgm:pt modelId="{E3A96A0F-BF7B-554B-AECF-A4CC42EE2977}" type="pres">
      <dgm:prSet presAssocID="{4DF33850-9A0D-47A7-B7F7-EDBD962A04F5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A299D9B3-0F2C-0940-B9EC-DF2B93A51AC3}" type="pres">
      <dgm:prSet presAssocID="{AB6107F7-CCAD-470D-A5D5-004A875DF810}" presName="spacer" presStyleCnt="0"/>
      <dgm:spPr/>
    </dgm:pt>
    <dgm:pt modelId="{8AF7B212-2B4B-4947-876E-A22C4EFD4FF6}" type="pres">
      <dgm:prSet presAssocID="{AB7258E2-8677-4B4F-9B04-A8D0CFFC2214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12135AA5-917F-3142-9E13-CBFC609AC90C}" type="pres">
      <dgm:prSet presAssocID="{DAB3A104-E4C1-454F-B78F-FB7AA5964482}" presName="spacer" presStyleCnt="0"/>
      <dgm:spPr/>
    </dgm:pt>
    <dgm:pt modelId="{78F3C63F-A6FF-314B-8439-178EE47C4D60}" type="pres">
      <dgm:prSet presAssocID="{2AA43A05-24AA-4F34-956D-8EA25DA29EEC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54997BFA-341D-F047-8C27-DCA7F8D206BE}" type="pres">
      <dgm:prSet presAssocID="{F946EACB-92E0-4AC3-8D9E-F5D0F0CB5A7D}" presName="spacer" presStyleCnt="0"/>
      <dgm:spPr/>
    </dgm:pt>
    <dgm:pt modelId="{B33D1BB6-F49F-AA4A-9DE7-21912FDB65A2}" type="pres">
      <dgm:prSet presAssocID="{7FDD0C5D-4589-4FCC-9633-3E5724142521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6929F186-059B-3B4F-8A98-5955EFB6E7DA}" type="pres">
      <dgm:prSet presAssocID="{4B928172-C418-4881-BF05-17A3054B8534}" presName="spacer" presStyleCnt="0"/>
      <dgm:spPr/>
    </dgm:pt>
    <dgm:pt modelId="{D4D761EE-7319-C94C-A4EC-8A0FF375D26D}" type="pres">
      <dgm:prSet presAssocID="{4533187E-C000-4111-AF51-8BB88552FD7E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3C7FCE1C-1BC1-D24D-ACB6-C24277335462}" type="presOf" srcId="{7FDD0C5D-4589-4FCC-9633-3E5724142521}" destId="{B33D1BB6-F49F-AA4A-9DE7-21912FDB65A2}" srcOrd="0" destOrd="0" presId="urn:microsoft.com/office/officeart/2005/8/layout/vList2"/>
    <dgm:cxn modelId="{DECFEA30-1529-FE41-9124-4F6431854CC2}" type="presOf" srcId="{4DF33850-9A0D-47A7-B7F7-EDBD962A04F5}" destId="{E3A96A0F-BF7B-554B-AECF-A4CC42EE2977}" srcOrd="0" destOrd="0" presId="urn:microsoft.com/office/officeart/2005/8/layout/vList2"/>
    <dgm:cxn modelId="{2E45E341-8A96-4C2C-9262-031971D35C7C}" srcId="{2D1D828E-2E1C-44F9-B314-B857A9B49C73}" destId="{4533187E-C000-4111-AF51-8BB88552FD7E}" srcOrd="5" destOrd="0" parTransId="{A87535FE-9AA6-4CF6-BDA1-837EF3EEE5FF}" sibTransId="{52A59195-C7FB-4A8B-9F40-645AB72262B2}"/>
    <dgm:cxn modelId="{BFD4405A-5223-4B5F-8EB6-62DD9E9321B1}" srcId="{2D1D828E-2E1C-44F9-B314-B857A9B49C73}" destId="{4DF33850-9A0D-47A7-B7F7-EDBD962A04F5}" srcOrd="1" destOrd="0" parTransId="{28DE8621-9348-48BB-8B6E-6D94C3FF176E}" sibTransId="{AB6107F7-CCAD-470D-A5D5-004A875DF810}"/>
    <dgm:cxn modelId="{3EB7B575-004A-481B-B0D0-516822B1B177}" srcId="{2D1D828E-2E1C-44F9-B314-B857A9B49C73}" destId="{7FDD0C5D-4589-4FCC-9633-3E5724142521}" srcOrd="4" destOrd="0" parTransId="{3DC8FC20-8819-4E69-A70F-659AA5391856}" sibTransId="{4B928172-C418-4881-BF05-17A3054B8534}"/>
    <dgm:cxn modelId="{FA1E2779-685A-2B4C-84BA-731D1420E2DB}" type="presOf" srcId="{8DF2D2B9-4485-4358-9AAF-2E57C858CF98}" destId="{E23CFD05-0091-FF43-B552-2B2B6B3ED727}" srcOrd="0" destOrd="0" presId="urn:microsoft.com/office/officeart/2005/8/layout/vList2"/>
    <dgm:cxn modelId="{08B97EA4-CE31-4503-A315-6C010851FC26}" srcId="{2D1D828E-2E1C-44F9-B314-B857A9B49C73}" destId="{2AA43A05-24AA-4F34-956D-8EA25DA29EEC}" srcOrd="3" destOrd="0" parTransId="{6D827CFB-0CB7-4FCB-AC51-45FFDDADF1F2}" sibTransId="{F946EACB-92E0-4AC3-8D9E-F5D0F0CB5A7D}"/>
    <dgm:cxn modelId="{9EFDB1A7-2213-2F45-981F-FDAEBB83D938}" type="presOf" srcId="{2D1D828E-2E1C-44F9-B314-B857A9B49C73}" destId="{2D762E40-CE67-6A48-B9D1-81C62B7B627E}" srcOrd="0" destOrd="0" presId="urn:microsoft.com/office/officeart/2005/8/layout/vList2"/>
    <dgm:cxn modelId="{0420CAB9-6516-1A45-9982-45801ED1B5C2}" type="presOf" srcId="{4533187E-C000-4111-AF51-8BB88552FD7E}" destId="{D4D761EE-7319-C94C-A4EC-8A0FF375D26D}" srcOrd="0" destOrd="0" presId="urn:microsoft.com/office/officeart/2005/8/layout/vList2"/>
    <dgm:cxn modelId="{5EF68CBB-F080-B74A-AA67-B963C6214BC7}" type="presOf" srcId="{AB7258E2-8677-4B4F-9B04-A8D0CFFC2214}" destId="{8AF7B212-2B4B-4947-876E-A22C4EFD4FF6}" srcOrd="0" destOrd="0" presId="urn:microsoft.com/office/officeart/2005/8/layout/vList2"/>
    <dgm:cxn modelId="{935705BD-A7A7-4580-A193-DA8B7A94B252}" srcId="{2D1D828E-2E1C-44F9-B314-B857A9B49C73}" destId="{AB7258E2-8677-4B4F-9B04-A8D0CFFC2214}" srcOrd="2" destOrd="0" parTransId="{AB74A197-3BD9-449E-9553-CF50D97EEC74}" sibTransId="{DAB3A104-E4C1-454F-B78F-FB7AA5964482}"/>
    <dgm:cxn modelId="{B9E0EFCC-A582-6048-BA9C-1606858460F9}" type="presOf" srcId="{2AA43A05-24AA-4F34-956D-8EA25DA29EEC}" destId="{78F3C63F-A6FF-314B-8439-178EE47C4D60}" srcOrd="0" destOrd="0" presId="urn:microsoft.com/office/officeart/2005/8/layout/vList2"/>
    <dgm:cxn modelId="{A027B4E0-3999-4E35-A7CD-FE43E4F46F19}" srcId="{2D1D828E-2E1C-44F9-B314-B857A9B49C73}" destId="{8DF2D2B9-4485-4358-9AAF-2E57C858CF98}" srcOrd="0" destOrd="0" parTransId="{BDFADDB6-B722-4577-BCF9-FF3CDF9EFB27}" sibTransId="{1FB55808-7EDA-4DF8-AF76-8EC9B0A08B90}"/>
    <dgm:cxn modelId="{A2E15ECF-AA50-4149-ADB7-3DF990B39425}" type="presParOf" srcId="{2D762E40-CE67-6A48-B9D1-81C62B7B627E}" destId="{E23CFD05-0091-FF43-B552-2B2B6B3ED727}" srcOrd="0" destOrd="0" presId="urn:microsoft.com/office/officeart/2005/8/layout/vList2"/>
    <dgm:cxn modelId="{0B8255C4-CFFC-694D-9824-D0319F994231}" type="presParOf" srcId="{2D762E40-CE67-6A48-B9D1-81C62B7B627E}" destId="{C251CA5C-3570-3F44-B9C7-DC8AE609E5E9}" srcOrd="1" destOrd="0" presId="urn:microsoft.com/office/officeart/2005/8/layout/vList2"/>
    <dgm:cxn modelId="{2DAA57D4-6269-A948-8364-3C466593FDED}" type="presParOf" srcId="{2D762E40-CE67-6A48-B9D1-81C62B7B627E}" destId="{E3A96A0F-BF7B-554B-AECF-A4CC42EE2977}" srcOrd="2" destOrd="0" presId="urn:microsoft.com/office/officeart/2005/8/layout/vList2"/>
    <dgm:cxn modelId="{0073F2C7-96D1-5A43-B6CF-A9F4AE2ED648}" type="presParOf" srcId="{2D762E40-CE67-6A48-B9D1-81C62B7B627E}" destId="{A299D9B3-0F2C-0940-B9EC-DF2B93A51AC3}" srcOrd="3" destOrd="0" presId="urn:microsoft.com/office/officeart/2005/8/layout/vList2"/>
    <dgm:cxn modelId="{A7EF46EB-48D9-A64A-B803-53F3C9356915}" type="presParOf" srcId="{2D762E40-CE67-6A48-B9D1-81C62B7B627E}" destId="{8AF7B212-2B4B-4947-876E-A22C4EFD4FF6}" srcOrd="4" destOrd="0" presId="urn:microsoft.com/office/officeart/2005/8/layout/vList2"/>
    <dgm:cxn modelId="{D6CC95D4-1E72-174D-9272-345701A805EB}" type="presParOf" srcId="{2D762E40-CE67-6A48-B9D1-81C62B7B627E}" destId="{12135AA5-917F-3142-9E13-CBFC609AC90C}" srcOrd="5" destOrd="0" presId="urn:microsoft.com/office/officeart/2005/8/layout/vList2"/>
    <dgm:cxn modelId="{4898F89C-3261-4449-A4BB-08C5F5DEA4A0}" type="presParOf" srcId="{2D762E40-CE67-6A48-B9D1-81C62B7B627E}" destId="{78F3C63F-A6FF-314B-8439-178EE47C4D60}" srcOrd="6" destOrd="0" presId="urn:microsoft.com/office/officeart/2005/8/layout/vList2"/>
    <dgm:cxn modelId="{36341D9E-C7C8-4944-AFF3-A4F90CC402E1}" type="presParOf" srcId="{2D762E40-CE67-6A48-B9D1-81C62B7B627E}" destId="{54997BFA-341D-F047-8C27-DCA7F8D206BE}" srcOrd="7" destOrd="0" presId="urn:microsoft.com/office/officeart/2005/8/layout/vList2"/>
    <dgm:cxn modelId="{61ACAE56-39D0-4342-9270-B3DFF7DC5764}" type="presParOf" srcId="{2D762E40-CE67-6A48-B9D1-81C62B7B627E}" destId="{B33D1BB6-F49F-AA4A-9DE7-21912FDB65A2}" srcOrd="8" destOrd="0" presId="urn:microsoft.com/office/officeart/2005/8/layout/vList2"/>
    <dgm:cxn modelId="{23BCCA03-51D7-DA4E-A745-7C22030AA0E4}" type="presParOf" srcId="{2D762E40-CE67-6A48-B9D1-81C62B7B627E}" destId="{6929F186-059B-3B4F-8A98-5955EFB6E7DA}" srcOrd="9" destOrd="0" presId="urn:microsoft.com/office/officeart/2005/8/layout/vList2"/>
    <dgm:cxn modelId="{BBA1ABF9-5808-094C-8B5E-046F3FAC2ABF}" type="presParOf" srcId="{2D762E40-CE67-6A48-B9D1-81C62B7B627E}" destId="{D4D761EE-7319-C94C-A4EC-8A0FF375D26D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28B6502-B6D5-4CD0-BE5C-B4F146C64560}" type="doc">
      <dgm:prSet loTypeId="urn:microsoft.com/office/officeart/2005/8/layout/default" loCatId="list" qsTypeId="urn:microsoft.com/office/officeart/2005/8/quickstyle/simple5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59054D36-47A4-4BBC-92D1-6CB83A2B6963}">
      <dgm:prSet/>
      <dgm:spPr/>
      <dgm:t>
        <a:bodyPr/>
        <a:lstStyle/>
        <a:p>
          <a:r>
            <a:rPr lang="en-US"/>
            <a:t>Tenured Faculty in the Academic Unit</a:t>
          </a:r>
        </a:p>
      </dgm:t>
    </dgm:pt>
    <dgm:pt modelId="{CAE50296-3FB4-4516-8952-E6FCB0AE01B6}" type="parTrans" cxnId="{34609283-F203-42C2-8DC4-53D4FF66B897}">
      <dgm:prSet/>
      <dgm:spPr/>
      <dgm:t>
        <a:bodyPr/>
        <a:lstStyle/>
        <a:p>
          <a:endParaRPr lang="en-US"/>
        </a:p>
      </dgm:t>
    </dgm:pt>
    <dgm:pt modelId="{98276359-5110-4542-825A-4C8949FC74B6}" type="sibTrans" cxnId="{34609283-F203-42C2-8DC4-53D4FF66B897}">
      <dgm:prSet/>
      <dgm:spPr/>
      <dgm:t>
        <a:bodyPr/>
        <a:lstStyle/>
        <a:p>
          <a:endParaRPr lang="en-US"/>
        </a:p>
      </dgm:t>
    </dgm:pt>
    <dgm:pt modelId="{B3EA3678-6999-46F7-9C19-292E7A1D39B5}">
      <dgm:prSet/>
      <dgm:spPr/>
      <dgm:t>
        <a:bodyPr/>
        <a:lstStyle/>
        <a:p>
          <a:r>
            <a:rPr lang="en-US"/>
            <a:t>Department Committee and Chair </a:t>
          </a:r>
        </a:p>
      </dgm:t>
    </dgm:pt>
    <dgm:pt modelId="{647DB830-8EED-4736-9E25-45B79109D466}" type="parTrans" cxnId="{D74F490F-ECE8-4765-AF2E-1EE90AD9742A}">
      <dgm:prSet/>
      <dgm:spPr/>
      <dgm:t>
        <a:bodyPr/>
        <a:lstStyle/>
        <a:p>
          <a:endParaRPr lang="en-US"/>
        </a:p>
      </dgm:t>
    </dgm:pt>
    <dgm:pt modelId="{69CDFEC3-329C-4BCE-B066-953F5D04A4BB}" type="sibTrans" cxnId="{D74F490F-ECE8-4765-AF2E-1EE90AD9742A}">
      <dgm:prSet/>
      <dgm:spPr/>
      <dgm:t>
        <a:bodyPr/>
        <a:lstStyle/>
        <a:p>
          <a:endParaRPr lang="en-US"/>
        </a:p>
      </dgm:t>
    </dgm:pt>
    <dgm:pt modelId="{DEBCE9BB-2DDA-403B-B295-A2AA07053D65}">
      <dgm:prSet/>
      <dgm:spPr/>
      <dgm:t>
        <a:bodyPr/>
        <a:lstStyle/>
        <a:p>
          <a:r>
            <a:rPr lang="en-US"/>
            <a:t>College Committee and Dean </a:t>
          </a:r>
        </a:p>
      </dgm:t>
    </dgm:pt>
    <dgm:pt modelId="{04DAD784-AFD1-45AA-9EDB-4870A9011378}" type="parTrans" cxnId="{F3751BE8-60BA-4C4B-ACB7-7784046E7BEC}">
      <dgm:prSet/>
      <dgm:spPr/>
      <dgm:t>
        <a:bodyPr/>
        <a:lstStyle/>
        <a:p>
          <a:endParaRPr lang="en-US"/>
        </a:p>
      </dgm:t>
    </dgm:pt>
    <dgm:pt modelId="{858EEE4A-CB78-485A-BC72-B14A4E36C528}" type="sibTrans" cxnId="{F3751BE8-60BA-4C4B-ACB7-7784046E7BEC}">
      <dgm:prSet/>
      <dgm:spPr/>
      <dgm:t>
        <a:bodyPr/>
        <a:lstStyle/>
        <a:p>
          <a:endParaRPr lang="en-US"/>
        </a:p>
      </dgm:t>
    </dgm:pt>
    <dgm:pt modelId="{9DD2A018-734F-404F-87D8-F0CFB984EC6F}">
      <dgm:prSet/>
      <dgm:spPr/>
      <dgm:t>
        <a:bodyPr/>
        <a:lstStyle/>
        <a:p>
          <a:r>
            <a:rPr lang="en-US"/>
            <a:t>University Committee</a:t>
          </a:r>
        </a:p>
      </dgm:t>
    </dgm:pt>
    <dgm:pt modelId="{0DDD3406-FFB2-4F1E-85E5-06784B4C945F}" type="parTrans" cxnId="{1D4C5FB0-FB41-46D4-B7BD-E3A2263BCCA5}">
      <dgm:prSet/>
      <dgm:spPr/>
      <dgm:t>
        <a:bodyPr/>
        <a:lstStyle/>
        <a:p>
          <a:endParaRPr lang="en-US"/>
        </a:p>
      </dgm:t>
    </dgm:pt>
    <dgm:pt modelId="{02881123-7369-4779-BF90-B32088BEB2FC}" type="sibTrans" cxnId="{1D4C5FB0-FB41-46D4-B7BD-E3A2263BCCA5}">
      <dgm:prSet/>
      <dgm:spPr/>
      <dgm:t>
        <a:bodyPr/>
        <a:lstStyle/>
        <a:p>
          <a:endParaRPr lang="en-US"/>
        </a:p>
      </dgm:t>
    </dgm:pt>
    <dgm:pt modelId="{BE5FEDB1-4673-4E42-964B-3E5A461B8CA7}">
      <dgm:prSet/>
      <dgm:spPr/>
      <dgm:t>
        <a:bodyPr/>
        <a:lstStyle/>
        <a:p>
          <a:r>
            <a:rPr lang="en-US"/>
            <a:t>Provost</a:t>
          </a:r>
        </a:p>
      </dgm:t>
    </dgm:pt>
    <dgm:pt modelId="{85218DBA-3D71-4C2A-B8A9-2EC1FD29A970}" type="parTrans" cxnId="{48C4402E-4C32-4E25-A4CE-948C5F6D10EC}">
      <dgm:prSet/>
      <dgm:spPr/>
      <dgm:t>
        <a:bodyPr/>
        <a:lstStyle/>
        <a:p>
          <a:endParaRPr lang="en-US"/>
        </a:p>
      </dgm:t>
    </dgm:pt>
    <dgm:pt modelId="{30049179-10BA-4C72-A2F4-39E4E4CBF7B7}" type="sibTrans" cxnId="{48C4402E-4C32-4E25-A4CE-948C5F6D10EC}">
      <dgm:prSet/>
      <dgm:spPr/>
      <dgm:t>
        <a:bodyPr/>
        <a:lstStyle/>
        <a:p>
          <a:endParaRPr lang="en-US"/>
        </a:p>
      </dgm:t>
    </dgm:pt>
    <dgm:pt modelId="{0F0F6F4B-24B7-4802-8C33-455BF2F6F856}">
      <dgm:prSet/>
      <dgm:spPr/>
      <dgm:t>
        <a:bodyPr/>
        <a:lstStyle/>
        <a:p>
          <a:r>
            <a:rPr lang="en-US"/>
            <a:t>President</a:t>
          </a:r>
        </a:p>
      </dgm:t>
    </dgm:pt>
    <dgm:pt modelId="{C8D6B164-9C13-4D40-A724-CB409CA442B2}" type="parTrans" cxnId="{9B42C35C-C510-45B3-848F-6F2307AFCA46}">
      <dgm:prSet/>
      <dgm:spPr/>
      <dgm:t>
        <a:bodyPr/>
        <a:lstStyle/>
        <a:p>
          <a:endParaRPr lang="en-US"/>
        </a:p>
      </dgm:t>
    </dgm:pt>
    <dgm:pt modelId="{B9150925-D98F-4D5E-A036-5494ECE97525}" type="sibTrans" cxnId="{9B42C35C-C510-45B3-848F-6F2307AFCA46}">
      <dgm:prSet/>
      <dgm:spPr/>
      <dgm:t>
        <a:bodyPr/>
        <a:lstStyle/>
        <a:p>
          <a:endParaRPr lang="en-US"/>
        </a:p>
      </dgm:t>
    </dgm:pt>
    <dgm:pt modelId="{E26778E8-898A-422C-A2C3-8FC7147DC8E2}">
      <dgm:prSet/>
      <dgm:spPr/>
      <dgm:t>
        <a:bodyPr/>
        <a:lstStyle/>
        <a:p>
          <a:r>
            <a:rPr lang="en-US" dirty="0"/>
            <a:t>FSU Board of Trustees </a:t>
          </a:r>
        </a:p>
      </dgm:t>
    </dgm:pt>
    <dgm:pt modelId="{405796F6-6BD0-4C9A-A0D6-86118AD4C103}" type="parTrans" cxnId="{531DFF9A-2D82-4E8C-A3D1-F005A1DCC077}">
      <dgm:prSet/>
      <dgm:spPr/>
      <dgm:t>
        <a:bodyPr/>
        <a:lstStyle/>
        <a:p>
          <a:endParaRPr lang="en-US"/>
        </a:p>
      </dgm:t>
    </dgm:pt>
    <dgm:pt modelId="{A8523175-B092-43E4-A2E8-B1C55235EBF2}" type="sibTrans" cxnId="{531DFF9A-2D82-4E8C-A3D1-F005A1DCC077}">
      <dgm:prSet/>
      <dgm:spPr/>
      <dgm:t>
        <a:bodyPr/>
        <a:lstStyle/>
        <a:p>
          <a:endParaRPr lang="en-US"/>
        </a:p>
      </dgm:t>
    </dgm:pt>
    <dgm:pt modelId="{FFBF66E5-68FD-C74A-9BED-65ABA237900D}" type="pres">
      <dgm:prSet presAssocID="{528B6502-B6D5-4CD0-BE5C-B4F146C64560}" presName="diagram" presStyleCnt="0">
        <dgm:presLayoutVars>
          <dgm:dir/>
          <dgm:resizeHandles val="exact"/>
        </dgm:presLayoutVars>
      </dgm:prSet>
      <dgm:spPr/>
    </dgm:pt>
    <dgm:pt modelId="{3B7E6DED-550F-CD4F-A2AF-F0F616DC4B83}" type="pres">
      <dgm:prSet presAssocID="{59054D36-47A4-4BBC-92D1-6CB83A2B6963}" presName="node" presStyleLbl="node1" presStyleIdx="0" presStyleCnt="7">
        <dgm:presLayoutVars>
          <dgm:bulletEnabled val="1"/>
        </dgm:presLayoutVars>
      </dgm:prSet>
      <dgm:spPr/>
    </dgm:pt>
    <dgm:pt modelId="{6EAF2138-CBAD-F940-99F4-BDBE7DA21959}" type="pres">
      <dgm:prSet presAssocID="{98276359-5110-4542-825A-4C8949FC74B6}" presName="sibTrans" presStyleCnt="0"/>
      <dgm:spPr/>
    </dgm:pt>
    <dgm:pt modelId="{1D501D4C-A129-554B-94D1-D5D6203DBBFC}" type="pres">
      <dgm:prSet presAssocID="{B3EA3678-6999-46F7-9C19-292E7A1D39B5}" presName="node" presStyleLbl="node1" presStyleIdx="1" presStyleCnt="7">
        <dgm:presLayoutVars>
          <dgm:bulletEnabled val="1"/>
        </dgm:presLayoutVars>
      </dgm:prSet>
      <dgm:spPr/>
    </dgm:pt>
    <dgm:pt modelId="{FBB29EA8-4D86-224F-9331-46E254A7AECE}" type="pres">
      <dgm:prSet presAssocID="{69CDFEC3-329C-4BCE-B066-953F5D04A4BB}" presName="sibTrans" presStyleCnt="0"/>
      <dgm:spPr/>
    </dgm:pt>
    <dgm:pt modelId="{300058F8-2C24-EA43-83B2-79C0EC59605C}" type="pres">
      <dgm:prSet presAssocID="{DEBCE9BB-2DDA-403B-B295-A2AA07053D65}" presName="node" presStyleLbl="node1" presStyleIdx="2" presStyleCnt="7">
        <dgm:presLayoutVars>
          <dgm:bulletEnabled val="1"/>
        </dgm:presLayoutVars>
      </dgm:prSet>
      <dgm:spPr/>
    </dgm:pt>
    <dgm:pt modelId="{A53FAB83-A96E-1842-8E6B-3F1E366FBA1C}" type="pres">
      <dgm:prSet presAssocID="{858EEE4A-CB78-485A-BC72-B14A4E36C528}" presName="sibTrans" presStyleCnt="0"/>
      <dgm:spPr/>
    </dgm:pt>
    <dgm:pt modelId="{07911C22-B5CC-194C-9046-C735A906D121}" type="pres">
      <dgm:prSet presAssocID="{9DD2A018-734F-404F-87D8-F0CFB984EC6F}" presName="node" presStyleLbl="node1" presStyleIdx="3" presStyleCnt="7">
        <dgm:presLayoutVars>
          <dgm:bulletEnabled val="1"/>
        </dgm:presLayoutVars>
      </dgm:prSet>
      <dgm:spPr/>
    </dgm:pt>
    <dgm:pt modelId="{D88FB610-B76A-0648-9DBB-F1E7518A33D5}" type="pres">
      <dgm:prSet presAssocID="{02881123-7369-4779-BF90-B32088BEB2FC}" presName="sibTrans" presStyleCnt="0"/>
      <dgm:spPr/>
    </dgm:pt>
    <dgm:pt modelId="{CB89CB45-17D6-6447-9242-90D81042324F}" type="pres">
      <dgm:prSet presAssocID="{BE5FEDB1-4673-4E42-964B-3E5A461B8CA7}" presName="node" presStyleLbl="node1" presStyleIdx="4" presStyleCnt="7">
        <dgm:presLayoutVars>
          <dgm:bulletEnabled val="1"/>
        </dgm:presLayoutVars>
      </dgm:prSet>
      <dgm:spPr/>
    </dgm:pt>
    <dgm:pt modelId="{E437E05E-46D3-6B43-BFB3-8AFEF3385334}" type="pres">
      <dgm:prSet presAssocID="{30049179-10BA-4C72-A2F4-39E4E4CBF7B7}" presName="sibTrans" presStyleCnt="0"/>
      <dgm:spPr/>
    </dgm:pt>
    <dgm:pt modelId="{A66214C3-5474-8046-9E67-C4A9D29506BB}" type="pres">
      <dgm:prSet presAssocID="{0F0F6F4B-24B7-4802-8C33-455BF2F6F856}" presName="node" presStyleLbl="node1" presStyleIdx="5" presStyleCnt="7">
        <dgm:presLayoutVars>
          <dgm:bulletEnabled val="1"/>
        </dgm:presLayoutVars>
      </dgm:prSet>
      <dgm:spPr/>
    </dgm:pt>
    <dgm:pt modelId="{4F25D07D-B9AA-0B4F-AD4F-BCA0797B3D41}" type="pres">
      <dgm:prSet presAssocID="{B9150925-D98F-4D5E-A036-5494ECE97525}" presName="sibTrans" presStyleCnt="0"/>
      <dgm:spPr/>
    </dgm:pt>
    <dgm:pt modelId="{E9644CF8-F65A-7D4C-92CC-2D1B64542DAC}" type="pres">
      <dgm:prSet presAssocID="{E26778E8-898A-422C-A2C3-8FC7147DC8E2}" presName="node" presStyleLbl="node1" presStyleIdx="6" presStyleCnt="7">
        <dgm:presLayoutVars>
          <dgm:bulletEnabled val="1"/>
        </dgm:presLayoutVars>
      </dgm:prSet>
      <dgm:spPr/>
    </dgm:pt>
  </dgm:ptLst>
  <dgm:cxnLst>
    <dgm:cxn modelId="{D74F490F-ECE8-4765-AF2E-1EE90AD9742A}" srcId="{528B6502-B6D5-4CD0-BE5C-B4F146C64560}" destId="{B3EA3678-6999-46F7-9C19-292E7A1D39B5}" srcOrd="1" destOrd="0" parTransId="{647DB830-8EED-4736-9E25-45B79109D466}" sibTransId="{69CDFEC3-329C-4BCE-B066-953F5D04A4BB}"/>
    <dgm:cxn modelId="{48C4402E-4C32-4E25-A4CE-948C5F6D10EC}" srcId="{528B6502-B6D5-4CD0-BE5C-B4F146C64560}" destId="{BE5FEDB1-4673-4E42-964B-3E5A461B8CA7}" srcOrd="4" destOrd="0" parTransId="{85218DBA-3D71-4C2A-B8A9-2EC1FD29A970}" sibTransId="{30049179-10BA-4C72-A2F4-39E4E4CBF7B7}"/>
    <dgm:cxn modelId="{2FD49335-1E66-F649-A58C-6A7834EE7257}" type="presOf" srcId="{9DD2A018-734F-404F-87D8-F0CFB984EC6F}" destId="{07911C22-B5CC-194C-9046-C735A906D121}" srcOrd="0" destOrd="0" presId="urn:microsoft.com/office/officeart/2005/8/layout/default"/>
    <dgm:cxn modelId="{8E3DAB39-F537-7840-A2FE-CB842B406698}" type="presOf" srcId="{DEBCE9BB-2DDA-403B-B295-A2AA07053D65}" destId="{300058F8-2C24-EA43-83B2-79C0EC59605C}" srcOrd="0" destOrd="0" presId="urn:microsoft.com/office/officeart/2005/8/layout/default"/>
    <dgm:cxn modelId="{DB3E6456-89E7-B447-A490-8F2B7010C618}" type="presOf" srcId="{E26778E8-898A-422C-A2C3-8FC7147DC8E2}" destId="{E9644CF8-F65A-7D4C-92CC-2D1B64542DAC}" srcOrd="0" destOrd="0" presId="urn:microsoft.com/office/officeart/2005/8/layout/default"/>
    <dgm:cxn modelId="{9B42C35C-C510-45B3-848F-6F2307AFCA46}" srcId="{528B6502-B6D5-4CD0-BE5C-B4F146C64560}" destId="{0F0F6F4B-24B7-4802-8C33-455BF2F6F856}" srcOrd="5" destOrd="0" parTransId="{C8D6B164-9C13-4D40-A724-CB409CA442B2}" sibTransId="{B9150925-D98F-4D5E-A036-5494ECE97525}"/>
    <dgm:cxn modelId="{34609283-F203-42C2-8DC4-53D4FF66B897}" srcId="{528B6502-B6D5-4CD0-BE5C-B4F146C64560}" destId="{59054D36-47A4-4BBC-92D1-6CB83A2B6963}" srcOrd="0" destOrd="0" parTransId="{CAE50296-3FB4-4516-8952-E6FCB0AE01B6}" sibTransId="{98276359-5110-4542-825A-4C8949FC74B6}"/>
    <dgm:cxn modelId="{4BAB2A86-D19F-9741-8B65-7471A5447CBB}" type="presOf" srcId="{59054D36-47A4-4BBC-92D1-6CB83A2B6963}" destId="{3B7E6DED-550F-CD4F-A2AF-F0F616DC4B83}" srcOrd="0" destOrd="0" presId="urn:microsoft.com/office/officeart/2005/8/layout/default"/>
    <dgm:cxn modelId="{531DFF9A-2D82-4E8C-A3D1-F005A1DCC077}" srcId="{528B6502-B6D5-4CD0-BE5C-B4F146C64560}" destId="{E26778E8-898A-422C-A2C3-8FC7147DC8E2}" srcOrd="6" destOrd="0" parTransId="{405796F6-6BD0-4C9A-A0D6-86118AD4C103}" sibTransId="{A8523175-B092-43E4-A2E8-B1C55235EBF2}"/>
    <dgm:cxn modelId="{1D4C5FB0-FB41-46D4-B7BD-E3A2263BCCA5}" srcId="{528B6502-B6D5-4CD0-BE5C-B4F146C64560}" destId="{9DD2A018-734F-404F-87D8-F0CFB984EC6F}" srcOrd="3" destOrd="0" parTransId="{0DDD3406-FFB2-4F1E-85E5-06784B4C945F}" sibTransId="{02881123-7369-4779-BF90-B32088BEB2FC}"/>
    <dgm:cxn modelId="{E19D22BC-850C-154D-ADFF-0971AC84D7C6}" type="presOf" srcId="{0F0F6F4B-24B7-4802-8C33-455BF2F6F856}" destId="{A66214C3-5474-8046-9E67-C4A9D29506BB}" srcOrd="0" destOrd="0" presId="urn:microsoft.com/office/officeart/2005/8/layout/default"/>
    <dgm:cxn modelId="{F409E1C1-BD01-BB44-B9EB-858F2532A102}" type="presOf" srcId="{B3EA3678-6999-46F7-9C19-292E7A1D39B5}" destId="{1D501D4C-A129-554B-94D1-D5D6203DBBFC}" srcOrd="0" destOrd="0" presId="urn:microsoft.com/office/officeart/2005/8/layout/default"/>
    <dgm:cxn modelId="{A42B03D6-E123-9949-891A-1D9D339D4781}" type="presOf" srcId="{BE5FEDB1-4673-4E42-964B-3E5A461B8CA7}" destId="{CB89CB45-17D6-6447-9242-90D81042324F}" srcOrd="0" destOrd="0" presId="urn:microsoft.com/office/officeart/2005/8/layout/default"/>
    <dgm:cxn modelId="{FFC5A9D8-4090-F649-A91A-7011EA03506D}" type="presOf" srcId="{528B6502-B6D5-4CD0-BE5C-B4F146C64560}" destId="{FFBF66E5-68FD-C74A-9BED-65ABA237900D}" srcOrd="0" destOrd="0" presId="urn:microsoft.com/office/officeart/2005/8/layout/default"/>
    <dgm:cxn modelId="{F3751BE8-60BA-4C4B-ACB7-7784046E7BEC}" srcId="{528B6502-B6D5-4CD0-BE5C-B4F146C64560}" destId="{DEBCE9BB-2DDA-403B-B295-A2AA07053D65}" srcOrd="2" destOrd="0" parTransId="{04DAD784-AFD1-45AA-9EDB-4870A9011378}" sibTransId="{858EEE4A-CB78-485A-BC72-B14A4E36C528}"/>
    <dgm:cxn modelId="{7515A67C-D80C-A64B-A808-7E67864AD062}" type="presParOf" srcId="{FFBF66E5-68FD-C74A-9BED-65ABA237900D}" destId="{3B7E6DED-550F-CD4F-A2AF-F0F616DC4B83}" srcOrd="0" destOrd="0" presId="urn:microsoft.com/office/officeart/2005/8/layout/default"/>
    <dgm:cxn modelId="{D7B30B8D-7B14-ED47-9F80-E2A8B9F9D518}" type="presParOf" srcId="{FFBF66E5-68FD-C74A-9BED-65ABA237900D}" destId="{6EAF2138-CBAD-F940-99F4-BDBE7DA21959}" srcOrd="1" destOrd="0" presId="urn:microsoft.com/office/officeart/2005/8/layout/default"/>
    <dgm:cxn modelId="{8E5EF3FA-6E6E-EE4C-BF24-07AB56024BC5}" type="presParOf" srcId="{FFBF66E5-68FD-C74A-9BED-65ABA237900D}" destId="{1D501D4C-A129-554B-94D1-D5D6203DBBFC}" srcOrd="2" destOrd="0" presId="urn:microsoft.com/office/officeart/2005/8/layout/default"/>
    <dgm:cxn modelId="{C2AC8CAF-D7FD-5C40-B51B-0E9C665EB7E0}" type="presParOf" srcId="{FFBF66E5-68FD-C74A-9BED-65ABA237900D}" destId="{FBB29EA8-4D86-224F-9331-46E254A7AECE}" srcOrd="3" destOrd="0" presId="urn:microsoft.com/office/officeart/2005/8/layout/default"/>
    <dgm:cxn modelId="{11D10390-9AB5-9247-B952-C341BA06DED5}" type="presParOf" srcId="{FFBF66E5-68FD-C74A-9BED-65ABA237900D}" destId="{300058F8-2C24-EA43-83B2-79C0EC59605C}" srcOrd="4" destOrd="0" presId="urn:microsoft.com/office/officeart/2005/8/layout/default"/>
    <dgm:cxn modelId="{E0C347B1-1F5B-A94C-A52A-217216740B34}" type="presParOf" srcId="{FFBF66E5-68FD-C74A-9BED-65ABA237900D}" destId="{A53FAB83-A96E-1842-8E6B-3F1E366FBA1C}" srcOrd="5" destOrd="0" presId="urn:microsoft.com/office/officeart/2005/8/layout/default"/>
    <dgm:cxn modelId="{0AB63474-F15C-7749-AD82-6B85892DBC56}" type="presParOf" srcId="{FFBF66E5-68FD-C74A-9BED-65ABA237900D}" destId="{07911C22-B5CC-194C-9046-C735A906D121}" srcOrd="6" destOrd="0" presId="urn:microsoft.com/office/officeart/2005/8/layout/default"/>
    <dgm:cxn modelId="{04AB4E69-60E8-9648-B98E-378F528F16D0}" type="presParOf" srcId="{FFBF66E5-68FD-C74A-9BED-65ABA237900D}" destId="{D88FB610-B76A-0648-9DBB-F1E7518A33D5}" srcOrd="7" destOrd="0" presId="urn:microsoft.com/office/officeart/2005/8/layout/default"/>
    <dgm:cxn modelId="{987F6581-C105-7643-AE17-D65965BFF715}" type="presParOf" srcId="{FFBF66E5-68FD-C74A-9BED-65ABA237900D}" destId="{CB89CB45-17D6-6447-9242-90D81042324F}" srcOrd="8" destOrd="0" presId="urn:microsoft.com/office/officeart/2005/8/layout/default"/>
    <dgm:cxn modelId="{82671B23-BABA-1547-B871-F4EDB4936F95}" type="presParOf" srcId="{FFBF66E5-68FD-C74A-9BED-65ABA237900D}" destId="{E437E05E-46D3-6B43-BFB3-8AFEF3385334}" srcOrd="9" destOrd="0" presId="urn:microsoft.com/office/officeart/2005/8/layout/default"/>
    <dgm:cxn modelId="{98D3697E-BD5E-FB4F-9224-0EC6A4621449}" type="presParOf" srcId="{FFBF66E5-68FD-C74A-9BED-65ABA237900D}" destId="{A66214C3-5474-8046-9E67-C4A9D29506BB}" srcOrd="10" destOrd="0" presId="urn:microsoft.com/office/officeart/2005/8/layout/default"/>
    <dgm:cxn modelId="{F5375DAB-02C3-2C45-A759-8A617A95B9B7}" type="presParOf" srcId="{FFBF66E5-68FD-C74A-9BED-65ABA237900D}" destId="{4F25D07D-B9AA-0B4F-AD4F-BCA0797B3D41}" srcOrd="11" destOrd="0" presId="urn:microsoft.com/office/officeart/2005/8/layout/default"/>
    <dgm:cxn modelId="{B8F4A58D-E207-CB4D-A3DE-8009044B7551}" type="presParOf" srcId="{FFBF66E5-68FD-C74A-9BED-65ABA237900D}" destId="{E9644CF8-F65A-7D4C-92CC-2D1B64542DAC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3CFD05-0091-FF43-B552-2B2B6B3ED727}">
      <dsp:nvSpPr>
        <dsp:cNvPr id="0" name=""/>
        <dsp:cNvSpPr/>
      </dsp:nvSpPr>
      <dsp:spPr>
        <a:xfrm>
          <a:off x="0" y="748412"/>
          <a:ext cx="6172199" cy="5148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Make it easy for others to learn about your work </a:t>
          </a:r>
        </a:p>
      </dsp:txBody>
      <dsp:txXfrm>
        <a:off x="25130" y="773542"/>
        <a:ext cx="6121939" cy="464540"/>
      </dsp:txXfrm>
    </dsp:sp>
    <dsp:sp modelId="{E3A96A0F-BF7B-554B-AECF-A4CC42EE2977}">
      <dsp:nvSpPr>
        <dsp:cNvPr id="0" name=""/>
        <dsp:cNvSpPr/>
      </dsp:nvSpPr>
      <dsp:spPr>
        <a:xfrm>
          <a:off x="0" y="1320812"/>
          <a:ext cx="6172199" cy="5148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Keep track of your accomplishments </a:t>
          </a:r>
        </a:p>
      </dsp:txBody>
      <dsp:txXfrm>
        <a:off x="25130" y="1345942"/>
        <a:ext cx="6121939" cy="464540"/>
      </dsp:txXfrm>
    </dsp:sp>
    <dsp:sp modelId="{8AF7B212-2B4B-4947-876E-A22C4EFD4FF6}">
      <dsp:nvSpPr>
        <dsp:cNvPr id="0" name=""/>
        <dsp:cNvSpPr/>
      </dsp:nvSpPr>
      <dsp:spPr>
        <a:xfrm>
          <a:off x="0" y="1893212"/>
          <a:ext cx="6172199" cy="5148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Keep your FEAS CV current </a:t>
          </a:r>
        </a:p>
      </dsp:txBody>
      <dsp:txXfrm>
        <a:off x="25130" y="1918342"/>
        <a:ext cx="6121939" cy="464540"/>
      </dsp:txXfrm>
    </dsp:sp>
    <dsp:sp modelId="{78F3C63F-A6FF-314B-8439-178EE47C4D60}">
      <dsp:nvSpPr>
        <dsp:cNvPr id="0" name=""/>
        <dsp:cNvSpPr/>
      </dsp:nvSpPr>
      <dsp:spPr>
        <a:xfrm>
          <a:off x="0" y="2465612"/>
          <a:ext cx="6172199" cy="5148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Tell “your story” well</a:t>
          </a:r>
        </a:p>
      </dsp:txBody>
      <dsp:txXfrm>
        <a:off x="25130" y="2490742"/>
        <a:ext cx="6121939" cy="464540"/>
      </dsp:txXfrm>
    </dsp:sp>
    <dsp:sp modelId="{B33D1BB6-F49F-AA4A-9DE7-21912FDB65A2}">
      <dsp:nvSpPr>
        <dsp:cNvPr id="0" name=""/>
        <dsp:cNvSpPr/>
      </dsp:nvSpPr>
      <dsp:spPr>
        <a:xfrm>
          <a:off x="0" y="3038012"/>
          <a:ext cx="6172199" cy="5148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What are your most important accomplishments? </a:t>
          </a:r>
        </a:p>
      </dsp:txBody>
      <dsp:txXfrm>
        <a:off x="25130" y="3063142"/>
        <a:ext cx="6121939" cy="464540"/>
      </dsp:txXfrm>
    </dsp:sp>
    <dsp:sp modelId="{D4D761EE-7319-C94C-A4EC-8A0FF375D26D}">
      <dsp:nvSpPr>
        <dsp:cNvPr id="0" name=""/>
        <dsp:cNvSpPr/>
      </dsp:nvSpPr>
      <dsp:spPr>
        <a:xfrm>
          <a:off x="0" y="3610412"/>
          <a:ext cx="6172199" cy="5148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Why is your work important?</a:t>
          </a:r>
        </a:p>
      </dsp:txBody>
      <dsp:txXfrm>
        <a:off x="25130" y="3635542"/>
        <a:ext cx="6121939" cy="4645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7E6DED-550F-CD4F-A2AF-F0F616DC4B83}">
      <dsp:nvSpPr>
        <dsp:cNvPr id="0" name=""/>
        <dsp:cNvSpPr/>
      </dsp:nvSpPr>
      <dsp:spPr>
        <a:xfrm>
          <a:off x="3080" y="505125"/>
          <a:ext cx="2444055" cy="146643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Tenured Faculty in the Academic Unit</a:t>
          </a:r>
        </a:p>
      </dsp:txBody>
      <dsp:txXfrm>
        <a:off x="3080" y="505125"/>
        <a:ext cx="2444055" cy="1466433"/>
      </dsp:txXfrm>
    </dsp:sp>
    <dsp:sp modelId="{1D501D4C-A129-554B-94D1-D5D6203DBBFC}">
      <dsp:nvSpPr>
        <dsp:cNvPr id="0" name=""/>
        <dsp:cNvSpPr/>
      </dsp:nvSpPr>
      <dsp:spPr>
        <a:xfrm>
          <a:off x="2691541" y="505125"/>
          <a:ext cx="2444055" cy="146643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Department Committee and Chair </a:t>
          </a:r>
        </a:p>
      </dsp:txBody>
      <dsp:txXfrm>
        <a:off x="2691541" y="505125"/>
        <a:ext cx="2444055" cy="1466433"/>
      </dsp:txXfrm>
    </dsp:sp>
    <dsp:sp modelId="{300058F8-2C24-EA43-83B2-79C0EC59605C}">
      <dsp:nvSpPr>
        <dsp:cNvPr id="0" name=""/>
        <dsp:cNvSpPr/>
      </dsp:nvSpPr>
      <dsp:spPr>
        <a:xfrm>
          <a:off x="5380002" y="505125"/>
          <a:ext cx="2444055" cy="146643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College Committee and Dean </a:t>
          </a:r>
        </a:p>
      </dsp:txBody>
      <dsp:txXfrm>
        <a:off x="5380002" y="505125"/>
        <a:ext cx="2444055" cy="1466433"/>
      </dsp:txXfrm>
    </dsp:sp>
    <dsp:sp modelId="{07911C22-B5CC-194C-9046-C735A906D121}">
      <dsp:nvSpPr>
        <dsp:cNvPr id="0" name=""/>
        <dsp:cNvSpPr/>
      </dsp:nvSpPr>
      <dsp:spPr>
        <a:xfrm>
          <a:off x="8068463" y="505125"/>
          <a:ext cx="2444055" cy="146643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University Committee</a:t>
          </a:r>
        </a:p>
      </dsp:txBody>
      <dsp:txXfrm>
        <a:off x="8068463" y="505125"/>
        <a:ext cx="2444055" cy="1466433"/>
      </dsp:txXfrm>
    </dsp:sp>
    <dsp:sp modelId="{CB89CB45-17D6-6447-9242-90D81042324F}">
      <dsp:nvSpPr>
        <dsp:cNvPr id="0" name=""/>
        <dsp:cNvSpPr/>
      </dsp:nvSpPr>
      <dsp:spPr>
        <a:xfrm>
          <a:off x="1347311" y="2215964"/>
          <a:ext cx="2444055" cy="146643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Provost</a:t>
          </a:r>
        </a:p>
      </dsp:txBody>
      <dsp:txXfrm>
        <a:off x="1347311" y="2215964"/>
        <a:ext cx="2444055" cy="1466433"/>
      </dsp:txXfrm>
    </dsp:sp>
    <dsp:sp modelId="{A66214C3-5474-8046-9E67-C4A9D29506BB}">
      <dsp:nvSpPr>
        <dsp:cNvPr id="0" name=""/>
        <dsp:cNvSpPr/>
      </dsp:nvSpPr>
      <dsp:spPr>
        <a:xfrm>
          <a:off x="4035772" y="2215964"/>
          <a:ext cx="2444055" cy="146643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President</a:t>
          </a:r>
        </a:p>
      </dsp:txBody>
      <dsp:txXfrm>
        <a:off x="4035772" y="2215964"/>
        <a:ext cx="2444055" cy="1466433"/>
      </dsp:txXfrm>
    </dsp:sp>
    <dsp:sp modelId="{E9644CF8-F65A-7D4C-92CC-2D1B64542DAC}">
      <dsp:nvSpPr>
        <dsp:cNvPr id="0" name=""/>
        <dsp:cNvSpPr/>
      </dsp:nvSpPr>
      <dsp:spPr>
        <a:xfrm>
          <a:off x="6724233" y="2215964"/>
          <a:ext cx="2444055" cy="146643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FSU Board of Trustees </a:t>
          </a:r>
        </a:p>
      </dsp:txBody>
      <dsp:txXfrm>
        <a:off x="6724233" y="2215964"/>
        <a:ext cx="2444055" cy="14664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2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7B599F-C7A2-F045-96D9-CD1DEB39EC32}" type="datetimeFigureOut">
              <a:rPr lang="en-US" smtClean="0"/>
              <a:t>8/13/26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1296B9-037D-7C49-ACE7-5F983D1388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895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1296B9-037D-7C49-ACE7-5F983D13887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829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1296B9-037D-7C49-ACE7-5F983D13887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2201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Tenured &amp; Tenure-earning faculty – unique in that you are expected to have an AOR that includes teaching, research and service; and that you are eligible for tenure.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2025: Discuss that you will be asked to acknowledge you AOR.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The Chair is ultimately held responsible by FSU to determine your AOR based on the needs of the department or College.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Moving forward, this will be discussed at your Annual Evaluation Meeting in Spring for the next academic year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1296B9-037D-7C49-ACE7-5F983D13887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4871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1296B9-037D-7C49-ACE7-5F983D13887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0838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1296B9-037D-7C49-ACE7-5F983D13887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2334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1296B9-037D-7C49-ACE7-5F983D13887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3400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1296B9-037D-7C49-ACE7-5F983D13887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4643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New 4 Rating Scale Evaluation Inserted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1296B9-037D-7C49-ACE7-5F983D13887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1790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1296B9-037D-7C49-ACE7-5F983D13887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9567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1296B9-037D-7C49-ACE7-5F983D13887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7479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There should be no surprises – you should know well in advance if you are on track (or not) for tenure. Goes back to what I said a few minutes ago about the university’s obligation to provide you with constructive timely feedback on your progress toward tenure. </a:t>
            </a:r>
            <a:endParaRPr lang="en-US" dirty="0"/>
          </a:p>
          <a:p>
            <a:r>
              <a:rPr lang="en-US" dirty="0"/>
              <a:t>Provide</a:t>
            </a:r>
            <a:r>
              <a:rPr lang="en-US" baseline="0" dirty="0"/>
              <a:t> guidance/encouragement to actively plan and frequently participate in professional development/scholarly activities.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9390B-E69A-446D-A05C-C1CA794ABC9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5193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FSU was my first faculty position – came here as an assistant professor many years ago – remember thinking: “can’t believe they’re paying me to do this” = this being establishing my own program of research, recruiting grad students to work with me, teaching really smart students on topics of which I am passionate.  FSU has been great academic home for me – I hope the same holds true for you.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1296B9-037D-7C49-ACE7-5F983D13887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0524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Mention 7 Year Rule!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1296B9-037D-7C49-ACE7-5F983D13887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64288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1296B9-037D-7C49-ACE7-5F983D13887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88582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Mention Department and College Bylaws (Discussed in 2025 FSU 101)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1296B9-037D-7C49-ACE7-5F983D13887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55328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1296B9-037D-7C49-ACE7-5F983D13887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1784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1296B9-037D-7C49-ACE7-5F983D13887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3159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1296B9-037D-7C49-ACE7-5F983D13887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11112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Describe NCFDD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1296B9-037D-7C49-ACE7-5F983D13887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31579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1296B9-037D-7C49-ACE7-5F983D13887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28811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1296B9-037D-7C49-ACE7-5F983D13887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1967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Goals of today’s meeting: 1) brief presentation (slides will be made available) not going to get into the weeds, we do that in other venues (P&amp;T workshops, closer to time of tenure review)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or get into the history and merits of university tenure (interesting but not enough time) –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instead will give an overview of criteria &amp; procedures for getting tenure at FSU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Other goals of this meeting – answering any questions you may have.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Hope is that today provides a good foundation for starting your career here at FSU.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But NFO will continue – we’ll meet a number of times this year.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1296B9-037D-7C49-ACE7-5F983D13887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0550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1296B9-037D-7C49-ACE7-5F983D13887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8593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1296B9-037D-7C49-ACE7-5F983D13887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1516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Jim</a:t>
            </a:r>
            <a:r>
              <a:rPr lang="en-US" baseline="0" dirty="0"/>
              <a:t> Smith: No “or” in the criteria. What constitutes sufficient evidence of “meritorious performance”?  Not a simple answer, no formula, no minimum number of x or y.  It’s about excellence, impact. </a:t>
            </a:r>
          </a:p>
          <a:p>
            <a:r>
              <a:rPr lang="en-US" baseline="0" dirty="0"/>
              <a:t>Not true that the only thing that matters is your scholarship/creative works.  Lack of evidence of effectiveness in teaching and service is enough to derail tenure.  But – it is true – it is the lack of evidence of excellence in scholarship/creative works that is the most common reason for not getting tenure.  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1296B9-037D-7C49-ACE7-5F983D13887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1866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1296B9-037D-7C49-ACE7-5F983D13887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9310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important thing is striking the correct balance between Teaching, Research/Creative Works, and Service! Not all are equal and we will talk more about this when we discuss your Assignment of Responsibility in a </a:t>
            </a:r>
            <a:r>
              <a:rPr lang="en-US"/>
              <a:t>few slides.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1296B9-037D-7C49-ACE7-5F983D13887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5275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Amy: 909 Specialized Faculty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1296B9-037D-7C49-ACE7-5F983D13887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8331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5F5CF-7563-910E-C780-7C168339C0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69169" y="1122363"/>
            <a:ext cx="6435970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5612E9-1D7E-C187-3DC5-A7EF5451C6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479" y="3989942"/>
            <a:ext cx="11173042" cy="108615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6958BE-999F-7265-40E9-A5240BE1CF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3645" y="929266"/>
            <a:ext cx="5693863" cy="340949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A544B2E-8699-8C40-9CEE-8DF77282B273}"/>
              </a:ext>
            </a:extLst>
          </p:cNvPr>
          <p:cNvSpPr/>
          <p:nvPr userDrawn="1"/>
        </p:nvSpPr>
        <p:spPr>
          <a:xfrm>
            <a:off x="304800" y="304800"/>
            <a:ext cx="11582400" cy="624840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886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FB93E-0165-7922-39CB-8403F57F6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4EA9D9-C4B7-4E5A-8BF1-AEF50543E7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8A843D-7418-D612-5FF8-37BC1250EC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D8C526-2423-FE08-908F-D1CC625B0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4FB6-96E0-E94F-98AA-54332C31E3E2}" type="datetimeFigureOut">
              <a:rPr lang="en-US" smtClean="0"/>
              <a:t>8/13/26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6B452B-B2E3-6970-E135-544F8D1E1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646E2-5701-E245-9F49-1F595AFFA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084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C7E10-773A-0FFD-96F5-E4B1534C2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810511-A094-CDF5-22AD-008F576DEA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B847DB-CB00-6B46-18BA-61354D20EA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2565E6-501E-A950-9109-73B7D4DEC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4FB6-96E0-E94F-98AA-54332C31E3E2}" type="datetimeFigureOut">
              <a:rPr lang="en-US" smtClean="0"/>
              <a:t>8/13/26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AC4804-95CB-A5EC-7436-0327C8E40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646E2-5701-E245-9F49-1F595AFFA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4160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611A7-5CAB-A0A8-9ADF-47EA99151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8EB790-385C-75D8-F148-5AB1825EE7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A3F9ED-109C-E7E4-FC65-C4B45DDFE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4FB6-96E0-E94F-98AA-54332C31E3E2}" type="datetimeFigureOut">
              <a:rPr lang="en-US" smtClean="0"/>
              <a:t>8/13/26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D966A9-97E3-4E20-D3F5-19EB07AB9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646E2-5701-E245-9F49-1F595AFFA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2191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7E530E-A39E-4B7F-27F3-A1DED943E6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4815FF-D0F2-4CED-8659-42739ACF6A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984235-F59F-1C05-743D-753E4B2CE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4FB6-96E0-E94F-98AA-54332C31E3E2}" type="datetimeFigureOut">
              <a:rPr lang="en-US" smtClean="0"/>
              <a:t>8/13/26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C61F74-418A-3F5C-3E9E-5A26EB282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646E2-5701-E245-9F49-1F595AFFA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9184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C270C-E4E4-2F59-C522-80655563B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13CEF3-F4AE-1626-66BF-03AD0A6E3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B34FB6-96E0-E94F-98AA-54332C31E3E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CEB888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8/13/26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CEB888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8A17B7-6F96-0764-2A1D-C199304E636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C646E2-5701-E245-9F49-1F595AFFA2F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CEB888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CEB888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6321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5F5CF-7563-910E-C780-7C168339C0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4887" y="1122363"/>
            <a:ext cx="11022226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5612E9-1D7E-C187-3DC5-A7EF5451C6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21392"/>
            <a:ext cx="9144000" cy="110230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D87F3-13C9-F97D-679A-047289A8B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4FB6-96E0-E94F-98AA-54332C31E3E2}" type="datetimeFigureOut">
              <a:rPr lang="en-US" smtClean="0"/>
              <a:t>8/13/26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255B78-8660-7977-A527-B43BB02EA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646E2-5701-E245-9F49-1F595AFFA2FE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4389171-B04B-0ECD-A41B-B497CF95CE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318262" y="5955356"/>
            <a:ext cx="3555476" cy="801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629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5F5CF-7563-910E-C780-7C168339C0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9716" y="3155682"/>
            <a:ext cx="9712569" cy="1615201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5612E9-1D7E-C187-3DC5-A7EF5451C6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9716" y="4886897"/>
            <a:ext cx="9712568" cy="1044979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6958BE-999F-7265-40E9-A5240BE1CF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180026" y="601160"/>
            <a:ext cx="3831948" cy="229457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A7A3D07-BFCC-B067-1A26-38A5C1EC8CEA}"/>
              </a:ext>
            </a:extLst>
          </p:cNvPr>
          <p:cNvSpPr/>
          <p:nvPr userDrawn="1"/>
        </p:nvSpPr>
        <p:spPr>
          <a:xfrm>
            <a:off x="304800" y="304800"/>
            <a:ext cx="11582400" cy="624840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022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B4CA4-1BDB-D2FB-E9F6-6566E18DC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7773"/>
            <a:ext cx="10515600" cy="101106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F35409-C4CD-90F4-F6FD-D381845196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17590"/>
            <a:ext cx="10515600" cy="41875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7AAF2A-F252-85D7-B59A-AC065740DD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67192"/>
            <a:ext cx="2743200" cy="490808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3AB34FB6-96E0-E94F-98AA-54332C31E3E2}" type="datetimeFigureOut">
              <a:rPr lang="en-US" smtClean="0"/>
              <a:pPr/>
              <a:t>8/13/26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26550C-9433-24E4-3EAD-30A81EC25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67192"/>
            <a:ext cx="2743200" cy="490808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00C646E2-5701-E245-9F49-1F595AFFA2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540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D880B4-DA72-8AD7-D5F8-C1BC286E9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A2637E-8094-255C-CEBE-7776CDF656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ED5793-4EBF-1BB5-2B3F-E9C4CC7E79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48811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AB34FB6-96E0-E94F-98AA-54332C31E3E2}" type="datetimeFigureOut">
              <a:rPr lang="en-US" smtClean="0"/>
              <a:pPr/>
              <a:t>8/13/26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023F44-6423-5214-29F9-1564FE9BE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48811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0C646E2-5701-E245-9F49-1F595AFFA2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7B8CE90-6158-6721-6A83-1930F91FD763}"/>
              </a:ext>
            </a:extLst>
          </p:cNvPr>
          <p:cNvSpPr txBox="1"/>
          <p:nvPr userDrawn="1"/>
        </p:nvSpPr>
        <p:spPr>
          <a:xfrm>
            <a:off x="4487562" y="6448811"/>
            <a:ext cx="32168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0" i="0" spc="0" dirty="0">
                <a:solidFill>
                  <a:schemeClr val="bg2"/>
                </a:solidFill>
                <a:latin typeface="+mn-lt"/>
                <a:ea typeface="Open Sans Light" pitchFamily="2" charset="0"/>
                <a:cs typeface="Open Sans Light" pitchFamily="2" charset="0"/>
              </a:rPr>
              <a:t>FLORIDA STATE UNIVERSITY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27F293E-B2D2-6E98-BD99-0C2BBBF9E5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041277" y="110880"/>
            <a:ext cx="1123950" cy="673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090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AE62A-D4A1-12DB-FEC1-3819C3DD6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AFDB61-7333-5D50-B5C0-688DFCF834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940B5E-3E52-C4B9-9898-43CCDA94B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6B8290-B12E-D7AE-B4CE-6AD080C2F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4FB6-96E0-E94F-98AA-54332C31E3E2}" type="datetimeFigureOut">
              <a:rPr lang="en-US" smtClean="0"/>
              <a:t>8/13/26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2C5EE9-E76D-B076-3220-D99665773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646E2-5701-E245-9F49-1F595AFFA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024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5448D9-6A0B-D164-B8E3-2D97680AE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57717C-8D84-604E-FB53-FAA257C014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00931-DDF4-74B4-7482-676148ED4B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D5CAB2-B6AC-6647-DF64-D642E5901C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7362DAE-67EA-6C69-E4D3-B0EA580430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B8A9263-131B-40FF-E9B4-EC7D49481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4FB6-96E0-E94F-98AA-54332C31E3E2}" type="datetimeFigureOut">
              <a:rPr lang="en-US" smtClean="0"/>
              <a:t>8/13/26</a:t>
            </a:fld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424AB0-E725-AA9C-815A-6667122E0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646E2-5701-E245-9F49-1F595AFFA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46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32159-26DE-7E09-2A91-62B668AF8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CF45FF-8322-1D1F-71EE-C7DA4139F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4FB6-96E0-E94F-98AA-54332C31E3E2}" type="datetimeFigureOut">
              <a:rPr lang="en-US" smtClean="0"/>
              <a:t>8/13/26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1347C8-C8DC-7727-063C-207D80FFE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646E2-5701-E245-9F49-1F595AFFA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223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5F308FF-9CEF-9E71-F5F8-4339D0223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4FB6-96E0-E94F-98AA-54332C31E3E2}" type="datetimeFigureOut">
              <a:rPr lang="en-US" smtClean="0"/>
              <a:t>8/13/26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AEB8CB-6197-F5EC-FBD0-1D15310AD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646E2-5701-E245-9F49-1F595AFFA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673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AC931FD-487B-FB4F-9663-6F1B47FCF50B}"/>
              </a:ext>
            </a:extLst>
          </p:cNvPr>
          <p:cNvSpPr/>
          <p:nvPr userDrawn="1"/>
        </p:nvSpPr>
        <p:spPr>
          <a:xfrm>
            <a:off x="0" y="6359525"/>
            <a:ext cx="12192000" cy="4984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4AF466-845F-25C1-2F42-A39E88937987}"/>
              </a:ext>
            </a:extLst>
          </p:cNvPr>
          <p:cNvSpPr txBox="1"/>
          <p:nvPr userDrawn="1"/>
        </p:nvSpPr>
        <p:spPr>
          <a:xfrm>
            <a:off x="4487562" y="6448811"/>
            <a:ext cx="32168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0" i="0" spc="0" dirty="0">
                <a:solidFill>
                  <a:schemeClr val="accent2"/>
                </a:solidFill>
                <a:latin typeface="+mn-lt"/>
                <a:ea typeface="Open Sans Light" pitchFamily="2" charset="0"/>
                <a:cs typeface="Open Sans Light" pitchFamily="2" charset="0"/>
              </a:rPr>
              <a:t>FLORIDA STATE UNIVERSITY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3854FDEB-39C7-AC12-C5D7-0072E4657FEE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11041277" y="109022"/>
            <a:ext cx="1123950" cy="673024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53CF2F-ADD4-6F9A-E59D-043413105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FB9F1B-2C71-3B4E-A91B-8504AACA06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FED1D6-CC84-B500-5E9B-CA793480A9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488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2"/>
                </a:solidFill>
              </a:defRPr>
            </a:lvl1pPr>
          </a:lstStyle>
          <a:p>
            <a:fld id="{3AB34FB6-96E0-E94F-98AA-54332C31E3E2}" type="datetimeFigureOut">
              <a:rPr lang="en-US" smtClean="0"/>
              <a:pPr/>
              <a:t>8/13/26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C0A297-EF75-F329-75D5-059F83F2B2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488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2"/>
                </a:solidFill>
              </a:defRPr>
            </a:lvl1pPr>
          </a:lstStyle>
          <a:p>
            <a:fld id="{00C646E2-5701-E245-9F49-1F595AFFA2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3511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2" r:id="rId1"/>
    <p:sldLayoutId id="2147483661" r:id="rId2"/>
    <p:sldLayoutId id="2147483673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2"/>
          </a:solidFill>
          <a:latin typeface="+mj-lt"/>
          <a:ea typeface="+mj-ea"/>
          <a:cs typeface="Times New Roman" panose="02020603050405020304" pitchFamily="18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cfdd.org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6_E98A116E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fda.fsu.edu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A7814-D451-D113-C96F-221D1C71674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Promotion &amp; Tenure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A633E6-39CF-7C29-BE05-D4EB134071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479" y="3989941"/>
            <a:ext cx="11173042" cy="2550007"/>
          </a:xfrm>
        </p:spPr>
        <p:txBody>
          <a:bodyPr>
            <a:normAutofit/>
          </a:bodyPr>
          <a:lstStyle/>
          <a:p>
            <a:r>
              <a:rPr lang="en-US" dirty="0"/>
              <a:t>Amy R. Guerette, Associate Vice President, FDA </a:t>
            </a:r>
          </a:p>
          <a:p>
            <a:r>
              <a:rPr lang="en-US" dirty="0"/>
              <a:t>Aline </a:t>
            </a:r>
            <a:r>
              <a:rPr lang="en-US" dirty="0" err="1"/>
              <a:t>Kalbian</a:t>
            </a:r>
            <a:r>
              <a:rPr lang="en-US" dirty="0"/>
              <a:t>, Associate Dean, College of Arts and </a:t>
            </a:r>
            <a:r>
              <a:rPr lang="en-US"/>
              <a:t>Sciences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99786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48A2E99-0C07-125D-FC2E-331D353855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9716" y="3155682"/>
            <a:ext cx="9712569" cy="2752749"/>
          </a:xfrm>
        </p:spPr>
        <p:txBody>
          <a:bodyPr>
            <a:normAutofit/>
          </a:bodyPr>
          <a:lstStyle/>
          <a:p>
            <a:r>
              <a:rPr lang="en-US" dirty="0">
                <a:latin typeface="+mj-lt"/>
              </a:rPr>
              <a:t>Assignment of Responsibilities &amp; </a:t>
            </a:r>
            <a:br>
              <a:rPr lang="en-US" dirty="0">
                <a:latin typeface="+mj-lt"/>
              </a:rPr>
            </a:br>
            <a:r>
              <a:rPr lang="en-US" dirty="0">
                <a:latin typeface="+mj-lt"/>
              </a:rPr>
              <a:t>Faculty Evaluation </a:t>
            </a:r>
          </a:p>
        </p:txBody>
      </p:sp>
    </p:spTree>
    <p:extLst>
      <p:ext uri="{BB962C8B-B14F-4D97-AF65-F5344CB8AC3E}">
        <p14:creationId xmlns:p14="http://schemas.microsoft.com/office/powerpoint/2010/main" val="36721847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0A1875D-B72F-6EA6-6669-C36C13DCE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Assignment of Responsibilities (AOR)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C780246-04FA-F6CC-3819-113F66A0AE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4443"/>
          <a:stretch/>
        </p:blipFill>
        <p:spPr>
          <a:xfrm>
            <a:off x="3957403" y="1418839"/>
            <a:ext cx="4221069" cy="484998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482801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DCA09A-80E8-BEC0-4A07-29DBD60EC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AOR: Instruction </a:t>
            </a:r>
          </a:p>
        </p:txBody>
      </p:sp>
      <p:pic>
        <p:nvPicPr>
          <p:cNvPr id="5" name="Content Placeholder 4" descr="A screenshot of a calendar&#10;&#10;Description automatically generated">
            <a:extLst>
              <a:ext uri="{FF2B5EF4-FFF2-40B4-BE49-F238E27FC236}">
                <a16:creationId xmlns:a16="http://schemas.microsoft.com/office/drawing/2014/main" id="{9EB1B81B-90FD-5B4A-81BF-B46B6B9568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b="4756"/>
          <a:stretch/>
        </p:blipFill>
        <p:spPr>
          <a:xfrm>
            <a:off x="1487667" y="2120986"/>
            <a:ext cx="9650233" cy="2616028"/>
          </a:xfrm>
        </p:spPr>
      </p:pic>
    </p:spTree>
    <p:extLst>
      <p:ext uri="{BB962C8B-B14F-4D97-AF65-F5344CB8AC3E}">
        <p14:creationId xmlns:p14="http://schemas.microsoft.com/office/powerpoint/2010/main" val="20742146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816DE-6A1E-6146-C47B-58C08D7EF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AOR: Research and Creative Activity </a:t>
            </a:r>
          </a:p>
        </p:txBody>
      </p:sp>
      <p:pic>
        <p:nvPicPr>
          <p:cNvPr id="5" name="Content Placeholder 4" descr="A close up of a screen&#10;&#10;Description automatically generated">
            <a:extLst>
              <a:ext uri="{FF2B5EF4-FFF2-40B4-BE49-F238E27FC236}">
                <a16:creationId xmlns:a16="http://schemas.microsoft.com/office/drawing/2014/main" id="{5747D083-F01A-5542-3188-C8D68AC0FE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11676" y="2227434"/>
            <a:ext cx="9475374" cy="1271587"/>
          </a:xfrm>
        </p:spPr>
      </p:pic>
    </p:spTree>
    <p:extLst>
      <p:ext uri="{BB962C8B-B14F-4D97-AF65-F5344CB8AC3E}">
        <p14:creationId xmlns:p14="http://schemas.microsoft.com/office/powerpoint/2010/main" val="38298412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A3B265A9-5BE7-89CE-102B-E9076951F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7773"/>
            <a:ext cx="10515600" cy="1011066"/>
          </a:xfrm>
        </p:spPr>
        <p:txBody>
          <a:bodyPr/>
          <a:lstStyle/>
          <a:p>
            <a:r>
              <a:rPr lang="en-US" dirty="0"/>
              <a:t>AOR: Service </a:t>
            </a:r>
          </a:p>
        </p:txBody>
      </p:sp>
      <p:pic>
        <p:nvPicPr>
          <p:cNvPr id="5" name="Content Placeholder 4" descr="A close-up of a table&#10;&#10;Description automatically generated">
            <a:extLst>
              <a:ext uri="{FF2B5EF4-FFF2-40B4-BE49-F238E27FC236}">
                <a16:creationId xmlns:a16="http://schemas.microsoft.com/office/drawing/2014/main" id="{45866649-65B9-16F4-263F-E5D94FB2FE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2549481"/>
            <a:ext cx="10515600" cy="2523742"/>
          </a:xfrm>
          <a:noFill/>
        </p:spPr>
      </p:pic>
    </p:spTree>
    <p:extLst>
      <p:ext uri="{BB962C8B-B14F-4D97-AF65-F5344CB8AC3E}">
        <p14:creationId xmlns:p14="http://schemas.microsoft.com/office/powerpoint/2010/main" val="10039056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3267AA-1683-C43D-CD68-29EA392F9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Faculty Evaluation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223FE2-ED6C-8353-4300-0342B503D7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+mn-lt"/>
              </a:rPr>
              <a:t>Annual Faculty Evaluation</a:t>
            </a:r>
          </a:p>
          <a:p>
            <a:r>
              <a:rPr lang="en-US" dirty="0">
                <a:latin typeface="+mn-lt"/>
              </a:rPr>
              <a:t>Annual ratings in each area of your AOR </a:t>
            </a:r>
          </a:p>
          <a:p>
            <a:r>
              <a:rPr lang="en-US" dirty="0">
                <a:latin typeface="+mn-lt"/>
              </a:rPr>
              <a:t>Annual Letter of Progress Towards Promotion and Tenure </a:t>
            </a:r>
          </a:p>
          <a:p>
            <a:pPr marL="0" indent="0">
              <a:buNone/>
            </a:pPr>
            <a:endParaRPr lang="en-US" dirty="0">
              <a:latin typeface="+mn-lt"/>
            </a:endParaRPr>
          </a:p>
          <a:p>
            <a:pPr marL="0" indent="0">
              <a:buNone/>
            </a:pPr>
            <a:r>
              <a:rPr lang="en-US" b="1" dirty="0">
                <a:latin typeface="+mn-lt"/>
              </a:rPr>
              <a:t>Third Year Review </a:t>
            </a:r>
          </a:p>
          <a:p>
            <a:r>
              <a:rPr lang="en-US" dirty="0">
                <a:latin typeface="+mn-lt"/>
              </a:rPr>
              <a:t>Milestone for the Promotion and Tenure Review in the 3</a:t>
            </a:r>
            <a:r>
              <a:rPr lang="en-US" baseline="30000" dirty="0">
                <a:latin typeface="+mn-lt"/>
              </a:rPr>
              <a:t>rd</a:t>
            </a:r>
            <a:r>
              <a:rPr lang="en-US" dirty="0">
                <a:latin typeface="+mn-lt"/>
              </a:rPr>
              <a:t> Year </a:t>
            </a:r>
          </a:p>
          <a:p>
            <a:r>
              <a:rPr lang="en-US" dirty="0">
                <a:latin typeface="+mn-lt"/>
              </a:rPr>
              <a:t>Are you making appropriate progress toward meeting the Department/College and University tenure criteria? </a:t>
            </a:r>
          </a:p>
          <a:p>
            <a:pPr marL="0" indent="0">
              <a:buNone/>
            </a:pPr>
            <a:endParaRPr lang="en-US" dirty="0">
              <a:latin typeface="+mn-lt"/>
            </a:endParaRPr>
          </a:p>
          <a:p>
            <a:pPr marL="0" indent="0">
              <a:buNone/>
            </a:pPr>
            <a:r>
              <a:rPr lang="en-US" b="1" dirty="0">
                <a:latin typeface="+mn-lt"/>
              </a:rPr>
              <a:t>Promotion and Tenure Review </a:t>
            </a:r>
          </a:p>
          <a:p>
            <a:pPr marL="0" indent="0">
              <a:buNone/>
            </a:pPr>
            <a:endParaRPr lang="en-US" b="1" dirty="0">
              <a:latin typeface="+mn-lt"/>
            </a:endParaRPr>
          </a:p>
          <a:p>
            <a:pPr marL="0" indent="0">
              <a:buNone/>
            </a:pPr>
            <a:r>
              <a:rPr lang="en-US" b="1" dirty="0">
                <a:latin typeface="+mn-lt"/>
              </a:rPr>
              <a:t>Post Tenure Review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75777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A11EF7-C5CD-F3A6-801A-650F35D08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Annual Faculty Evaluation </a:t>
            </a:r>
          </a:p>
        </p:txBody>
      </p:sp>
      <p:pic>
        <p:nvPicPr>
          <p:cNvPr id="7" name="Content Placeholder 6" descr="A form with a number of text&#10;&#10;AI-generated content may be incorrect.">
            <a:extLst>
              <a:ext uri="{FF2B5EF4-FFF2-40B4-BE49-F238E27FC236}">
                <a16:creationId xmlns:a16="http://schemas.microsoft.com/office/drawing/2014/main" id="{FCB7EA83-0046-6C6C-6B4B-95A6B83068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777324" y="1268860"/>
            <a:ext cx="3918876" cy="4967405"/>
          </a:xfrm>
        </p:spPr>
      </p:pic>
    </p:spTree>
    <p:extLst>
      <p:ext uri="{BB962C8B-B14F-4D97-AF65-F5344CB8AC3E}">
        <p14:creationId xmlns:p14="http://schemas.microsoft.com/office/powerpoint/2010/main" val="24244522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C671EC-69F4-04C3-661B-AA0AFEB38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903786"/>
          </a:xfrm>
        </p:spPr>
        <p:txBody>
          <a:bodyPr anchor="b">
            <a:normAutofit/>
          </a:bodyPr>
          <a:lstStyle/>
          <a:p>
            <a:r>
              <a:rPr lang="en-US" sz="4000" dirty="0"/>
              <a:t>What is Your Role in the Faculty Evaluation Process ? </a:t>
            </a:r>
          </a:p>
        </p:txBody>
      </p:sp>
      <p:graphicFrame>
        <p:nvGraphicFramePr>
          <p:cNvPr id="4" name="Content Placeholder 2">
            <a:extLst>
              <a:ext uri="{FF2B5EF4-FFF2-40B4-BE49-F238E27FC236}">
                <a16:creationId xmlns:a16="http://schemas.microsoft.com/office/drawing/2014/main" id="{34FAAD73-3E0B-629F-D22C-EF0A35EF15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0232039"/>
              </p:ext>
            </p:extLst>
          </p:nvPr>
        </p:nvGraphicFramePr>
        <p:xfrm>
          <a:off x="5183188" y="987425"/>
          <a:ext cx="61722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102893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8A34244-0B88-931B-4AE3-AEEE2D92C0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+mj-lt"/>
              </a:rPr>
              <a:t>Promotion and Tenure Process and Timeline 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40FBA1B1-B608-B29B-745B-FE9AB7D593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15386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1848" y="342265"/>
            <a:ext cx="8191500" cy="1257935"/>
          </a:xfrm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How do I know if I’m making progress toward tenure?</a:t>
            </a:r>
          </a:p>
        </p:txBody>
      </p:sp>
      <p:pic>
        <p:nvPicPr>
          <p:cNvPr id="6146" name="Picture 2" descr="http://www.theflippedclassroom.es/wp-content/uploads/2015/06/teacherevals2bi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71" y="1931670"/>
            <a:ext cx="7350055" cy="4139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3329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6CF6D6B-A5E8-FBCE-7D78-DDE40EE5B1D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2"/>
                </a:solidFill>
                <a:latin typeface="+mj-lt"/>
              </a:rPr>
              <a:t>Welcome to </a:t>
            </a:r>
            <a:br>
              <a:rPr lang="en-US" dirty="0">
                <a:solidFill>
                  <a:schemeClr val="bg2"/>
                </a:solidFill>
                <a:latin typeface="+mj-lt"/>
              </a:rPr>
            </a:br>
            <a:r>
              <a:rPr lang="en-US" dirty="0">
                <a:solidFill>
                  <a:schemeClr val="bg2"/>
                </a:solidFill>
                <a:latin typeface="+mj-lt"/>
              </a:rPr>
              <a:t>Florida State University! 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12900DC-2C66-18B0-2A41-D7AFE71607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7605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46219-50EC-46D2-4F88-739FFAE46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is Eligible for Tenure?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91EAE9-F338-46B4-641B-62C912CE3D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>
                <a:latin typeface="+mn-lt"/>
                <a:cs typeface="Calibri Light" panose="020F0302020204030204" pitchFamily="34" charset="0"/>
              </a:rPr>
              <a:t>Faculty in tenure-earning positions</a:t>
            </a:r>
          </a:p>
          <a:p>
            <a:r>
              <a:rPr lang="en-US" sz="3200" dirty="0">
                <a:latin typeface="+mn-lt"/>
                <a:cs typeface="Calibri Light" panose="020F0302020204030204" pitchFamily="34" charset="0"/>
              </a:rPr>
              <a:t>Recommended by academic unit</a:t>
            </a:r>
          </a:p>
          <a:p>
            <a:r>
              <a:rPr lang="en-US" sz="3200" dirty="0">
                <a:latin typeface="+mn-lt"/>
                <a:cs typeface="Calibri Light" panose="020F0302020204030204" pitchFamily="34" charset="0"/>
              </a:rPr>
              <a:t>Minimum of 5 years in rank </a:t>
            </a:r>
          </a:p>
          <a:p>
            <a:pPr lvl="1"/>
            <a:r>
              <a:rPr lang="en-US" sz="3200" dirty="0">
                <a:latin typeface="+mn-lt"/>
                <a:cs typeface="Calibri Light" panose="020F0302020204030204" pitchFamily="34" charset="0"/>
              </a:rPr>
              <a:t>Includes “tenure credit”</a:t>
            </a:r>
          </a:p>
          <a:p>
            <a:pPr lvl="1"/>
            <a:r>
              <a:rPr lang="en-US" sz="3200" dirty="0">
                <a:latin typeface="+mn-lt"/>
                <a:cs typeface="Calibri Light" panose="020F0302020204030204" pitchFamily="34" charset="0"/>
              </a:rPr>
              <a:t>Does not include years when “tenure clock” is stopped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844604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95D929-BCA7-C22F-A63E-4B24805F4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Who is Eligible for Promotion?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C2F630-491C-21B1-48E4-9758CBD1C7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dirty="0">
                <a:latin typeface="+mn-lt"/>
                <a:cs typeface="Calibri Light" panose="020F0302020204030204" pitchFamily="34" charset="0"/>
              </a:rPr>
              <a:t>Promotion from Assistant to Associate </a:t>
            </a:r>
          </a:p>
          <a:p>
            <a:r>
              <a:rPr lang="en-US" sz="3200">
                <a:latin typeface="+mn-lt"/>
                <a:cs typeface="Calibri Light" panose="020F0302020204030204" pitchFamily="34" charset="0"/>
              </a:rPr>
              <a:t>Faculty in tenure-earning positions</a:t>
            </a:r>
            <a:endParaRPr lang="en-US" sz="3200" dirty="0">
              <a:latin typeface="+mn-lt"/>
              <a:cs typeface="Calibri Light" panose="020F0302020204030204" pitchFamily="34" charset="0"/>
            </a:endParaRPr>
          </a:p>
          <a:p>
            <a:r>
              <a:rPr lang="en-US" sz="3200" dirty="0">
                <a:latin typeface="+mn-lt"/>
                <a:cs typeface="Calibri Light" panose="020F0302020204030204" pitchFamily="34" charset="0"/>
              </a:rPr>
              <a:t>Recommended by academic unit</a:t>
            </a:r>
          </a:p>
          <a:p>
            <a:r>
              <a:rPr lang="en-US" sz="3200" dirty="0">
                <a:latin typeface="+mn-lt"/>
                <a:cs typeface="Calibri Light" panose="020F0302020204030204" pitchFamily="34" charset="0"/>
              </a:rPr>
              <a:t>Typically reviewed in 6</a:t>
            </a:r>
            <a:r>
              <a:rPr lang="en-US" sz="3200" baseline="30000" dirty="0">
                <a:latin typeface="+mn-lt"/>
                <a:cs typeface="Calibri Light" panose="020F0302020204030204" pitchFamily="34" charset="0"/>
              </a:rPr>
              <a:t>th</a:t>
            </a:r>
            <a:r>
              <a:rPr lang="en-US" sz="3200" dirty="0">
                <a:latin typeface="+mn-lt"/>
                <a:cs typeface="Calibri Light" panose="020F0302020204030204" pitchFamily="34" charset="0"/>
              </a:rPr>
              <a:t> year in rank, simultaneously with tenure review</a:t>
            </a:r>
          </a:p>
          <a:p>
            <a:r>
              <a:rPr lang="en-US" sz="3200" dirty="0">
                <a:latin typeface="+mn-lt"/>
                <a:cs typeface="Calibri Light" panose="020F0302020204030204" pitchFamily="34" charset="0"/>
              </a:rPr>
              <a:t>May be reviewed prior to tenure review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9184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BAA8AC-9260-7A0C-FDED-149AB077F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University Promotion and Tenure Criteria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E7991D-C19C-166C-46CC-25B1FE9A1F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3600" dirty="0">
                <a:latin typeface="+mn-lt"/>
                <a:cs typeface="Calibri Light" panose="020F0302020204030204" pitchFamily="34" charset="0"/>
              </a:rPr>
              <a:t>Sustained excellence in </a:t>
            </a:r>
            <a:r>
              <a:rPr lang="en-US" sz="3600" u="sng" dirty="0">
                <a:latin typeface="+mn-lt"/>
                <a:cs typeface="Calibri Light" panose="020F0302020204030204" pitchFamily="34" charset="0"/>
              </a:rPr>
              <a:t>scholarly or creative </a:t>
            </a:r>
            <a:r>
              <a:rPr lang="en-US" sz="3600" dirty="0">
                <a:latin typeface="+mn-lt"/>
                <a:cs typeface="Calibri Light" panose="020F0302020204030204" pitchFamily="34" charset="0"/>
              </a:rPr>
              <a:t>accomplishments AND </a:t>
            </a:r>
            <a:r>
              <a:rPr lang="en-US" sz="3600" u="sng" dirty="0">
                <a:latin typeface="+mn-lt"/>
                <a:cs typeface="Calibri Light" panose="020F0302020204030204" pitchFamily="34" charset="0"/>
              </a:rPr>
              <a:t>teaching</a:t>
            </a:r>
            <a:r>
              <a:rPr lang="en-US" sz="3600" dirty="0">
                <a:latin typeface="+mn-lt"/>
                <a:cs typeface="Calibri Light" panose="020F0302020204030204" pitchFamily="34" charset="0"/>
              </a:rPr>
              <a:t>  AND </a:t>
            </a:r>
            <a:r>
              <a:rPr lang="en-US" sz="3600" u="sng" dirty="0">
                <a:latin typeface="+mn-lt"/>
                <a:cs typeface="Calibri Light" panose="020F0302020204030204" pitchFamily="34" charset="0"/>
              </a:rPr>
              <a:t>service</a:t>
            </a:r>
          </a:p>
          <a:p>
            <a:endParaRPr lang="en-US" dirty="0">
              <a:latin typeface="+mn-lt"/>
              <a:cs typeface="Calibri Light" panose="020F030202020403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+mn-lt"/>
                <a:cs typeface="Calibri Light" panose="020F0302020204030204" pitchFamily="34" charset="0"/>
              </a:rPr>
              <a:t>Is there evidence that you:</a:t>
            </a:r>
          </a:p>
          <a:p>
            <a:pPr lvl="1"/>
            <a:r>
              <a:rPr lang="en-US" sz="2800" dirty="0">
                <a:latin typeface="+mn-lt"/>
                <a:cs typeface="Calibri Light" panose="020F0302020204030204" pitchFamily="34" charset="0"/>
              </a:rPr>
              <a:t>have (or will) achieve national and international recognition as a scholar or creative artist in your field?</a:t>
            </a:r>
          </a:p>
          <a:p>
            <a:pPr lvl="1"/>
            <a:r>
              <a:rPr lang="en-US" sz="2800" dirty="0">
                <a:latin typeface="+mn-lt"/>
                <a:cs typeface="Calibri Light" panose="020F0302020204030204" pitchFamily="34" charset="0"/>
              </a:rPr>
              <a:t>have demonstrated excellence as a teacher and mentor?</a:t>
            </a:r>
          </a:p>
          <a:p>
            <a:pPr lvl="1"/>
            <a:r>
              <a:rPr lang="en-US" sz="2800" dirty="0">
                <a:latin typeface="+mn-lt"/>
                <a:cs typeface="Calibri Light" panose="020F0302020204030204" pitchFamily="34" charset="0"/>
              </a:rPr>
              <a:t>make positive contributions in service to the university and your academic discipline?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13176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AD89E0-7181-F345-10B1-438F4AE94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7773"/>
            <a:ext cx="10515600" cy="1011066"/>
          </a:xfrm>
        </p:spPr>
        <p:txBody>
          <a:bodyPr anchor="ctr">
            <a:normAutofit/>
          </a:bodyPr>
          <a:lstStyle/>
          <a:p>
            <a:r>
              <a:rPr lang="en-US" dirty="0"/>
              <a:t>Review and Approval Steps for P&amp;T 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1150438-BD34-E35F-6FCB-8DE68D7902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4427707"/>
              </p:ext>
            </p:extLst>
          </p:nvPr>
        </p:nvGraphicFramePr>
        <p:xfrm>
          <a:off x="838200" y="1717590"/>
          <a:ext cx="10515600" cy="418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582177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574A25A-D14F-F20B-EEA2-3D52E5C7B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Promotion and Tenure Timeline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B10DB49-6B02-43D9-BCFE-77D62D04A8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17589"/>
            <a:ext cx="10515600" cy="473263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b="1" u="sng" dirty="0">
                <a:latin typeface="+mn-lt"/>
                <a:cs typeface="Calibri Light" panose="020F0302020204030204" pitchFamily="34" charset="0"/>
              </a:rPr>
              <a:t>Spring Semester 5</a:t>
            </a:r>
            <a:r>
              <a:rPr lang="en-US" sz="2800" b="1" u="sng" baseline="30000" dirty="0">
                <a:latin typeface="+mn-lt"/>
                <a:cs typeface="Calibri Light" panose="020F0302020204030204" pitchFamily="34" charset="0"/>
              </a:rPr>
              <a:t>th</a:t>
            </a:r>
            <a:r>
              <a:rPr lang="en-US" sz="2800" b="1" u="sng" dirty="0">
                <a:latin typeface="+mn-lt"/>
                <a:cs typeface="Calibri Light" panose="020F0302020204030204" pitchFamily="34" charset="0"/>
              </a:rPr>
              <a:t> </a:t>
            </a:r>
            <a:r>
              <a:rPr lang="en-US" b="1" u="sng" dirty="0">
                <a:latin typeface="+mn-lt"/>
                <a:cs typeface="Calibri Light" panose="020F0302020204030204" pitchFamily="34" charset="0"/>
              </a:rPr>
              <a:t>Y</a:t>
            </a:r>
            <a:r>
              <a:rPr lang="en-US" sz="2800" b="1" u="sng" dirty="0">
                <a:latin typeface="+mn-lt"/>
                <a:cs typeface="Calibri Light" panose="020F0302020204030204" pitchFamily="34" charset="0"/>
              </a:rPr>
              <a:t>ear</a:t>
            </a:r>
            <a:r>
              <a:rPr lang="en-US" sz="2800" b="1" dirty="0">
                <a:latin typeface="+mn-lt"/>
                <a:cs typeface="Calibri Light" panose="020F0302020204030204" pitchFamily="34" charset="0"/>
              </a:rPr>
              <a:t>: </a:t>
            </a:r>
            <a:r>
              <a:rPr lang="en-US" sz="2800" dirty="0">
                <a:latin typeface="+mn-lt"/>
                <a:cs typeface="Calibri Light" panose="020F0302020204030204" pitchFamily="34" charset="0"/>
              </a:rPr>
              <a:t>Department recommends that you put together materials for P&amp;T review (or recommends waiting a year) </a:t>
            </a:r>
          </a:p>
          <a:p>
            <a:pPr marL="0" indent="0">
              <a:buNone/>
            </a:pPr>
            <a:endParaRPr lang="en-US" sz="2800" dirty="0">
              <a:latin typeface="+mn-lt"/>
              <a:cs typeface="Calibri Light" panose="020F0302020204030204" pitchFamily="34" charset="0"/>
            </a:endParaRPr>
          </a:p>
          <a:p>
            <a:pPr marL="0" indent="0">
              <a:buNone/>
            </a:pPr>
            <a:r>
              <a:rPr lang="en-US" sz="2800" b="1" u="sng" dirty="0">
                <a:latin typeface="+mn-lt"/>
                <a:cs typeface="Calibri Light" panose="020F0302020204030204" pitchFamily="34" charset="0"/>
              </a:rPr>
              <a:t>Summer between 5</a:t>
            </a:r>
            <a:r>
              <a:rPr lang="en-US" sz="2800" b="1" u="sng" baseline="30000" dirty="0">
                <a:latin typeface="+mn-lt"/>
                <a:cs typeface="Calibri Light" panose="020F0302020204030204" pitchFamily="34" charset="0"/>
              </a:rPr>
              <a:t>th</a:t>
            </a:r>
            <a:r>
              <a:rPr lang="en-US" sz="2800" b="1" u="sng" dirty="0">
                <a:latin typeface="+mn-lt"/>
                <a:cs typeface="Calibri Light" panose="020F0302020204030204" pitchFamily="34" charset="0"/>
              </a:rPr>
              <a:t> &amp; 6</a:t>
            </a:r>
            <a:r>
              <a:rPr lang="en-US" sz="2800" b="1" u="sng" baseline="30000" dirty="0">
                <a:latin typeface="+mn-lt"/>
                <a:cs typeface="Calibri Light" panose="020F0302020204030204" pitchFamily="34" charset="0"/>
              </a:rPr>
              <a:t>th</a:t>
            </a:r>
            <a:r>
              <a:rPr lang="en-US" sz="2800" b="1" u="sng" dirty="0">
                <a:latin typeface="+mn-lt"/>
                <a:cs typeface="Calibri Light" panose="020F0302020204030204" pitchFamily="34" charset="0"/>
              </a:rPr>
              <a:t> Year</a:t>
            </a:r>
            <a:r>
              <a:rPr lang="en-US" sz="2800" b="1" dirty="0">
                <a:latin typeface="+mn-lt"/>
                <a:cs typeface="Calibri Light" panose="020F0302020204030204" pitchFamily="34" charset="0"/>
              </a:rPr>
              <a:t>:  </a:t>
            </a:r>
            <a:r>
              <a:rPr lang="en-US" sz="2800" dirty="0">
                <a:latin typeface="+mn-lt"/>
                <a:cs typeface="Calibri Light" panose="020F0302020204030204" pitchFamily="34" charset="0"/>
              </a:rPr>
              <a:t>Outside letters are requested by your </a:t>
            </a:r>
            <a:r>
              <a:rPr lang="en-US" dirty="0">
                <a:latin typeface="+mn-lt"/>
                <a:cs typeface="Calibri Light" panose="020F0302020204030204" pitchFamily="34" charset="0"/>
              </a:rPr>
              <a:t>C</a:t>
            </a:r>
            <a:r>
              <a:rPr lang="en-US" sz="2800" dirty="0">
                <a:latin typeface="+mn-lt"/>
                <a:cs typeface="Calibri Light" panose="020F0302020204030204" pitchFamily="34" charset="0"/>
              </a:rPr>
              <a:t>hair or </a:t>
            </a:r>
            <a:r>
              <a:rPr lang="en-US" dirty="0">
                <a:latin typeface="+mn-lt"/>
                <a:cs typeface="Calibri Light" panose="020F0302020204030204" pitchFamily="34" charset="0"/>
              </a:rPr>
              <a:t>D</a:t>
            </a:r>
            <a:r>
              <a:rPr lang="en-US" sz="2800" dirty="0">
                <a:latin typeface="+mn-lt"/>
                <a:cs typeface="Calibri Light" panose="020F0302020204030204" pitchFamily="34" charset="0"/>
              </a:rPr>
              <a:t>ean and you are asked to prepare your P&amp;T “binder”; You submit your materials to the online P&amp;T portal </a:t>
            </a:r>
          </a:p>
          <a:p>
            <a:pPr marL="0" indent="0">
              <a:buNone/>
            </a:pPr>
            <a:endParaRPr lang="en-US" sz="2800" dirty="0">
              <a:latin typeface="+mn-lt"/>
              <a:cs typeface="Calibri Light" panose="020F0302020204030204" pitchFamily="34" charset="0"/>
            </a:endParaRPr>
          </a:p>
          <a:p>
            <a:pPr marL="0" indent="0">
              <a:buNone/>
            </a:pPr>
            <a:r>
              <a:rPr lang="en-US" sz="2800" b="1" u="sng" dirty="0">
                <a:latin typeface="+mn-lt"/>
                <a:cs typeface="Calibri Light" panose="020F0302020204030204" pitchFamily="34" charset="0"/>
              </a:rPr>
              <a:t>Fall Semester of 6</a:t>
            </a:r>
            <a:r>
              <a:rPr lang="en-US" sz="2800" b="1" u="sng" baseline="30000" dirty="0">
                <a:latin typeface="+mn-lt"/>
                <a:cs typeface="Calibri Light" panose="020F0302020204030204" pitchFamily="34" charset="0"/>
              </a:rPr>
              <a:t>th</a:t>
            </a:r>
            <a:r>
              <a:rPr lang="en-US" sz="2800" b="1" u="sng" dirty="0">
                <a:latin typeface="+mn-lt"/>
                <a:cs typeface="Calibri Light" panose="020F0302020204030204" pitchFamily="34" charset="0"/>
              </a:rPr>
              <a:t> </a:t>
            </a:r>
            <a:r>
              <a:rPr lang="en-US" b="1" u="sng" dirty="0">
                <a:latin typeface="+mn-lt"/>
                <a:cs typeface="Calibri Light" panose="020F0302020204030204" pitchFamily="34" charset="0"/>
              </a:rPr>
              <a:t>Y</a:t>
            </a:r>
            <a:r>
              <a:rPr lang="en-US" sz="2800" b="1" u="sng" dirty="0">
                <a:latin typeface="+mn-lt"/>
                <a:cs typeface="Calibri Light" panose="020F0302020204030204" pitchFamily="34" charset="0"/>
              </a:rPr>
              <a:t>ear</a:t>
            </a:r>
            <a:r>
              <a:rPr lang="en-US" sz="2800" b="1" dirty="0">
                <a:latin typeface="+mn-lt"/>
                <a:cs typeface="Calibri Light" panose="020F0302020204030204" pitchFamily="34" charset="0"/>
              </a:rPr>
              <a:t>: </a:t>
            </a:r>
            <a:r>
              <a:rPr lang="en-US" sz="2800" dirty="0">
                <a:latin typeface="+mn-lt"/>
                <a:cs typeface="Calibri Light" panose="020F0302020204030204" pitchFamily="34" charset="0"/>
              </a:rPr>
              <a:t>The official start of your formal P&amp;T review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005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370F5-8B31-DA24-E4DA-6312ECE3E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Evidence Will Represent You?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E396E6-D9E3-3339-DA8D-C5B2112E56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>
                <a:latin typeface="+mn-lt"/>
                <a:cs typeface="Calibri Light" panose="020F0302020204030204" pitchFamily="34" charset="0"/>
              </a:rPr>
              <a:t>Dean’s and Chair’s Letters</a:t>
            </a:r>
          </a:p>
          <a:p>
            <a:r>
              <a:rPr lang="en-US" sz="2800" dirty="0">
                <a:latin typeface="+mn-lt"/>
                <a:cs typeface="Calibri Light" panose="020F0302020204030204" pitchFamily="34" charset="0"/>
              </a:rPr>
              <a:t>Outside Letters (from top scholars in your field)</a:t>
            </a:r>
          </a:p>
          <a:p>
            <a:r>
              <a:rPr lang="en-US" sz="2800" dirty="0">
                <a:latin typeface="+mn-lt"/>
                <a:cs typeface="Calibri Light" panose="020F0302020204030204" pitchFamily="34" charset="0"/>
              </a:rPr>
              <a:t>Curriculum Vita </a:t>
            </a:r>
          </a:p>
          <a:p>
            <a:r>
              <a:rPr lang="en-US" sz="2800" dirty="0">
                <a:latin typeface="+mn-lt"/>
                <a:cs typeface="Calibri Light" panose="020F0302020204030204" pitchFamily="34" charset="0"/>
              </a:rPr>
              <a:t>Evidence of Achievements</a:t>
            </a:r>
          </a:p>
          <a:p>
            <a:r>
              <a:rPr lang="en-US" sz="2800" dirty="0">
                <a:latin typeface="+mn-lt"/>
                <a:cs typeface="Calibri Light" panose="020F0302020204030204" pitchFamily="34" charset="0"/>
              </a:rPr>
              <a:t>Research, Teaching, and Service Statements</a:t>
            </a:r>
          </a:p>
          <a:p>
            <a:r>
              <a:rPr lang="en-US" sz="2800" dirty="0">
                <a:latin typeface="+mn-lt"/>
                <a:cs typeface="Calibri Light" panose="020F0302020204030204" pitchFamily="34" charset="0"/>
              </a:rPr>
              <a:t>Annual Letters of Progress Toward P&amp;T</a:t>
            </a:r>
          </a:p>
          <a:p>
            <a:r>
              <a:rPr lang="en-US" sz="2800" dirty="0">
                <a:latin typeface="+mn-lt"/>
                <a:cs typeface="Calibri Light" panose="020F0302020204030204" pitchFamily="34" charset="0"/>
              </a:rPr>
              <a:t>3</a:t>
            </a:r>
            <a:r>
              <a:rPr lang="en-US" sz="2800" baseline="30000" dirty="0">
                <a:latin typeface="+mn-lt"/>
                <a:cs typeface="Calibri Light" panose="020F0302020204030204" pitchFamily="34" charset="0"/>
              </a:rPr>
              <a:t>rd</a:t>
            </a:r>
            <a:r>
              <a:rPr lang="en-US" sz="2800" dirty="0">
                <a:latin typeface="+mn-lt"/>
                <a:cs typeface="Calibri Light" panose="020F0302020204030204" pitchFamily="34" charset="0"/>
              </a:rPr>
              <a:t> Year Review Narratives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31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F37A8F1-6EB1-BB9F-D0A8-10530C455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You Can Do Next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F27816-4491-75C2-98B4-75EBF3A4B4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+mn-lt"/>
              </a:rPr>
              <a:t>Ask about your academic unit’s expectations of you and the criteria they most value in evaluating faculty performance</a:t>
            </a:r>
          </a:p>
          <a:p>
            <a:r>
              <a:rPr lang="en-US" dirty="0">
                <a:latin typeface="+mn-lt"/>
              </a:rPr>
              <a:t>Talk to colleagues in your Department and/or College to learn more about the process in your academic unit </a:t>
            </a:r>
          </a:p>
          <a:p>
            <a:r>
              <a:rPr lang="en-US" dirty="0">
                <a:latin typeface="+mn-lt"/>
              </a:rPr>
              <a:t>Take advantage of workshops and consultations offered by our Center for Advancement of Teaching (CAT) </a:t>
            </a:r>
          </a:p>
          <a:p>
            <a:r>
              <a:rPr lang="en-US" dirty="0">
                <a:latin typeface="+mn-lt"/>
              </a:rPr>
              <a:t>Sign-up for NCFDD account at </a:t>
            </a:r>
            <a:r>
              <a:rPr lang="en-US" dirty="0">
                <a:solidFill>
                  <a:schemeClr val="bg2"/>
                </a:solidFill>
                <a:latin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www.ncfdd.org</a:t>
            </a:r>
            <a:r>
              <a:rPr lang="en-US" dirty="0">
                <a:solidFill>
                  <a:schemeClr val="bg2"/>
                </a:solidFill>
                <a:latin typeface="+mn-lt"/>
              </a:rPr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2094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to Maximize</a:t>
            </a:r>
            <a:r>
              <a:rPr lang="en-US" baseline="0" dirty="0"/>
              <a:t> Your Success</a:t>
            </a:r>
            <a:br>
              <a:rPr lang="en-US" dirty="0">
                <a:solidFill>
                  <a:srgbClr val="FFC000"/>
                </a:solidFill>
              </a:rPr>
            </a:b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38200" y="1690687"/>
            <a:ext cx="10353675" cy="4288081"/>
          </a:xfrm>
        </p:spPr>
        <p:txBody>
          <a:bodyPr>
            <a:normAutofit/>
          </a:bodyPr>
          <a:lstStyle/>
          <a:p>
            <a:r>
              <a:rPr lang="en-US" dirty="0">
                <a:latin typeface="+mn-lt"/>
              </a:rPr>
              <a:t>Stay focused on your goals! </a:t>
            </a:r>
          </a:p>
          <a:p>
            <a:r>
              <a:rPr lang="en-US" dirty="0">
                <a:latin typeface="+mn-lt"/>
              </a:rPr>
              <a:t>Find a mentor! </a:t>
            </a:r>
          </a:p>
          <a:p>
            <a:pPr lvl="1"/>
            <a:r>
              <a:rPr lang="en-US" dirty="0">
                <a:latin typeface="+mn-lt"/>
              </a:rPr>
              <a:t>Workshop on this topic later this semester</a:t>
            </a:r>
          </a:p>
          <a:p>
            <a:r>
              <a:rPr lang="en-US" dirty="0">
                <a:latin typeface="+mn-lt"/>
              </a:rPr>
              <a:t>Remember your timeline! </a:t>
            </a:r>
          </a:p>
          <a:p>
            <a:r>
              <a:rPr lang="en-US" dirty="0">
                <a:latin typeface="+mn-lt"/>
              </a:rPr>
              <a:t>Protect your time but say yes to projects that will advance your career! </a:t>
            </a:r>
          </a:p>
          <a:p>
            <a:r>
              <a:rPr lang="en-US" dirty="0">
                <a:latin typeface="+mn-lt"/>
              </a:rPr>
              <a:t>If you say you’re going to do something, do it well and on time! </a:t>
            </a:r>
          </a:p>
        </p:txBody>
      </p:sp>
    </p:spTree>
    <p:extLst>
      <p:ext uri="{BB962C8B-B14F-4D97-AF65-F5344CB8AC3E}">
        <p14:creationId xmlns:p14="http://schemas.microsoft.com/office/powerpoint/2010/main" val="20628159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We are SO very glad you are here!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570" y="2228215"/>
            <a:ext cx="4689475" cy="3200400"/>
          </a:xfrm>
        </p:spPr>
      </p:pic>
    </p:spTree>
    <p:extLst>
      <p:ext uri="{BB962C8B-B14F-4D97-AF65-F5344CB8AC3E}">
        <p14:creationId xmlns:p14="http://schemas.microsoft.com/office/powerpoint/2010/main" val="2994656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6A13B-DEF1-4755-CD37-63EE34A51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Presentation Outline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AF06D4-E228-9FDE-E519-623CBC23E8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Office of Faculty Development and Advancement </a:t>
            </a:r>
          </a:p>
          <a:p>
            <a:r>
              <a:rPr lang="en-US" dirty="0">
                <a:latin typeface="+mn-lt"/>
              </a:rPr>
              <a:t>Types of FSU Faculty</a:t>
            </a:r>
          </a:p>
          <a:p>
            <a:r>
              <a:rPr lang="en-US" dirty="0">
                <a:latin typeface="+mn-lt"/>
              </a:rPr>
              <a:t>Department &amp; College Bylaws</a:t>
            </a:r>
          </a:p>
          <a:p>
            <a:r>
              <a:rPr lang="en-US" dirty="0">
                <a:latin typeface="+mn-lt"/>
              </a:rPr>
              <a:t>Assignment of Responsibilities </a:t>
            </a:r>
          </a:p>
          <a:p>
            <a:r>
              <a:rPr lang="en-US" dirty="0">
                <a:latin typeface="+mn-lt"/>
              </a:rPr>
              <a:t>Faculty Evaluation </a:t>
            </a:r>
          </a:p>
          <a:p>
            <a:r>
              <a:rPr lang="en-US" dirty="0">
                <a:latin typeface="+mn-lt"/>
              </a:rPr>
              <a:t>Promotion &amp; Tenure Process and Timeline </a:t>
            </a:r>
          </a:p>
        </p:txBody>
      </p:sp>
    </p:spTree>
    <p:extLst>
      <p:ext uri="{BB962C8B-B14F-4D97-AF65-F5344CB8AC3E}">
        <p14:creationId xmlns:p14="http://schemas.microsoft.com/office/powerpoint/2010/main" val="68104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12E74-FA7F-2D22-B7B4-AE8DB78D3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Office of Faculty Development and Advancement </a:t>
            </a:r>
          </a:p>
        </p:txBody>
      </p:sp>
      <p:pic>
        <p:nvPicPr>
          <p:cNvPr id="4" name="Content Placeholder 3" descr="A close-up of an octopus&#10;&#10;Description automatically generated">
            <a:extLst>
              <a:ext uri="{FF2B5EF4-FFF2-40B4-BE49-F238E27FC236}">
                <a16:creationId xmlns:a16="http://schemas.microsoft.com/office/drawing/2014/main" id="{FDE7ED01-C20E-1FAF-461A-729FC31858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65274" y="1620856"/>
            <a:ext cx="8810441" cy="4543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708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7AD394-014B-C844-8B67-F767CF0ED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Office of Faculty Development and Advancement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38383C-0B91-3021-E431-22E0659D6C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+mn-lt"/>
              </a:rPr>
              <a:t>OFDA Website </a:t>
            </a:r>
            <a:r>
              <a:rPr lang="en-US" dirty="0">
                <a:latin typeface="+mn-lt"/>
                <a:hlinkClick r:id="rId4"/>
              </a:rPr>
              <a:t>https://fda.fsu.edu</a:t>
            </a:r>
            <a:endParaRPr lang="en-US" dirty="0">
              <a:latin typeface="+mn-lt"/>
            </a:endParaRPr>
          </a:p>
          <a:p>
            <a:r>
              <a:rPr lang="en-US" dirty="0">
                <a:latin typeface="+mn-lt"/>
              </a:rPr>
              <a:t>Academic Resources</a:t>
            </a:r>
          </a:p>
          <a:p>
            <a:r>
              <a:rPr lang="en-US" dirty="0">
                <a:latin typeface="+mn-lt"/>
              </a:rPr>
              <a:t>Development </a:t>
            </a:r>
          </a:p>
          <a:p>
            <a:r>
              <a:rPr lang="en-US" dirty="0">
                <a:latin typeface="+mn-lt"/>
              </a:rPr>
              <a:t>Employment </a:t>
            </a:r>
          </a:p>
          <a:p>
            <a:r>
              <a:rPr lang="en-US" dirty="0">
                <a:latin typeface="+mn-lt"/>
              </a:rPr>
              <a:t>Recognition </a:t>
            </a:r>
          </a:p>
          <a:p>
            <a:r>
              <a:rPr lang="en-US" dirty="0">
                <a:latin typeface="+mn-lt"/>
              </a:rPr>
              <a:t>Special Events</a:t>
            </a:r>
          </a:p>
          <a:p>
            <a:r>
              <a:rPr lang="en-US" dirty="0">
                <a:latin typeface="+mn-lt"/>
              </a:rPr>
              <a:t>Leadership Toolkit </a:t>
            </a:r>
          </a:p>
          <a:p>
            <a:pPr marL="0" indent="0" algn="ctr">
              <a:buNone/>
            </a:pPr>
            <a:r>
              <a:rPr lang="en-US" dirty="0">
                <a:highlight>
                  <a:srgbClr val="FFFF00"/>
                </a:highlight>
                <a:latin typeface="+mn-lt"/>
              </a:rPr>
              <a:t>*Updated Faculty Handbook coming soon!*   </a:t>
            </a:r>
          </a:p>
          <a:p>
            <a:pPr marL="0" indent="0">
              <a:buNone/>
            </a:pPr>
            <a:endParaRPr lang="en-US" dirty="0">
              <a:latin typeface="+mn-lt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13975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24C29-5F80-2361-0974-3269EB7B5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FSU’s Pursuit of Excellence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1169C3-DA1F-AF51-3E87-15D70D44E6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717590"/>
            <a:ext cx="10837985" cy="4187524"/>
          </a:xfrm>
        </p:spPr>
        <p:txBody>
          <a:bodyPr/>
          <a:lstStyle/>
          <a:p>
            <a:r>
              <a:rPr lang="en-US" dirty="0">
                <a:latin typeface="+mn-lt"/>
              </a:rPr>
              <a:t>Hiring and Tenure decisions are the most important decisions we make as an institution!</a:t>
            </a:r>
          </a:p>
          <a:p>
            <a:r>
              <a:rPr lang="en-US" dirty="0">
                <a:latin typeface="+mn-lt"/>
              </a:rPr>
              <a:t>We hired you with the expectation that you will excel in your field.  </a:t>
            </a:r>
          </a:p>
          <a:p>
            <a:r>
              <a:rPr lang="en-US" dirty="0">
                <a:latin typeface="+mn-lt"/>
              </a:rPr>
              <a:t>Our commitment to you includes: </a:t>
            </a:r>
          </a:p>
          <a:p>
            <a:pPr lvl="1"/>
            <a:r>
              <a:rPr lang="en-US" dirty="0">
                <a:latin typeface="+mn-lt"/>
              </a:rPr>
              <a:t>Resources to launch your program of scholarship/creative works </a:t>
            </a:r>
          </a:p>
          <a:p>
            <a:pPr lvl="1"/>
            <a:r>
              <a:rPr lang="en-US" dirty="0">
                <a:latin typeface="+mn-lt"/>
              </a:rPr>
              <a:t>Support for teaching </a:t>
            </a:r>
          </a:p>
          <a:p>
            <a:pPr lvl="1"/>
            <a:r>
              <a:rPr lang="en-US" dirty="0">
                <a:latin typeface="+mn-lt"/>
              </a:rPr>
              <a:t>Positive work environment </a:t>
            </a:r>
          </a:p>
          <a:p>
            <a:pPr lvl="1"/>
            <a:r>
              <a:rPr lang="en-US" dirty="0">
                <a:latin typeface="+mn-lt"/>
              </a:rPr>
              <a:t>Constructive, timely feedback on your progress towards tenure </a:t>
            </a:r>
          </a:p>
        </p:txBody>
      </p:sp>
    </p:spTree>
    <p:extLst>
      <p:ext uri="{BB962C8B-B14F-4D97-AF65-F5344CB8AC3E}">
        <p14:creationId xmlns:p14="http://schemas.microsoft.com/office/powerpoint/2010/main" val="3383417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B654A9B-0021-FB49-493F-8701046CB61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Types of FSU Faculty 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9825FABE-27D4-5409-C6CF-E062EAAC948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741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49E4290-9249-2FB5-075B-ED4277260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Tenured and Tenure Earning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8E89250-A8A4-FF7B-30C6-732773CFF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Assistant Professors</a:t>
            </a:r>
          </a:p>
          <a:p>
            <a:r>
              <a:rPr lang="en-US" dirty="0">
                <a:latin typeface="+mn-lt"/>
              </a:rPr>
              <a:t>Associate Professors </a:t>
            </a:r>
          </a:p>
          <a:p>
            <a:r>
              <a:rPr lang="en-US" dirty="0">
                <a:latin typeface="+mn-lt"/>
              </a:rPr>
              <a:t>Full Professors </a:t>
            </a:r>
          </a:p>
          <a:p>
            <a:pPr marL="0" indent="0">
              <a:buNone/>
            </a:pPr>
            <a:endParaRPr lang="en-US" dirty="0">
              <a:latin typeface="+mn-lt"/>
            </a:endParaRPr>
          </a:p>
          <a:p>
            <a:pPr marL="0" indent="0">
              <a:buNone/>
            </a:pPr>
            <a:r>
              <a:rPr lang="en-US" dirty="0">
                <a:latin typeface="+mn-lt"/>
              </a:rPr>
              <a:t>Jobs responsibilities include </a:t>
            </a:r>
          </a:p>
          <a:p>
            <a:pPr marL="0" indent="0" algn="ctr">
              <a:buNone/>
            </a:pPr>
            <a:endParaRPr lang="en-US" dirty="0">
              <a:latin typeface="+mn-lt"/>
            </a:endParaRPr>
          </a:p>
          <a:p>
            <a:pPr marL="0" indent="0" algn="ctr">
              <a:buNone/>
            </a:pPr>
            <a:r>
              <a:rPr lang="en-US" b="1" dirty="0">
                <a:latin typeface="+mn-lt"/>
              </a:rPr>
              <a:t>Teaching + Research/Creative Works + Service </a:t>
            </a:r>
          </a:p>
        </p:txBody>
      </p:sp>
    </p:spTree>
    <p:extLst>
      <p:ext uri="{BB962C8B-B14F-4D97-AF65-F5344CB8AC3E}">
        <p14:creationId xmlns:p14="http://schemas.microsoft.com/office/powerpoint/2010/main" val="31258634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7FCDF-18D7-CDE9-B994-92558FCBC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Specialized Faculty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296D16-7498-45A0-907A-32FEC35656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Non-Tenure Earning </a:t>
            </a:r>
          </a:p>
          <a:p>
            <a:r>
              <a:rPr lang="en-US" dirty="0">
                <a:latin typeface="+mn-lt"/>
              </a:rPr>
              <a:t>Responsibilities are more focused</a:t>
            </a:r>
          </a:p>
          <a:p>
            <a:r>
              <a:rPr lang="en-US" dirty="0">
                <a:latin typeface="+mn-lt"/>
              </a:rPr>
              <a:t>Promotional Ladder: Level I, II, and III</a:t>
            </a:r>
          </a:p>
          <a:p>
            <a:r>
              <a:rPr lang="en-US" dirty="0">
                <a:latin typeface="+mn-lt"/>
              </a:rPr>
              <a:t>Fully participate in Faculty Governance </a:t>
            </a:r>
          </a:p>
        </p:txBody>
      </p:sp>
    </p:spTree>
    <p:extLst>
      <p:ext uri="{BB962C8B-B14F-4D97-AF65-F5344CB8AC3E}">
        <p14:creationId xmlns:p14="http://schemas.microsoft.com/office/powerpoint/2010/main" val="4167164820"/>
      </p:ext>
    </p:extLst>
  </p:cSld>
  <p:clrMapOvr>
    <a:masterClrMapping/>
  </p:clrMapOvr>
</p:sld>
</file>

<file path=ppt/theme/theme1.xml><?xml version="1.0" encoding="utf-8"?>
<a:theme xmlns:a="http://schemas.openxmlformats.org/drawingml/2006/main" name="FSU_Creative_Theme">
  <a:themeElements>
    <a:clrScheme name="FSU">
      <a:dk1>
        <a:srgbClr val="000000"/>
      </a:dk1>
      <a:lt1>
        <a:srgbClr val="FFFFFF"/>
      </a:lt1>
      <a:dk2>
        <a:srgbClr val="782F40"/>
      </a:dk2>
      <a:lt2>
        <a:srgbClr val="E7E6E6"/>
      </a:lt2>
      <a:accent1>
        <a:srgbClr val="782F40"/>
      </a:accent1>
      <a:accent2>
        <a:srgbClr val="CEB888"/>
      </a:accent2>
      <a:accent3>
        <a:srgbClr val="415563"/>
      </a:accent3>
      <a:accent4>
        <a:srgbClr val="5BB8B2"/>
      </a:accent4>
      <a:accent5>
        <a:srgbClr val="FFC72C"/>
      </a:accent5>
      <a:accent6>
        <a:srgbClr val="A6192E"/>
      </a:accent6>
      <a:hlink>
        <a:srgbClr val="782F40"/>
      </a:hlink>
      <a:folHlink>
        <a:srgbClr val="000000"/>
      </a:folHlink>
    </a:clrScheme>
    <a:fontScheme name="Open Sans">
      <a:majorFont>
        <a:latin typeface="Open Sans Semi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FSU_Presentation_Institutional_White" id="{84FCCFD1-B201-F942-91C2-CAD460CE67FF}" vid="{1059FDFA-A5A1-7C49-871D-843CF72958D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F8A144E7C77334D97F780776E91F497" ma:contentTypeVersion="18" ma:contentTypeDescription="Create a new document." ma:contentTypeScope="" ma:versionID="258306fc4d1742517c9112aa275432f5">
  <xsd:schema xmlns:xsd="http://www.w3.org/2001/XMLSchema" xmlns:xs="http://www.w3.org/2001/XMLSchema" xmlns:p="http://schemas.microsoft.com/office/2006/metadata/properties" xmlns:ns2="9f4e1a07-8b84-45be-bb8c-a4e0d092b921" xmlns:ns3="67aa5433-2597-4bc5-93b8-b6ee9f1bd362" targetNamespace="http://schemas.microsoft.com/office/2006/metadata/properties" ma:root="true" ma:fieldsID="5012878002df2d594f832293ca759af9" ns2:_="" ns3:_="">
    <xsd:import namespace="9f4e1a07-8b84-45be-bb8c-a4e0d092b921"/>
    <xsd:import namespace="67aa5433-2597-4bc5-93b8-b6ee9f1bd36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4e1a07-8b84-45be-bb8c-a4e0d092b92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443b83bf-5a34-45d0-bf74-ccf9241540c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aa5433-2597-4bc5-93b8-b6ee9f1bd36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bcdbe19b-41a5-4e59-bdc4-55eed4b21e34}" ma:internalName="TaxCatchAll" ma:showField="CatchAllData" ma:web="67aa5433-2597-4bc5-93b8-b6ee9f1bd36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f4e1a07-8b84-45be-bb8c-a4e0d092b921">
      <Terms xmlns="http://schemas.microsoft.com/office/infopath/2007/PartnerControls"/>
    </lcf76f155ced4ddcb4097134ff3c332f>
    <TaxCatchAll xmlns="67aa5433-2597-4bc5-93b8-b6ee9f1bd362" xsi:nil="true"/>
  </documentManagement>
</p:properties>
</file>

<file path=customXml/itemProps1.xml><?xml version="1.0" encoding="utf-8"?>
<ds:datastoreItem xmlns:ds="http://schemas.openxmlformats.org/officeDocument/2006/customXml" ds:itemID="{D6E7996C-D417-4CEF-A680-403D6055AB5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9609257-9BB7-451F-9D21-C0FAFCC2630E}"/>
</file>

<file path=customXml/itemProps3.xml><?xml version="1.0" encoding="utf-8"?>
<ds:datastoreItem xmlns:ds="http://schemas.openxmlformats.org/officeDocument/2006/customXml" ds:itemID="{66C3D838-AC99-49B3-A272-85E0857AA75D}">
  <ds:schemaRefs>
    <ds:schemaRef ds:uri="http://purl.org/dc/dcmitype/"/>
    <ds:schemaRef ds:uri="http://schemas.microsoft.com/office/2006/metadata/properties"/>
    <ds:schemaRef ds:uri="http://purl.org/dc/terms/"/>
    <ds:schemaRef ds:uri="http://purl.org/dc/elements/1.1/"/>
    <ds:schemaRef ds:uri="http://schemas.microsoft.com/office/2006/documentManagement/types"/>
    <ds:schemaRef ds:uri="9f4e1a07-8b84-45be-bb8c-a4e0d092b921"/>
    <ds:schemaRef ds:uri="67aa5433-2597-4bc5-93b8-b6ee9f1bd362"/>
    <ds:schemaRef ds:uri="http://www.w3.org/XML/1998/namespace"/>
    <ds:schemaRef ds:uri="http://schemas.microsoft.com/office/infopath/2007/PartnerControls"/>
    <ds:schemaRef ds:uri="http://schemas.openxmlformats.org/package/2006/metadata/core-properties"/>
  </ds:schemaRefs>
</ds:datastoreItem>
</file>

<file path=docMetadata/LabelInfo.xml><?xml version="1.0" encoding="utf-8"?>
<clbl:labelList xmlns:clbl="http://schemas.microsoft.com/office/2020/mipLabelMetadata">
  <clbl:label id="{a36450eb-db06-42a7-8d1b-026719f701e3}" enabled="0" method="" siteId="{a36450eb-db06-42a7-8d1b-026719f701e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FSU_Creative_Theme</Template>
  <TotalTime>1927</TotalTime>
  <Words>1342</Words>
  <Application>Microsoft Macintosh PowerPoint</Application>
  <PresentationFormat>Widescreen</PresentationFormat>
  <Paragraphs>174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Aptos</vt:lpstr>
      <vt:lpstr>Arial</vt:lpstr>
      <vt:lpstr>Calibri</vt:lpstr>
      <vt:lpstr>Open Sans</vt:lpstr>
      <vt:lpstr>Open Sans SemiBold</vt:lpstr>
      <vt:lpstr>Times New Roman</vt:lpstr>
      <vt:lpstr>FSU_Creative_Theme</vt:lpstr>
      <vt:lpstr>Promotion &amp; Tenure</vt:lpstr>
      <vt:lpstr>Welcome to  Florida State University! </vt:lpstr>
      <vt:lpstr>Presentation Outline </vt:lpstr>
      <vt:lpstr>Office of Faculty Development and Advancement </vt:lpstr>
      <vt:lpstr>Office of Faculty Development and Advancement </vt:lpstr>
      <vt:lpstr>FSU’s Pursuit of Excellence</vt:lpstr>
      <vt:lpstr>Types of FSU Faculty </vt:lpstr>
      <vt:lpstr>Tenured and Tenure Earning </vt:lpstr>
      <vt:lpstr>Specialized Faculty </vt:lpstr>
      <vt:lpstr>Assignment of Responsibilities &amp;  Faculty Evaluation </vt:lpstr>
      <vt:lpstr>Assignment of Responsibilities (AOR)</vt:lpstr>
      <vt:lpstr>AOR: Instruction </vt:lpstr>
      <vt:lpstr>AOR: Research and Creative Activity </vt:lpstr>
      <vt:lpstr>AOR: Service </vt:lpstr>
      <vt:lpstr>Faculty Evaluation </vt:lpstr>
      <vt:lpstr>Annual Faculty Evaluation </vt:lpstr>
      <vt:lpstr>What is Your Role in the Faculty Evaluation Process ? </vt:lpstr>
      <vt:lpstr>Promotion and Tenure Process and Timeline </vt:lpstr>
      <vt:lpstr>How do I know if I’m making progress toward tenure?</vt:lpstr>
      <vt:lpstr>Who is Eligible for Tenure? </vt:lpstr>
      <vt:lpstr>Who is Eligible for Promotion? </vt:lpstr>
      <vt:lpstr>University Promotion and Tenure Criteria </vt:lpstr>
      <vt:lpstr>Review and Approval Steps for P&amp;T </vt:lpstr>
      <vt:lpstr>Promotion and Tenure Timeline </vt:lpstr>
      <vt:lpstr>What Evidence Will Represent You? </vt:lpstr>
      <vt:lpstr>What You Can Do Next</vt:lpstr>
      <vt:lpstr>How to Maximize Your Success </vt:lpstr>
      <vt:lpstr>We are SO very glad you are here!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creator>Amy Guerette</dc:creator>
  <cp:lastModifiedBy>Amy Guerette</cp:lastModifiedBy>
  <cp:revision>4</cp:revision>
  <cp:lastPrinted>2024-08-16T17:57:26Z</cp:lastPrinted>
  <dcterms:created xsi:type="dcterms:W3CDTF">2024-07-02T15:53:41Z</dcterms:created>
  <dcterms:modified xsi:type="dcterms:W3CDTF">2026-08-13T18:31:15Z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0x010100BF8A144E7C77334D97F780776E91F497</vt:lpwstr>
  </property>
  <property fmtid="{D5CDD505-2E9C-101B-9397-08002B2CF9AE}" pid="3" name="MediaServiceImageTags">
    <vt:lpwstr/>
  </property>
</Properties>
</file>