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27"/>
  </p:notesMasterIdLst>
  <p:sldIdLst>
    <p:sldId id="261" r:id="rId5"/>
    <p:sldId id="278" r:id="rId6"/>
    <p:sldId id="285" r:id="rId7"/>
    <p:sldId id="291" r:id="rId8"/>
    <p:sldId id="286" r:id="rId9"/>
    <p:sldId id="287" r:id="rId10"/>
    <p:sldId id="267" r:id="rId11"/>
    <p:sldId id="257" r:id="rId12"/>
    <p:sldId id="271" r:id="rId13"/>
    <p:sldId id="314" r:id="rId14"/>
    <p:sldId id="274" r:id="rId15"/>
    <p:sldId id="275" r:id="rId16"/>
    <p:sldId id="263" r:id="rId17"/>
    <p:sldId id="280" r:id="rId18"/>
    <p:sldId id="282" r:id="rId19"/>
    <p:sldId id="315" r:id="rId20"/>
    <p:sldId id="276" r:id="rId21"/>
    <p:sldId id="316" r:id="rId22"/>
    <p:sldId id="317" r:id="rId23"/>
    <p:sldId id="283" r:id="rId24"/>
    <p:sldId id="318" r:id="rId25"/>
    <p:sldId id="28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82F40"/>
    <a:srgbClr val="5729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F37BE9-11C5-4F82-930A-B7D84F447AC8}" v="5" dt="2026-08-13T20:30:45.2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0" autoAdjust="0"/>
    <p:restoredTop sz="91082" autoAdjust="0"/>
  </p:normalViewPr>
  <p:slideViewPr>
    <p:cSldViewPr snapToGrid="0">
      <p:cViewPr varScale="1">
        <p:scale>
          <a:sx n="106" d="100"/>
          <a:sy n="106" d="100"/>
        </p:scale>
        <p:origin x="120" y="9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1A9A49-3A1C-4589-B790-1DA91CEC7305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A43CE0-4ABB-4E00-A6FC-89FCD4B235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374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E06A4-1DF8-4F88-97C2-B8BE9EF1CB0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442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AE06A4-1DF8-4F88-97C2-B8BE9EF1CB0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27622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Goals of today’s meeting: 1) brief presentation (slides will be made available) not going to get into the weeds, we do that in other venues (workshops, closer to time of promotion) -instead will give an overview of criteria &amp; procedures for getting promoted at FSU; Other goals of this meeting – answering any questions you may have.  Hope is that today provides a good foundation for starting your career here at FSU.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AE06A4-1DF8-4F88-97C2-B8BE9EF1CB0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3124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are involved in (almost) everything that does on in academic affairs.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AE06A4-1DF8-4F88-97C2-B8BE9EF1CB0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48889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06B293-A904-4278-8229-DE91017F6630}" type="slidenum">
              <a:rPr lang="en-US" smtClean="0">
                <a:solidFill>
                  <a:prstClr val="black"/>
                </a:solidFill>
              </a:rPr>
              <a:pPr/>
              <a:t>6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676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A1296B9-037D-7C49-ACE7-5F983D13887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281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Based on active faculty list as of October 2025.</a:t>
            </a:r>
          </a:p>
          <a:p>
            <a:r>
              <a:rPr lang="en-US" dirty="0"/>
              <a:t>Faculty composition by tenure status</a:t>
            </a:r>
          </a:p>
          <a:p>
            <a:r>
              <a:rPr lang="en-US" dirty="0"/>
              <a:t>   Full time (part time excluded). Regular salaried faculty (OPS excluded).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22FA4B5-0560-4E5C-850F-C24145518EB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5065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E06A4-1DF8-4F88-97C2-B8BE9EF1CB0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6427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AE06A4-1DF8-4F88-97C2-B8BE9EF1CB0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5520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EAE06A4-1DF8-4F88-97C2-B8BE9EF1CB0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9567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bg>
      <p:bgPr>
        <a:gradFill>
          <a:gsLst>
            <a:gs pos="0">
              <a:srgbClr val="782F40"/>
            </a:gs>
            <a:gs pos="100000">
              <a:schemeClr val="bg2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5F5CF-7563-910E-C780-7C168339C0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52645" y="1122363"/>
            <a:ext cx="6624489" cy="2387600"/>
          </a:xfrm>
        </p:spPr>
        <p:txBody>
          <a:bodyPr anchor="b"/>
          <a:lstStyle>
            <a:lvl1pPr algn="l">
              <a:defRPr sz="6000">
                <a:solidFill>
                  <a:schemeClr val="tx1"/>
                </a:solidFill>
                <a:latin typeface="+mj-lt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5612E9-1D7E-C187-3DC5-A7EF5451C6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9479" y="3989942"/>
            <a:ext cx="11173042" cy="108615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5" name="Picture 4" descr="A white and black logo&#10;&#10;Description automatically generated">
            <a:extLst>
              <a:ext uri="{FF2B5EF4-FFF2-40B4-BE49-F238E27FC236}">
                <a16:creationId xmlns:a16="http://schemas.microsoft.com/office/drawing/2014/main" id="{686958BE-999F-7265-40E9-A5240BE1CF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12878" y="905820"/>
            <a:ext cx="5693863" cy="3409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8860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FB93E-0165-7922-39CB-8403F57F61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4EA9D9-C4B7-4E5A-8BF1-AEF50543E7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8A843D-7418-D612-5FF8-37BC1250EC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D8C526-2423-FE08-908F-D1CC625B0F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66B452B-B2E3-6970-E135-544F8D1E1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084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1C7E10-773A-0FFD-96F5-E4B1534C28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D810511-A094-CDF5-22AD-008F576DEA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B847DB-CB00-6B46-18BA-61354D20EA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2565E6-501E-A950-9109-73B7D4DEC2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5AC4804-95CB-A5EC-7436-0327C8E40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4160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1611A7-5CAB-A0A8-9ADF-47EA99151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8EB790-385C-75D8-F148-5AB1825EE7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A3F9ED-109C-E7E4-FC65-C4B45DDFEC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D966A9-97E3-4E20-D3F5-19EB07AB96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2191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7E530E-A39E-4B7F-27F3-A1DED943E6B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4815FF-D0F2-4CED-8659-42739ACF6A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984235-F59F-1C05-743D-753E4B2CE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C61F74-418A-3F5C-3E9E-5A26EB282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9184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C270C-E4E4-2F59-C522-80655563B4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113CEF3-F4AE-1626-66BF-03AD0A6E3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B34FB6-96E0-E94F-98AA-54332C31E3E2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CEB888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8/13/2026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rgbClr val="CEB888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28A17B7-6F96-0764-2A1D-C199304E636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C646E2-5701-E245-9F49-1F595AFFA2F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CEB888"/>
                </a:solidFill>
                <a:effectLst/>
                <a:uLnTx/>
                <a:uFillTx/>
                <a:latin typeface="Open Sans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CEB888"/>
              </a:solidFill>
              <a:effectLst/>
              <a:uLnTx/>
              <a:uFillTx/>
              <a:latin typeface="Open Sans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2613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>
          <a:gsLst>
            <a:gs pos="0">
              <a:srgbClr val="782F40"/>
            </a:gs>
            <a:gs pos="100000">
              <a:schemeClr val="bg2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5F5CF-7563-910E-C780-7C168339C0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4887" y="1122363"/>
            <a:ext cx="11022226" cy="2387600"/>
          </a:xfr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5612E9-1D7E-C187-3DC5-A7EF5451C6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821392"/>
            <a:ext cx="9144000" cy="1102300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D87F3-13C9-F97D-679A-047289A8B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255B78-8660-7977-A527-B43BB02EA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lack and gold logo&#10;&#10;Description automatically generated">
            <a:extLst>
              <a:ext uri="{FF2B5EF4-FFF2-40B4-BE49-F238E27FC236}">
                <a16:creationId xmlns:a16="http://schemas.microsoft.com/office/drawing/2014/main" id="{84389171-B04B-0ECD-A41B-B497CF95CE0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318262" y="5955055"/>
            <a:ext cx="3555476" cy="802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629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Title Slide">
    <p:bg>
      <p:bgPr>
        <a:gradFill>
          <a:gsLst>
            <a:gs pos="0">
              <a:srgbClr val="782F40"/>
            </a:gs>
            <a:gs pos="100000">
              <a:schemeClr val="bg2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5F5CF-7563-910E-C780-7C168339C0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9716" y="3155682"/>
            <a:ext cx="9712569" cy="1615201"/>
          </a:xfrm>
        </p:spPr>
        <p:txBody>
          <a:bodyPr anchor="b"/>
          <a:lstStyle>
            <a:lvl1pPr algn="ctr">
              <a:defRPr sz="6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35612E9-1D7E-C187-3DC5-A7EF5451C6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9716" y="4886897"/>
            <a:ext cx="9712568" cy="1044979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5" name="Picture 4" descr="A white and black logo&#10;&#10;Description automatically generated">
            <a:extLst>
              <a:ext uri="{FF2B5EF4-FFF2-40B4-BE49-F238E27FC236}">
                <a16:creationId xmlns:a16="http://schemas.microsoft.com/office/drawing/2014/main" id="{686958BE-999F-7265-40E9-A5240BE1CF8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80026" y="601160"/>
            <a:ext cx="3831948" cy="2294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022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B4CA4-1BDB-D2FB-E9F6-6566E18DC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7773"/>
            <a:ext cx="10515600" cy="101106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F35409-C4CD-90F4-F6FD-D381845196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17590"/>
            <a:ext cx="10515600" cy="418752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7AAF2A-F252-85D7-B59A-AC065740DD3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67192"/>
            <a:ext cx="2743200" cy="490808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3AB34FB6-96E0-E94F-98AA-54332C31E3E2}" type="datetimeFigureOut">
              <a:rPr lang="en-US" smtClean="0"/>
              <a:pPr/>
              <a:t>8/13/2026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26550C-9433-24E4-3EAD-30A81EC25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67192"/>
            <a:ext cx="2743200" cy="490808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00C646E2-5701-E245-9F49-1F595AFFA2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540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>
          <a:gsLst>
            <a:gs pos="0">
              <a:srgbClr val="782F40"/>
            </a:gs>
            <a:gs pos="100000">
              <a:schemeClr val="bg2">
                <a:shade val="63000"/>
                <a:satMod val="12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880B4-DA72-8AD7-D5F8-C1BC286E93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A2637E-8094-255C-CEBE-7776CDF656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ED5793-4EBF-1BB5-2B3F-E9C4CC7E79E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448811"/>
            <a:ext cx="27432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3AB34FB6-96E0-E94F-98AA-54332C31E3E2}" type="datetimeFigureOut">
              <a:rPr lang="en-US" smtClean="0"/>
              <a:pPr/>
              <a:t>8/13/2026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023F44-6423-5214-29F9-1564FE9BE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448811"/>
            <a:ext cx="2743200" cy="365125"/>
          </a:xfrm>
        </p:spPr>
        <p:txBody>
          <a:bodyPr/>
          <a:lstStyle>
            <a:lvl1pPr>
              <a:defRPr>
                <a:solidFill>
                  <a:schemeClr val="accent2"/>
                </a:solidFill>
              </a:defRPr>
            </a:lvl1pPr>
          </a:lstStyle>
          <a:p>
            <a:fld id="{00C646E2-5701-E245-9F49-1F595AFFA2F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B8CE90-6158-6721-6A83-1930F91FD763}"/>
              </a:ext>
            </a:extLst>
          </p:cNvPr>
          <p:cNvSpPr txBox="1"/>
          <p:nvPr userDrawn="1"/>
        </p:nvSpPr>
        <p:spPr>
          <a:xfrm>
            <a:off x="4487562" y="6448811"/>
            <a:ext cx="321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 i="0" spc="0" dirty="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rPr>
              <a:t>FLORIDA STATE UNIVERSITY</a:t>
            </a:r>
          </a:p>
        </p:txBody>
      </p:sp>
      <p:pic>
        <p:nvPicPr>
          <p:cNvPr id="10" name="Picture 9" descr="A white and black logo&#10;&#10;Description automatically generated">
            <a:extLst>
              <a:ext uri="{FF2B5EF4-FFF2-40B4-BE49-F238E27FC236}">
                <a16:creationId xmlns:a16="http://schemas.microsoft.com/office/drawing/2014/main" id="{727F293E-B2D2-6E98-BD99-0C2BBBF9E5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041277" y="110880"/>
            <a:ext cx="1123950" cy="673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090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2AE62A-D4A1-12DB-FEC1-3819C3DD6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AFDB61-7333-5D50-B5C0-688DFCF834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8940B5E-3E52-C4B9-9898-43CCDA94B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6B8290-B12E-D7AE-B4CE-6AD080C2F9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2C5EE9-E76D-B076-3220-D99665773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2024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5448D9-6A0B-D164-B8E3-2D97680AE5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7717C-8D84-604E-FB53-FAA257C01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B00931-DDF4-74B4-7482-676148ED4B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ED5CAB2-B6AC-6647-DF64-D642E5901C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7362DAE-67EA-6C69-E4D3-B0EA580430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B8A9263-131B-40FF-E9B4-EC7D49481A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424AB0-E725-AA9C-815A-6667122E06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465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832159-26DE-7E09-2A91-62B668AF8E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2CF45FF-8322-1D1F-71EE-C7DA4139F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1347C8-C8DC-7727-063C-207D80FFE2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223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5F308FF-9CEF-9E71-F5F8-4339D02237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34FB6-96E0-E94F-98AA-54332C31E3E2}" type="datetimeFigureOut">
              <a:rPr lang="en-US" smtClean="0"/>
              <a:t>8/13/2026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AEB8CB-6197-F5EC-FBD0-1D15310AD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C646E2-5701-E245-9F49-1F595AFFA2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673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AC931FD-487B-FB4F-9663-6F1B47FCF50B}"/>
              </a:ext>
            </a:extLst>
          </p:cNvPr>
          <p:cNvSpPr/>
          <p:nvPr userDrawn="1"/>
        </p:nvSpPr>
        <p:spPr>
          <a:xfrm>
            <a:off x="0" y="6359525"/>
            <a:ext cx="12192000" cy="49847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84AF466-845F-25C1-2F42-A39E88937987}"/>
              </a:ext>
            </a:extLst>
          </p:cNvPr>
          <p:cNvSpPr txBox="1"/>
          <p:nvPr userDrawn="1"/>
        </p:nvSpPr>
        <p:spPr>
          <a:xfrm>
            <a:off x="4487562" y="6448811"/>
            <a:ext cx="32168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0" i="0" spc="0" dirty="0">
                <a:solidFill>
                  <a:schemeClr val="tx1"/>
                </a:solidFill>
                <a:latin typeface="+mn-lt"/>
                <a:ea typeface="Open Sans Light" pitchFamily="2" charset="0"/>
                <a:cs typeface="Open Sans Light" pitchFamily="2" charset="0"/>
              </a:rPr>
              <a:t>FLORIDA STATE UNIVERSITY</a:t>
            </a:r>
          </a:p>
        </p:txBody>
      </p:sp>
      <p:pic>
        <p:nvPicPr>
          <p:cNvPr id="9" name="Picture 8" descr="A close up of a logo&#10;&#10;Description automatically generated">
            <a:extLst>
              <a:ext uri="{FF2B5EF4-FFF2-40B4-BE49-F238E27FC236}">
                <a16:creationId xmlns:a16="http://schemas.microsoft.com/office/drawing/2014/main" id="{3854FDEB-39C7-AC12-C5D7-0072E4657FEE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1041277" y="109022"/>
            <a:ext cx="1123950" cy="673024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53CF2F-ADD4-6F9A-E59D-0434131054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FFB9F1B-2C71-3B4E-A91B-8504AACA06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FED1D6-CC84-B500-5E9B-CA793480A9D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488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2"/>
                </a:solidFill>
              </a:defRPr>
            </a:lvl1pPr>
          </a:lstStyle>
          <a:p>
            <a:fld id="{3AB34FB6-96E0-E94F-98AA-54332C31E3E2}" type="datetimeFigureOut">
              <a:rPr lang="en-US" smtClean="0"/>
              <a:pPr/>
              <a:t>8/13/2026</a:t>
            </a:fld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C0A297-EF75-F329-75D5-059F83F2B2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44881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2"/>
                </a:solidFill>
              </a:defRPr>
            </a:lvl1pPr>
          </a:lstStyle>
          <a:p>
            <a:fld id="{00C646E2-5701-E245-9F49-1F595AFFA2F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35112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2" r:id="rId1"/>
    <p:sldLayoutId id="2147483661" r:id="rId2"/>
    <p:sldLayoutId id="2147483673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2"/>
          </a:solidFill>
          <a:latin typeface="+mj-lt"/>
          <a:ea typeface="+mj-ea"/>
          <a:cs typeface="Times New Roman" panose="02020603050405020304" pitchFamily="18" charset="0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teaching.fsu.edu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5" Type="http://schemas.openxmlformats.org/officeDocument/2006/relationships/hyperlink" Target="https://hub.research.fsu.edu/" TargetMode="External"/><Relationship Id="rId4" Type="http://schemas.openxmlformats.org/officeDocument/2006/relationships/hyperlink" Target="https://odl.fsu.edu/" TargetMode="Externa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fda.fsu.edu/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8536" y="2665489"/>
            <a:ext cx="11783505" cy="763511"/>
          </a:xfrm>
        </p:spPr>
        <p:txBody>
          <a:bodyPr>
            <a:noAutofit/>
          </a:bodyPr>
          <a:lstStyle/>
          <a:p>
            <a:r>
              <a:rPr lang="en-US" sz="5400" dirty="0"/>
              <a:t>Welcome to Florida State University</a:t>
            </a:r>
            <a:endParaRPr lang="en-US" sz="5400" dirty="0">
              <a:latin typeface="+mj-lt"/>
              <a:cs typeface="Calibri Light" panose="020F030202020403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9716" y="3836695"/>
            <a:ext cx="9712568" cy="1044979"/>
          </a:xfrm>
        </p:spPr>
        <p:txBody>
          <a:bodyPr>
            <a:noAutofit/>
          </a:bodyPr>
          <a:lstStyle/>
          <a:p>
            <a:r>
              <a:rPr lang="en-US" sz="2000" dirty="0">
                <a:latin typeface="+mj-lt"/>
                <a:cs typeface="Calibri Light" panose="020F0302020204030204" pitchFamily="34" charset="0"/>
              </a:rPr>
              <a:t>Jeanette Taylor</a:t>
            </a:r>
          </a:p>
          <a:p>
            <a:r>
              <a:rPr lang="en-US" sz="2000" dirty="0">
                <a:latin typeface="+mj-lt"/>
                <a:cs typeface="Calibri Light" panose="020F0302020204030204" pitchFamily="34" charset="0"/>
              </a:rPr>
              <a:t>Vice President for Faculty Development &amp; Advancement </a:t>
            </a:r>
          </a:p>
          <a:p>
            <a:r>
              <a:rPr lang="en-US" sz="2000" dirty="0">
                <a:latin typeface="+mj-lt"/>
                <a:cs typeface="Calibri Light" panose="020F0302020204030204" pitchFamily="34" charset="0"/>
              </a:rPr>
              <a:t>Craig Stanley </a:t>
            </a:r>
          </a:p>
          <a:p>
            <a:r>
              <a:rPr lang="en-US" sz="2000" dirty="0">
                <a:latin typeface="+mj-lt"/>
                <a:cs typeface="Calibri Light" panose="020F0302020204030204" pitchFamily="34" charset="0"/>
              </a:rPr>
              <a:t>Associate Vice President for Faculty Development and Advancement</a:t>
            </a:r>
          </a:p>
          <a:p>
            <a:br>
              <a:rPr lang="en-US" dirty="0">
                <a:latin typeface="+mj-lt"/>
                <a:cs typeface="Calibri Light" panose="020F0302020204030204" pitchFamily="34" charset="0"/>
              </a:rPr>
            </a:br>
            <a:r>
              <a:rPr lang="en-US" dirty="0">
                <a:latin typeface="+mj-lt"/>
                <a:cs typeface="Calibri Light" panose="020F0302020204030204" pitchFamily="34" charset="0"/>
              </a:rPr>
              <a:t>August 17, 2026</a:t>
            </a:r>
          </a:p>
        </p:txBody>
      </p:sp>
    </p:spTree>
    <p:extLst>
      <p:ext uri="{BB962C8B-B14F-4D97-AF65-F5344CB8AC3E}">
        <p14:creationId xmlns:p14="http://schemas.microsoft.com/office/powerpoint/2010/main" val="4161171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DCA09A-80E8-BEC0-4A07-29DBD60EC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61270"/>
            <a:ext cx="10515600" cy="1011066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782F40"/>
                </a:solidFill>
                <a:latin typeface="Open Sans SemiBold"/>
              </a:rPr>
              <a:t>AOR: Instruction </a:t>
            </a:r>
          </a:p>
        </p:txBody>
      </p:sp>
      <p:pic>
        <p:nvPicPr>
          <p:cNvPr id="5" name="Content Placeholder 4" descr="A screenshot of a calendar&#10;&#10;Description automatically generated">
            <a:extLst>
              <a:ext uri="{FF2B5EF4-FFF2-40B4-BE49-F238E27FC236}">
                <a16:creationId xmlns:a16="http://schemas.microsoft.com/office/drawing/2014/main" id="{9EB1B81B-90FD-5B4A-81BF-B46B6B9568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4756"/>
          <a:stretch/>
        </p:blipFill>
        <p:spPr>
          <a:xfrm>
            <a:off x="552261" y="2120986"/>
            <a:ext cx="10585639" cy="2869602"/>
          </a:xfrm>
        </p:spPr>
      </p:pic>
    </p:spTree>
    <p:extLst>
      <p:ext uri="{BB962C8B-B14F-4D97-AF65-F5344CB8AC3E}">
        <p14:creationId xmlns:p14="http://schemas.microsoft.com/office/powerpoint/2010/main" val="20742146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B816DE-6A1E-6146-C47B-58C08D7EF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681" y="597895"/>
            <a:ext cx="10515600" cy="1011066"/>
          </a:xfrm>
        </p:spPr>
        <p:txBody>
          <a:bodyPr/>
          <a:lstStyle/>
          <a:p>
            <a:r>
              <a:rPr lang="en-US" dirty="0"/>
              <a:t>AOR: Research and Creative Activity </a:t>
            </a:r>
          </a:p>
        </p:txBody>
      </p:sp>
      <p:pic>
        <p:nvPicPr>
          <p:cNvPr id="5" name="Content Placeholder 4" descr="A close up of a screen&#10;&#10;Description automatically generated">
            <a:extLst>
              <a:ext uri="{FF2B5EF4-FFF2-40B4-BE49-F238E27FC236}">
                <a16:creationId xmlns:a16="http://schemas.microsoft.com/office/drawing/2014/main" id="{5747D083-F01A-5542-3188-C8D68AC0FE1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1676" y="2227434"/>
            <a:ext cx="9475374" cy="1271587"/>
          </a:xfrm>
        </p:spPr>
      </p:pic>
    </p:spTree>
    <p:extLst>
      <p:ext uri="{BB962C8B-B14F-4D97-AF65-F5344CB8AC3E}">
        <p14:creationId xmlns:p14="http://schemas.microsoft.com/office/powerpoint/2010/main" val="38298412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A3B265A9-5BE7-89CE-102B-E9076951F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7773"/>
            <a:ext cx="10515600" cy="1011066"/>
          </a:xfrm>
        </p:spPr>
        <p:txBody>
          <a:bodyPr/>
          <a:lstStyle/>
          <a:p>
            <a:r>
              <a:rPr lang="en-US" dirty="0"/>
              <a:t>AOR: Service </a:t>
            </a:r>
          </a:p>
        </p:txBody>
      </p:sp>
      <p:pic>
        <p:nvPicPr>
          <p:cNvPr id="5" name="Content Placeholder 4" descr="A close-up of a table&#10;&#10;Description automatically generated">
            <a:extLst>
              <a:ext uri="{FF2B5EF4-FFF2-40B4-BE49-F238E27FC236}">
                <a16:creationId xmlns:a16="http://schemas.microsoft.com/office/drawing/2014/main" id="{45866649-65B9-16F4-263F-E5D94FB2FEE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259770"/>
            <a:ext cx="10515600" cy="2523742"/>
          </a:xfrm>
          <a:noFill/>
        </p:spPr>
      </p:pic>
    </p:spTree>
    <p:extLst>
      <p:ext uri="{BB962C8B-B14F-4D97-AF65-F5344CB8AC3E}">
        <p14:creationId xmlns:p14="http://schemas.microsoft.com/office/powerpoint/2010/main" val="10039056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Faculty Annual Evaluations at FSU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85850" y="1591945"/>
            <a:ext cx="10353675" cy="4471988"/>
          </a:xfrm>
        </p:spPr>
        <p:txBody>
          <a:bodyPr>
            <a:normAutofit fontScale="77500" lnSpcReduction="20000"/>
          </a:bodyPr>
          <a:lstStyle/>
          <a:p>
            <a:pPr marL="457200">
              <a:lnSpc>
                <a:spcPct val="100000"/>
              </a:lnSpc>
              <a:spcAft>
                <a:spcPts val="300"/>
              </a:spcAft>
              <a:defRPr/>
            </a:pPr>
            <a:r>
              <a:rPr lang="en-US" sz="3100" dirty="0"/>
              <a:t>Based On a Calendar Year</a:t>
            </a:r>
          </a:p>
          <a:p>
            <a:pPr marL="914400" lvl="2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defRPr/>
            </a:pPr>
            <a:r>
              <a:rPr lang="en-US" sz="2700" dirty="0"/>
              <a:t>Conducted each Spring </a:t>
            </a:r>
          </a:p>
          <a:p>
            <a:pPr marL="914400" lvl="2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defRPr/>
            </a:pPr>
            <a:r>
              <a:rPr lang="en-US" sz="2700" dirty="0"/>
              <a:t>Based on the assignment and evaluation criteria (Bylaws)</a:t>
            </a:r>
          </a:p>
          <a:p>
            <a:pPr marL="914400" lvl="2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defRPr/>
            </a:pPr>
            <a:r>
              <a:rPr lang="en-US" sz="2700" dirty="0"/>
              <a:t>Evaluation summary form with categorical ratings</a:t>
            </a:r>
          </a:p>
          <a:p>
            <a:pPr marL="914400" lvl="2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defRPr/>
            </a:pPr>
            <a:r>
              <a:rPr lang="en-US" sz="2700" dirty="0"/>
              <a:t>Evaluation Narrative to include a statement on progress toward promotion</a:t>
            </a:r>
          </a:p>
          <a:p>
            <a:pPr marL="457200">
              <a:lnSpc>
                <a:spcPct val="100000"/>
              </a:lnSpc>
              <a:spcAft>
                <a:spcPts val="300"/>
              </a:spcAft>
              <a:defRPr/>
            </a:pPr>
            <a:r>
              <a:rPr lang="en-US" sz="3100" dirty="0"/>
              <a:t>Who Contributes to Your Evaluation</a:t>
            </a:r>
          </a:p>
          <a:p>
            <a:pPr marL="914400" lvl="2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defRPr/>
            </a:pPr>
            <a:r>
              <a:rPr lang="en-US" sz="2700" dirty="0"/>
              <a:t>Chair/Supervisor</a:t>
            </a:r>
          </a:p>
          <a:p>
            <a:pPr marL="914400" lvl="2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defRPr/>
            </a:pPr>
            <a:r>
              <a:rPr lang="en-US" sz="2700" dirty="0"/>
              <a:t>Indirect Supervisors </a:t>
            </a:r>
          </a:p>
          <a:p>
            <a:pPr marL="914400" lvl="2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defRPr/>
            </a:pPr>
            <a:r>
              <a:rPr lang="en-US" sz="2700" dirty="0"/>
              <a:t>Faculty/Faculty Evaluation Committees*</a:t>
            </a:r>
          </a:p>
          <a:p>
            <a:pPr marL="914400" lvl="2">
              <a:lnSpc>
                <a:spcPct val="100000"/>
              </a:lnSpc>
              <a:spcBef>
                <a:spcPts val="1000"/>
              </a:spcBef>
              <a:spcAft>
                <a:spcPts val="300"/>
              </a:spcAft>
              <a:defRPr/>
            </a:pPr>
            <a:r>
              <a:rPr lang="en-US" sz="2700" dirty="0"/>
              <a:t>Students</a:t>
            </a:r>
          </a:p>
          <a:p>
            <a:pPr lvl="1"/>
            <a:endParaRPr lang="en-US" dirty="0">
              <a:solidFill>
                <a:schemeClr val="bg2"/>
              </a:solidFill>
              <a:latin typeface="+mn-lt"/>
              <a:ea typeface="Source Sans Pro" panose="020B0503030403020204" pitchFamily="34" charset="0"/>
            </a:endParaRPr>
          </a:p>
          <a:p>
            <a:pPr lvl="1"/>
            <a:endParaRPr lang="en-US" dirty="0">
              <a:solidFill>
                <a:schemeClr val="bg2"/>
              </a:solidFill>
              <a:latin typeface="+mn-lt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7226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0918B32-045D-6986-C87C-147637FBF8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3889" y="2178005"/>
            <a:ext cx="9065237" cy="312551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02FA226-FD68-5E70-1F89-8DC3D504A500}"/>
              </a:ext>
            </a:extLst>
          </p:cNvPr>
          <p:cNvSpPr txBox="1"/>
          <p:nvPr/>
        </p:nvSpPr>
        <p:spPr>
          <a:xfrm>
            <a:off x="988499" y="884627"/>
            <a:ext cx="609834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782F40"/>
                </a:solidFill>
                <a:effectLst/>
                <a:uLnTx/>
                <a:uFillTx/>
                <a:latin typeface="Open Sans SemiBold"/>
                <a:ea typeface="+mj-ea"/>
                <a:cs typeface="Times New Roman" panose="02020603050405020304" pitchFamily="18" charset="0"/>
              </a:rPr>
              <a:t>Evaluation Ratings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18714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8250" y="376555"/>
            <a:ext cx="9357360" cy="1349375"/>
          </a:xfrm>
        </p:spPr>
        <p:txBody>
          <a:bodyPr>
            <a:normAutofit/>
          </a:bodyPr>
          <a:lstStyle/>
          <a:p>
            <a:r>
              <a:rPr lang="en-US" dirty="0">
                <a:solidFill>
                  <a:srgbClr val="782F40"/>
                </a:solidFill>
                <a:latin typeface="Open Sans SemiBold"/>
              </a:rPr>
              <a:t>Your Role in Faculty Evaluations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A309D8-B020-1AC6-17D6-77D16A86048C}"/>
              </a:ext>
            </a:extLst>
          </p:cNvPr>
          <p:cNvSpPr txBox="1"/>
          <p:nvPr/>
        </p:nvSpPr>
        <p:spPr>
          <a:xfrm>
            <a:off x="986829" y="1725930"/>
            <a:ext cx="9608781" cy="30864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marR="0" lvl="0" indent="-228600" fontAlgn="auto">
              <a:lnSpc>
                <a:spcPct val="90000"/>
              </a:lnSpc>
              <a:spcBef>
                <a:spcPts val="1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Make it easy for others to learn about your work</a:t>
            </a:r>
          </a:p>
          <a:p>
            <a:pPr marL="457200" indent="-228600">
              <a:lnSpc>
                <a:spcPct val="90000"/>
              </a:lnSpc>
              <a:spcBef>
                <a:spcPts val="10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Keep track of  your accomplishments</a:t>
            </a:r>
          </a:p>
          <a:p>
            <a:pPr marL="914400" lvl="1" indent="-228600">
              <a:lnSpc>
                <a:spcPct val="90000"/>
              </a:lnSpc>
              <a:spcBef>
                <a:spcPts val="10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Keep your FEAS account updated</a:t>
            </a:r>
          </a:p>
          <a:p>
            <a:pPr marL="457200" indent="-228600">
              <a:lnSpc>
                <a:spcPct val="90000"/>
              </a:lnSpc>
              <a:spcBef>
                <a:spcPts val="10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Tell “your story”</a:t>
            </a:r>
          </a:p>
          <a:p>
            <a:pPr marL="914400" lvl="1" indent="-228600">
              <a:lnSpc>
                <a:spcPct val="90000"/>
              </a:lnSpc>
              <a:spcBef>
                <a:spcPts val="10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Identify your most important accomplishments</a:t>
            </a:r>
          </a:p>
          <a:p>
            <a:pPr marL="914400" lvl="1" indent="-228600">
              <a:lnSpc>
                <a:spcPct val="90000"/>
              </a:lnSpc>
              <a:spcBef>
                <a:spcPts val="10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Articulate why your work is important</a:t>
            </a:r>
          </a:p>
        </p:txBody>
      </p:sp>
    </p:spTree>
    <p:extLst>
      <p:ext uri="{BB962C8B-B14F-4D97-AF65-F5344CB8AC3E}">
        <p14:creationId xmlns:p14="http://schemas.microsoft.com/office/powerpoint/2010/main" val="37256854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8A34244-0B88-931B-4AE3-AEEE2D92C08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dirty="0">
                <a:latin typeface="+mj-lt"/>
              </a:rPr>
              <a:t>Promotion Process and Timeline </a:t>
            </a:r>
          </a:p>
        </p:txBody>
      </p:sp>
      <p:sp>
        <p:nvSpPr>
          <p:cNvPr id="2" name="Subtitle 1">
            <a:extLst>
              <a:ext uri="{FF2B5EF4-FFF2-40B4-BE49-F238E27FC236}">
                <a16:creationId xmlns:a16="http://schemas.microsoft.com/office/drawing/2014/main" id="{E18B0664-4768-E491-8BF3-7FA128002FE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5386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Pursuit Of Excellence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8200" y="1690688"/>
            <a:ext cx="10353675" cy="3695700"/>
          </a:xfrm>
        </p:spPr>
        <p:txBody>
          <a:bodyPr>
            <a:normAutofit/>
          </a:bodyPr>
          <a:lstStyle/>
          <a:p>
            <a:pPr>
              <a:spcAft>
                <a:spcPts val="300"/>
              </a:spcAft>
              <a:defRPr/>
            </a:pPr>
            <a:r>
              <a:rPr lang="en-US" sz="2600" dirty="0"/>
              <a:t>Hiring &amp; promotion decisions are the most important decisions we make</a:t>
            </a:r>
          </a:p>
          <a:p>
            <a:pPr>
              <a:spcAft>
                <a:spcPts val="300"/>
              </a:spcAft>
              <a:defRPr/>
            </a:pPr>
            <a:r>
              <a:rPr lang="en-US" sz="2600" dirty="0"/>
              <a:t>Hired with the expectation that you will excel in your area of specialization</a:t>
            </a:r>
          </a:p>
          <a:p>
            <a:pPr>
              <a:spcAft>
                <a:spcPts val="300"/>
              </a:spcAft>
              <a:defRPr/>
            </a:pPr>
            <a:r>
              <a:rPr lang="en-US" sz="2600" dirty="0"/>
              <a:t>Our commitment to you:</a:t>
            </a:r>
          </a:p>
          <a:p>
            <a:pPr lvl="1">
              <a:spcBef>
                <a:spcPts val="1000"/>
              </a:spcBef>
              <a:spcAft>
                <a:spcPts val="300"/>
              </a:spcAft>
              <a:defRPr/>
            </a:pPr>
            <a:r>
              <a:rPr lang="en-US" sz="2600" dirty="0"/>
              <a:t>Support for specialization (e.g. supervision and mentorship)</a:t>
            </a:r>
          </a:p>
          <a:p>
            <a:pPr lvl="1">
              <a:spcBef>
                <a:spcPts val="1000"/>
              </a:spcBef>
              <a:spcAft>
                <a:spcPts val="300"/>
              </a:spcAft>
              <a:defRPr/>
            </a:pPr>
            <a:r>
              <a:rPr lang="en-US" sz="2600" dirty="0"/>
              <a:t>Positive work environment</a:t>
            </a:r>
          </a:p>
          <a:p>
            <a:pPr lvl="1">
              <a:spcBef>
                <a:spcPts val="1000"/>
              </a:spcBef>
              <a:spcAft>
                <a:spcPts val="300"/>
              </a:spcAft>
              <a:defRPr/>
            </a:pPr>
            <a:r>
              <a:rPr lang="en-US" sz="2600" dirty="0"/>
              <a:t>Constructive, timely feedback on your progress toward promotion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20297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310A2F-6724-8C9B-34BF-53B3CE834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Promotion at FSU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CFAD1A-8376-D305-1384-95B268D9BEDC}"/>
              </a:ext>
            </a:extLst>
          </p:cNvPr>
          <p:cNvSpPr txBox="1"/>
          <p:nvPr/>
        </p:nvSpPr>
        <p:spPr>
          <a:xfrm>
            <a:off x="838199" y="1837538"/>
            <a:ext cx="10608325" cy="30864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fontAlgn="auto">
              <a:lnSpc>
                <a:spcPct val="90000"/>
              </a:lnSpc>
              <a:spcBef>
                <a:spcPts val="1000"/>
              </a:spcBef>
              <a:spcAft>
                <a:spcPts val="300"/>
              </a:spcAft>
              <a:buClrTx/>
              <a:buSzTx/>
              <a:tabLst/>
              <a:defRPr/>
            </a:pP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Who evaluates you for promotion?</a:t>
            </a:r>
          </a:p>
          <a:p>
            <a:pPr marL="685800" lvl="1" indent="-228600" fontAlgn="auto">
              <a:lnSpc>
                <a:spcPct val="90000"/>
              </a:lnSpc>
              <a:spcBef>
                <a:spcPts val="1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Specialized faculty in your academic unit</a:t>
            </a:r>
          </a:p>
          <a:p>
            <a:pPr marL="685800" lvl="1" indent="-228600" fontAlgn="auto">
              <a:lnSpc>
                <a:spcPct val="90000"/>
              </a:lnSpc>
              <a:spcBef>
                <a:spcPts val="1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Department Committee &amp; Chair </a:t>
            </a:r>
          </a:p>
          <a:p>
            <a:pPr marL="685800" lvl="1" indent="-228600" fontAlgn="auto">
              <a:lnSpc>
                <a:spcPct val="90000"/>
              </a:lnSpc>
              <a:spcBef>
                <a:spcPts val="1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College Committee &amp; Dean</a:t>
            </a:r>
          </a:p>
          <a:p>
            <a:pPr marL="685800" lvl="1" indent="-228600" fontAlgn="auto">
              <a:lnSpc>
                <a:spcPct val="90000"/>
              </a:lnSpc>
              <a:spcBef>
                <a:spcPts val="1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OFDA</a:t>
            </a:r>
          </a:p>
          <a:p>
            <a:pPr marL="685800" lvl="1" indent="-228600" fontAlgn="auto">
              <a:lnSpc>
                <a:spcPct val="90000"/>
              </a:lnSpc>
              <a:spcBef>
                <a:spcPts val="1000"/>
              </a:spcBef>
              <a:spcAft>
                <a:spcPts val="3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President</a:t>
            </a:r>
          </a:p>
        </p:txBody>
      </p:sp>
    </p:spTree>
    <p:extLst>
      <p:ext uri="{BB962C8B-B14F-4D97-AF65-F5344CB8AC3E}">
        <p14:creationId xmlns:p14="http://schemas.microsoft.com/office/powerpoint/2010/main" val="30635734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D16C0-3624-58D4-D8D1-6F3BDD9E5A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1216"/>
            <a:ext cx="10515600" cy="1325563"/>
          </a:xfrm>
        </p:spPr>
        <p:txBody>
          <a:bodyPr/>
          <a:lstStyle/>
          <a:p>
            <a:r>
              <a:rPr lang="en-US" dirty="0"/>
              <a:t>Criteria for Promotion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A40AE8-DBC8-0325-17B7-5A306445C369}"/>
              </a:ext>
            </a:extLst>
          </p:cNvPr>
          <p:cNvSpPr txBox="1"/>
          <p:nvPr/>
        </p:nvSpPr>
        <p:spPr>
          <a:xfrm>
            <a:off x="838200" y="1272394"/>
            <a:ext cx="9145346" cy="4526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>
              <a:lnSpc>
                <a:spcPct val="90000"/>
              </a:lnSpc>
              <a:spcBef>
                <a:spcPts val="1000"/>
              </a:spcBef>
              <a:spcAft>
                <a:spcPts val="300"/>
              </a:spcAft>
            </a:pP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Promotion decisions for specialized faculty will take into account the following:</a:t>
            </a:r>
          </a:p>
          <a:p>
            <a:pPr marL="228600" marR="0" lvl="0" indent="-228600">
              <a:lnSpc>
                <a:spcPct val="90000"/>
              </a:lnSpc>
              <a:spcBef>
                <a:spcPts val="10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Annual evaluations</a:t>
            </a:r>
          </a:p>
          <a:p>
            <a:pPr marL="228600" marR="0" lvl="0" indent="-228600">
              <a:lnSpc>
                <a:spcPct val="90000"/>
              </a:lnSpc>
              <a:spcBef>
                <a:spcPts val="10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Annual assignments</a:t>
            </a:r>
          </a:p>
          <a:p>
            <a:pPr marL="228600" marR="0" lvl="0" indent="-228600">
              <a:lnSpc>
                <a:spcPct val="90000"/>
              </a:lnSpc>
              <a:spcBef>
                <a:spcPts val="10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Fulfillment of the department/unit written promotion criteria in relation to the assignment</a:t>
            </a:r>
          </a:p>
          <a:p>
            <a:pPr marL="228600" marR="0" lvl="0" indent="-228600">
              <a:lnSpc>
                <a:spcPct val="90000"/>
              </a:lnSpc>
              <a:spcBef>
                <a:spcPts val="10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Evidence of sustained effectiveness relative to opportunity and according to assignment</a:t>
            </a:r>
          </a:p>
          <a:p>
            <a:pPr marL="228600" marR="0" lvl="0" indent="-228600">
              <a:lnSpc>
                <a:spcPct val="90000"/>
              </a:lnSpc>
              <a:spcBef>
                <a:spcPts val="1000"/>
              </a:spcBef>
              <a:spcAft>
                <a:spcPts val="3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Specialized faculty are typically eligible for consideration during their fifth year of service</a:t>
            </a:r>
          </a:p>
        </p:txBody>
      </p:sp>
    </p:spTree>
    <p:extLst>
      <p:ext uri="{BB962C8B-B14F-4D97-AF65-F5344CB8AC3E}">
        <p14:creationId xmlns:p14="http://schemas.microsoft.com/office/powerpoint/2010/main" val="2691184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0E56C-8FF5-4997-87C2-5D1CD38ACB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3855" y="255587"/>
            <a:ext cx="10515600" cy="1325563"/>
          </a:xfrm>
        </p:spPr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F756D98-F95D-4887-BE0C-E008AB7EFAD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35780" y="1581150"/>
            <a:ext cx="10353675" cy="369570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Aft>
                <a:spcPts val="300"/>
              </a:spcAft>
              <a:defRPr/>
            </a:pPr>
            <a:r>
              <a:rPr lang="en-US" sz="2400" dirty="0"/>
              <a:t>Office of Faculty Development &amp; Advancement</a:t>
            </a:r>
          </a:p>
          <a:p>
            <a:pPr>
              <a:lnSpc>
                <a:spcPct val="80000"/>
              </a:lnSpc>
              <a:spcAft>
                <a:spcPts val="300"/>
              </a:spcAft>
              <a:defRPr/>
            </a:pPr>
            <a:r>
              <a:rPr lang="en-US" sz="2400" dirty="0"/>
              <a:t>Types of FSU Faculty</a:t>
            </a:r>
          </a:p>
          <a:p>
            <a:pPr>
              <a:lnSpc>
                <a:spcPct val="80000"/>
              </a:lnSpc>
              <a:spcAft>
                <a:spcPts val="300"/>
              </a:spcAft>
              <a:defRPr/>
            </a:pPr>
            <a:r>
              <a:rPr lang="en-US" sz="2400" dirty="0"/>
              <a:t>Assignment of Responsibilities (AORs)</a:t>
            </a:r>
          </a:p>
          <a:p>
            <a:pPr>
              <a:lnSpc>
                <a:spcPct val="80000"/>
              </a:lnSpc>
              <a:spcAft>
                <a:spcPts val="300"/>
              </a:spcAft>
              <a:defRPr/>
            </a:pPr>
            <a:r>
              <a:rPr lang="en-US" sz="2400" dirty="0"/>
              <a:t>Faculty Evaluations</a:t>
            </a:r>
          </a:p>
          <a:p>
            <a:pPr>
              <a:lnSpc>
                <a:spcPct val="80000"/>
              </a:lnSpc>
              <a:spcAft>
                <a:spcPts val="300"/>
              </a:spcAft>
              <a:defRPr/>
            </a:pPr>
            <a:r>
              <a:rPr lang="en-US" sz="2400" dirty="0"/>
              <a:t>Promotion Process</a:t>
            </a:r>
          </a:p>
        </p:txBody>
      </p:sp>
    </p:spTree>
    <p:extLst>
      <p:ext uri="{BB962C8B-B14F-4D97-AF65-F5344CB8AC3E}">
        <p14:creationId xmlns:p14="http://schemas.microsoft.com/office/powerpoint/2010/main" val="23562962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</a:t>
            </a:r>
            <a:r>
              <a:rPr lang="en-US" baseline="0" dirty="0"/>
              <a:t> You Can (and Should) Do Now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38200" y="1581150"/>
            <a:ext cx="10353675" cy="3695700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en-US" dirty="0"/>
              <a:t>Read your unit’s bylaws.</a:t>
            </a:r>
          </a:p>
          <a:p>
            <a:pPr>
              <a:lnSpc>
                <a:spcPct val="100000"/>
              </a:lnSpc>
            </a:pPr>
            <a:r>
              <a:rPr lang="en-US" dirty="0"/>
              <a:t>Ask about your unit’s expectations of you and the criteria they most value in evaluating faculty performance</a:t>
            </a:r>
          </a:p>
          <a:p>
            <a:pPr>
              <a:lnSpc>
                <a:spcPct val="100000"/>
              </a:lnSpc>
            </a:pPr>
            <a:r>
              <a:rPr lang="en-US" dirty="0"/>
              <a:t>Talk to colleagues in your department/college to learn more about the process in your academic unit </a:t>
            </a:r>
          </a:p>
          <a:p>
            <a:pPr>
              <a:lnSpc>
                <a:spcPct val="100000"/>
              </a:lnSpc>
            </a:pPr>
            <a:r>
              <a:rPr lang="en-US" dirty="0"/>
              <a:t>Take advantage of workshops and consultations offered by our  </a:t>
            </a:r>
            <a:r>
              <a:rPr lang="en-US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Center for Advancement of Teaching (CAT) </a:t>
            </a:r>
            <a:r>
              <a:rPr lang="en-US" dirty="0"/>
              <a:t>and </a:t>
            </a:r>
            <a:r>
              <a:rPr lang="en-US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Office of Digital Learning</a:t>
            </a: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Check out the </a:t>
            </a:r>
            <a:r>
              <a:rPr lang="en-US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Research Knowledge Center and Support Hub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7536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How to Maximize</a:t>
            </a:r>
            <a:r>
              <a:rPr lang="en-US" baseline="0" dirty="0"/>
              <a:t> Your Success</a:t>
            </a:r>
            <a:br>
              <a:rPr lang="en-US" dirty="0">
                <a:solidFill>
                  <a:srgbClr val="FFC000"/>
                </a:solidFill>
              </a:rPr>
            </a:br>
            <a:endParaRPr lang="en-US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47665" y="1247068"/>
            <a:ext cx="10353675" cy="3695700"/>
          </a:xfrm>
        </p:spPr>
        <p:txBody>
          <a:bodyPr>
            <a:normAutofit/>
          </a:bodyPr>
          <a:lstStyle/>
          <a:p>
            <a:r>
              <a:rPr lang="en-US" dirty="0"/>
              <a:t>Stay focused on your goals</a:t>
            </a:r>
          </a:p>
          <a:p>
            <a:r>
              <a:rPr lang="en-US" dirty="0"/>
              <a:t>Maintain connections with leaders in your field of study  </a:t>
            </a:r>
          </a:p>
          <a:p>
            <a:r>
              <a:rPr lang="en-US" dirty="0"/>
              <a:t>Seek mentors </a:t>
            </a:r>
          </a:p>
          <a:p>
            <a:r>
              <a:rPr lang="en-US" dirty="0"/>
              <a:t>Protect your time (but say yes to projects/tasks that will advance your career)</a:t>
            </a:r>
          </a:p>
          <a:p>
            <a:r>
              <a:rPr lang="en-US" dirty="0"/>
              <a:t>If you say you’re going to do something, do it well and on time</a:t>
            </a:r>
          </a:p>
        </p:txBody>
      </p:sp>
    </p:spTree>
    <p:extLst>
      <p:ext uri="{BB962C8B-B14F-4D97-AF65-F5344CB8AC3E}">
        <p14:creationId xmlns:p14="http://schemas.microsoft.com/office/powerpoint/2010/main" val="206281599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We Are Glad You’re Here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570" y="2228215"/>
            <a:ext cx="4689475" cy="3200400"/>
          </a:xfrm>
        </p:spPr>
      </p:pic>
    </p:spTree>
    <p:extLst>
      <p:ext uri="{BB962C8B-B14F-4D97-AF65-F5344CB8AC3E}">
        <p14:creationId xmlns:p14="http://schemas.microsoft.com/office/powerpoint/2010/main" val="29946563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109" y="1636430"/>
            <a:ext cx="5158810" cy="393882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50439" y="2984985"/>
            <a:ext cx="19244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2"/>
                </a:solidFill>
              </a:rPr>
              <a:t>Faculty Awards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837573" y="3556908"/>
            <a:ext cx="26788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2"/>
                </a:solidFill>
              </a:rPr>
              <a:t>New Majors, Degrees and Certificates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781184" y="1217857"/>
            <a:ext cx="2786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2"/>
                </a:solidFill>
              </a:rPr>
              <a:t>Academic Policies &amp; Student Grievances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728708" y="1347048"/>
            <a:ext cx="21468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2"/>
                </a:solidFill>
              </a:rPr>
              <a:t>Faculty Employment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45988" y="2002688"/>
            <a:ext cx="26788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2"/>
                </a:solidFill>
              </a:rPr>
              <a:t>Faculty Senate Liaison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965225" y="5075814"/>
            <a:ext cx="1556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2"/>
                </a:solidFill>
              </a:rPr>
              <a:t>Faculty Grievances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26107" y="2158005"/>
            <a:ext cx="25419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2"/>
                </a:solidFill>
              </a:rPr>
              <a:t>Promotion &amp; Tenure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53880" y="2572352"/>
            <a:ext cx="25419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2"/>
                </a:solidFill>
              </a:rPr>
              <a:t>Curriculum Development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713315" y="3794762"/>
            <a:ext cx="20606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2"/>
                </a:solidFill>
              </a:rPr>
              <a:t>Sabbaticals &amp;</a:t>
            </a:r>
          </a:p>
          <a:p>
            <a:r>
              <a:rPr lang="en-US" sz="1800" dirty="0">
                <a:solidFill>
                  <a:schemeClr val="bg2"/>
                </a:solidFill>
              </a:rPr>
              <a:t>Leaves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802111" y="5678383"/>
            <a:ext cx="26651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2"/>
                </a:solidFill>
              </a:rPr>
              <a:t>Student Academic Honor Policy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245988" y="4486634"/>
            <a:ext cx="25419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2"/>
                </a:solidFill>
              </a:rPr>
              <a:t>College </a:t>
            </a:r>
            <a:r>
              <a:rPr lang="en-US" dirty="0">
                <a:solidFill>
                  <a:schemeClr val="bg2"/>
                </a:solidFill>
              </a:rPr>
              <a:t>&amp; </a:t>
            </a:r>
            <a:r>
              <a:rPr lang="en-US" sz="1800" dirty="0">
                <a:solidFill>
                  <a:schemeClr val="bg2"/>
                </a:solidFill>
              </a:rPr>
              <a:t>Department Bylaws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467256" y="5309051"/>
            <a:ext cx="22701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dirty="0">
                <a:solidFill>
                  <a:schemeClr val="bg2"/>
                </a:solidFill>
              </a:rPr>
              <a:t>Instructor Credentialing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F5A0881-E006-3BC1-9202-98E39C6709E8}"/>
              </a:ext>
            </a:extLst>
          </p:cNvPr>
          <p:cNvSpPr txBox="1"/>
          <p:nvPr/>
        </p:nvSpPr>
        <p:spPr>
          <a:xfrm>
            <a:off x="502262" y="456996"/>
            <a:ext cx="967476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782F40"/>
                </a:solidFill>
                <a:effectLst/>
                <a:uLnTx/>
                <a:uFillTx/>
                <a:latin typeface="Open Sans SemiBold"/>
                <a:ea typeface="+mj-ea"/>
                <a:cs typeface="Times New Roman" panose="02020603050405020304" pitchFamily="18" charset="0"/>
              </a:rPr>
              <a:t>Office of Faculty Development &amp; Advancement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2100371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7AD394-014B-C844-8B67-F767CF0ED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Office of Faculty Development and Advancement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38383C-0B91-3021-E431-22E0659D6C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  <a:spcAft>
                <a:spcPts val="300"/>
              </a:spcAft>
              <a:defRPr/>
            </a:pPr>
            <a:r>
              <a:rPr lang="en-US" sz="2400" dirty="0"/>
              <a:t>OFDA Website </a:t>
            </a:r>
            <a:r>
              <a:rPr lang="en-US" sz="24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https://fda.fsu.edu</a:t>
            </a:r>
            <a:endParaRPr lang="en-US" sz="2400" dirty="0"/>
          </a:p>
          <a:p>
            <a:pPr lvl="1">
              <a:lnSpc>
                <a:spcPct val="80000"/>
              </a:lnSpc>
              <a:spcBef>
                <a:spcPts val="1000"/>
              </a:spcBef>
              <a:spcAft>
                <a:spcPts val="300"/>
              </a:spcAft>
              <a:defRPr/>
            </a:pPr>
            <a:r>
              <a:rPr lang="en-US" dirty="0"/>
              <a:t>Academic Resources</a:t>
            </a:r>
          </a:p>
          <a:p>
            <a:pPr lvl="1">
              <a:lnSpc>
                <a:spcPct val="80000"/>
              </a:lnSpc>
              <a:spcBef>
                <a:spcPts val="1000"/>
              </a:spcBef>
              <a:spcAft>
                <a:spcPts val="300"/>
              </a:spcAft>
              <a:defRPr/>
            </a:pPr>
            <a:r>
              <a:rPr lang="en-US" dirty="0"/>
              <a:t>Development </a:t>
            </a:r>
          </a:p>
          <a:p>
            <a:pPr lvl="1">
              <a:lnSpc>
                <a:spcPct val="80000"/>
              </a:lnSpc>
              <a:spcBef>
                <a:spcPts val="1000"/>
              </a:spcBef>
              <a:spcAft>
                <a:spcPts val="300"/>
              </a:spcAft>
              <a:defRPr/>
            </a:pPr>
            <a:r>
              <a:rPr lang="en-US" dirty="0"/>
              <a:t>Employment </a:t>
            </a:r>
          </a:p>
          <a:p>
            <a:pPr lvl="1">
              <a:lnSpc>
                <a:spcPct val="80000"/>
              </a:lnSpc>
              <a:spcBef>
                <a:spcPts val="1000"/>
              </a:spcBef>
              <a:spcAft>
                <a:spcPts val="300"/>
              </a:spcAft>
              <a:defRPr/>
            </a:pPr>
            <a:r>
              <a:rPr lang="en-US" dirty="0"/>
              <a:t>Recognition </a:t>
            </a:r>
          </a:p>
          <a:p>
            <a:pPr lvl="1">
              <a:lnSpc>
                <a:spcPct val="80000"/>
              </a:lnSpc>
              <a:spcBef>
                <a:spcPts val="1000"/>
              </a:spcBef>
              <a:spcAft>
                <a:spcPts val="300"/>
              </a:spcAft>
              <a:defRPr/>
            </a:pPr>
            <a:r>
              <a:rPr lang="en-US" dirty="0"/>
              <a:t>Special Events</a:t>
            </a:r>
          </a:p>
          <a:p>
            <a:pPr lvl="1">
              <a:lnSpc>
                <a:spcPct val="80000"/>
              </a:lnSpc>
              <a:spcBef>
                <a:spcPts val="1000"/>
              </a:spcBef>
              <a:spcAft>
                <a:spcPts val="300"/>
              </a:spcAft>
              <a:defRPr/>
            </a:pPr>
            <a:r>
              <a:rPr lang="en-US" dirty="0"/>
              <a:t>Leadership Toolkit </a:t>
            </a:r>
          </a:p>
          <a:p>
            <a:pPr lvl="1">
              <a:lnSpc>
                <a:spcPct val="80000"/>
              </a:lnSpc>
              <a:spcBef>
                <a:spcPts val="1000"/>
              </a:spcBef>
              <a:spcAft>
                <a:spcPts val="300"/>
              </a:spcAft>
              <a:defRPr/>
            </a:pPr>
            <a:r>
              <a:rPr lang="en-US" dirty="0"/>
              <a:t>Faculty Handbook</a:t>
            </a:r>
          </a:p>
          <a:p>
            <a:pPr marL="0" indent="0">
              <a:buNone/>
            </a:pPr>
            <a:endParaRPr lang="en-US" dirty="0">
              <a:latin typeface="+mn-lt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1397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CCB04D-167D-4984-9EC3-3947EAED51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FSU Faculty Types</a:t>
            </a: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61286E43-6FD8-4E23-86DB-76F16071350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937260" y="1655446"/>
            <a:ext cx="9365584" cy="421322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spcAft>
                <a:spcPts val="300"/>
              </a:spcAft>
              <a:defRPr/>
            </a:pPr>
            <a:r>
              <a:rPr lang="en-US" sz="2400" dirty="0"/>
              <a:t>General (Tenured/Tenure-Earning) </a:t>
            </a:r>
          </a:p>
          <a:p>
            <a:pPr lvl="1">
              <a:lnSpc>
                <a:spcPct val="80000"/>
              </a:lnSpc>
              <a:spcBef>
                <a:spcPts val="1000"/>
              </a:spcBef>
              <a:spcAft>
                <a:spcPts val="300"/>
              </a:spcAft>
              <a:defRPr/>
            </a:pPr>
            <a:r>
              <a:rPr lang="en-US" dirty="0"/>
              <a:t>Assistant, Associate, Full Professors</a:t>
            </a:r>
          </a:p>
          <a:p>
            <a:pPr lvl="1">
              <a:lnSpc>
                <a:spcPct val="80000"/>
              </a:lnSpc>
              <a:spcBef>
                <a:spcPts val="1000"/>
              </a:spcBef>
              <a:spcAft>
                <a:spcPts val="300"/>
              </a:spcAft>
              <a:defRPr/>
            </a:pPr>
            <a:r>
              <a:rPr lang="en-US" dirty="0"/>
              <a:t>Teaching + Research/Creative Works + Service</a:t>
            </a:r>
          </a:p>
          <a:p>
            <a:pPr lvl="1">
              <a:lnSpc>
                <a:spcPct val="80000"/>
              </a:lnSpc>
              <a:spcBef>
                <a:spcPts val="1000"/>
              </a:spcBef>
              <a:spcAft>
                <a:spcPts val="300"/>
              </a:spcAft>
              <a:defRPr/>
            </a:pPr>
            <a:r>
              <a:rPr lang="en-US" dirty="0"/>
              <a:t>Raises with each promotion</a:t>
            </a:r>
          </a:p>
          <a:p>
            <a:pPr>
              <a:lnSpc>
                <a:spcPct val="80000"/>
              </a:lnSpc>
              <a:spcAft>
                <a:spcPts val="300"/>
              </a:spcAft>
              <a:defRPr/>
            </a:pPr>
            <a:r>
              <a:rPr lang="en-US" sz="2400" dirty="0"/>
              <a:t>Specialized (Non-Tenure Earning)</a:t>
            </a:r>
          </a:p>
          <a:p>
            <a:pPr lvl="1">
              <a:lnSpc>
                <a:spcPct val="80000"/>
              </a:lnSpc>
              <a:spcBef>
                <a:spcPts val="1000"/>
              </a:spcBef>
              <a:spcAft>
                <a:spcPts val="300"/>
              </a:spcAft>
              <a:defRPr/>
            </a:pPr>
            <a:r>
              <a:rPr lang="en-US" dirty="0"/>
              <a:t>Duties focused on a specialty</a:t>
            </a:r>
          </a:p>
          <a:p>
            <a:pPr lvl="1">
              <a:lnSpc>
                <a:spcPct val="80000"/>
              </a:lnSpc>
              <a:spcBef>
                <a:spcPts val="1000"/>
              </a:spcBef>
              <a:spcAft>
                <a:spcPts val="300"/>
              </a:spcAft>
              <a:defRPr/>
            </a:pPr>
            <a:r>
              <a:rPr lang="en-US" dirty="0"/>
              <a:t>Career ladder: Levels I, II, III</a:t>
            </a:r>
          </a:p>
          <a:p>
            <a:pPr lvl="1">
              <a:lnSpc>
                <a:spcPct val="80000"/>
              </a:lnSpc>
              <a:spcBef>
                <a:spcPts val="1000"/>
              </a:spcBef>
              <a:spcAft>
                <a:spcPts val="300"/>
              </a:spcAft>
              <a:defRPr/>
            </a:pPr>
            <a:r>
              <a:rPr lang="en-US" dirty="0"/>
              <a:t>Promotional Raises equivalent to General Faculty</a:t>
            </a:r>
          </a:p>
          <a:p>
            <a:pPr lvl="1">
              <a:lnSpc>
                <a:spcPct val="80000"/>
              </a:lnSpc>
              <a:spcBef>
                <a:spcPts val="1000"/>
              </a:spcBef>
              <a:spcAft>
                <a:spcPts val="300"/>
              </a:spcAft>
              <a:defRPr/>
            </a:pPr>
            <a:r>
              <a:rPr lang="en-US" dirty="0"/>
              <a:t>Multi-Year contracts with promotion</a:t>
            </a:r>
          </a:p>
          <a:p>
            <a:pPr lvl="1"/>
            <a:endParaRPr lang="en-US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59672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17905"/>
          </a:xfrm>
        </p:spPr>
        <p:txBody>
          <a:bodyPr>
            <a:normAutofit/>
          </a:bodyPr>
          <a:lstStyle/>
          <a:p>
            <a:r>
              <a:rPr lang="en-US" sz="4000" dirty="0"/>
              <a:t>Specialized Faculty Tracks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1794ED3-F3B9-DE3D-EA0A-36F5C3394060}"/>
              </a:ext>
            </a:extLst>
          </p:cNvPr>
          <p:cNvSpPr txBox="1"/>
          <p:nvPr/>
        </p:nvSpPr>
        <p:spPr>
          <a:xfrm>
            <a:off x="-153909" y="1302324"/>
            <a:ext cx="11271563" cy="4085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0" lvl="1" indent="-228600">
              <a:lnSpc>
                <a:spcPct val="80000"/>
              </a:lnSpc>
              <a:spcBef>
                <a:spcPts val="10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Teaching Faculty (I,II,III)</a:t>
            </a:r>
          </a:p>
          <a:p>
            <a:pPr marL="1143000" lvl="1" indent="-228600">
              <a:lnSpc>
                <a:spcPct val="80000"/>
              </a:lnSpc>
              <a:spcBef>
                <a:spcPts val="10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Instructional Specialists (I,II,III)</a:t>
            </a:r>
          </a:p>
          <a:p>
            <a:pPr marL="1143000" lvl="1" indent="-228600">
              <a:lnSpc>
                <a:spcPct val="80000"/>
              </a:lnSpc>
              <a:spcBef>
                <a:spcPts val="10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Faculty (I,II,III)</a:t>
            </a:r>
          </a:p>
          <a:p>
            <a:pPr marL="1143000" lvl="1" indent="-228600">
              <a:lnSpc>
                <a:spcPct val="80000"/>
              </a:lnSpc>
              <a:spcBef>
                <a:spcPts val="10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Support (Assistant In, Associate In, Senior)</a:t>
            </a:r>
          </a:p>
          <a:p>
            <a:pPr marL="1143000" lvl="1" indent="-228600">
              <a:lnSpc>
                <a:spcPct val="80000"/>
              </a:lnSpc>
              <a:spcBef>
                <a:spcPts val="10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University Librarian (Assistant, Associate, University Librarian)</a:t>
            </a:r>
          </a:p>
          <a:p>
            <a:pPr marL="1143000" lvl="1" indent="-228600">
              <a:lnSpc>
                <a:spcPct val="80000"/>
              </a:lnSpc>
              <a:spcBef>
                <a:spcPts val="10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Curator Specialties (Assistant, Associate, Curator)</a:t>
            </a:r>
          </a:p>
          <a:p>
            <a:pPr marL="1143000" lvl="1" indent="-228600">
              <a:lnSpc>
                <a:spcPct val="80000"/>
              </a:lnSpc>
              <a:spcBef>
                <a:spcPts val="10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Clinical Faculty (Assistant, Associate, Professor)</a:t>
            </a:r>
          </a:p>
          <a:p>
            <a:pPr marL="1600200" lvl="2" indent="-228600">
              <a:lnSpc>
                <a:spcPct val="80000"/>
              </a:lnSpc>
              <a:spcBef>
                <a:spcPts val="10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endParaRPr lang="en-US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143000" lvl="1" indent="-228600">
              <a:lnSpc>
                <a:spcPct val="80000"/>
              </a:lnSpc>
              <a:spcBef>
                <a:spcPts val="100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/>
            </a:pPr>
            <a:r>
              <a: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Honorific Titles</a:t>
            </a:r>
          </a:p>
        </p:txBody>
      </p:sp>
    </p:spTree>
    <p:extLst>
      <p:ext uri="{BB962C8B-B14F-4D97-AF65-F5344CB8AC3E}">
        <p14:creationId xmlns:p14="http://schemas.microsoft.com/office/powerpoint/2010/main" val="9377685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FC04B49-1F93-142F-4228-CD1E5D76C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86138" y="987248"/>
            <a:ext cx="8419723" cy="47435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2112384-7431-0E46-B3A3-B3F97ED782F8}"/>
              </a:ext>
            </a:extLst>
          </p:cNvPr>
          <p:cNvSpPr txBox="1"/>
          <p:nvPr/>
        </p:nvSpPr>
        <p:spPr>
          <a:xfrm>
            <a:off x="839708" y="180253"/>
            <a:ext cx="708207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82F40"/>
                </a:solidFill>
                <a:effectLst/>
                <a:uLnTx/>
                <a:uFillTx/>
                <a:latin typeface="Open Sans SemiBold"/>
                <a:ea typeface="+mj-ea"/>
                <a:cs typeface="Times New Roman" panose="02020603050405020304" pitchFamily="18" charset="0"/>
              </a:rPr>
              <a:t>Faculty Composition at FSU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33198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EBB6EF3-EFF2-A933-94AA-4254983CB8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5258" y="1081547"/>
            <a:ext cx="8241483" cy="495365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4512F4E-5E03-4E22-8753-9DFD54109FCE}"/>
              </a:ext>
            </a:extLst>
          </p:cNvPr>
          <p:cNvSpPr txBox="1"/>
          <p:nvPr/>
        </p:nvSpPr>
        <p:spPr>
          <a:xfrm>
            <a:off x="912135" y="242556"/>
            <a:ext cx="9463135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782F40"/>
                </a:solidFill>
                <a:effectLst/>
                <a:uLnTx/>
                <a:uFillTx/>
                <a:latin typeface="Open Sans SemiBold"/>
                <a:ea typeface="+mj-ea"/>
                <a:cs typeface="Times New Roman" panose="02020603050405020304" pitchFamily="18" charset="0"/>
              </a:rPr>
              <a:t>Specialized Faculty</a:t>
            </a:r>
            <a:r>
              <a:rPr lang="en-US" sz="4000" dirty="0">
                <a:solidFill>
                  <a:srgbClr val="782F40"/>
                </a:solidFill>
                <a:latin typeface="Open Sans SemiBold"/>
                <a:ea typeface="+mj-ea"/>
                <a:cs typeface="Times New Roman" panose="02020603050405020304" pitchFamily="18" charset="0"/>
              </a:rPr>
              <a:t> Composition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27859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48A2E99-0C07-125D-FC2E-331D353855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>
                <a:latin typeface="+mj-lt"/>
              </a:rPr>
              <a:t>Assignment of Responsibilities &amp; </a:t>
            </a:r>
            <a:br>
              <a:rPr lang="en-US" dirty="0">
                <a:latin typeface="+mj-lt"/>
              </a:rPr>
            </a:br>
            <a:r>
              <a:rPr lang="en-US" dirty="0">
                <a:latin typeface="+mj-lt"/>
              </a:rPr>
              <a:t>Faculty Evaluation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03EAE53-13ED-4855-810D-9586C534C3E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184789"/>
      </p:ext>
    </p:extLst>
  </p:cSld>
  <p:clrMapOvr>
    <a:masterClrMapping/>
  </p:clrMapOvr>
</p:sld>
</file>

<file path=ppt/theme/theme1.xml><?xml version="1.0" encoding="utf-8"?>
<a:theme xmlns:a="http://schemas.openxmlformats.org/drawingml/2006/main" name="FSU_Creative_Theme">
  <a:themeElements>
    <a:clrScheme name="FSU">
      <a:dk1>
        <a:srgbClr val="000000"/>
      </a:dk1>
      <a:lt1>
        <a:srgbClr val="FFFFFF"/>
      </a:lt1>
      <a:dk2>
        <a:srgbClr val="782F40"/>
      </a:dk2>
      <a:lt2>
        <a:srgbClr val="E7E6E6"/>
      </a:lt2>
      <a:accent1>
        <a:srgbClr val="782F40"/>
      </a:accent1>
      <a:accent2>
        <a:srgbClr val="CEB888"/>
      </a:accent2>
      <a:accent3>
        <a:srgbClr val="415563"/>
      </a:accent3>
      <a:accent4>
        <a:srgbClr val="5BB8B2"/>
      </a:accent4>
      <a:accent5>
        <a:srgbClr val="FFC72C"/>
      </a:accent5>
      <a:accent6>
        <a:srgbClr val="A6192E"/>
      </a:accent6>
      <a:hlink>
        <a:srgbClr val="782F40"/>
      </a:hlink>
      <a:folHlink>
        <a:srgbClr val="000000"/>
      </a:folHlink>
    </a:clrScheme>
    <a:fontScheme name="Open Sans">
      <a:majorFont>
        <a:latin typeface="Open Sans SemiBold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FSU_Presentation_Institutional_Garnet" id="{8C464DED-7DD0-394D-BE06-B2E02C00A74A}" vid="{88337355-537C-7B48-A4DD-743288D140F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F8A144E7C77334D97F780776E91F497" ma:contentTypeVersion="18" ma:contentTypeDescription="Create a new document." ma:contentTypeScope="" ma:versionID="258306fc4d1742517c9112aa275432f5">
  <xsd:schema xmlns:xsd="http://www.w3.org/2001/XMLSchema" xmlns:xs="http://www.w3.org/2001/XMLSchema" xmlns:p="http://schemas.microsoft.com/office/2006/metadata/properties" xmlns:ns2="9f4e1a07-8b84-45be-bb8c-a4e0d092b921" xmlns:ns3="67aa5433-2597-4bc5-93b8-b6ee9f1bd362" targetNamespace="http://schemas.microsoft.com/office/2006/metadata/properties" ma:root="true" ma:fieldsID="5012878002df2d594f832293ca759af9" ns2:_="" ns3:_="">
    <xsd:import namespace="9f4e1a07-8b84-45be-bb8c-a4e0d092b921"/>
    <xsd:import namespace="67aa5433-2597-4bc5-93b8-b6ee9f1bd3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4e1a07-8b84-45be-bb8c-a4e0d092b9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443b83bf-5a34-45d0-bf74-ccf9241540c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aa5433-2597-4bc5-93b8-b6ee9f1bd36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bcdbe19b-41a5-4e59-bdc4-55eed4b21e34}" ma:internalName="TaxCatchAll" ma:showField="CatchAllData" ma:web="67aa5433-2597-4bc5-93b8-b6ee9f1bd3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f4e1a07-8b84-45be-bb8c-a4e0d092b921">
      <Terms xmlns="http://schemas.microsoft.com/office/infopath/2007/PartnerControls"/>
    </lcf76f155ced4ddcb4097134ff3c332f>
    <TaxCatchAll xmlns="67aa5433-2597-4bc5-93b8-b6ee9f1bd362" xsi:nil="true"/>
  </documentManagement>
</p:properties>
</file>

<file path=customXml/itemProps1.xml><?xml version="1.0" encoding="utf-8"?>
<ds:datastoreItem xmlns:ds="http://schemas.openxmlformats.org/officeDocument/2006/customXml" ds:itemID="{ABD9AD6E-7AE9-4167-8F5C-DDFE1EEE2E7D}"/>
</file>

<file path=customXml/itemProps2.xml><?xml version="1.0" encoding="utf-8"?>
<ds:datastoreItem xmlns:ds="http://schemas.openxmlformats.org/officeDocument/2006/customXml" ds:itemID="{1276FACF-8F13-4066-97A0-6AC481EC5BA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3F13CBC-58BD-47F8-AC0B-6954B3115E1F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FSU_Presentation_Institutional_Garnet</Template>
  <TotalTime>585</TotalTime>
  <Words>793</Words>
  <Application>Microsoft Office PowerPoint</Application>
  <PresentationFormat>Widescreen</PresentationFormat>
  <Paragraphs>131</Paragraphs>
  <Slides>22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Aptos</vt:lpstr>
      <vt:lpstr>Arial</vt:lpstr>
      <vt:lpstr>Open Sans</vt:lpstr>
      <vt:lpstr>Open Sans SemiBold</vt:lpstr>
      <vt:lpstr>Times New Roman</vt:lpstr>
      <vt:lpstr>FSU_Creative_Theme</vt:lpstr>
      <vt:lpstr>Welcome to Florida State University</vt:lpstr>
      <vt:lpstr>Overview</vt:lpstr>
      <vt:lpstr>PowerPoint Presentation</vt:lpstr>
      <vt:lpstr>Office of Faculty Development and Advancement </vt:lpstr>
      <vt:lpstr>FSU Faculty Types</vt:lpstr>
      <vt:lpstr>Specialized Faculty Tracks</vt:lpstr>
      <vt:lpstr>PowerPoint Presentation</vt:lpstr>
      <vt:lpstr>PowerPoint Presentation</vt:lpstr>
      <vt:lpstr>Assignment of Responsibilities &amp;  Faculty Evaluation </vt:lpstr>
      <vt:lpstr>AOR: Instruction </vt:lpstr>
      <vt:lpstr>AOR: Research and Creative Activity </vt:lpstr>
      <vt:lpstr>AOR: Service </vt:lpstr>
      <vt:lpstr>Faculty Annual Evaluations at FSU</vt:lpstr>
      <vt:lpstr>PowerPoint Presentation</vt:lpstr>
      <vt:lpstr>Your Role in Faculty Evaluations</vt:lpstr>
      <vt:lpstr>Promotion Process and Timeline </vt:lpstr>
      <vt:lpstr>Pursuit Of Excellence</vt:lpstr>
      <vt:lpstr>Promotion at FSU</vt:lpstr>
      <vt:lpstr>Criteria for Promotion</vt:lpstr>
      <vt:lpstr>What You Can (and Should) Do Now</vt:lpstr>
      <vt:lpstr>How to Maximize Your Success </vt:lpstr>
      <vt:lpstr>We Are Glad You’re Here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Jeanette Taylor</dc:creator>
  <cp:lastModifiedBy>Craig Stanley III</cp:lastModifiedBy>
  <cp:revision>2</cp:revision>
  <dcterms:created xsi:type="dcterms:W3CDTF">2026-07-23T19:28:55Z</dcterms:created>
  <dcterms:modified xsi:type="dcterms:W3CDTF">2026-08-13T20:42:47Z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0x010100BF8A144E7C77334D97F780776E91F497</vt:lpwstr>
  </property>
</Properties>
</file>