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35"/>
  </p:notesMasterIdLst>
  <p:sldIdLst>
    <p:sldId id="256" r:id="rId5"/>
    <p:sldId id="312" r:id="rId6"/>
    <p:sldId id="284" r:id="rId7"/>
    <p:sldId id="260" r:id="rId8"/>
    <p:sldId id="259" r:id="rId9"/>
    <p:sldId id="319" r:id="rId10"/>
    <p:sldId id="304" r:id="rId11"/>
    <p:sldId id="264" r:id="rId12"/>
    <p:sldId id="309" r:id="rId13"/>
    <p:sldId id="269" r:id="rId14"/>
    <p:sldId id="271" r:id="rId15"/>
    <p:sldId id="270" r:id="rId16"/>
    <p:sldId id="317" r:id="rId17"/>
    <p:sldId id="316" r:id="rId18"/>
    <p:sldId id="275" r:id="rId19"/>
    <p:sldId id="315" r:id="rId20"/>
    <p:sldId id="279" r:id="rId21"/>
    <p:sldId id="313" r:id="rId22"/>
    <p:sldId id="281" r:id="rId23"/>
    <p:sldId id="283" r:id="rId24"/>
    <p:sldId id="282" r:id="rId25"/>
    <p:sldId id="285" r:id="rId26"/>
    <p:sldId id="287" r:id="rId27"/>
    <p:sldId id="288" r:id="rId28"/>
    <p:sldId id="291" r:id="rId29"/>
    <p:sldId id="295" r:id="rId30"/>
    <p:sldId id="314" r:id="rId31"/>
    <p:sldId id="299" r:id="rId32"/>
    <p:sldId id="301" r:id="rId33"/>
    <p:sldId id="303" r:id="rId34"/>
  </p:sldIdLst>
  <p:sldSz cx="12192000" cy="6858000"/>
  <p:notesSz cx="7010400" cy="9296400"/>
  <p:embeddedFontLst>
    <p:embeddedFont>
      <p:font typeface="Open Sans" pitchFamily="2" charset="0"/>
      <p:regular r:id="rId36"/>
      <p:bold r:id="rId37"/>
      <p:italic r:id="rId38"/>
      <p:boldItalic r:id="rId39"/>
    </p:embeddedFont>
    <p:embeddedFont>
      <p:font typeface="Open Sans ExtraBold" pitchFamily="2" charset="0"/>
      <p:bold r:id="rId40"/>
      <p:boldItalic r:id="rId41"/>
    </p:embeddedFont>
    <p:embeddedFont>
      <p:font typeface="Open Sans Light" pitchFamily="2" charset="0"/>
      <p:regular r:id="rId42"/>
      <p:italic r:id="rId43"/>
    </p:embeddedFont>
    <p:embeddedFont>
      <p:font typeface="Open Sans SemiBold" pitchFamily="2" charset="0"/>
      <p:regular r:id="rId44"/>
      <p:bold r:id="rId45"/>
      <p:italic r:id="rId46"/>
      <p:boldItalic r:id="rId47"/>
    </p:embeddedFont>
    <p:embeddedFont>
      <p:font typeface="Segoe UI" panose="020B0502040204020203" pitchFamily="34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1110118-22E2-D031-5504-419E2294EF63}" name="Christine Conley" initials="CC" userId="S::cay02d@fsu.edu::f225a300-1f7e-4877-9034-36ed041d3a3d" providerId="AD"/>
  <p188:author id="{BD3C42A7-16EB-C4EF-AE81-7086F62F294B}" name="Joel Huffman" initials="JH" userId="S::jrh13x@fsu.edu::84f66c2e-9a55-46bb-beba-153e703d9a7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2F40"/>
    <a:srgbClr val="CEB888"/>
    <a:srgbClr val="ECE8E8"/>
    <a:srgbClr val="D6C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font" Target="fonts/font1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cey Coats" userId="0ef842cf-c47a-48e4-9912-220d9918a502" providerId="ADAL" clId="{C66CF52F-57BF-4BD0-8049-4BB7FCD8C14B}"/>
    <pc:docChg chg="undo redo custSel addSld modSld sldOrd">
      <pc:chgData name="Stacey Coats" userId="0ef842cf-c47a-48e4-9912-220d9918a502" providerId="ADAL" clId="{C66CF52F-57BF-4BD0-8049-4BB7FCD8C14B}" dt="2026-07-24T17:45:18.580" v="523" actId="20577"/>
      <pc:docMkLst>
        <pc:docMk/>
      </pc:docMkLst>
      <pc:sldChg chg="addSp delSp modSp mod ord modClrScheme chgLayout">
        <pc:chgData name="Stacey Coats" userId="0ef842cf-c47a-48e4-9912-220d9918a502" providerId="ADAL" clId="{C66CF52F-57BF-4BD0-8049-4BB7FCD8C14B}" dt="2026-07-24T17:38:19.882" v="468" actId="1076"/>
        <pc:sldMkLst>
          <pc:docMk/>
          <pc:sldMk cId="2268566933" sldId="259"/>
        </pc:sldMkLst>
        <pc:spChg chg="mod">
          <ac:chgData name="Stacey Coats" userId="0ef842cf-c47a-48e4-9912-220d9918a502" providerId="ADAL" clId="{C66CF52F-57BF-4BD0-8049-4BB7FCD8C14B}" dt="2026-07-24T17:37:14.082" v="447" actId="1076"/>
          <ac:spMkLst>
            <pc:docMk/>
            <pc:sldMk cId="2268566933" sldId="259"/>
            <ac:spMk id="2" creationId="{9EEBC3FF-D764-CB24-7EC4-602AE12E6A6D}"/>
          </ac:spMkLst>
        </pc:spChg>
        <pc:spChg chg="mod ord">
          <ac:chgData name="Stacey Coats" userId="0ef842cf-c47a-48e4-9912-220d9918a502" providerId="ADAL" clId="{C66CF52F-57BF-4BD0-8049-4BB7FCD8C14B}" dt="2026-07-24T17:38:19.882" v="468" actId="1076"/>
          <ac:spMkLst>
            <pc:docMk/>
            <pc:sldMk cId="2268566933" sldId="259"/>
            <ac:spMk id="3" creationId="{4B72124A-9ECD-B508-6877-BFD23D5DA11E}"/>
          </ac:spMkLst>
        </pc:spChg>
        <pc:spChg chg="mod">
          <ac:chgData name="Stacey Coats" userId="0ef842cf-c47a-48e4-9912-220d9918a502" providerId="ADAL" clId="{C66CF52F-57BF-4BD0-8049-4BB7FCD8C14B}" dt="2026-07-24T17:21:37.767" v="139" actId="26606"/>
          <ac:spMkLst>
            <pc:docMk/>
            <pc:sldMk cId="2268566933" sldId="259"/>
            <ac:spMk id="9" creationId="{4B8079D2-C200-F150-33C2-7D44F6E5ED12}"/>
          </ac:spMkLst>
        </pc:spChg>
        <pc:picChg chg="mod ord">
          <ac:chgData name="Stacey Coats" userId="0ef842cf-c47a-48e4-9912-220d9918a502" providerId="ADAL" clId="{C66CF52F-57BF-4BD0-8049-4BB7FCD8C14B}" dt="2026-07-24T17:21:37.767" v="139" actId="26606"/>
          <ac:picMkLst>
            <pc:docMk/>
            <pc:sldMk cId="2268566933" sldId="259"/>
            <ac:picMk id="6" creationId="{7B0208A5-474E-7DD9-0263-1FF7489FD14D}"/>
          </ac:picMkLst>
        </pc:picChg>
      </pc:sldChg>
      <pc:sldChg chg="modSp mod">
        <pc:chgData name="Stacey Coats" userId="0ef842cf-c47a-48e4-9912-220d9918a502" providerId="ADAL" clId="{C66CF52F-57BF-4BD0-8049-4BB7FCD8C14B}" dt="2026-07-24T17:45:18.580" v="523" actId="20577"/>
        <pc:sldMkLst>
          <pc:docMk/>
          <pc:sldMk cId="2359890661" sldId="260"/>
        </pc:sldMkLst>
        <pc:spChg chg="mod">
          <ac:chgData name="Stacey Coats" userId="0ef842cf-c47a-48e4-9912-220d9918a502" providerId="ADAL" clId="{C66CF52F-57BF-4BD0-8049-4BB7FCD8C14B}" dt="2026-07-24T17:45:18.580" v="523" actId="20577"/>
          <ac:spMkLst>
            <pc:docMk/>
            <pc:sldMk cId="2359890661" sldId="260"/>
            <ac:spMk id="6" creationId="{94F20C11-19CE-4863-2EF6-98208358EFAF}"/>
          </ac:spMkLst>
        </pc:spChg>
      </pc:sldChg>
      <pc:sldChg chg="modSp mod">
        <pc:chgData name="Stacey Coats" userId="0ef842cf-c47a-48e4-9912-220d9918a502" providerId="ADAL" clId="{C66CF52F-57BF-4BD0-8049-4BB7FCD8C14B}" dt="2026-07-24T17:39:47.097" v="485" actId="1076"/>
        <pc:sldMkLst>
          <pc:docMk/>
          <pc:sldMk cId="559709349" sldId="271"/>
        </pc:sldMkLst>
        <pc:spChg chg="mod">
          <ac:chgData name="Stacey Coats" userId="0ef842cf-c47a-48e4-9912-220d9918a502" providerId="ADAL" clId="{C66CF52F-57BF-4BD0-8049-4BB7FCD8C14B}" dt="2026-07-24T17:39:47.097" v="485" actId="1076"/>
          <ac:spMkLst>
            <pc:docMk/>
            <pc:sldMk cId="559709349" sldId="271"/>
            <ac:spMk id="2" creationId="{C5F111F5-CF65-D7DA-0ED6-153BD2625E61}"/>
          </ac:spMkLst>
        </pc:spChg>
      </pc:sldChg>
      <pc:sldChg chg="modSp mod">
        <pc:chgData name="Stacey Coats" userId="0ef842cf-c47a-48e4-9912-220d9918a502" providerId="ADAL" clId="{C66CF52F-57BF-4BD0-8049-4BB7FCD8C14B}" dt="2026-07-24T17:39:57.388" v="486" actId="1076"/>
        <pc:sldMkLst>
          <pc:docMk/>
          <pc:sldMk cId="4127402256" sldId="275"/>
        </pc:sldMkLst>
        <pc:spChg chg="mod">
          <ac:chgData name="Stacey Coats" userId="0ef842cf-c47a-48e4-9912-220d9918a502" providerId="ADAL" clId="{C66CF52F-57BF-4BD0-8049-4BB7FCD8C14B}" dt="2026-07-24T17:39:57.388" v="486" actId="1076"/>
          <ac:spMkLst>
            <pc:docMk/>
            <pc:sldMk cId="4127402256" sldId="275"/>
            <ac:spMk id="2" creationId="{C11EB372-A4BD-C97D-B9A9-776CF05D756A}"/>
          </ac:spMkLst>
        </pc:spChg>
      </pc:sldChg>
      <pc:sldChg chg="addSp delSp modSp mod modClrScheme chgLayout">
        <pc:chgData name="Stacey Coats" userId="0ef842cf-c47a-48e4-9912-220d9918a502" providerId="ADAL" clId="{C66CF52F-57BF-4BD0-8049-4BB7FCD8C14B}" dt="2026-07-24T17:41:36.403" v="508" actId="20577"/>
        <pc:sldMkLst>
          <pc:docMk/>
          <pc:sldMk cId="580097439" sldId="279"/>
        </pc:sldMkLst>
        <pc:spChg chg="mod">
          <ac:chgData name="Stacey Coats" userId="0ef842cf-c47a-48e4-9912-220d9918a502" providerId="ADAL" clId="{C66CF52F-57BF-4BD0-8049-4BB7FCD8C14B}" dt="2026-07-24T17:40:59.628" v="500" actId="207"/>
          <ac:spMkLst>
            <pc:docMk/>
            <pc:sldMk cId="580097439" sldId="279"/>
            <ac:spMk id="2" creationId="{4E651F2C-BCDD-51D9-8B05-7BECEC14EDE3}"/>
          </ac:spMkLst>
        </pc:spChg>
        <pc:spChg chg="mod">
          <ac:chgData name="Stacey Coats" userId="0ef842cf-c47a-48e4-9912-220d9918a502" providerId="ADAL" clId="{C66CF52F-57BF-4BD0-8049-4BB7FCD8C14B}" dt="2026-07-24T17:41:36.403" v="508" actId="20577"/>
          <ac:spMkLst>
            <pc:docMk/>
            <pc:sldMk cId="580097439" sldId="279"/>
            <ac:spMk id="3" creationId="{D99F5774-09DE-51F1-72AF-CE45609976F7}"/>
          </ac:spMkLst>
        </pc:spChg>
        <pc:graphicFrameChg chg="add modGraphic">
          <ac:chgData name="Stacey Coats" userId="0ef842cf-c47a-48e4-9912-220d9918a502" providerId="ADAL" clId="{C66CF52F-57BF-4BD0-8049-4BB7FCD8C14B}" dt="2026-07-24T17:40:41.839" v="496" actId="20577"/>
          <ac:graphicFrameMkLst>
            <pc:docMk/>
            <pc:sldMk cId="580097439" sldId="279"/>
            <ac:graphicFrameMk id="7" creationId="{435928F3-612D-B4DD-FC0B-D9950AD1F523}"/>
          </ac:graphicFrameMkLst>
        </pc:graphicFrameChg>
      </pc:sldChg>
      <pc:sldChg chg="modSp mod">
        <pc:chgData name="Stacey Coats" userId="0ef842cf-c47a-48e4-9912-220d9918a502" providerId="ADAL" clId="{C66CF52F-57BF-4BD0-8049-4BB7FCD8C14B}" dt="2026-07-24T17:42:39.046" v="521" actId="6549"/>
        <pc:sldMkLst>
          <pc:docMk/>
          <pc:sldMk cId="1547481813" sldId="282"/>
        </pc:sldMkLst>
        <pc:spChg chg="mod">
          <ac:chgData name="Stacey Coats" userId="0ef842cf-c47a-48e4-9912-220d9918a502" providerId="ADAL" clId="{C66CF52F-57BF-4BD0-8049-4BB7FCD8C14B}" dt="2026-07-24T17:42:39.046" v="521" actId="6549"/>
          <ac:spMkLst>
            <pc:docMk/>
            <pc:sldMk cId="1547481813" sldId="282"/>
            <ac:spMk id="3" creationId="{1379638A-9DDB-B348-09AB-04A3B17F3898}"/>
          </ac:spMkLst>
        </pc:spChg>
      </pc:sldChg>
      <pc:sldChg chg="modSp mod">
        <pc:chgData name="Stacey Coats" userId="0ef842cf-c47a-48e4-9912-220d9918a502" providerId="ADAL" clId="{C66CF52F-57BF-4BD0-8049-4BB7FCD8C14B}" dt="2026-07-24T16:01:18.856" v="23" actId="20577"/>
        <pc:sldMkLst>
          <pc:docMk/>
          <pc:sldMk cId="4174180272" sldId="304"/>
        </pc:sldMkLst>
        <pc:spChg chg="mod">
          <ac:chgData name="Stacey Coats" userId="0ef842cf-c47a-48e4-9912-220d9918a502" providerId="ADAL" clId="{C66CF52F-57BF-4BD0-8049-4BB7FCD8C14B}" dt="2026-07-24T16:01:18.856" v="23" actId="20577"/>
          <ac:spMkLst>
            <pc:docMk/>
            <pc:sldMk cId="4174180272" sldId="304"/>
            <ac:spMk id="3" creationId="{DCBB0484-9A0F-1396-7FCF-C453122C496B}"/>
          </ac:spMkLst>
        </pc:spChg>
      </pc:sldChg>
      <pc:sldChg chg="addSp delSp modSp mod">
        <pc:chgData name="Stacey Coats" userId="0ef842cf-c47a-48e4-9912-220d9918a502" providerId="ADAL" clId="{C66CF52F-57BF-4BD0-8049-4BB7FCD8C14B}" dt="2026-07-24T16:39:24.249" v="72" actId="14100"/>
        <pc:sldMkLst>
          <pc:docMk/>
          <pc:sldMk cId="1198336493" sldId="309"/>
        </pc:sldMkLst>
        <pc:spChg chg="mod">
          <ac:chgData name="Stacey Coats" userId="0ef842cf-c47a-48e4-9912-220d9918a502" providerId="ADAL" clId="{C66CF52F-57BF-4BD0-8049-4BB7FCD8C14B}" dt="2026-07-24T16:39:18.536" v="70" actId="14100"/>
          <ac:spMkLst>
            <pc:docMk/>
            <pc:sldMk cId="1198336493" sldId="309"/>
            <ac:spMk id="4" creationId="{3D2D7B2D-84FE-3BC5-B4EE-A06C4EC3A419}"/>
          </ac:spMkLst>
        </pc:spChg>
        <pc:spChg chg="mod">
          <ac:chgData name="Stacey Coats" userId="0ef842cf-c47a-48e4-9912-220d9918a502" providerId="ADAL" clId="{C66CF52F-57BF-4BD0-8049-4BB7FCD8C14B}" dt="2026-07-24T16:39:24.249" v="72" actId="14100"/>
          <ac:spMkLst>
            <pc:docMk/>
            <pc:sldMk cId="1198336493" sldId="309"/>
            <ac:spMk id="6" creationId="{ECD2FE0A-C0B0-80B8-249C-82CB7D904D34}"/>
          </ac:spMkLst>
        </pc:spChg>
        <pc:picChg chg="mod">
          <ac:chgData name="Stacey Coats" userId="0ef842cf-c47a-48e4-9912-220d9918a502" providerId="ADAL" clId="{C66CF52F-57BF-4BD0-8049-4BB7FCD8C14B}" dt="2026-07-24T16:39:21.272" v="71" actId="1076"/>
          <ac:picMkLst>
            <pc:docMk/>
            <pc:sldMk cId="1198336493" sldId="309"/>
            <ac:picMk id="8" creationId="{6D509CEB-3814-1306-3ADA-BC4041E0481C}"/>
          </ac:picMkLst>
        </pc:picChg>
        <pc:picChg chg="add mod">
          <ac:chgData name="Stacey Coats" userId="0ef842cf-c47a-48e4-9912-220d9918a502" providerId="ADAL" clId="{C66CF52F-57BF-4BD0-8049-4BB7FCD8C14B}" dt="2026-07-24T16:37:54.368" v="40" actId="1076"/>
          <ac:picMkLst>
            <pc:docMk/>
            <pc:sldMk cId="1198336493" sldId="309"/>
            <ac:picMk id="11" creationId="{568D2F18-502E-00FF-C196-F45949307275}"/>
          </ac:picMkLst>
        </pc:picChg>
      </pc:sldChg>
      <pc:sldChg chg="addSp delSp modSp new mod modClrScheme chgLayout">
        <pc:chgData name="Stacey Coats" userId="0ef842cf-c47a-48e4-9912-220d9918a502" providerId="ADAL" clId="{C66CF52F-57BF-4BD0-8049-4BB7FCD8C14B}" dt="2026-07-24T17:39:37.103" v="484" actId="20577"/>
        <pc:sldMkLst>
          <pc:docMk/>
          <pc:sldMk cId="3075159737" sldId="319"/>
        </pc:sldMkLst>
        <pc:spChg chg="mod">
          <ac:chgData name="Stacey Coats" userId="0ef842cf-c47a-48e4-9912-220d9918a502" providerId="ADAL" clId="{C66CF52F-57BF-4BD0-8049-4BB7FCD8C14B}" dt="2026-07-24T17:35:49.201" v="419" actId="122"/>
          <ac:spMkLst>
            <pc:docMk/>
            <pc:sldMk cId="3075159737" sldId="319"/>
            <ac:spMk id="2" creationId="{9C155C20-8C27-76F2-DF60-F2310C077C1C}"/>
          </ac:spMkLst>
        </pc:spChg>
        <pc:graphicFrameChg chg="add mod modGraphic">
          <ac:chgData name="Stacey Coats" userId="0ef842cf-c47a-48e4-9912-220d9918a502" providerId="ADAL" clId="{C66CF52F-57BF-4BD0-8049-4BB7FCD8C14B}" dt="2026-07-24T17:39:37.103" v="484" actId="20577"/>
          <ac:graphicFrameMkLst>
            <pc:docMk/>
            <pc:sldMk cId="3075159737" sldId="319"/>
            <ac:graphicFrameMk id="20" creationId="{DB8F693A-DFBE-FB7A-64E2-DA79C907695D}"/>
          </ac:graphicFrameMkLst>
        </pc:graphicFrameChg>
      </pc:sldChg>
    </pc:docChg>
  </pc:docChgLst>
  <pc:docChgLst>
    <pc:chgData name="Jennifer Stamper" userId="S::jstamper@fsu.edu::5caa1f63-41c1-4b73-8de1-91ac39512c8c" providerId="AD" clId="Web-{2BF24F83-0ED6-865F-6B4C-86DD17E582BD}"/>
    <pc:docChg chg="modSld">
      <pc:chgData name="Jennifer Stamper" userId="S::jstamper@fsu.edu::5caa1f63-41c1-4b73-8de1-91ac39512c8c" providerId="AD" clId="Web-{2BF24F83-0ED6-865F-6B4C-86DD17E582BD}" dt="2026-08-07T18:58:21.974" v="7" actId="14100"/>
      <pc:docMkLst>
        <pc:docMk/>
      </pc:docMkLst>
      <pc:sldChg chg="modSp">
        <pc:chgData name="Jennifer Stamper" userId="S::jstamper@fsu.edu::5caa1f63-41c1-4b73-8de1-91ac39512c8c" providerId="AD" clId="Web-{2BF24F83-0ED6-865F-6B4C-86DD17E582BD}" dt="2026-08-07T18:58:21.974" v="7" actId="14100"/>
        <pc:sldMkLst>
          <pc:docMk/>
          <pc:sldMk cId="2327247677" sldId="256"/>
        </pc:sldMkLst>
        <pc:spChg chg="mod">
          <ac:chgData name="Jennifer Stamper" userId="S::jstamper@fsu.edu::5caa1f63-41c1-4b73-8de1-91ac39512c8c" providerId="AD" clId="Web-{2BF24F83-0ED6-865F-6B4C-86DD17E582BD}" dt="2026-08-07T18:58:21.974" v="7" actId="14100"/>
          <ac:spMkLst>
            <pc:docMk/>
            <pc:sldMk cId="2327247677" sldId="256"/>
            <ac:spMk id="3" creationId="{C80A2C13-8566-34BA-536E-E345CDB5171C}"/>
          </ac:spMkLst>
        </pc:spChg>
      </pc:sldChg>
      <pc:sldChg chg="modSp">
        <pc:chgData name="Jennifer Stamper" userId="S::jstamper@fsu.edu::5caa1f63-41c1-4b73-8de1-91ac39512c8c" providerId="AD" clId="Web-{2BF24F83-0ED6-865F-6B4C-86DD17E582BD}" dt="2026-08-07T18:57:56.255" v="6" actId="14100"/>
        <pc:sldMkLst>
          <pc:docMk/>
          <pc:sldMk cId="1547481813" sldId="282"/>
        </pc:sldMkLst>
        <pc:spChg chg="mod">
          <ac:chgData name="Jennifer Stamper" userId="S::jstamper@fsu.edu::5caa1f63-41c1-4b73-8de1-91ac39512c8c" providerId="AD" clId="Web-{2BF24F83-0ED6-865F-6B4C-86DD17E582BD}" dt="2026-08-07T18:57:56.255" v="6" actId="14100"/>
          <ac:spMkLst>
            <pc:docMk/>
            <pc:sldMk cId="1547481813" sldId="282"/>
            <ac:spMk id="3" creationId="{1379638A-9DDB-B348-09AB-04A3B17F3898}"/>
          </ac:spMkLst>
        </pc:spChg>
        <pc:graphicFrameChg chg="mod">
          <ac:chgData name="Jennifer Stamper" userId="S::jstamper@fsu.edu::5caa1f63-41c1-4b73-8de1-91ac39512c8c" providerId="AD" clId="Web-{2BF24F83-0ED6-865F-6B4C-86DD17E582BD}" dt="2026-08-07T18:57:48.926" v="5" actId="1076"/>
          <ac:graphicFrameMkLst>
            <pc:docMk/>
            <pc:sldMk cId="1547481813" sldId="282"/>
            <ac:graphicFrameMk id="6" creationId="{FFE37D1E-04F7-106F-5D48-2F13623CC6B3}"/>
          </ac:graphicFrameMkLst>
        </pc:graphicFrameChg>
      </pc:sldChg>
    </pc:docChg>
  </pc:docChgLst>
  <pc:docChgLst>
    <pc:chgData name="Jennifer Stamper" userId="S::jstamper@fsu.edu::5caa1f63-41c1-4b73-8de1-91ac39512c8c" providerId="AD" clId="Web-{3D6D30B4-D0BB-FB3D-8F14-42E204731C0D}"/>
    <pc:docChg chg="modSld">
      <pc:chgData name="Jennifer Stamper" userId="S::jstamper@fsu.edu::5caa1f63-41c1-4b73-8de1-91ac39512c8c" providerId="AD" clId="Web-{3D6D30B4-D0BB-FB3D-8F14-42E204731C0D}" dt="2026-07-27T16:09:27.455" v="79" actId="20577"/>
      <pc:docMkLst>
        <pc:docMk/>
      </pc:docMkLst>
      <pc:sldChg chg="modSp">
        <pc:chgData name="Jennifer Stamper" userId="S::jstamper@fsu.edu::5caa1f63-41c1-4b73-8de1-91ac39512c8c" providerId="AD" clId="Web-{3D6D30B4-D0BB-FB3D-8F14-42E204731C0D}" dt="2026-07-27T16:07:37.439" v="0" actId="20577"/>
        <pc:sldMkLst>
          <pc:docMk/>
          <pc:sldMk cId="864213571" sldId="283"/>
        </pc:sldMkLst>
        <pc:spChg chg="mod">
          <ac:chgData name="Jennifer Stamper" userId="S::jstamper@fsu.edu::5caa1f63-41c1-4b73-8de1-91ac39512c8c" providerId="AD" clId="Web-{3D6D30B4-D0BB-FB3D-8F14-42E204731C0D}" dt="2026-07-27T16:07:37.439" v="0" actId="20577"/>
          <ac:spMkLst>
            <pc:docMk/>
            <pc:sldMk cId="864213571" sldId="283"/>
            <ac:spMk id="3" creationId="{C80A2C13-8566-34BA-536E-E345CDB5171C}"/>
          </ac:spMkLst>
        </pc:spChg>
      </pc:sldChg>
      <pc:sldChg chg="modSp">
        <pc:chgData name="Jennifer Stamper" userId="S::jstamper@fsu.edu::5caa1f63-41c1-4b73-8de1-91ac39512c8c" providerId="AD" clId="Web-{3D6D30B4-D0BB-FB3D-8F14-42E204731C0D}" dt="2026-07-27T16:07:56.861" v="2" actId="20577"/>
        <pc:sldMkLst>
          <pc:docMk/>
          <pc:sldMk cId="2835443000" sldId="285"/>
        </pc:sldMkLst>
        <pc:graphicFrameChg chg="modGraphic">
          <ac:chgData name="Jennifer Stamper" userId="S::jstamper@fsu.edu::5caa1f63-41c1-4b73-8de1-91ac39512c8c" providerId="AD" clId="Web-{3D6D30B4-D0BB-FB3D-8F14-42E204731C0D}" dt="2026-07-27T16:07:56.861" v="2" actId="20577"/>
          <ac:graphicFrameMkLst>
            <pc:docMk/>
            <pc:sldMk cId="2835443000" sldId="285"/>
            <ac:graphicFrameMk id="5" creationId="{16900128-1F07-DEDA-EF75-1E753342E5C1}"/>
          </ac:graphicFrameMkLst>
        </pc:graphicFrameChg>
      </pc:sldChg>
      <pc:sldChg chg="modSp">
        <pc:chgData name="Jennifer Stamper" userId="S::jstamper@fsu.edu::5caa1f63-41c1-4b73-8de1-91ac39512c8c" providerId="AD" clId="Web-{3D6D30B4-D0BB-FB3D-8F14-42E204731C0D}" dt="2026-07-27T16:09:27.455" v="79" actId="20577"/>
        <pc:sldMkLst>
          <pc:docMk/>
          <pc:sldMk cId="3443844933" sldId="314"/>
        </pc:sldMkLst>
        <pc:spChg chg="mod">
          <ac:chgData name="Jennifer Stamper" userId="S::jstamper@fsu.edu::5caa1f63-41c1-4b73-8de1-91ac39512c8c" providerId="AD" clId="Web-{3D6D30B4-D0BB-FB3D-8F14-42E204731C0D}" dt="2026-07-27T16:09:27.455" v="79" actId="20577"/>
          <ac:spMkLst>
            <pc:docMk/>
            <pc:sldMk cId="3443844933" sldId="314"/>
            <ac:spMk id="4" creationId="{68E344E5-5091-7093-CC5D-70AEFC1D5D7E}"/>
          </ac:spMkLst>
        </pc:spChg>
        <pc:spChg chg="mod">
          <ac:chgData name="Jennifer Stamper" userId="S::jstamper@fsu.edu::5caa1f63-41c1-4b73-8de1-91ac39512c8c" providerId="AD" clId="Web-{3D6D30B4-D0BB-FB3D-8F14-42E204731C0D}" dt="2026-07-27T16:09:27.455" v="79" actId="20577"/>
          <ac:spMkLst>
            <pc:docMk/>
            <pc:sldMk cId="3443844933" sldId="314"/>
            <ac:spMk id="6" creationId="{EB7BBCE7-803E-1B46-D084-E07D1AF58783}"/>
          </ac:spMkLst>
        </pc:spChg>
      </pc:sldChg>
    </pc:docChg>
  </pc:docChgLst>
  <pc:docChgLst>
    <pc:chgData name="Jennifer Stamper" userId="S::jstamper@fsu.edu::5caa1f63-41c1-4b73-8de1-91ac39512c8c" providerId="AD" clId="Web-{4901C78E-39D7-6929-7F51-4BD81372F5E8}"/>
    <pc:docChg chg="modSld">
      <pc:chgData name="Jennifer Stamper" userId="S::jstamper@fsu.edu::5caa1f63-41c1-4b73-8de1-91ac39512c8c" providerId="AD" clId="Web-{4901C78E-39D7-6929-7F51-4BD81372F5E8}" dt="2026-08-07T18:52:28.939" v="74" actId="14100"/>
      <pc:docMkLst>
        <pc:docMk/>
      </pc:docMkLst>
      <pc:sldChg chg="modSp">
        <pc:chgData name="Jennifer Stamper" userId="S::jstamper@fsu.edu::5caa1f63-41c1-4b73-8de1-91ac39512c8c" providerId="AD" clId="Web-{4901C78E-39D7-6929-7F51-4BD81372F5E8}" dt="2026-08-07T18:50:28.292" v="42" actId="20577"/>
        <pc:sldMkLst>
          <pc:docMk/>
          <pc:sldMk cId="1547481813" sldId="282"/>
        </pc:sldMkLst>
        <pc:spChg chg="mod">
          <ac:chgData name="Jennifer Stamper" userId="S::jstamper@fsu.edu::5caa1f63-41c1-4b73-8de1-91ac39512c8c" providerId="AD" clId="Web-{4901C78E-39D7-6929-7F51-4BD81372F5E8}" dt="2026-08-07T18:50:28.292" v="42" actId="20577"/>
          <ac:spMkLst>
            <pc:docMk/>
            <pc:sldMk cId="1547481813" sldId="282"/>
            <ac:spMk id="3" creationId="{1379638A-9DDB-B348-09AB-04A3B17F3898}"/>
          </ac:spMkLst>
        </pc:spChg>
      </pc:sldChg>
      <pc:sldChg chg="modSp">
        <pc:chgData name="Jennifer Stamper" userId="S::jstamper@fsu.edu::5caa1f63-41c1-4b73-8de1-91ac39512c8c" providerId="AD" clId="Web-{4901C78E-39D7-6929-7F51-4BD81372F5E8}" dt="2026-08-07T18:49:56.353" v="0" actId="1076"/>
        <pc:sldMkLst>
          <pc:docMk/>
          <pc:sldMk cId="864213571" sldId="283"/>
        </pc:sldMkLst>
        <pc:spChg chg="mod">
          <ac:chgData name="Jennifer Stamper" userId="S::jstamper@fsu.edu::5caa1f63-41c1-4b73-8de1-91ac39512c8c" providerId="AD" clId="Web-{4901C78E-39D7-6929-7F51-4BD81372F5E8}" dt="2026-08-07T18:49:56.353" v="0" actId="1076"/>
          <ac:spMkLst>
            <pc:docMk/>
            <pc:sldMk cId="864213571" sldId="283"/>
            <ac:spMk id="3" creationId="{C80A2C13-8566-34BA-536E-E345CDB5171C}"/>
          </ac:spMkLst>
        </pc:spChg>
      </pc:sldChg>
      <pc:sldChg chg="modSp">
        <pc:chgData name="Jennifer Stamper" userId="S::jstamper@fsu.edu::5caa1f63-41c1-4b73-8de1-91ac39512c8c" providerId="AD" clId="Web-{4901C78E-39D7-6929-7F51-4BD81372F5E8}" dt="2026-08-07T18:52:28.939" v="74" actId="14100"/>
        <pc:sldMkLst>
          <pc:docMk/>
          <pc:sldMk cId="2612432974" sldId="284"/>
        </pc:sldMkLst>
        <pc:spChg chg="mod">
          <ac:chgData name="Jennifer Stamper" userId="S::jstamper@fsu.edu::5caa1f63-41c1-4b73-8de1-91ac39512c8c" providerId="AD" clId="Web-{4901C78E-39D7-6929-7F51-4BD81372F5E8}" dt="2026-08-07T18:52:28.939" v="74" actId="14100"/>
          <ac:spMkLst>
            <pc:docMk/>
            <pc:sldMk cId="2612432974" sldId="284"/>
            <ac:spMk id="3" creationId="{C80A2C13-8566-34BA-536E-E345CDB5171C}"/>
          </ac:spMkLst>
        </pc:spChg>
      </pc:sldChg>
      <pc:sldChg chg="modSp">
        <pc:chgData name="Jennifer Stamper" userId="S::jstamper@fsu.edu::5caa1f63-41c1-4b73-8de1-91ac39512c8c" providerId="AD" clId="Web-{4901C78E-39D7-6929-7F51-4BD81372F5E8}" dt="2026-08-07T18:51:02.622" v="61" actId="20577"/>
        <pc:sldMkLst>
          <pc:docMk/>
          <pc:sldMk cId="2835443000" sldId="285"/>
        </pc:sldMkLst>
        <pc:graphicFrameChg chg="mod modGraphic">
          <ac:chgData name="Jennifer Stamper" userId="S::jstamper@fsu.edu::5caa1f63-41c1-4b73-8de1-91ac39512c8c" providerId="AD" clId="Web-{4901C78E-39D7-6929-7F51-4BD81372F5E8}" dt="2026-08-07T18:51:02.622" v="61" actId="20577"/>
          <ac:graphicFrameMkLst>
            <pc:docMk/>
            <pc:sldMk cId="2835443000" sldId="285"/>
            <ac:graphicFrameMk id="5" creationId="{16900128-1F07-DEDA-EF75-1E753342E5C1}"/>
          </ac:graphicFrameMkLst>
        </pc:graphicFrameChg>
      </pc:sldChg>
      <pc:sldChg chg="modSp">
        <pc:chgData name="Jennifer Stamper" userId="S::jstamper@fsu.edu::5caa1f63-41c1-4b73-8de1-91ac39512c8c" providerId="AD" clId="Web-{4901C78E-39D7-6929-7F51-4BD81372F5E8}" dt="2026-08-07T18:51:36.530" v="62" actId="20577"/>
        <pc:sldMkLst>
          <pc:docMk/>
          <pc:sldMk cId="3757066351" sldId="295"/>
        </pc:sldMkLst>
        <pc:spChg chg="mod">
          <ac:chgData name="Jennifer Stamper" userId="S::jstamper@fsu.edu::5caa1f63-41c1-4b73-8de1-91ac39512c8c" providerId="AD" clId="Web-{4901C78E-39D7-6929-7F51-4BD81372F5E8}" dt="2026-08-07T18:51:36.530" v="62" actId="20577"/>
          <ac:spMkLst>
            <pc:docMk/>
            <pc:sldMk cId="3757066351" sldId="295"/>
            <ac:spMk id="3" creationId="{51564AF9-CA20-869D-5B78-98CB75AD7341}"/>
          </ac:spMkLst>
        </pc:spChg>
      </pc:sldChg>
      <pc:sldChg chg="modSp">
        <pc:chgData name="Jennifer Stamper" userId="S::jstamper@fsu.edu::5caa1f63-41c1-4b73-8de1-91ac39512c8c" providerId="AD" clId="Web-{4901C78E-39D7-6929-7F51-4BD81372F5E8}" dt="2026-08-07T18:52:11.954" v="73" actId="20577"/>
        <pc:sldMkLst>
          <pc:docMk/>
          <pc:sldMk cId="3443844933" sldId="314"/>
        </pc:sldMkLst>
        <pc:spChg chg="mod">
          <ac:chgData name="Jennifer Stamper" userId="S::jstamper@fsu.edu::5caa1f63-41c1-4b73-8de1-91ac39512c8c" providerId="AD" clId="Web-{4901C78E-39D7-6929-7F51-4BD81372F5E8}" dt="2026-08-07T18:52:06.407" v="69" actId="20577"/>
          <ac:spMkLst>
            <pc:docMk/>
            <pc:sldMk cId="3443844933" sldId="314"/>
            <ac:spMk id="4" creationId="{68E344E5-5091-7093-CC5D-70AEFC1D5D7E}"/>
          </ac:spMkLst>
        </pc:spChg>
        <pc:spChg chg="mod">
          <ac:chgData name="Jennifer Stamper" userId="S::jstamper@fsu.edu::5caa1f63-41c1-4b73-8de1-91ac39512c8c" providerId="AD" clId="Web-{4901C78E-39D7-6929-7F51-4BD81372F5E8}" dt="2026-08-07T18:52:11.954" v="73" actId="20577"/>
          <ac:spMkLst>
            <pc:docMk/>
            <pc:sldMk cId="3443844933" sldId="314"/>
            <ac:spMk id="6" creationId="{EB7BBCE7-803E-1B46-D084-E07D1AF58783}"/>
          </ac:spMkLst>
        </pc:spChg>
      </pc:sldChg>
    </pc:docChg>
  </pc:docChgLst>
  <pc:docChgLst>
    <pc:chgData name="Christine Conley" userId="f225a300-1f7e-4877-9034-36ed041d3a3d" providerId="ADAL" clId="{58520B2B-2ABD-4888-AC38-C894800C64A8}"/>
    <pc:docChg chg="undo custSel delSld modSld">
      <pc:chgData name="Christine Conley" userId="f225a300-1f7e-4877-9034-36ed041d3a3d" providerId="ADAL" clId="{58520B2B-2ABD-4888-AC38-C894800C64A8}" dt="2026-08-10T15:49:40.691" v="556" actId="1076"/>
      <pc:docMkLst>
        <pc:docMk/>
      </pc:docMkLst>
      <pc:sldChg chg="modSp">
        <pc:chgData name="Christine Conley" userId="f225a300-1f7e-4877-9034-36ed041d3a3d" providerId="ADAL" clId="{58520B2B-2ABD-4888-AC38-C894800C64A8}" dt="2026-08-05T12:55:56.792" v="136"/>
        <pc:sldMkLst>
          <pc:docMk/>
          <pc:sldMk cId="2327247677" sldId="256"/>
        </pc:sldMkLst>
        <pc:spChg chg="mod">
          <ac:chgData name="Christine Conley" userId="f225a300-1f7e-4877-9034-36ed041d3a3d" providerId="ADAL" clId="{58520B2B-2ABD-4888-AC38-C894800C64A8}" dt="2026-08-05T12:55:56.792" v="136"/>
          <ac:spMkLst>
            <pc:docMk/>
            <pc:sldMk cId="2327247677" sldId="256"/>
            <ac:spMk id="3" creationId="{C80A2C13-8566-34BA-536E-E345CDB5171C}"/>
          </ac:spMkLst>
        </pc:spChg>
      </pc:sldChg>
      <pc:sldChg chg="modSp mod">
        <pc:chgData name="Christine Conley" userId="f225a300-1f7e-4877-9034-36ed041d3a3d" providerId="ADAL" clId="{58520B2B-2ABD-4888-AC38-C894800C64A8}" dt="2026-08-06T11:52:42.422" v="499" actId="6549"/>
        <pc:sldMkLst>
          <pc:docMk/>
          <pc:sldMk cId="2268566933" sldId="259"/>
        </pc:sldMkLst>
        <pc:spChg chg="mod">
          <ac:chgData name="Christine Conley" userId="f225a300-1f7e-4877-9034-36ed041d3a3d" providerId="ADAL" clId="{58520B2B-2ABD-4888-AC38-C894800C64A8}" dt="2026-08-06T11:52:18.806" v="496" actId="1076"/>
          <ac:spMkLst>
            <pc:docMk/>
            <pc:sldMk cId="2268566933" sldId="259"/>
            <ac:spMk id="2" creationId="{9EEBC3FF-D764-CB24-7EC4-602AE12E6A6D}"/>
          </ac:spMkLst>
        </pc:spChg>
        <pc:spChg chg="mod">
          <ac:chgData name="Christine Conley" userId="f225a300-1f7e-4877-9034-36ed041d3a3d" providerId="ADAL" clId="{58520B2B-2ABD-4888-AC38-C894800C64A8}" dt="2026-08-06T11:52:42.422" v="499" actId="6549"/>
          <ac:spMkLst>
            <pc:docMk/>
            <pc:sldMk cId="2268566933" sldId="259"/>
            <ac:spMk id="3" creationId="{4B72124A-9ECD-B508-6877-BFD23D5DA11E}"/>
          </ac:spMkLst>
        </pc:spChg>
      </pc:sldChg>
      <pc:sldChg chg="modSp mod">
        <pc:chgData name="Christine Conley" userId="f225a300-1f7e-4877-9034-36ed041d3a3d" providerId="ADAL" clId="{58520B2B-2ABD-4888-AC38-C894800C64A8}" dt="2026-08-05T13:05:43.939" v="309" actId="14100"/>
        <pc:sldMkLst>
          <pc:docMk/>
          <pc:sldMk cId="4221173113" sldId="264"/>
        </pc:sldMkLst>
        <pc:spChg chg="mod">
          <ac:chgData name="Christine Conley" userId="f225a300-1f7e-4877-9034-36ed041d3a3d" providerId="ADAL" clId="{58520B2B-2ABD-4888-AC38-C894800C64A8}" dt="2026-08-05T13:05:43.939" v="309" actId="14100"/>
          <ac:spMkLst>
            <pc:docMk/>
            <pc:sldMk cId="4221173113" sldId="264"/>
            <ac:spMk id="14" creationId="{1715A386-FE10-B844-C14E-07AEE12C830C}"/>
          </ac:spMkLst>
        </pc:spChg>
      </pc:sldChg>
      <pc:sldChg chg="addSp modSp mod">
        <pc:chgData name="Christine Conley" userId="f225a300-1f7e-4877-9034-36ed041d3a3d" providerId="ADAL" clId="{58520B2B-2ABD-4888-AC38-C894800C64A8}" dt="2026-08-06T11:54:05.059" v="508" actId="20577"/>
        <pc:sldMkLst>
          <pc:docMk/>
          <pc:sldMk cId="2305450097" sldId="269"/>
        </pc:sldMkLst>
        <pc:spChg chg="mod">
          <ac:chgData name="Christine Conley" userId="f225a300-1f7e-4877-9034-36ed041d3a3d" providerId="ADAL" clId="{58520B2B-2ABD-4888-AC38-C894800C64A8}" dt="2026-07-28T20:07:31.736" v="86" actId="5793"/>
          <ac:spMkLst>
            <pc:docMk/>
            <pc:sldMk cId="2305450097" sldId="269"/>
            <ac:spMk id="3" creationId="{21A37EC3-9FE0-7DE7-97F9-8BEFAD2EEEFB}"/>
          </ac:spMkLst>
        </pc:spChg>
        <pc:spChg chg="mod">
          <ac:chgData name="Christine Conley" userId="f225a300-1f7e-4877-9034-36ed041d3a3d" providerId="ADAL" clId="{58520B2B-2ABD-4888-AC38-C894800C64A8}" dt="2026-08-06T11:54:05.059" v="508" actId="20577"/>
          <ac:spMkLst>
            <pc:docMk/>
            <pc:sldMk cId="2305450097" sldId="269"/>
            <ac:spMk id="7" creationId="{809E51CD-C31C-6248-C294-15ABF30B2CB3}"/>
          </ac:spMkLst>
        </pc:spChg>
        <pc:graphicFrameChg chg="modGraphic">
          <ac:chgData name="Christine Conley" userId="f225a300-1f7e-4877-9034-36ed041d3a3d" providerId="ADAL" clId="{58520B2B-2ABD-4888-AC38-C894800C64A8}" dt="2026-07-28T20:07:35.327" v="87" actId="14734"/>
          <ac:graphicFrameMkLst>
            <pc:docMk/>
            <pc:sldMk cId="2305450097" sldId="269"/>
            <ac:graphicFrameMk id="4" creationId="{D72FC980-A324-5C8D-3FF3-A0A913599E9D}"/>
          </ac:graphicFrameMkLst>
        </pc:graphicFrameChg>
      </pc:sldChg>
      <pc:sldChg chg="modSp mod">
        <pc:chgData name="Christine Conley" userId="f225a300-1f7e-4877-9034-36ed041d3a3d" providerId="ADAL" clId="{58520B2B-2ABD-4888-AC38-C894800C64A8}" dt="2026-08-06T11:58:46.469" v="540" actId="20577"/>
        <pc:sldMkLst>
          <pc:docMk/>
          <pc:sldMk cId="1152594968" sldId="270"/>
        </pc:sldMkLst>
        <pc:spChg chg="mod">
          <ac:chgData name="Christine Conley" userId="f225a300-1f7e-4877-9034-36ed041d3a3d" providerId="ADAL" clId="{58520B2B-2ABD-4888-AC38-C894800C64A8}" dt="2026-08-06T11:58:46.469" v="540" actId="20577"/>
          <ac:spMkLst>
            <pc:docMk/>
            <pc:sldMk cId="1152594968" sldId="270"/>
            <ac:spMk id="3" creationId="{B7DE2068-3D55-3588-8696-369F49EFB440}"/>
          </ac:spMkLst>
        </pc:spChg>
      </pc:sldChg>
      <pc:sldChg chg="modSp mod">
        <pc:chgData name="Christine Conley" userId="f225a300-1f7e-4877-9034-36ed041d3a3d" providerId="ADAL" clId="{58520B2B-2ABD-4888-AC38-C894800C64A8}" dt="2026-08-05T13:13:15.016" v="437" actId="20577"/>
        <pc:sldMkLst>
          <pc:docMk/>
          <pc:sldMk cId="4127402256" sldId="275"/>
        </pc:sldMkLst>
        <pc:spChg chg="mod">
          <ac:chgData name="Christine Conley" userId="f225a300-1f7e-4877-9034-36ed041d3a3d" providerId="ADAL" clId="{58520B2B-2ABD-4888-AC38-C894800C64A8}" dt="2026-08-05T13:13:15.016" v="437" actId="20577"/>
          <ac:spMkLst>
            <pc:docMk/>
            <pc:sldMk cId="4127402256" sldId="275"/>
            <ac:spMk id="19" creationId="{5CFB437F-BABE-B588-5207-9782043BA997}"/>
          </ac:spMkLst>
        </pc:spChg>
      </pc:sldChg>
      <pc:sldChg chg="modSp mod">
        <pc:chgData name="Christine Conley" userId="f225a300-1f7e-4877-9034-36ed041d3a3d" providerId="ADAL" clId="{58520B2B-2ABD-4888-AC38-C894800C64A8}" dt="2026-08-10T15:49:40.691" v="556" actId="1076"/>
        <pc:sldMkLst>
          <pc:docMk/>
          <pc:sldMk cId="1547481813" sldId="282"/>
        </pc:sldMkLst>
        <pc:spChg chg="mod">
          <ac:chgData name="Christine Conley" userId="f225a300-1f7e-4877-9034-36ed041d3a3d" providerId="ADAL" clId="{58520B2B-2ABD-4888-AC38-C894800C64A8}" dt="2026-08-10T15:49:30.706" v="554" actId="1076"/>
          <ac:spMkLst>
            <pc:docMk/>
            <pc:sldMk cId="1547481813" sldId="282"/>
            <ac:spMk id="3" creationId="{1379638A-9DDB-B348-09AB-04A3B17F3898}"/>
          </ac:spMkLst>
        </pc:spChg>
        <pc:graphicFrameChg chg="mod modGraphic">
          <ac:chgData name="Christine Conley" userId="f225a300-1f7e-4877-9034-36ed041d3a3d" providerId="ADAL" clId="{58520B2B-2ABD-4888-AC38-C894800C64A8}" dt="2026-08-10T15:49:40.691" v="556" actId="1076"/>
          <ac:graphicFrameMkLst>
            <pc:docMk/>
            <pc:sldMk cId="1547481813" sldId="282"/>
            <ac:graphicFrameMk id="6" creationId="{FFE37D1E-04F7-106F-5D48-2F13623CC6B3}"/>
          </ac:graphicFrameMkLst>
        </pc:graphicFrameChg>
      </pc:sldChg>
      <pc:sldChg chg="modSp">
        <pc:chgData name="Christine Conley" userId="f225a300-1f7e-4877-9034-36ed041d3a3d" providerId="ADAL" clId="{58520B2B-2ABD-4888-AC38-C894800C64A8}" dt="2026-07-27T18:35:14.715" v="0"/>
        <pc:sldMkLst>
          <pc:docMk/>
          <pc:sldMk cId="2612432974" sldId="284"/>
        </pc:sldMkLst>
        <pc:spChg chg="mod">
          <ac:chgData name="Christine Conley" userId="f225a300-1f7e-4877-9034-36ed041d3a3d" providerId="ADAL" clId="{58520B2B-2ABD-4888-AC38-C894800C64A8}" dt="2026-07-27T18:35:14.715" v="0"/>
          <ac:spMkLst>
            <pc:docMk/>
            <pc:sldMk cId="2612432974" sldId="284"/>
            <ac:spMk id="3" creationId="{C80A2C13-8566-34BA-536E-E345CDB5171C}"/>
          </ac:spMkLst>
        </pc:spChg>
      </pc:sldChg>
      <pc:sldChg chg="modSp mod">
        <pc:chgData name="Christine Conley" userId="f225a300-1f7e-4877-9034-36ed041d3a3d" providerId="ADAL" clId="{58520B2B-2ABD-4888-AC38-C894800C64A8}" dt="2026-08-06T11:59:26.536" v="547" actId="20577"/>
        <pc:sldMkLst>
          <pc:docMk/>
          <pc:sldMk cId="3162626501" sldId="291"/>
        </pc:sldMkLst>
        <pc:spChg chg="mod">
          <ac:chgData name="Christine Conley" userId="f225a300-1f7e-4877-9034-36ed041d3a3d" providerId="ADAL" clId="{58520B2B-2ABD-4888-AC38-C894800C64A8}" dt="2026-08-06T11:59:26.536" v="547" actId="20577"/>
          <ac:spMkLst>
            <pc:docMk/>
            <pc:sldMk cId="3162626501" sldId="291"/>
            <ac:spMk id="3" creationId="{740D3CD8-DD56-0EA2-BCFE-CB8D00026BD8}"/>
          </ac:spMkLst>
        </pc:spChg>
      </pc:sldChg>
      <pc:sldChg chg="modSp mod">
        <pc:chgData name="Christine Conley" userId="f225a300-1f7e-4877-9034-36ed041d3a3d" providerId="ADAL" clId="{58520B2B-2ABD-4888-AC38-C894800C64A8}" dt="2026-08-05T12:51:30.592" v="129" actId="20577"/>
        <pc:sldMkLst>
          <pc:docMk/>
          <pc:sldMk cId="3757066351" sldId="295"/>
        </pc:sldMkLst>
        <pc:spChg chg="mod">
          <ac:chgData name="Christine Conley" userId="f225a300-1f7e-4877-9034-36ed041d3a3d" providerId="ADAL" clId="{58520B2B-2ABD-4888-AC38-C894800C64A8}" dt="2026-08-05T12:51:30.592" v="129" actId="20577"/>
          <ac:spMkLst>
            <pc:docMk/>
            <pc:sldMk cId="3757066351" sldId="295"/>
            <ac:spMk id="3" creationId="{51564AF9-CA20-869D-5B78-98CB75AD7341}"/>
          </ac:spMkLst>
        </pc:spChg>
      </pc:sldChg>
      <pc:sldChg chg="modSp mod">
        <pc:chgData name="Christine Conley" userId="f225a300-1f7e-4877-9034-36ed041d3a3d" providerId="ADAL" clId="{58520B2B-2ABD-4888-AC38-C894800C64A8}" dt="2026-08-05T13:02:55.251" v="177" actId="5793"/>
        <pc:sldMkLst>
          <pc:docMk/>
          <pc:sldMk cId="4174180272" sldId="304"/>
        </pc:sldMkLst>
        <pc:spChg chg="mod">
          <ac:chgData name="Christine Conley" userId="f225a300-1f7e-4877-9034-36ed041d3a3d" providerId="ADAL" clId="{58520B2B-2ABD-4888-AC38-C894800C64A8}" dt="2026-08-05T13:02:55.251" v="177" actId="5793"/>
          <ac:spMkLst>
            <pc:docMk/>
            <pc:sldMk cId="4174180272" sldId="304"/>
            <ac:spMk id="3" creationId="{DCBB0484-9A0F-1396-7FCF-C453122C496B}"/>
          </ac:spMkLst>
        </pc:spChg>
      </pc:sldChg>
      <pc:sldChg chg="modSp mod">
        <pc:chgData name="Christine Conley" userId="f225a300-1f7e-4877-9034-36ed041d3a3d" providerId="ADAL" clId="{58520B2B-2ABD-4888-AC38-C894800C64A8}" dt="2026-08-06T12:01:00.240" v="550" actId="1076"/>
        <pc:sldMkLst>
          <pc:docMk/>
          <pc:sldMk cId="1198336493" sldId="309"/>
        </pc:sldMkLst>
        <pc:spChg chg="mod">
          <ac:chgData name="Christine Conley" userId="f225a300-1f7e-4877-9034-36ed041d3a3d" providerId="ADAL" clId="{58520B2B-2ABD-4888-AC38-C894800C64A8}" dt="2026-08-03T12:48:29.977" v="124" actId="20577"/>
          <ac:spMkLst>
            <pc:docMk/>
            <pc:sldMk cId="1198336493" sldId="309"/>
            <ac:spMk id="2" creationId="{9FDCA960-EDFF-B1CE-03BC-A610CEA06127}"/>
          </ac:spMkLst>
        </pc:spChg>
        <pc:spChg chg="mod">
          <ac:chgData name="Christine Conley" userId="f225a300-1f7e-4877-9034-36ed041d3a3d" providerId="ADAL" clId="{58520B2B-2ABD-4888-AC38-C894800C64A8}" dt="2026-08-06T12:00:55.990" v="549" actId="14100"/>
          <ac:spMkLst>
            <pc:docMk/>
            <pc:sldMk cId="1198336493" sldId="309"/>
            <ac:spMk id="4" creationId="{3D2D7B2D-84FE-3BC5-B4EE-A06C4EC3A419}"/>
          </ac:spMkLst>
        </pc:spChg>
        <pc:spChg chg="mod">
          <ac:chgData name="Christine Conley" userId="f225a300-1f7e-4877-9034-36ed041d3a3d" providerId="ADAL" clId="{58520B2B-2ABD-4888-AC38-C894800C64A8}" dt="2026-08-06T11:53:44.343" v="505" actId="255"/>
          <ac:spMkLst>
            <pc:docMk/>
            <pc:sldMk cId="1198336493" sldId="309"/>
            <ac:spMk id="6" creationId="{ECD2FE0A-C0B0-80B8-249C-82CB7D904D34}"/>
          </ac:spMkLst>
        </pc:spChg>
        <pc:picChg chg="mod">
          <ac:chgData name="Christine Conley" userId="f225a300-1f7e-4877-9034-36ed041d3a3d" providerId="ADAL" clId="{58520B2B-2ABD-4888-AC38-C894800C64A8}" dt="2026-08-06T12:01:00.240" v="550" actId="1076"/>
          <ac:picMkLst>
            <pc:docMk/>
            <pc:sldMk cId="1198336493" sldId="309"/>
            <ac:picMk id="8" creationId="{6D509CEB-3814-1306-3ADA-BC4041E0481C}"/>
          </ac:picMkLst>
        </pc:picChg>
        <pc:picChg chg="mod">
          <ac:chgData name="Christine Conley" userId="f225a300-1f7e-4877-9034-36ed041d3a3d" providerId="ADAL" clId="{58520B2B-2ABD-4888-AC38-C894800C64A8}" dt="2026-08-06T11:53:50.207" v="506" actId="1076"/>
          <ac:picMkLst>
            <pc:docMk/>
            <pc:sldMk cId="1198336493" sldId="309"/>
            <ac:picMk id="11" creationId="{568D2F18-502E-00FF-C196-F45949307275}"/>
          </ac:picMkLst>
        </pc:picChg>
      </pc:sldChg>
      <pc:sldChg chg="modSp mod">
        <pc:chgData name="Christine Conley" userId="f225a300-1f7e-4877-9034-36ed041d3a3d" providerId="ADAL" clId="{58520B2B-2ABD-4888-AC38-C894800C64A8}" dt="2026-08-03T12:29:50.677" v="118" actId="27636"/>
        <pc:sldMkLst>
          <pc:docMk/>
          <pc:sldMk cId="254322192" sldId="312"/>
        </pc:sldMkLst>
        <pc:spChg chg="mod">
          <ac:chgData name="Christine Conley" userId="f225a300-1f7e-4877-9034-36ed041d3a3d" providerId="ADAL" clId="{58520B2B-2ABD-4888-AC38-C894800C64A8}" dt="2026-08-03T12:29:50.676" v="117" actId="27636"/>
          <ac:spMkLst>
            <pc:docMk/>
            <pc:sldMk cId="254322192" sldId="312"/>
            <ac:spMk id="4" creationId="{CB02AF7D-7201-C008-9D2B-20BE62CC4631}"/>
          </ac:spMkLst>
        </pc:spChg>
        <pc:spChg chg="mod">
          <ac:chgData name="Christine Conley" userId="f225a300-1f7e-4877-9034-36ed041d3a3d" providerId="ADAL" clId="{58520B2B-2ABD-4888-AC38-C894800C64A8}" dt="2026-08-03T12:29:50.677" v="118" actId="27636"/>
          <ac:spMkLst>
            <pc:docMk/>
            <pc:sldMk cId="254322192" sldId="312"/>
            <ac:spMk id="6" creationId="{14D2AC0A-D916-0230-F31D-4AB259C7CD34}"/>
          </ac:spMkLst>
        </pc:spChg>
      </pc:sldChg>
      <pc:sldChg chg="modSp mod">
        <pc:chgData name="Christine Conley" userId="f225a300-1f7e-4877-9034-36ed041d3a3d" providerId="ADAL" clId="{58520B2B-2ABD-4888-AC38-C894800C64A8}" dt="2026-08-03T12:52:47.248" v="126" actId="14100"/>
        <pc:sldMkLst>
          <pc:docMk/>
          <pc:sldMk cId="3770725080" sldId="316"/>
        </pc:sldMkLst>
        <pc:spChg chg="mod">
          <ac:chgData name="Christine Conley" userId="f225a300-1f7e-4877-9034-36ed041d3a3d" providerId="ADAL" clId="{58520B2B-2ABD-4888-AC38-C894800C64A8}" dt="2026-08-03T12:52:47.248" v="126" actId="14100"/>
          <ac:spMkLst>
            <pc:docMk/>
            <pc:sldMk cId="3770725080" sldId="316"/>
            <ac:spMk id="7" creationId="{4C382319-B132-4427-F6C9-550590871677}"/>
          </ac:spMkLst>
        </pc:spChg>
      </pc:sldChg>
      <pc:sldChg chg="delSp modSp mod">
        <pc:chgData name="Christine Conley" userId="f225a300-1f7e-4877-9034-36ed041d3a3d" providerId="ADAL" clId="{58520B2B-2ABD-4888-AC38-C894800C64A8}" dt="2026-08-06T11:59:08.938" v="541" actId="21"/>
        <pc:sldMkLst>
          <pc:docMk/>
          <pc:sldMk cId="0" sldId="317"/>
        </pc:sldMkLst>
        <pc:spChg chg="mod">
          <ac:chgData name="Christine Conley" userId="f225a300-1f7e-4877-9034-36ed041d3a3d" providerId="ADAL" clId="{58520B2B-2ABD-4888-AC38-C894800C64A8}" dt="2026-08-06T11:56:13.861" v="531" actId="20577"/>
          <ac:spMkLst>
            <pc:docMk/>
            <pc:sldMk cId="0" sldId="317"/>
            <ac:spMk id="39" creationId="{00000000-0000-0000-0000-000000000000}"/>
          </ac:spMkLst>
        </pc:spChg>
      </pc:sldChg>
      <pc:sldChg chg="modSp mod">
        <pc:chgData name="Christine Conley" userId="f225a300-1f7e-4877-9034-36ed041d3a3d" providerId="ADAL" clId="{58520B2B-2ABD-4888-AC38-C894800C64A8}" dt="2026-08-05T12:58:16.040" v="161" actId="20577"/>
        <pc:sldMkLst>
          <pc:docMk/>
          <pc:sldMk cId="3075159737" sldId="319"/>
        </pc:sldMkLst>
        <pc:graphicFrameChg chg="modGraphic">
          <ac:chgData name="Christine Conley" userId="f225a300-1f7e-4877-9034-36ed041d3a3d" providerId="ADAL" clId="{58520B2B-2ABD-4888-AC38-C894800C64A8}" dt="2026-08-05T12:58:16.040" v="161" actId="20577"/>
          <ac:graphicFrameMkLst>
            <pc:docMk/>
            <pc:sldMk cId="3075159737" sldId="319"/>
            <ac:graphicFrameMk id="20" creationId="{DB8F693A-DFBE-FB7A-64E2-DA79C907695D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hyperlink" Target="https://peoplefirst.myflorida.com/" TargetMode="External"/><Relationship Id="rId1" Type="http://schemas.openxmlformats.org/officeDocument/2006/relationships/hyperlink" Target="https://peoplefirst.myflorida.com/peoplefirst" TargetMode="Externa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hyperlink" Target="mailto:insurance@fsu.edu" TargetMode="External"/><Relationship Id="rId1" Type="http://schemas.openxmlformats.org/officeDocument/2006/relationships/hyperlink" Target="https://peoplefirst.myflorida.com/peoplefirst" TargetMode="Externa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peoplefirst.myflorida.com/peoplefirst" TargetMode="External"/><Relationship Id="rId7" Type="http://schemas.openxmlformats.org/officeDocument/2006/relationships/image" Target="../media/image9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hyperlink" Target="https://peoplefirst.myflorida.com/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hyperlink" Target="https://peoplefirst.myflorida.com/peoplefirst" TargetMode="External"/><Relationship Id="rId1" Type="http://schemas.openxmlformats.org/officeDocument/2006/relationships/image" Target="../media/image14.svg"/><Relationship Id="rId5" Type="http://schemas.openxmlformats.org/officeDocument/2006/relationships/hyperlink" Target="mailto:insurance@fsu.edu" TargetMode="External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E6F6B7-845A-49F7-98FB-FB19726033A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4594A0D-FF96-4DAB-B935-B008BA4BA97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There are </a:t>
          </a:r>
          <a:r>
            <a:rPr lang="en-US" b="1" dirty="0"/>
            <a:t>two ways </a:t>
          </a:r>
          <a:r>
            <a:rPr lang="en-US" dirty="0"/>
            <a:t>to complete your enrollment: </a:t>
          </a:r>
        </a:p>
      </dgm:t>
    </dgm:pt>
    <dgm:pt modelId="{23C06868-78CC-4BF5-B27E-B52CB9593C2B}" type="parTrans" cxnId="{A5B5F12A-071C-4A55-88FA-70A3BE200185}">
      <dgm:prSet/>
      <dgm:spPr/>
      <dgm:t>
        <a:bodyPr/>
        <a:lstStyle/>
        <a:p>
          <a:endParaRPr lang="en-US"/>
        </a:p>
      </dgm:t>
    </dgm:pt>
    <dgm:pt modelId="{E5FAFE3E-1526-4459-B3EA-073322B53357}" type="sibTrans" cxnId="{A5B5F12A-071C-4A55-88FA-70A3BE200185}">
      <dgm:prSet/>
      <dgm:spPr/>
      <dgm:t>
        <a:bodyPr/>
        <a:lstStyle/>
        <a:p>
          <a:endParaRPr lang="en-US"/>
        </a:p>
      </dgm:t>
    </dgm:pt>
    <dgm:pt modelId="{FA9A7A76-5890-4421-8F10-1934E01DAF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Online</a:t>
          </a:r>
          <a:r>
            <a:rPr lang="en-US" dirty="0"/>
            <a:t> through the </a:t>
          </a:r>
          <a:r>
            <a:rPr lang="en-US" b="1" dirty="0">
              <a:hlinkClick xmlns:r="http://schemas.openxmlformats.org/officeDocument/2006/relationships" r:id="rId1"/>
            </a:rPr>
            <a:t>People First website </a:t>
          </a:r>
          <a:r>
            <a:rPr lang="en-US" dirty="0"/>
            <a:t>(</a:t>
          </a:r>
          <a:r>
            <a:rPr lang="en-US" dirty="0">
              <a:hlinkClick xmlns:r="http://schemas.openxmlformats.org/officeDocument/2006/relationships" r:id="rId2"/>
            </a:rPr>
            <a:t>https://peoplefirst.myflorida.com</a:t>
          </a:r>
          <a:r>
            <a:rPr lang="en-US" dirty="0"/>
            <a:t>)</a:t>
          </a:r>
        </a:p>
      </dgm:t>
    </dgm:pt>
    <dgm:pt modelId="{CBF9AD3B-8483-44F5-B961-25FB369C6641}" type="parTrans" cxnId="{021E29A7-2F97-4ED7-8921-AAA7EBB210C1}">
      <dgm:prSet/>
      <dgm:spPr/>
      <dgm:t>
        <a:bodyPr/>
        <a:lstStyle/>
        <a:p>
          <a:endParaRPr lang="en-US"/>
        </a:p>
      </dgm:t>
    </dgm:pt>
    <dgm:pt modelId="{049B049D-E422-462A-A60E-EB9DB42353BB}" type="sibTrans" cxnId="{021E29A7-2F97-4ED7-8921-AAA7EBB210C1}">
      <dgm:prSet/>
      <dgm:spPr/>
      <dgm:t>
        <a:bodyPr/>
        <a:lstStyle/>
        <a:p>
          <a:endParaRPr lang="en-US"/>
        </a:p>
      </dgm:t>
    </dgm:pt>
    <dgm:pt modelId="{D755D0AF-1843-4135-A0F0-596469A13AB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By </a:t>
          </a:r>
          <a:r>
            <a:rPr lang="en-US" b="1" dirty="0"/>
            <a:t>phone</a:t>
          </a:r>
          <a:r>
            <a:rPr lang="en-US" dirty="0"/>
            <a:t> through the People First Service Center at 1-866-663-4735</a:t>
          </a:r>
        </a:p>
      </dgm:t>
    </dgm:pt>
    <dgm:pt modelId="{1F2FB8C1-FE90-47ED-8296-FAA5D05BE0CB}" type="parTrans" cxnId="{90CC1108-5D85-4467-9FD2-3E125D2A4C8F}">
      <dgm:prSet/>
      <dgm:spPr/>
      <dgm:t>
        <a:bodyPr/>
        <a:lstStyle/>
        <a:p>
          <a:endParaRPr lang="en-US"/>
        </a:p>
      </dgm:t>
    </dgm:pt>
    <dgm:pt modelId="{AAD5B031-A351-426F-92EF-4784C3FC1BC4}" type="sibTrans" cxnId="{90CC1108-5D85-4467-9FD2-3E125D2A4C8F}">
      <dgm:prSet/>
      <dgm:spPr/>
      <dgm:t>
        <a:bodyPr/>
        <a:lstStyle/>
        <a:p>
          <a:endParaRPr lang="en-US"/>
        </a:p>
      </dgm:t>
    </dgm:pt>
    <dgm:pt modelId="{154E1633-FD7B-46C2-A16F-3C92E473FB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Deadline: 60 days from the date of hire to enroll in State of Florida insurance plans. </a:t>
          </a:r>
        </a:p>
      </dgm:t>
    </dgm:pt>
    <dgm:pt modelId="{8DF8B530-8042-4DFC-8B08-0408189E7BF3}" type="parTrans" cxnId="{2590BA86-EBED-4ECC-BF3C-22BA8672C58E}">
      <dgm:prSet/>
      <dgm:spPr/>
      <dgm:t>
        <a:bodyPr/>
        <a:lstStyle/>
        <a:p>
          <a:endParaRPr lang="en-US"/>
        </a:p>
      </dgm:t>
    </dgm:pt>
    <dgm:pt modelId="{F59A72FD-6C74-4CAE-BD1E-EA7794B48FF1}" type="sibTrans" cxnId="{2590BA86-EBED-4ECC-BF3C-22BA8672C58E}">
      <dgm:prSet/>
      <dgm:spPr/>
      <dgm:t>
        <a:bodyPr/>
        <a:lstStyle/>
        <a:p>
          <a:endParaRPr lang="en-US"/>
        </a:p>
      </dgm:t>
    </dgm:pt>
    <dgm:pt modelId="{518AB777-A402-4375-80A3-561AF9B2F4D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If you are transferring from another State of Florida employer, such as an agency, university, or college, you may not be considered a new hire. </a:t>
          </a:r>
        </a:p>
      </dgm:t>
    </dgm:pt>
    <dgm:pt modelId="{06DDDAA7-A155-414A-90C8-1331DE31507D}" type="parTrans" cxnId="{E347678B-CE3F-4D73-A50F-0FD6D75585A1}">
      <dgm:prSet/>
      <dgm:spPr/>
      <dgm:t>
        <a:bodyPr/>
        <a:lstStyle/>
        <a:p>
          <a:endParaRPr lang="en-US"/>
        </a:p>
      </dgm:t>
    </dgm:pt>
    <dgm:pt modelId="{5B617903-5193-4E0C-853B-CED52E2BBA67}" type="sibTrans" cxnId="{E347678B-CE3F-4D73-A50F-0FD6D75585A1}">
      <dgm:prSet/>
      <dgm:spPr/>
      <dgm:t>
        <a:bodyPr/>
        <a:lstStyle/>
        <a:p>
          <a:endParaRPr lang="en-US"/>
        </a:p>
      </dgm:t>
    </dgm:pt>
    <dgm:pt modelId="{0389945D-390A-4150-8B6A-0C1F0FA2FA39}" type="pres">
      <dgm:prSet presAssocID="{A2E6F6B7-845A-49F7-98FB-FB19726033AA}" presName="root" presStyleCnt="0">
        <dgm:presLayoutVars>
          <dgm:dir/>
          <dgm:resizeHandles val="exact"/>
        </dgm:presLayoutVars>
      </dgm:prSet>
      <dgm:spPr/>
    </dgm:pt>
    <dgm:pt modelId="{1DE03FDA-FE40-43C6-BA64-D63374F7D43D}" type="pres">
      <dgm:prSet presAssocID="{94594A0D-FF96-4DAB-B935-B008BA4BA971}" presName="compNode" presStyleCnt="0"/>
      <dgm:spPr/>
    </dgm:pt>
    <dgm:pt modelId="{9BF3AA13-92F7-4975-B316-96466A7EB1E5}" type="pres">
      <dgm:prSet presAssocID="{94594A0D-FF96-4DAB-B935-B008BA4BA971}" presName="bgRect" presStyleLbl="bgShp" presStyleIdx="0" presStyleCnt="5"/>
      <dgm:spPr/>
    </dgm:pt>
    <dgm:pt modelId="{49CB27C7-8848-4C85-BC23-5CB6F26A630C}" type="pres">
      <dgm:prSet presAssocID="{94594A0D-FF96-4DAB-B935-B008BA4BA971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81FBE6D0-E014-4375-B8C7-D064558029FC}" type="pres">
      <dgm:prSet presAssocID="{94594A0D-FF96-4DAB-B935-B008BA4BA971}" presName="spaceRect" presStyleCnt="0"/>
      <dgm:spPr/>
    </dgm:pt>
    <dgm:pt modelId="{953BE79B-E715-4975-ADF2-90465F79853A}" type="pres">
      <dgm:prSet presAssocID="{94594A0D-FF96-4DAB-B935-B008BA4BA971}" presName="parTx" presStyleLbl="revTx" presStyleIdx="0" presStyleCnt="5">
        <dgm:presLayoutVars>
          <dgm:chMax val="0"/>
          <dgm:chPref val="0"/>
        </dgm:presLayoutVars>
      </dgm:prSet>
      <dgm:spPr/>
    </dgm:pt>
    <dgm:pt modelId="{B6D3248D-0EEA-45BC-AD5A-813896FFF258}" type="pres">
      <dgm:prSet presAssocID="{E5FAFE3E-1526-4459-B3EA-073322B53357}" presName="sibTrans" presStyleCnt="0"/>
      <dgm:spPr/>
    </dgm:pt>
    <dgm:pt modelId="{040CF175-F5F0-4093-9F88-0FAE835C38D8}" type="pres">
      <dgm:prSet presAssocID="{FA9A7A76-5890-4421-8F10-1934E01DAFBC}" presName="compNode" presStyleCnt="0"/>
      <dgm:spPr/>
    </dgm:pt>
    <dgm:pt modelId="{5470667D-54C3-4FA6-B06D-8446734DD426}" type="pres">
      <dgm:prSet presAssocID="{FA9A7A76-5890-4421-8F10-1934E01DAFBC}" presName="bgRect" presStyleLbl="bgShp" presStyleIdx="1" presStyleCnt="5"/>
      <dgm:spPr/>
    </dgm:pt>
    <dgm:pt modelId="{D1DF1F19-5C1B-4574-9BFA-91727CF930A3}" type="pres">
      <dgm:prSet presAssocID="{FA9A7A76-5890-4421-8F10-1934E01DAFBC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itor"/>
        </a:ext>
      </dgm:extLst>
    </dgm:pt>
    <dgm:pt modelId="{6490404B-8476-48BB-A74C-DC85F07DBD4A}" type="pres">
      <dgm:prSet presAssocID="{FA9A7A76-5890-4421-8F10-1934E01DAFBC}" presName="spaceRect" presStyleCnt="0"/>
      <dgm:spPr/>
    </dgm:pt>
    <dgm:pt modelId="{D1458743-6BF0-44AE-ABDF-F8F9937EAFD8}" type="pres">
      <dgm:prSet presAssocID="{FA9A7A76-5890-4421-8F10-1934E01DAFBC}" presName="parTx" presStyleLbl="revTx" presStyleIdx="1" presStyleCnt="5">
        <dgm:presLayoutVars>
          <dgm:chMax val="0"/>
          <dgm:chPref val="0"/>
        </dgm:presLayoutVars>
      </dgm:prSet>
      <dgm:spPr/>
    </dgm:pt>
    <dgm:pt modelId="{30445BCC-4F88-4D75-9633-4F9EC089158D}" type="pres">
      <dgm:prSet presAssocID="{049B049D-E422-462A-A60E-EB9DB42353BB}" presName="sibTrans" presStyleCnt="0"/>
      <dgm:spPr/>
    </dgm:pt>
    <dgm:pt modelId="{873FB5EC-1A2F-4E37-8B7E-CAD37934FB41}" type="pres">
      <dgm:prSet presAssocID="{D755D0AF-1843-4135-A0F0-596469A13AB9}" presName="compNode" presStyleCnt="0"/>
      <dgm:spPr/>
    </dgm:pt>
    <dgm:pt modelId="{2BD2D5B1-F525-493E-9307-7576A54FD937}" type="pres">
      <dgm:prSet presAssocID="{D755D0AF-1843-4135-A0F0-596469A13AB9}" presName="bgRect" presStyleLbl="bgShp" presStyleIdx="2" presStyleCnt="5"/>
      <dgm:spPr/>
    </dgm:pt>
    <dgm:pt modelId="{C99A9DD2-6B07-457E-BC04-651214C9647E}" type="pres">
      <dgm:prSet presAssocID="{D755D0AF-1843-4135-A0F0-596469A13AB9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D70A91D5-79D8-444C-84F4-3CEF6F182150}" type="pres">
      <dgm:prSet presAssocID="{D755D0AF-1843-4135-A0F0-596469A13AB9}" presName="spaceRect" presStyleCnt="0"/>
      <dgm:spPr/>
    </dgm:pt>
    <dgm:pt modelId="{949B4A13-EAAB-4A36-AFF9-CDC251AC78EB}" type="pres">
      <dgm:prSet presAssocID="{D755D0AF-1843-4135-A0F0-596469A13AB9}" presName="parTx" presStyleLbl="revTx" presStyleIdx="2" presStyleCnt="5">
        <dgm:presLayoutVars>
          <dgm:chMax val="0"/>
          <dgm:chPref val="0"/>
        </dgm:presLayoutVars>
      </dgm:prSet>
      <dgm:spPr/>
    </dgm:pt>
    <dgm:pt modelId="{23047798-06F4-45A0-8022-AEF5BF70D2FE}" type="pres">
      <dgm:prSet presAssocID="{AAD5B031-A351-426F-92EF-4784C3FC1BC4}" presName="sibTrans" presStyleCnt="0"/>
      <dgm:spPr/>
    </dgm:pt>
    <dgm:pt modelId="{F37C024D-6D40-41A2-8CF8-B7CA535C00EB}" type="pres">
      <dgm:prSet presAssocID="{154E1633-FD7B-46C2-A16F-3C92E473FB77}" presName="compNode" presStyleCnt="0"/>
      <dgm:spPr/>
    </dgm:pt>
    <dgm:pt modelId="{4BFE1BF4-09FE-4C50-9C34-F5B63A19DDD5}" type="pres">
      <dgm:prSet presAssocID="{154E1633-FD7B-46C2-A16F-3C92E473FB77}" presName="bgRect" presStyleLbl="bgShp" presStyleIdx="3" presStyleCnt="5"/>
      <dgm:spPr/>
    </dgm:pt>
    <dgm:pt modelId="{AE40D0BF-7F3E-478D-B43C-ED1CDAA5710F}" type="pres">
      <dgm:prSet presAssocID="{154E1633-FD7B-46C2-A16F-3C92E473FB77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7D67DF56-D6B8-4724-9398-9A01CC8CEBA2}" type="pres">
      <dgm:prSet presAssocID="{154E1633-FD7B-46C2-A16F-3C92E473FB77}" presName="spaceRect" presStyleCnt="0"/>
      <dgm:spPr/>
    </dgm:pt>
    <dgm:pt modelId="{A273E847-087D-4C8A-A4B1-E85B72AF780D}" type="pres">
      <dgm:prSet presAssocID="{154E1633-FD7B-46C2-A16F-3C92E473FB77}" presName="parTx" presStyleLbl="revTx" presStyleIdx="3" presStyleCnt="5">
        <dgm:presLayoutVars>
          <dgm:chMax val="0"/>
          <dgm:chPref val="0"/>
        </dgm:presLayoutVars>
      </dgm:prSet>
      <dgm:spPr/>
    </dgm:pt>
    <dgm:pt modelId="{DD2DCD25-ECC5-47BA-A64E-DDB3615E7E1E}" type="pres">
      <dgm:prSet presAssocID="{F59A72FD-6C74-4CAE-BD1E-EA7794B48FF1}" presName="sibTrans" presStyleCnt="0"/>
      <dgm:spPr/>
    </dgm:pt>
    <dgm:pt modelId="{61770453-BDB5-4B07-A780-2565BF8DB80D}" type="pres">
      <dgm:prSet presAssocID="{518AB777-A402-4375-80A3-561AF9B2F4DF}" presName="compNode" presStyleCnt="0"/>
      <dgm:spPr/>
    </dgm:pt>
    <dgm:pt modelId="{8AB460E2-0701-414A-9F32-211793E7AECC}" type="pres">
      <dgm:prSet presAssocID="{518AB777-A402-4375-80A3-561AF9B2F4DF}" presName="bgRect" presStyleLbl="bgShp" presStyleIdx="4" presStyleCnt="5"/>
      <dgm:spPr/>
    </dgm:pt>
    <dgm:pt modelId="{972CAA18-008E-49D9-A3A7-AA750201551E}" type="pres">
      <dgm:prSet presAssocID="{518AB777-A402-4375-80A3-561AF9B2F4DF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24276E77-15CF-4E94-9F82-ED2A15E446DA}" type="pres">
      <dgm:prSet presAssocID="{518AB777-A402-4375-80A3-561AF9B2F4DF}" presName="spaceRect" presStyleCnt="0"/>
      <dgm:spPr/>
    </dgm:pt>
    <dgm:pt modelId="{796CCD39-38A2-4AC8-B129-828334A21C8A}" type="pres">
      <dgm:prSet presAssocID="{518AB777-A402-4375-80A3-561AF9B2F4DF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AC2DF05-9F9D-49C9-B1AF-AE833B3099A8}" type="presOf" srcId="{94594A0D-FF96-4DAB-B935-B008BA4BA971}" destId="{953BE79B-E715-4975-ADF2-90465F79853A}" srcOrd="0" destOrd="0" presId="urn:microsoft.com/office/officeart/2018/2/layout/IconVerticalSolidList"/>
    <dgm:cxn modelId="{90CC1108-5D85-4467-9FD2-3E125D2A4C8F}" srcId="{A2E6F6B7-845A-49F7-98FB-FB19726033AA}" destId="{D755D0AF-1843-4135-A0F0-596469A13AB9}" srcOrd="2" destOrd="0" parTransId="{1F2FB8C1-FE90-47ED-8296-FAA5D05BE0CB}" sibTransId="{AAD5B031-A351-426F-92EF-4784C3FC1BC4}"/>
    <dgm:cxn modelId="{A5B5F12A-071C-4A55-88FA-70A3BE200185}" srcId="{A2E6F6B7-845A-49F7-98FB-FB19726033AA}" destId="{94594A0D-FF96-4DAB-B935-B008BA4BA971}" srcOrd="0" destOrd="0" parTransId="{23C06868-78CC-4BF5-B27E-B52CB9593C2B}" sibTransId="{E5FAFE3E-1526-4459-B3EA-073322B53357}"/>
    <dgm:cxn modelId="{9374F278-0C33-47F9-8762-FF2A6A653205}" type="presOf" srcId="{A2E6F6B7-845A-49F7-98FB-FB19726033AA}" destId="{0389945D-390A-4150-8B6A-0C1F0FA2FA39}" srcOrd="0" destOrd="0" presId="urn:microsoft.com/office/officeart/2018/2/layout/IconVerticalSolidList"/>
    <dgm:cxn modelId="{2590BA86-EBED-4ECC-BF3C-22BA8672C58E}" srcId="{A2E6F6B7-845A-49F7-98FB-FB19726033AA}" destId="{154E1633-FD7B-46C2-A16F-3C92E473FB77}" srcOrd="3" destOrd="0" parTransId="{8DF8B530-8042-4DFC-8B08-0408189E7BF3}" sibTransId="{F59A72FD-6C74-4CAE-BD1E-EA7794B48FF1}"/>
    <dgm:cxn modelId="{E347678B-CE3F-4D73-A50F-0FD6D75585A1}" srcId="{A2E6F6B7-845A-49F7-98FB-FB19726033AA}" destId="{518AB777-A402-4375-80A3-561AF9B2F4DF}" srcOrd="4" destOrd="0" parTransId="{06DDDAA7-A155-414A-90C8-1331DE31507D}" sibTransId="{5B617903-5193-4E0C-853B-CED52E2BBA67}"/>
    <dgm:cxn modelId="{0071DA8C-8E09-4FAB-828C-5BF36B21ABAC}" type="presOf" srcId="{D755D0AF-1843-4135-A0F0-596469A13AB9}" destId="{949B4A13-EAAB-4A36-AFF9-CDC251AC78EB}" srcOrd="0" destOrd="0" presId="urn:microsoft.com/office/officeart/2018/2/layout/IconVerticalSolidList"/>
    <dgm:cxn modelId="{021E29A7-2F97-4ED7-8921-AAA7EBB210C1}" srcId="{A2E6F6B7-845A-49F7-98FB-FB19726033AA}" destId="{FA9A7A76-5890-4421-8F10-1934E01DAFBC}" srcOrd="1" destOrd="0" parTransId="{CBF9AD3B-8483-44F5-B961-25FB369C6641}" sibTransId="{049B049D-E422-462A-A60E-EB9DB42353BB}"/>
    <dgm:cxn modelId="{A5DEA1AF-7D54-4504-AE56-779EF8589C24}" type="presOf" srcId="{518AB777-A402-4375-80A3-561AF9B2F4DF}" destId="{796CCD39-38A2-4AC8-B129-828334A21C8A}" srcOrd="0" destOrd="0" presId="urn:microsoft.com/office/officeart/2018/2/layout/IconVerticalSolidList"/>
    <dgm:cxn modelId="{333FAFD9-2FA4-49C1-94CE-26142A3A6687}" type="presOf" srcId="{FA9A7A76-5890-4421-8F10-1934E01DAFBC}" destId="{D1458743-6BF0-44AE-ABDF-F8F9937EAFD8}" srcOrd="0" destOrd="0" presId="urn:microsoft.com/office/officeart/2018/2/layout/IconVerticalSolidList"/>
    <dgm:cxn modelId="{886100FE-6134-4F87-AE04-761F2A23400A}" type="presOf" srcId="{154E1633-FD7B-46C2-A16F-3C92E473FB77}" destId="{A273E847-087D-4C8A-A4B1-E85B72AF780D}" srcOrd="0" destOrd="0" presId="urn:microsoft.com/office/officeart/2018/2/layout/IconVerticalSolidList"/>
    <dgm:cxn modelId="{0B481269-0823-4E4A-8DE6-98D20195026A}" type="presParOf" srcId="{0389945D-390A-4150-8B6A-0C1F0FA2FA39}" destId="{1DE03FDA-FE40-43C6-BA64-D63374F7D43D}" srcOrd="0" destOrd="0" presId="urn:microsoft.com/office/officeart/2018/2/layout/IconVerticalSolidList"/>
    <dgm:cxn modelId="{F6651FF5-9ECB-4E89-ABB3-4DDA79682DDD}" type="presParOf" srcId="{1DE03FDA-FE40-43C6-BA64-D63374F7D43D}" destId="{9BF3AA13-92F7-4975-B316-96466A7EB1E5}" srcOrd="0" destOrd="0" presId="urn:microsoft.com/office/officeart/2018/2/layout/IconVerticalSolidList"/>
    <dgm:cxn modelId="{B42743A0-3D91-4FD4-B0D6-BCBE4D23B47C}" type="presParOf" srcId="{1DE03FDA-FE40-43C6-BA64-D63374F7D43D}" destId="{49CB27C7-8848-4C85-BC23-5CB6F26A630C}" srcOrd="1" destOrd="0" presId="urn:microsoft.com/office/officeart/2018/2/layout/IconVerticalSolidList"/>
    <dgm:cxn modelId="{2E8A65AA-A118-4785-BD3F-EF481B295456}" type="presParOf" srcId="{1DE03FDA-FE40-43C6-BA64-D63374F7D43D}" destId="{81FBE6D0-E014-4375-B8C7-D064558029FC}" srcOrd="2" destOrd="0" presId="urn:microsoft.com/office/officeart/2018/2/layout/IconVerticalSolidList"/>
    <dgm:cxn modelId="{760BF8D1-FBDD-49E2-B08D-E585CDBB0180}" type="presParOf" srcId="{1DE03FDA-FE40-43C6-BA64-D63374F7D43D}" destId="{953BE79B-E715-4975-ADF2-90465F79853A}" srcOrd="3" destOrd="0" presId="urn:microsoft.com/office/officeart/2018/2/layout/IconVerticalSolidList"/>
    <dgm:cxn modelId="{4D53F48E-94C3-4473-A6F9-675DFCE5BC16}" type="presParOf" srcId="{0389945D-390A-4150-8B6A-0C1F0FA2FA39}" destId="{B6D3248D-0EEA-45BC-AD5A-813896FFF258}" srcOrd="1" destOrd="0" presId="urn:microsoft.com/office/officeart/2018/2/layout/IconVerticalSolidList"/>
    <dgm:cxn modelId="{D9BB9811-4027-4DB2-9E60-313EFCCE83F1}" type="presParOf" srcId="{0389945D-390A-4150-8B6A-0C1F0FA2FA39}" destId="{040CF175-F5F0-4093-9F88-0FAE835C38D8}" srcOrd="2" destOrd="0" presId="urn:microsoft.com/office/officeart/2018/2/layout/IconVerticalSolidList"/>
    <dgm:cxn modelId="{4A3160BB-81D7-405A-A775-391D588B77D9}" type="presParOf" srcId="{040CF175-F5F0-4093-9F88-0FAE835C38D8}" destId="{5470667D-54C3-4FA6-B06D-8446734DD426}" srcOrd="0" destOrd="0" presId="urn:microsoft.com/office/officeart/2018/2/layout/IconVerticalSolidList"/>
    <dgm:cxn modelId="{83BA8A7A-00B0-492E-AFF9-B0FD792DD403}" type="presParOf" srcId="{040CF175-F5F0-4093-9F88-0FAE835C38D8}" destId="{D1DF1F19-5C1B-4574-9BFA-91727CF930A3}" srcOrd="1" destOrd="0" presId="urn:microsoft.com/office/officeart/2018/2/layout/IconVerticalSolidList"/>
    <dgm:cxn modelId="{0EA841A3-9CD9-4A7D-B440-79ED711B39FB}" type="presParOf" srcId="{040CF175-F5F0-4093-9F88-0FAE835C38D8}" destId="{6490404B-8476-48BB-A74C-DC85F07DBD4A}" srcOrd="2" destOrd="0" presId="urn:microsoft.com/office/officeart/2018/2/layout/IconVerticalSolidList"/>
    <dgm:cxn modelId="{C7228BBF-9013-43DF-80D8-3305BB5C2064}" type="presParOf" srcId="{040CF175-F5F0-4093-9F88-0FAE835C38D8}" destId="{D1458743-6BF0-44AE-ABDF-F8F9937EAFD8}" srcOrd="3" destOrd="0" presId="urn:microsoft.com/office/officeart/2018/2/layout/IconVerticalSolidList"/>
    <dgm:cxn modelId="{FF399959-F591-4114-B40B-FBCD9B1DA008}" type="presParOf" srcId="{0389945D-390A-4150-8B6A-0C1F0FA2FA39}" destId="{30445BCC-4F88-4D75-9633-4F9EC089158D}" srcOrd="3" destOrd="0" presId="urn:microsoft.com/office/officeart/2018/2/layout/IconVerticalSolidList"/>
    <dgm:cxn modelId="{9B5C6DA9-1A99-4B97-9EC3-D3E47BB8BEF1}" type="presParOf" srcId="{0389945D-390A-4150-8B6A-0C1F0FA2FA39}" destId="{873FB5EC-1A2F-4E37-8B7E-CAD37934FB41}" srcOrd="4" destOrd="0" presId="urn:microsoft.com/office/officeart/2018/2/layout/IconVerticalSolidList"/>
    <dgm:cxn modelId="{CB036253-E7B2-40FA-B7D7-DD7D1D920D5A}" type="presParOf" srcId="{873FB5EC-1A2F-4E37-8B7E-CAD37934FB41}" destId="{2BD2D5B1-F525-493E-9307-7576A54FD937}" srcOrd="0" destOrd="0" presId="urn:microsoft.com/office/officeart/2018/2/layout/IconVerticalSolidList"/>
    <dgm:cxn modelId="{C48444C8-A3CA-4C09-B6D2-C7AA4128F1CC}" type="presParOf" srcId="{873FB5EC-1A2F-4E37-8B7E-CAD37934FB41}" destId="{C99A9DD2-6B07-457E-BC04-651214C9647E}" srcOrd="1" destOrd="0" presId="urn:microsoft.com/office/officeart/2018/2/layout/IconVerticalSolidList"/>
    <dgm:cxn modelId="{4B142A67-73B6-49BF-A819-293C5716666F}" type="presParOf" srcId="{873FB5EC-1A2F-4E37-8B7E-CAD37934FB41}" destId="{D70A91D5-79D8-444C-84F4-3CEF6F182150}" srcOrd="2" destOrd="0" presId="urn:microsoft.com/office/officeart/2018/2/layout/IconVerticalSolidList"/>
    <dgm:cxn modelId="{BCC8EDE4-1EB4-4D17-9B69-73ED7B24B959}" type="presParOf" srcId="{873FB5EC-1A2F-4E37-8B7E-CAD37934FB41}" destId="{949B4A13-EAAB-4A36-AFF9-CDC251AC78EB}" srcOrd="3" destOrd="0" presId="urn:microsoft.com/office/officeart/2018/2/layout/IconVerticalSolidList"/>
    <dgm:cxn modelId="{F786DA7E-5437-43BF-9281-BE0FA3C7DCF9}" type="presParOf" srcId="{0389945D-390A-4150-8B6A-0C1F0FA2FA39}" destId="{23047798-06F4-45A0-8022-AEF5BF70D2FE}" srcOrd="5" destOrd="0" presId="urn:microsoft.com/office/officeart/2018/2/layout/IconVerticalSolidList"/>
    <dgm:cxn modelId="{11CC1779-4EE1-46B0-910A-F749B4F5F8B8}" type="presParOf" srcId="{0389945D-390A-4150-8B6A-0C1F0FA2FA39}" destId="{F37C024D-6D40-41A2-8CF8-B7CA535C00EB}" srcOrd="6" destOrd="0" presId="urn:microsoft.com/office/officeart/2018/2/layout/IconVerticalSolidList"/>
    <dgm:cxn modelId="{2D2DCEAA-A468-4C1F-B4AB-C15C376E0AD1}" type="presParOf" srcId="{F37C024D-6D40-41A2-8CF8-B7CA535C00EB}" destId="{4BFE1BF4-09FE-4C50-9C34-F5B63A19DDD5}" srcOrd="0" destOrd="0" presId="urn:microsoft.com/office/officeart/2018/2/layout/IconVerticalSolidList"/>
    <dgm:cxn modelId="{B5C73B46-B1BF-4EA3-90E5-6D3A57CC69BF}" type="presParOf" srcId="{F37C024D-6D40-41A2-8CF8-B7CA535C00EB}" destId="{AE40D0BF-7F3E-478D-B43C-ED1CDAA5710F}" srcOrd="1" destOrd="0" presId="urn:microsoft.com/office/officeart/2018/2/layout/IconVerticalSolidList"/>
    <dgm:cxn modelId="{A2434C9D-AF76-4D5A-91AD-84EF7F9847FC}" type="presParOf" srcId="{F37C024D-6D40-41A2-8CF8-B7CA535C00EB}" destId="{7D67DF56-D6B8-4724-9398-9A01CC8CEBA2}" srcOrd="2" destOrd="0" presId="urn:microsoft.com/office/officeart/2018/2/layout/IconVerticalSolidList"/>
    <dgm:cxn modelId="{CB580BD2-AC6C-4D90-831B-A1FB8A984CD9}" type="presParOf" srcId="{F37C024D-6D40-41A2-8CF8-B7CA535C00EB}" destId="{A273E847-087D-4C8A-A4B1-E85B72AF780D}" srcOrd="3" destOrd="0" presId="urn:microsoft.com/office/officeart/2018/2/layout/IconVerticalSolidList"/>
    <dgm:cxn modelId="{0573B980-4577-4E73-B1F2-FA3515A44B7C}" type="presParOf" srcId="{0389945D-390A-4150-8B6A-0C1F0FA2FA39}" destId="{DD2DCD25-ECC5-47BA-A64E-DDB3615E7E1E}" srcOrd="7" destOrd="0" presId="urn:microsoft.com/office/officeart/2018/2/layout/IconVerticalSolidList"/>
    <dgm:cxn modelId="{78249DF5-0DA2-439B-AC50-DCBE08AD490E}" type="presParOf" srcId="{0389945D-390A-4150-8B6A-0C1F0FA2FA39}" destId="{61770453-BDB5-4B07-A780-2565BF8DB80D}" srcOrd="8" destOrd="0" presId="urn:microsoft.com/office/officeart/2018/2/layout/IconVerticalSolidList"/>
    <dgm:cxn modelId="{1E98D939-0431-423B-9B29-64AB9D2001C9}" type="presParOf" srcId="{61770453-BDB5-4B07-A780-2565BF8DB80D}" destId="{8AB460E2-0701-414A-9F32-211793E7AECC}" srcOrd="0" destOrd="0" presId="urn:microsoft.com/office/officeart/2018/2/layout/IconVerticalSolidList"/>
    <dgm:cxn modelId="{0E93BDBC-C2BF-46CE-9C78-426FE0DD73A8}" type="presParOf" srcId="{61770453-BDB5-4B07-A780-2565BF8DB80D}" destId="{972CAA18-008E-49D9-A3A7-AA750201551E}" srcOrd="1" destOrd="0" presId="urn:microsoft.com/office/officeart/2018/2/layout/IconVerticalSolidList"/>
    <dgm:cxn modelId="{B1F97C8B-E9D7-498B-80EF-A1B9F42D36EC}" type="presParOf" srcId="{61770453-BDB5-4B07-A780-2565BF8DB80D}" destId="{24276E77-15CF-4E94-9F82-ED2A15E446DA}" srcOrd="2" destOrd="0" presId="urn:microsoft.com/office/officeart/2018/2/layout/IconVerticalSolidList"/>
    <dgm:cxn modelId="{7747DB98-4FA2-4B4E-9FB6-B596E54C90B3}" type="presParOf" srcId="{61770453-BDB5-4B07-A780-2565BF8DB80D}" destId="{796CCD39-38A2-4AC8-B129-828334A21C8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00651E-846B-48D4-B9A7-47783F1716D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2C2973-B7B9-49F1-B743-A6FAD9CBBD14}">
      <dgm:prSet/>
      <dgm:spPr/>
      <dgm:t>
        <a:bodyPr/>
        <a:lstStyle/>
        <a:p>
          <a:r>
            <a:rPr lang="en-US" b="1" dirty="0"/>
            <a:t>Accident Plans</a:t>
          </a:r>
          <a:endParaRPr lang="en-US" dirty="0"/>
        </a:p>
      </dgm:t>
    </dgm:pt>
    <dgm:pt modelId="{90035C7E-9D7F-4013-A735-05A2CB4BFB13}" type="parTrans" cxnId="{62FC477D-5E17-4EE0-8A05-219961EBC45A}">
      <dgm:prSet/>
      <dgm:spPr/>
      <dgm:t>
        <a:bodyPr/>
        <a:lstStyle/>
        <a:p>
          <a:endParaRPr lang="en-US"/>
        </a:p>
      </dgm:t>
    </dgm:pt>
    <dgm:pt modelId="{511A211E-AC7B-4F90-AC26-9E71D6C8F71A}" type="sibTrans" cxnId="{62FC477D-5E17-4EE0-8A05-219961EBC45A}">
      <dgm:prSet/>
      <dgm:spPr/>
      <dgm:t>
        <a:bodyPr/>
        <a:lstStyle/>
        <a:p>
          <a:endParaRPr lang="en-US"/>
        </a:p>
      </dgm:t>
    </dgm:pt>
    <dgm:pt modelId="{D58DD46C-45E7-40DC-9D33-B4AD0B3A54AC}">
      <dgm:prSet/>
      <dgm:spPr/>
      <dgm:t>
        <a:bodyPr/>
        <a:lstStyle/>
        <a:p>
          <a:r>
            <a:rPr lang="en-US" dirty="0"/>
            <a:t> Help pay for expenses when an employee becomes injured during a covered accident. </a:t>
          </a:r>
        </a:p>
      </dgm:t>
    </dgm:pt>
    <dgm:pt modelId="{CCCA3C92-5840-4F5B-9BB9-A16781396615}" type="parTrans" cxnId="{B506BBE2-7581-45DE-8BED-366489C56555}">
      <dgm:prSet/>
      <dgm:spPr/>
      <dgm:t>
        <a:bodyPr/>
        <a:lstStyle/>
        <a:p>
          <a:endParaRPr lang="en-US"/>
        </a:p>
      </dgm:t>
    </dgm:pt>
    <dgm:pt modelId="{717B6CDB-1F3F-45CB-B0ED-5E8B05196469}" type="sibTrans" cxnId="{B506BBE2-7581-45DE-8BED-366489C56555}">
      <dgm:prSet/>
      <dgm:spPr/>
      <dgm:t>
        <a:bodyPr/>
        <a:lstStyle/>
        <a:p>
          <a:endParaRPr lang="en-US"/>
        </a:p>
      </dgm:t>
    </dgm:pt>
    <dgm:pt modelId="{DA3B8B4F-EF85-41E7-A807-9CD74FED4235}">
      <dgm:prSet/>
      <dgm:spPr/>
      <dgm:t>
        <a:bodyPr/>
        <a:lstStyle/>
        <a:p>
          <a:r>
            <a:rPr lang="en-US" b="1" dirty="0"/>
            <a:t>Cancer Plans</a:t>
          </a:r>
          <a:endParaRPr lang="en-US" dirty="0"/>
        </a:p>
      </dgm:t>
    </dgm:pt>
    <dgm:pt modelId="{E1BE274F-D972-4217-B15B-980A6AAE418F}" type="parTrans" cxnId="{05F08B63-C0BB-4F32-821A-2E4D48F5E18B}">
      <dgm:prSet/>
      <dgm:spPr/>
      <dgm:t>
        <a:bodyPr/>
        <a:lstStyle/>
        <a:p>
          <a:endParaRPr lang="en-US"/>
        </a:p>
      </dgm:t>
    </dgm:pt>
    <dgm:pt modelId="{B5179759-96E0-4653-9878-FA47E7D9A8C7}" type="sibTrans" cxnId="{05F08B63-C0BB-4F32-821A-2E4D48F5E18B}">
      <dgm:prSet/>
      <dgm:spPr/>
      <dgm:t>
        <a:bodyPr/>
        <a:lstStyle/>
        <a:p>
          <a:endParaRPr lang="en-US"/>
        </a:p>
      </dgm:t>
    </dgm:pt>
    <dgm:pt modelId="{6B5A759D-F2E9-4D83-87B0-D940C5A37A44}">
      <dgm:prSet/>
      <dgm:spPr/>
      <dgm:t>
        <a:bodyPr/>
        <a:lstStyle/>
        <a:p>
          <a:r>
            <a:rPr lang="en-US" dirty="0"/>
            <a:t> Depending on the coverage chosen, helps to offset some of the expenses of a cancer diagnosis and treatment. </a:t>
          </a:r>
        </a:p>
      </dgm:t>
    </dgm:pt>
    <dgm:pt modelId="{E9B431AA-C6C4-4BBC-8474-CF5E14C4D1B8}" type="parTrans" cxnId="{0EF9098F-68F0-4BD3-8934-16E3F4B76529}">
      <dgm:prSet/>
      <dgm:spPr/>
      <dgm:t>
        <a:bodyPr/>
        <a:lstStyle/>
        <a:p>
          <a:endParaRPr lang="en-US"/>
        </a:p>
      </dgm:t>
    </dgm:pt>
    <dgm:pt modelId="{CCBEF25C-D181-4DA2-84CF-C0105A0127F6}" type="sibTrans" cxnId="{0EF9098F-68F0-4BD3-8934-16E3F4B76529}">
      <dgm:prSet/>
      <dgm:spPr/>
      <dgm:t>
        <a:bodyPr/>
        <a:lstStyle/>
        <a:p>
          <a:endParaRPr lang="en-US"/>
        </a:p>
      </dgm:t>
    </dgm:pt>
    <dgm:pt modelId="{4F4E3A49-8EBE-485E-9E37-D56BFA6AADB0}">
      <dgm:prSet/>
      <dgm:spPr/>
      <dgm:t>
        <a:bodyPr/>
        <a:lstStyle/>
        <a:p>
          <a:r>
            <a:rPr lang="en-US" b="1" dirty="0"/>
            <a:t>Intensive Care Plans</a:t>
          </a:r>
          <a:endParaRPr lang="en-US" dirty="0"/>
        </a:p>
      </dgm:t>
    </dgm:pt>
    <dgm:pt modelId="{6A27BB36-5713-4B92-B5B7-95D155C6E0D7}" type="parTrans" cxnId="{BA6124AC-6FD3-478E-A2BA-CD753330EC15}">
      <dgm:prSet/>
      <dgm:spPr/>
      <dgm:t>
        <a:bodyPr/>
        <a:lstStyle/>
        <a:p>
          <a:endParaRPr lang="en-US"/>
        </a:p>
      </dgm:t>
    </dgm:pt>
    <dgm:pt modelId="{32EB5535-C00F-4FA1-BA88-9D56563801F1}" type="sibTrans" cxnId="{BA6124AC-6FD3-478E-A2BA-CD753330EC15}">
      <dgm:prSet/>
      <dgm:spPr/>
      <dgm:t>
        <a:bodyPr/>
        <a:lstStyle/>
        <a:p>
          <a:endParaRPr lang="en-US"/>
        </a:p>
      </dgm:t>
    </dgm:pt>
    <dgm:pt modelId="{B81027E4-4464-41F0-B62C-13BFE4F234A9}">
      <dgm:prSet/>
      <dgm:spPr/>
      <dgm:t>
        <a:bodyPr/>
        <a:lstStyle/>
        <a:p>
          <a:r>
            <a:rPr lang="en-US" dirty="0"/>
            <a:t> Has a daily benefit for stays in a hospital intensive care unit.</a:t>
          </a:r>
        </a:p>
      </dgm:t>
    </dgm:pt>
    <dgm:pt modelId="{6679D98D-FBD8-4F58-8E31-4625161F90E7}" type="parTrans" cxnId="{51439ABD-45B7-44E0-B450-86CB0A401F89}">
      <dgm:prSet/>
      <dgm:spPr/>
      <dgm:t>
        <a:bodyPr/>
        <a:lstStyle/>
        <a:p>
          <a:endParaRPr lang="en-US"/>
        </a:p>
      </dgm:t>
    </dgm:pt>
    <dgm:pt modelId="{508C9072-AC95-4D35-9BE9-C5C0997A4B99}" type="sibTrans" cxnId="{51439ABD-45B7-44E0-B450-86CB0A401F89}">
      <dgm:prSet/>
      <dgm:spPr/>
      <dgm:t>
        <a:bodyPr/>
        <a:lstStyle/>
        <a:p>
          <a:endParaRPr lang="en-US"/>
        </a:p>
      </dgm:t>
    </dgm:pt>
    <dgm:pt modelId="{BFA67754-70BF-48FC-ACA2-E33DE8437AD0}">
      <dgm:prSet/>
      <dgm:spPr/>
      <dgm:t>
        <a:bodyPr/>
        <a:lstStyle/>
        <a:p>
          <a:r>
            <a:rPr lang="en-US" b="1" dirty="0"/>
            <a:t>Short Term Disability</a:t>
          </a:r>
          <a:endParaRPr lang="en-US" dirty="0"/>
        </a:p>
      </dgm:t>
    </dgm:pt>
    <dgm:pt modelId="{C225AE46-CACD-498C-8C6E-29E882D3F3FD}" type="parTrans" cxnId="{EA219B97-A48E-4AA3-89FF-619C4F210F8B}">
      <dgm:prSet/>
      <dgm:spPr/>
      <dgm:t>
        <a:bodyPr/>
        <a:lstStyle/>
        <a:p>
          <a:endParaRPr lang="en-US"/>
        </a:p>
      </dgm:t>
    </dgm:pt>
    <dgm:pt modelId="{E3303910-F83D-46F4-9D92-FF3D53412CCC}" type="sibTrans" cxnId="{EA219B97-A48E-4AA3-89FF-619C4F210F8B}">
      <dgm:prSet/>
      <dgm:spPr/>
      <dgm:t>
        <a:bodyPr/>
        <a:lstStyle/>
        <a:p>
          <a:endParaRPr lang="en-US"/>
        </a:p>
      </dgm:t>
    </dgm:pt>
    <dgm:pt modelId="{46D1EFB2-BA3B-46DF-B4BF-FC748706588E}">
      <dgm:prSet/>
      <dgm:spPr/>
      <dgm:t>
        <a:bodyPr/>
        <a:lstStyle/>
        <a:p>
          <a:r>
            <a:rPr lang="en-US" dirty="0"/>
            <a:t> Helps supplement your income during a short-term disability. Depending on the level of coverage selected, it can pay up to 66% of your income.</a:t>
          </a:r>
        </a:p>
      </dgm:t>
    </dgm:pt>
    <dgm:pt modelId="{98A5B4AF-E21F-4EC1-976A-FDB41BE2FE08}" type="parTrans" cxnId="{5AB0C8E7-F62A-4B5C-8FC5-0D512C0BAD87}">
      <dgm:prSet/>
      <dgm:spPr/>
      <dgm:t>
        <a:bodyPr/>
        <a:lstStyle/>
        <a:p>
          <a:endParaRPr lang="en-US"/>
        </a:p>
      </dgm:t>
    </dgm:pt>
    <dgm:pt modelId="{691EC722-2C3D-42D8-AC5F-E76A07D7FFF6}" type="sibTrans" cxnId="{5AB0C8E7-F62A-4B5C-8FC5-0D512C0BAD87}">
      <dgm:prSet/>
      <dgm:spPr/>
      <dgm:t>
        <a:bodyPr/>
        <a:lstStyle/>
        <a:p>
          <a:endParaRPr lang="en-US"/>
        </a:p>
      </dgm:t>
    </dgm:pt>
    <dgm:pt modelId="{ECFC7E93-1913-4DC1-A894-49A0F706C075}">
      <dgm:prSet/>
      <dgm:spPr/>
      <dgm:t>
        <a:bodyPr/>
        <a:lstStyle/>
        <a:p>
          <a:r>
            <a:rPr lang="en-US" b="1" dirty="0"/>
            <a:t>Hospitalization Plans</a:t>
          </a:r>
          <a:endParaRPr lang="en-US" dirty="0"/>
        </a:p>
      </dgm:t>
    </dgm:pt>
    <dgm:pt modelId="{30647EEC-3644-4363-8528-6C29E5AED96B}" type="parTrans" cxnId="{85DF4320-8ADF-4C3F-AC07-78C16089E970}">
      <dgm:prSet/>
      <dgm:spPr/>
      <dgm:t>
        <a:bodyPr/>
        <a:lstStyle/>
        <a:p>
          <a:endParaRPr lang="en-US"/>
        </a:p>
      </dgm:t>
    </dgm:pt>
    <dgm:pt modelId="{2AF8F0A3-9A2B-4EA7-91CD-ABA4E6361290}" type="sibTrans" cxnId="{85DF4320-8ADF-4C3F-AC07-78C16089E970}">
      <dgm:prSet/>
      <dgm:spPr/>
      <dgm:t>
        <a:bodyPr/>
        <a:lstStyle/>
        <a:p>
          <a:endParaRPr lang="en-US"/>
        </a:p>
      </dgm:t>
    </dgm:pt>
    <dgm:pt modelId="{F6D6598C-341E-434B-B2AE-A5E95B225A10}">
      <dgm:prSet/>
      <dgm:spPr/>
      <dgm:t>
        <a:bodyPr/>
        <a:lstStyle/>
        <a:p>
          <a:r>
            <a:rPr lang="en-US" dirty="0"/>
            <a:t> Pays daily payments while in the hospital.</a:t>
          </a:r>
        </a:p>
      </dgm:t>
    </dgm:pt>
    <dgm:pt modelId="{80E99C96-9A0B-470C-9700-01AD3749DC9F}" type="parTrans" cxnId="{CF77EBAB-B6B3-4DDE-AD08-295DA79360F2}">
      <dgm:prSet/>
      <dgm:spPr/>
      <dgm:t>
        <a:bodyPr/>
        <a:lstStyle/>
        <a:p>
          <a:endParaRPr lang="en-US"/>
        </a:p>
      </dgm:t>
    </dgm:pt>
    <dgm:pt modelId="{CC883D01-1B64-4DCB-A502-7665E31D2896}" type="sibTrans" cxnId="{CF77EBAB-B6B3-4DDE-AD08-295DA79360F2}">
      <dgm:prSet/>
      <dgm:spPr/>
      <dgm:t>
        <a:bodyPr/>
        <a:lstStyle/>
        <a:p>
          <a:endParaRPr lang="en-US"/>
        </a:p>
      </dgm:t>
    </dgm:pt>
    <dgm:pt modelId="{8ED327C6-5555-4C72-BFFE-47CFBE635423}" type="pres">
      <dgm:prSet presAssocID="{D400651E-846B-48D4-B9A7-47783F1716DC}" presName="Name0" presStyleCnt="0">
        <dgm:presLayoutVars>
          <dgm:dir/>
          <dgm:animLvl val="lvl"/>
          <dgm:resizeHandles val="exact"/>
        </dgm:presLayoutVars>
      </dgm:prSet>
      <dgm:spPr/>
    </dgm:pt>
    <dgm:pt modelId="{00D4BF6E-B13E-4C7A-81A6-E5184DA82882}" type="pres">
      <dgm:prSet presAssocID="{7F2C2973-B7B9-49F1-B743-A6FAD9CBBD14}" presName="linNode" presStyleCnt="0"/>
      <dgm:spPr/>
    </dgm:pt>
    <dgm:pt modelId="{E8D95CC5-0F8F-418A-A0F0-B0D8DF001F0E}" type="pres">
      <dgm:prSet presAssocID="{7F2C2973-B7B9-49F1-B743-A6FAD9CBBD14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7349162C-9D59-4171-95B7-96799FC7D345}" type="pres">
      <dgm:prSet presAssocID="{7F2C2973-B7B9-49F1-B743-A6FAD9CBBD14}" presName="descendantText" presStyleLbl="alignAccFollowNode1" presStyleIdx="0" presStyleCnt="5">
        <dgm:presLayoutVars>
          <dgm:bulletEnabled val="1"/>
        </dgm:presLayoutVars>
      </dgm:prSet>
      <dgm:spPr/>
    </dgm:pt>
    <dgm:pt modelId="{09767B98-2E08-41CD-B772-ACE1C0CDEED4}" type="pres">
      <dgm:prSet presAssocID="{511A211E-AC7B-4F90-AC26-9E71D6C8F71A}" presName="sp" presStyleCnt="0"/>
      <dgm:spPr/>
    </dgm:pt>
    <dgm:pt modelId="{92C3C20A-E721-4EC4-A894-1C2E05DA5189}" type="pres">
      <dgm:prSet presAssocID="{DA3B8B4F-EF85-41E7-A807-9CD74FED4235}" presName="linNode" presStyleCnt="0"/>
      <dgm:spPr/>
    </dgm:pt>
    <dgm:pt modelId="{B5F4EC01-D155-47B2-9AFE-ED5584BFA9F9}" type="pres">
      <dgm:prSet presAssocID="{DA3B8B4F-EF85-41E7-A807-9CD74FED4235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D226F3E2-467A-4E86-8307-B1FF1C80F901}" type="pres">
      <dgm:prSet presAssocID="{DA3B8B4F-EF85-41E7-A807-9CD74FED4235}" presName="descendantText" presStyleLbl="alignAccFollowNode1" presStyleIdx="1" presStyleCnt="5">
        <dgm:presLayoutVars>
          <dgm:bulletEnabled val="1"/>
        </dgm:presLayoutVars>
      </dgm:prSet>
      <dgm:spPr/>
    </dgm:pt>
    <dgm:pt modelId="{A116A476-E3AF-4BCB-B892-1BAFD7801B17}" type="pres">
      <dgm:prSet presAssocID="{B5179759-96E0-4653-9878-FA47E7D9A8C7}" presName="sp" presStyleCnt="0"/>
      <dgm:spPr/>
    </dgm:pt>
    <dgm:pt modelId="{6E6D1E8C-48DF-48AC-9352-C4AD4423FB16}" type="pres">
      <dgm:prSet presAssocID="{4F4E3A49-8EBE-485E-9E37-D56BFA6AADB0}" presName="linNode" presStyleCnt="0"/>
      <dgm:spPr/>
    </dgm:pt>
    <dgm:pt modelId="{3C0DB1C8-64CB-4D99-9507-203822A5075D}" type="pres">
      <dgm:prSet presAssocID="{4F4E3A49-8EBE-485E-9E37-D56BFA6AADB0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89227DAA-4AC6-44B3-8ADA-0FEADB88EC88}" type="pres">
      <dgm:prSet presAssocID="{4F4E3A49-8EBE-485E-9E37-D56BFA6AADB0}" presName="descendantText" presStyleLbl="alignAccFollowNode1" presStyleIdx="2" presStyleCnt="5">
        <dgm:presLayoutVars>
          <dgm:bulletEnabled val="1"/>
        </dgm:presLayoutVars>
      </dgm:prSet>
      <dgm:spPr/>
    </dgm:pt>
    <dgm:pt modelId="{4A10694D-70C2-4483-855A-6D82158D465D}" type="pres">
      <dgm:prSet presAssocID="{32EB5535-C00F-4FA1-BA88-9D56563801F1}" presName="sp" presStyleCnt="0"/>
      <dgm:spPr/>
    </dgm:pt>
    <dgm:pt modelId="{EF369A78-1596-43F6-ACED-BB2F6D6C8E38}" type="pres">
      <dgm:prSet presAssocID="{BFA67754-70BF-48FC-ACA2-E33DE8437AD0}" presName="linNode" presStyleCnt="0"/>
      <dgm:spPr/>
    </dgm:pt>
    <dgm:pt modelId="{56A0F6D3-B2DB-418E-A198-35D4F32F6482}" type="pres">
      <dgm:prSet presAssocID="{BFA67754-70BF-48FC-ACA2-E33DE8437AD0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EA31D333-D4D5-4F1A-9E6D-D1AFBD7FDF85}" type="pres">
      <dgm:prSet presAssocID="{BFA67754-70BF-48FC-ACA2-E33DE8437AD0}" presName="descendantText" presStyleLbl="alignAccFollowNode1" presStyleIdx="3" presStyleCnt="5">
        <dgm:presLayoutVars>
          <dgm:bulletEnabled val="1"/>
        </dgm:presLayoutVars>
      </dgm:prSet>
      <dgm:spPr/>
    </dgm:pt>
    <dgm:pt modelId="{E81A1F13-6400-488C-99E7-9229CCA690AF}" type="pres">
      <dgm:prSet presAssocID="{E3303910-F83D-46F4-9D92-FF3D53412CCC}" presName="sp" presStyleCnt="0"/>
      <dgm:spPr/>
    </dgm:pt>
    <dgm:pt modelId="{9642777A-8392-499C-93FC-75E086B065D5}" type="pres">
      <dgm:prSet presAssocID="{ECFC7E93-1913-4DC1-A894-49A0F706C075}" presName="linNode" presStyleCnt="0"/>
      <dgm:spPr/>
    </dgm:pt>
    <dgm:pt modelId="{A2E97BF6-111E-46C6-B04D-A49F1B7B011F}" type="pres">
      <dgm:prSet presAssocID="{ECFC7E93-1913-4DC1-A894-49A0F706C075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DF8CEB2D-9C4D-4A48-BC90-824EE02E7452}" type="pres">
      <dgm:prSet presAssocID="{ECFC7E93-1913-4DC1-A894-49A0F706C075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CE33DA15-11D9-4008-99D2-6E6B832AF4D5}" type="presOf" srcId="{D400651E-846B-48D4-B9A7-47783F1716DC}" destId="{8ED327C6-5555-4C72-BFFE-47CFBE635423}" srcOrd="0" destOrd="0" presId="urn:microsoft.com/office/officeart/2005/8/layout/vList5"/>
    <dgm:cxn modelId="{85DF4320-8ADF-4C3F-AC07-78C16089E970}" srcId="{D400651E-846B-48D4-B9A7-47783F1716DC}" destId="{ECFC7E93-1913-4DC1-A894-49A0F706C075}" srcOrd="4" destOrd="0" parTransId="{30647EEC-3644-4363-8528-6C29E5AED96B}" sibTransId="{2AF8F0A3-9A2B-4EA7-91CD-ABA4E6361290}"/>
    <dgm:cxn modelId="{8553382C-A28B-412C-8EDA-8C5649D93E6C}" type="presOf" srcId="{6B5A759D-F2E9-4D83-87B0-D940C5A37A44}" destId="{D226F3E2-467A-4E86-8307-B1FF1C80F901}" srcOrd="0" destOrd="0" presId="urn:microsoft.com/office/officeart/2005/8/layout/vList5"/>
    <dgm:cxn modelId="{829AF95B-99D3-4F7E-8F94-7EC1CB8DD304}" type="presOf" srcId="{4F4E3A49-8EBE-485E-9E37-D56BFA6AADB0}" destId="{3C0DB1C8-64CB-4D99-9507-203822A5075D}" srcOrd="0" destOrd="0" presId="urn:microsoft.com/office/officeart/2005/8/layout/vList5"/>
    <dgm:cxn modelId="{05F08B63-C0BB-4F32-821A-2E4D48F5E18B}" srcId="{D400651E-846B-48D4-B9A7-47783F1716DC}" destId="{DA3B8B4F-EF85-41E7-A807-9CD74FED4235}" srcOrd="1" destOrd="0" parTransId="{E1BE274F-D972-4217-B15B-980A6AAE418F}" sibTransId="{B5179759-96E0-4653-9878-FA47E7D9A8C7}"/>
    <dgm:cxn modelId="{BD2DF170-72F1-4383-9795-D0ECEF4F5B5C}" type="presOf" srcId="{ECFC7E93-1913-4DC1-A894-49A0F706C075}" destId="{A2E97BF6-111E-46C6-B04D-A49F1B7B011F}" srcOrd="0" destOrd="0" presId="urn:microsoft.com/office/officeart/2005/8/layout/vList5"/>
    <dgm:cxn modelId="{62FC477D-5E17-4EE0-8A05-219961EBC45A}" srcId="{D400651E-846B-48D4-B9A7-47783F1716DC}" destId="{7F2C2973-B7B9-49F1-B743-A6FAD9CBBD14}" srcOrd="0" destOrd="0" parTransId="{90035C7E-9D7F-4013-A735-05A2CB4BFB13}" sibTransId="{511A211E-AC7B-4F90-AC26-9E71D6C8F71A}"/>
    <dgm:cxn modelId="{CBF52585-55C5-4853-A0F3-7D685A4CB525}" type="presOf" srcId="{DA3B8B4F-EF85-41E7-A807-9CD74FED4235}" destId="{B5F4EC01-D155-47B2-9AFE-ED5584BFA9F9}" srcOrd="0" destOrd="0" presId="urn:microsoft.com/office/officeart/2005/8/layout/vList5"/>
    <dgm:cxn modelId="{0EF9098F-68F0-4BD3-8934-16E3F4B76529}" srcId="{DA3B8B4F-EF85-41E7-A807-9CD74FED4235}" destId="{6B5A759D-F2E9-4D83-87B0-D940C5A37A44}" srcOrd="0" destOrd="0" parTransId="{E9B431AA-C6C4-4BBC-8474-CF5E14C4D1B8}" sibTransId="{CCBEF25C-D181-4DA2-84CF-C0105A0127F6}"/>
    <dgm:cxn modelId="{EA219B97-A48E-4AA3-89FF-619C4F210F8B}" srcId="{D400651E-846B-48D4-B9A7-47783F1716DC}" destId="{BFA67754-70BF-48FC-ACA2-E33DE8437AD0}" srcOrd="3" destOrd="0" parTransId="{C225AE46-CACD-498C-8C6E-29E882D3F3FD}" sibTransId="{E3303910-F83D-46F4-9D92-FF3D53412CCC}"/>
    <dgm:cxn modelId="{248034A1-0C41-4151-A475-298911D69BF0}" type="presOf" srcId="{7F2C2973-B7B9-49F1-B743-A6FAD9CBBD14}" destId="{E8D95CC5-0F8F-418A-A0F0-B0D8DF001F0E}" srcOrd="0" destOrd="0" presId="urn:microsoft.com/office/officeart/2005/8/layout/vList5"/>
    <dgm:cxn modelId="{9734A0A3-0A52-4FE7-9DAD-EDB9085068C9}" type="presOf" srcId="{F6D6598C-341E-434B-B2AE-A5E95B225A10}" destId="{DF8CEB2D-9C4D-4A48-BC90-824EE02E7452}" srcOrd="0" destOrd="0" presId="urn:microsoft.com/office/officeart/2005/8/layout/vList5"/>
    <dgm:cxn modelId="{F0D507A9-79F9-4C3C-BA55-48A6773ACA7F}" type="presOf" srcId="{BFA67754-70BF-48FC-ACA2-E33DE8437AD0}" destId="{56A0F6D3-B2DB-418E-A198-35D4F32F6482}" srcOrd="0" destOrd="0" presId="urn:microsoft.com/office/officeart/2005/8/layout/vList5"/>
    <dgm:cxn modelId="{CF77EBAB-B6B3-4DDE-AD08-295DA79360F2}" srcId="{ECFC7E93-1913-4DC1-A894-49A0F706C075}" destId="{F6D6598C-341E-434B-B2AE-A5E95B225A10}" srcOrd="0" destOrd="0" parTransId="{80E99C96-9A0B-470C-9700-01AD3749DC9F}" sibTransId="{CC883D01-1B64-4DCB-A502-7665E31D2896}"/>
    <dgm:cxn modelId="{BA6124AC-6FD3-478E-A2BA-CD753330EC15}" srcId="{D400651E-846B-48D4-B9A7-47783F1716DC}" destId="{4F4E3A49-8EBE-485E-9E37-D56BFA6AADB0}" srcOrd="2" destOrd="0" parTransId="{6A27BB36-5713-4B92-B5B7-95D155C6E0D7}" sibTransId="{32EB5535-C00F-4FA1-BA88-9D56563801F1}"/>
    <dgm:cxn modelId="{51439ABD-45B7-44E0-B450-86CB0A401F89}" srcId="{4F4E3A49-8EBE-485E-9E37-D56BFA6AADB0}" destId="{B81027E4-4464-41F0-B62C-13BFE4F234A9}" srcOrd="0" destOrd="0" parTransId="{6679D98D-FBD8-4F58-8E31-4625161F90E7}" sibTransId="{508C9072-AC95-4D35-9BE9-C5C0997A4B99}"/>
    <dgm:cxn modelId="{0F1300C3-F0CA-49B6-94C5-514D730CAEA0}" type="presOf" srcId="{46D1EFB2-BA3B-46DF-B4BF-FC748706588E}" destId="{EA31D333-D4D5-4F1A-9E6D-D1AFBD7FDF85}" srcOrd="0" destOrd="0" presId="urn:microsoft.com/office/officeart/2005/8/layout/vList5"/>
    <dgm:cxn modelId="{E2D4CDDD-ACD6-4611-A39E-458AD5DC7642}" type="presOf" srcId="{D58DD46C-45E7-40DC-9D33-B4AD0B3A54AC}" destId="{7349162C-9D59-4171-95B7-96799FC7D345}" srcOrd="0" destOrd="0" presId="urn:microsoft.com/office/officeart/2005/8/layout/vList5"/>
    <dgm:cxn modelId="{E6A735E2-C7F7-497E-B64D-B0045316AC7D}" type="presOf" srcId="{B81027E4-4464-41F0-B62C-13BFE4F234A9}" destId="{89227DAA-4AC6-44B3-8ADA-0FEADB88EC88}" srcOrd="0" destOrd="0" presId="urn:microsoft.com/office/officeart/2005/8/layout/vList5"/>
    <dgm:cxn modelId="{B506BBE2-7581-45DE-8BED-366489C56555}" srcId="{7F2C2973-B7B9-49F1-B743-A6FAD9CBBD14}" destId="{D58DD46C-45E7-40DC-9D33-B4AD0B3A54AC}" srcOrd="0" destOrd="0" parTransId="{CCCA3C92-5840-4F5B-9BB9-A16781396615}" sibTransId="{717B6CDB-1F3F-45CB-B0ED-5E8B05196469}"/>
    <dgm:cxn modelId="{5AB0C8E7-F62A-4B5C-8FC5-0D512C0BAD87}" srcId="{BFA67754-70BF-48FC-ACA2-E33DE8437AD0}" destId="{46D1EFB2-BA3B-46DF-B4BF-FC748706588E}" srcOrd="0" destOrd="0" parTransId="{98A5B4AF-E21F-4EC1-976A-FDB41BE2FE08}" sibTransId="{691EC722-2C3D-42D8-AC5F-E76A07D7FFF6}"/>
    <dgm:cxn modelId="{007A3BC6-68B9-4F02-9531-3424C8877E7E}" type="presParOf" srcId="{8ED327C6-5555-4C72-BFFE-47CFBE635423}" destId="{00D4BF6E-B13E-4C7A-81A6-E5184DA82882}" srcOrd="0" destOrd="0" presId="urn:microsoft.com/office/officeart/2005/8/layout/vList5"/>
    <dgm:cxn modelId="{F5FE05E5-F8C0-4670-9EF8-0B464922011A}" type="presParOf" srcId="{00D4BF6E-B13E-4C7A-81A6-E5184DA82882}" destId="{E8D95CC5-0F8F-418A-A0F0-B0D8DF001F0E}" srcOrd="0" destOrd="0" presId="urn:microsoft.com/office/officeart/2005/8/layout/vList5"/>
    <dgm:cxn modelId="{4C52F7E6-4805-4B6C-8D7B-464910C9D0DE}" type="presParOf" srcId="{00D4BF6E-B13E-4C7A-81A6-E5184DA82882}" destId="{7349162C-9D59-4171-95B7-96799FC7D345}" srcOrd="1" destOrd="0" presId="urn:microsoft.com/office/officeart/2005/8/layout/vList5"/>
    <dgm:cxn modelId="{793D7DEA-E99F-4275-8EA4-68262E8815BB}" type="presParOf" srcId="{8ED327C6-5555-4C72-BFFE-47CFBE635423}" destId="{09767B98-2E08-41CD-B772-ACE1C0CDEED4}" srcOrd="1" destOrd="0" presId="urn:microsoft.com/office/officeart/2005/8/layout/vList5"/>
    <dgm:cxn modelId="{04E4925D-77BC-4993-9CA2-F8710FFE6540}" type="presParOf" srcId="{8ED327C6-5555-4C72-BFFE-47CFBE635423}" destId="{92C3C20A-E721-4EC4-A894-1C2E05DA5189}" srcOrd="2" destOrd="0" presId="urn:microsoft.com/office/officeart/2005/8/layout/vList5"/>
    <dgm:cxn modelId="{35349578-0601-417F-B4CD-EEED68FDF756}" type="presParOf" srcId="{92C3C20A-E721-4EC4-A894-1C2E05DA5189}" destId="{B5F4EC01-D155-47B2-9AFE-ED5584BFA9F9}" srcOrd="0" destOrd="0" presId="urn:microsoft.com/office/officeart/2005/8/layout/vList5"/>
    <dgm:cxn modelId="{8A16F17D-0B7E-437D-B44C-A8DB1FC23B61}" type="presParOf" srcId="{92C3C20A-E721-4EC4-A894-1C2E05DA5189}" destId="{D226F3E2-467A-4E86-8307-B1FF1C80F901}" srcOrd="1" destOrd="0" presId="urn:microsoft.com/office/officeart/2005/8/layout/vList5"/>
    <dgm:cxn modelId="{EF4B5215-CAAB-44DE-9E28-7F55623233C6}" type="presParOf" srcId="{8ED327C6-5555-4C72-BFFE-47CFBE635423}" destId="{A116A476-E3AF-4BCB-B892-1BAFD7801B17}" srcOrd="3" destOrd="0" presId="urn:microsoft.com/office/officeart/2005/8/layout/vList5"/>
    <dgm:cxn modelId="{0D8A9F1F-907F-4AD9-880B-24B799EAB4E6}" type="presParOf" srcId="{8ED327C6-5555-4C72-BFFE-47CFBE635423}" destId="{6E6D1E8C-48DF-48AC-9352-C4AD4423FB16}" srcOrd="4" destOrd="0" presId="urn:microsoft.com/office/officeart/2005/8/layout/vList5"/>
    <dgm:cxn modelId="{8EE35246-69DD-4E10-B59A-627D4716C377}" type="presParOf" srcId="{6E6D1E8C-48DF-48AC-9352-C4AD4423FB16}" destId="{3C0DB1C8-64CB-4D99-9507-203822A5075D}" srcOrd="0" destOrd="0" presId="urn:microsoft.com/office/officeart/2005/8/layout/vList5"/>
    <dgm:cxn modelId="{3CD35485-2BF9-46BA-95B2-DD2762A1E47C}" type="presParOf" srcId="{6E6D1E8C-48DF-48AC-9352-C4AD4423FB16}" destId="{89227DAA-4AC6-44B3-8ADA-0FEADB88EC88}" srcOrd="1" destOrd="0" presId="urn:microsoft.com/office/officeart/2005/8/layout/vList5"/>
    <dgm:cxn modelId="{C0518739-54EB-499E-A8BA-9EF39435E383}" type="presParOf" srcId="{8ED327C6-5555-4C72-BFFE-47CFBE635423}" destId="{4A10694D-70C2-4483-855A-6D82158D465D}" srcOrd="5" destOrd="0" presId="urn:microsoft.com/office/officeart/2005/8/layout/vList5"/>
    <dgm:cxn modelId="{3004B2A9-3107-4963-BD41-C744B482F896}" type="presParOf" srcId="{8ED327C6-5555-4C72-BFFE-47CFBE635423}" destId="{EF369A78-1596-43F6-ACED-BB2F6D6C8E38}" srcOrd="6" destOrd="0" presId="urn:microsoft.com/office/officeart/2005/8/layout/vList5"/>
    <dgm:cxn modelId="{BB050232-C6EA-4778-912C-1581C334A5BB}" type="presParOf" srcId="{EF369A78-1596-43F6-ACED-BB2F6D6C8E38}" destId="{56A0F6D3-B2DB-418E-A198-35D4F32F6482}" srcOrd="0" destOrd="0" presId="urn:microsoft.com/office/officeart/2005/8/layout/vList5"/>
    <dgm:cxn modelId="{AF6BC04D-47D6-4AFE-95DA-C4C804DEA960}" type="presParOf" srcId="{EF369A78-1596-43F6-ACED-BB2F6D6C8E38}" destId="{EA31D333-D4D5-4F1A-9E6D-D1AFBD7FDF85}" srcOrd="1" destOrd="0" presId="urn:microsoft.com/office/officeart/2005/8/layout/vList5"/>
    <dgm:cxn modelId="{8B9E704A-4AC7-4D1D-98A6-528BDBE7BC10}" type="presParOf" srcId="{8ED327C6-5555-4C72-BFFE-47CFBE635423}" destId="{E81A1F13-6400-488C-99E7-9229CCA690AF}" srcOrd="7" destOrd="0" presId="urn:microsoft.com/office/officeart/2005/8/layout/vList5"/>
    <dgm:cxn modelId="{E7F5B3B4-4360-4F24-9AA8-FEFEF863C5C2}" type="presParOf" srcId="{8ED327C6-5555-4C72-BFFE-47CFBE635423}" destId="{9642777A-8392-499C-93FC-75E086B065D5}" srcOrd="8" destOrd="0" presId="urn:microsoft.com/office/officeart/2005/8/layout/vList5"/>
    <dgm:cxn modelId="{027F9CBC-791A-44FD-A098-C6E0A28D319C}" type="presParOf" srcId="{9642777A-8392-499C-93FC-75E086B065D5}" destId="{A2E97BF6-111E-46C6-B04D-A49F1B7B011F}" srcOrd="0" destOrd="0" presId="urn:microsoft.com/office/officeart/2005/8/layout/vList5"/>
    <dgm:cxn modelId="{14D7DF90-5318-4C27-8F75-C4E959626B17}" type="presParOf" srcId="{9642777A-8392-499C-93FC-75E086B065D5}" destId="{DF8CEB2D-9C4D-4A48-BC90-824EE02E745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A9AEA1-EB9C-45B5-AEC8-C2783E596ED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E3C17BB-989C-4EC2-9F9B-1E9D0A39538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Enrollment Deadline for Benefits: 60 days from the date of hire to enroll through </a:t>
          </a: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People First​</a:t>
          </a:r>
          <a:endParaRPr lang="en-US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6069B471-D551-4193-A0A2-7D1EDE557DA9}" type="parTrans" cxnId="{FEED7618-2772-4AC5-AD77-D6C9A59FA4A3}">
      <dgm:prSet/>
      <dgm:spPr/>
      <dgm:t>
        <a:bodyPr/>
        <a:lstStyle/>
        <a:p>
          <a:endParaRPr lang="en-US"/>
        </a:p>
      </dgm:t>
    </dgm:pt>
    <dgm:pt modelId="{B9B526A4-A040-4D6A-8409-6D598D9EF86E}" type="sibTrans" cxnId="{FEED7618-2772-4AC5-AD77-D6C9A59FA4A3}">
      <dgm:prSet/>
      <dgm:spPr/>
      <dgm:t>
        <a:bodyPr/>
        <a:lstStyle/>
        <a:p>
          <a:endParaRPr lang="en-US"/>
        </a:p>
      </dgm:t>
    </dgm:pt>
    <dgm:pt modelId="{F046272E-408F-44A5-8BF1-52E04CC5397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Changes can be made during Open Enrollment or with a Qualifying Status Change (QSC) event​</a:t>
          </a:r>
        </a:p>
      </dgm:t>
    </dgm:pt>
    <dgm:pt modelId="{BF0D34CB-A5D9-4710-876B-23E6619898CE}" type="parTrans" cxnId="{C43BC247-A6FB-48F3-80F8-4317E9CC7C6B}">
      <dgm:prSet/>
      <dgm:spPr/>
      <dgm:t>
        <a:bodyPr/>
        <a:lstStyle/>
        <a:p>
          <a:endParaRPr lang="en-US"/>
        </a:p>
      </dgm:t>
    </dgm:pt>
    <dgm:pt modelId="{8386DAD0-1690-4CF8-9B05-9E53E17E9052}" type="sibTrans" cxnId="{C43BC247-A6FB-48F3-80F8-4317E9CC7C6B}">
      <dgm:prSet/>
      <dgm:spPr/>
      <dgm:t>
        <a:bodyPr/>
        <a:lstStyle/>
        <a:p>
          <a:endParaRPr lang="en-US"/>
        </a:p>
      </dgm:t>
    </dgm:pt>
    <dgm:pt modelId="{1D068750-7BEB-4EBC-9639-44DA2BDED67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Contact the Benefits office with any questions on eligibility at </a:t>
          </a: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insurance@fsu.edu</a:t>
          </a:r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n-US" dirty="0"/>
            <a:t>​ </a:t>
          </a:r>
        </a:p>
      </dgm:t>
    </dgm:pt>
    <dgm:pt modelId="{11244B90-E2A9-49A5-8909-761571C6459D}" type="parTrans" cxnId="{72AEF081-C495-407B-A576-0CE16252A1B8}">
      <dgm:prSet/>
      <dgm:spPr/>
      <dgm:t>
        <a:bodyPr/>
        <a:lstStyle/>
        <a:p>
          <a:endParaRPr lang="en-US"/>
        </a:p>
      </dgm:t>
    </dgm:pt>
    <dgm:pt modelId="{B43925BB-E094-4983-929C-825BA0BF19AC}" type="sibTrans" cxnId="{72AEF081-C495-407B-A576-0CE16252A1B8}">
      <dgm:prSet/>
      <dgm:spPr/>
      <dgm:t>
        <a:bodyPr/>
        <a:lstStyle/>
        <a:p>
          <a:endParaRPr lang="en-US"/>
        </a:p>
      </dgm:t>
    </dgm:pt>
    <dgm:pt modelId="{FF559457-9070-48FC-B48D-43DD6D336D8A}" type="pres">
      <dgm:prSet presAssocID="{A0A9AEA1-EB9C-45B5-AEC8-C2783E596EDD}" presName="root" presStyleCnt="0">
        <dgm:presLayoutVars>
          <dgm:dir/>
          <dgm:resizeHandles val="exact"/>
        </dgm:presLayoutVars>
      </dgm:prSet>
      <dgm:spPr/>
    </dgm:pt>
    <dgm:pt modelId="{7221832E-88F9-4947-BFD1-D24A0B0360FE}" type="pres">
      <dgm:prSet presAssocID="{5E3C17BB-989C-4EC2-9F9B-1E9D0A395389}" presName="compNode" presStyleCnt="0"/>
      <dgm:spPr/>
    </dgm:pt>
    <dgm:pt modelId="{7D069F88-0063-4691-A58D-D09840B2FAFC}" type="pres">
      <dgm:prSet presAssocID="{5E3C17BB-989C-4EC2-9F9B-1E9D0A395389}" presName="bgRect" presStyleLbl="bgShp" presStyleIdx="0" presStyleCnt="3"/>
      <dgm:spPr/>
    </dgm:pt>
    <dgm:pt modelId="{A48A4C13-A601-4FAE-BB25-71D8DB5DC1DE}" type="pres">
      <dgm:prSet presAssocID="{5E3C17BB-989C-4EC2-9F9B-1E9D0A39538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82EC14DA-0F92-4318-BD63-BF7E37A684BF}" type="pres">
      <dgm:prSet presAssocID="{5E3C17BB-989C-4EC2-9F9B-1E9D0A395389}" presName="spaceRect" presStyleCnt="0"/>
      <dgm:spPr/>
    </dgm:pt>
    <dgm:pt modelId="{38216373-AD7F-43E5-9CD5-F844D3547C7D}" type="pres">
      <dgm:prSet presAssocID="{5E3C17BB-989C-4EC2-9F9B-1E9D0A395389}" presName="parTx" presStyleLbl="revTx" presStyleIdx="0" presStyleCnt="3">
        <dgm:presLayoutVars>
          <dgm:chMax val="0"/>
          <dgm:chPref val="0"/>
        </dgm:presLayoutVars>
      </dgm:prSet>
      <dgm:spPr/>
    </dgm:pt>
    <dgm:pt modelId="{DD0BA77D-0F67-4338-B942-DD30DF9B8664}" type="pres">
      <dgm:prSet presAssocID="{B9B526A4-A040-4D6A-8409-6D598D9EF86E}" presName="sibTrans" presStyleCnt="0"/>
      <dgm:spPr/>
    </dgm:pt>
    <dgm:pt modelId="{CE478907-0F5A-4AB3-984A-CCB546109B79}" type="pres">
      <dgm:prSet presAssocID="{F046272E-408F-44A5-8BF1-52E04CC53974}" presName="compNode" presStyleCnt="0"/>
      <dgm:spPr/>
    </dgm:pt>
    <dgm:pt modelId="{88E0C24D-8ADD-4D7E-A847-D9C9B028C6BC}" type="pres">
      <dgm:prSet presAssocID="{F046272E-408F-44A5-8BF1-52E04CC53974}" presName="bgRect" presStyleLbl="bgShp" presStyleIdx="1" presStyleCnt="3"/>
      <dgm:spPr/>
    </dgm:pt>
    <dgm:pt modelId="{F442F43C-87BC-4025-887D-B195817C94A9}" type="pres">
      <dgm:prSet presAssocID="{F046272E-408F-44A5-8BF1-52E04CC53974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spital"/>
        </a:ext>
      </dgm:extLst>
    </dgm:pt>
    <dgm:pt modelId="{173BB6B9-2896-4D98-A7AE-B894E729966F}" type="pres">
      <dgm:prSet presAssocID="{F046272E-408F-44A5-8BF1-52E04CC53974}" presName="spaceRect" presStyleCnt="0"/>
      <dgm:spPr/>
    </dgm:pt>
    <dgm:pt modelId="{D172510F-67B1-499F-94CF-0A5AB2BCEC82}" type="pres">
      <dgm:prSet presAssocID="{F046272E-408F-44A5-8BF1-52E04CC53974}" presName="parTx" presStyleLbl="revTx" presStyleIdx="1" presStyleCnt="3">
        <dgm:presLayoutVars>
          <dgm:chMax val="0"/>
          <dgm:chPref val="0"/>
        </dgm:presLayoutVars>
      </dgm:prSet>
      <dgm:spPr/>
    </dgm:pt>
    <dgm:pt modelId="{95B2DA07-13BB-48DE-B697-06C2705B061C}" type="pres">
      <dgm:prSet presAssocID="{8386DAD0-1690-4CF8-9B05-9E53E17E9052}" presName="sibTrans" presStyleCnt="0"/>
      <dgm:spPr/>
    </dgm:pt>
    <dgm:pt modelId="{ECA3B08C-3740-48AB-B2BD-8A9EDBE97D38}" type="pres">
      <dgm:prSet presAssocID="{1D068750-7BEB-4EBC-9639-44DA2BDED670}" presName="compNode" presStyleCnt="0"/>
      <dgm:spPr/>
    </dgm:pt>
    <dgm:pt modelId="{A4F6C3FB-A399-4DF0-970B-48E6DA5E0825}" type="pres">
      <dgm:prSet presAssocID="{1D068750-7BEB-4EBC-9639-44DA2BDED670}" presName="bgRect" presStyleLbl="bgShp" presStyleIdx="2" presStyleCnt="3"/>
      <dgm:spPr/>
    </dgm:pt>
    <dgm:pt modelId="{DBD2D08C-9094-4839-A482-296BB8AA30F0}" type="pres">
      <dgm:prSet presAssocID="{1D068750-7BEB-4EBC-9639-44DA2BDED670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DA409042-244C-4C5C-A842-65C6D53905F7}" type="pres">
      <dgm:prSet presAssocID="{1D068750-7BEB-4EBC-9639-44DA2BDED670}" presName="spaceRect" presStyleCnt="0"/>
      <dgm:spPr/>
    </dgm:pt>
    <dgm:pt modelId="{F4B77021-FCF8-4B16-9DED-4D057219152E}" type="pres">
      <dgm:prSet presAssocID="{1D068750-7BEB-4EBC-9639-44DA2BDED67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EC73515-2B7B-430B-91DF-AE93FAA8B45E}" type="presOf" srcId="{A0A9AEA1-EB9C-45B5-AEC8-C2783E596EDD}" destId="{FF559457-9070-48FC-B48D-43DD6D336D8A}" srcOrd="0" destOrd="0" presId="urn:microsoft.com/office/officeart/2018/2/layout/IconVerticalSolidList"/>
    <dgm:cxn modelId="{FEED7618-2772-4AC5-AD77-D6C9A59FA4A3}" srcId="{A0A9AEA1-EB9C-45B5-AEC8-C2783E596EDD}" destId="{5E3C17BB-989C-4EC2-9F9B-1E9D0A395389}" srcOrd="0" destOrd="0" parTransId="{6069B471-D551-4193-A0A2-7D1EDE557DA9}" sibTransId="{B9B526A4-A040-4D6A-8409-6D598D9EF86E}"/>
    <dgm:cxn modelId="{CDF9BF26-8C9F-4916-B25A-3A9F6E1A990A}" type="presOf" srcId="{F046272E-408F-44A5-8BF1-52E04CC53974}" destId="{D172510F-67B1-499F-94CF-0A5AB2BCEC82}" srcOrd="0" destOrd="0" presId="urn:microsoft.com/office/officeart/2018/2/layout/IconVerticalSolidList"/>
    <dgm:cxn modelId="{BE1F9337-044A-476E-837C-6FB18ACD5999}" type="presOf" srcId="{5E3C17BB-989C-4EC2-9F9B-1E9D0A395389}" destId="{38216373-AD7F-43E5-9CD5-F844D3547C7D}" srcOrd="0" destOrd="0" presId="urn:microsoft.com/office/officeart/2018/2/layout/IconVerticalSolidList"/>
    <dgm:cxn modelId="{C43BC247-A6FB-48F3-80F8-4317E9CC7C6B}" srcId="{A0A9AEA1-EB9C-45B5-AEC8-C2783E596EDD}" destId="{F046272E-408F-44A5-8BF1-52E04CC53974}" srcOrd="1" destOrd="0" parTransId="{BF0D34CB-A5D9-4710-876B-23E6619898CE}" sibTransId="{8386DAD0-1690-4CF8-9B05-9E53E17E9052}"/>
    <dgm:cxn modelId="{CD99A853-A895-4683-A81F-8EDD84C3030F}" type="presOf" srcId="{1D068750-7BEB-4EBC-9639-44DA2BDED670}" destId="{F4B77021-FCF8-4B16-9DED-4D057219152E}" srcOrd="0" destOrd="0" presId="urn:microsoft.com/office/officeart/2018/2/layout/IconVerticalSolidList"/>
    <dgm:cxn modelId="{72AEF081-C495-407B-A576-0CE16252A1B8}" srcId="{A0A9AEA1-EB9C-45B5-AEC8-C2783E596EDD}" destId="{1D068750-7BEB-4EBC-9639-44DA2BDED670}" srcOrd="2" destOrd="0" parTransId="{11244B90-E2A9-49A5-8909-761571C6459D}" sibTransId="{B43925BB-E094-4983-929C-825BA0BF19AC}"/>
    <dgm:cxn modelId="{DB9BB9D2-E3E0-460C-901E-8D580F29025A}" type="presParOf" srcId="{FF559457-9070-48FC-B48D-43DD6D336D8A}" destId="{7221832E-88F9-4947-BFD1-D24A0B0360FE}" srcOrd="0" destOrd="0" presId="urn:microsoft.com/office/officeart/2018/2/layout/IconVerticalSolidList"/>
    <dgm:cxn modelId="{6FDD3274-89C6-4E8B-9C6A-2A3CD5F3DE32}" type="presParOf" srcId="{7221832E-88F9-4947-BFD1-D24A0B0360FE}" destId="{7D069F88-0063-4691-A58D-D09840B2FAFC}" srcOrd="0" destOrd="0" presId="urn:microsoft.com/office/officeart/2018/2/layout/IconVerticalSolidList"/>
    <dgm:cxn modelId="{2FDB49AE-F860-41C1-A372-3D1B68E69751}" type="presParOf" srcId="{7221832E-88F9-4947-BFD1-D24A0B0360FE}" destId="{A48A4C13-A601-4FAE-BB25-71D8DB5DC1DE}" srcOrd="1" destOrd="0" presId="urn:microsoft.com/office/officeart/2018/2/layout/IconVerticalSolidList"/>
    <dgm:cxn modelId="{D04216BE-51F6-4EBA-A6E1-861EBE4E8A53}" type="presParOf" srcId="{7221832E-88F9-4947-BFD1-D24A0B0360FE}" destId="{82EC14DA-0F92-4318-BD63-BF7E37A684BF}" srcOrd="2" destOrd="0" presId="urn:microsoft.com/office/officeart/2018/2/layout/IconVerticalSolidList"/>
    <dgm:cxn modelId="{BA5BEBF6-3048-4E5D-8B41-69977DF7E39E}" type="presParOf" srcId="{7221832E-88F9-4947-BFD1-D24A0B0360FE}" destId="{38216373-AD7F-43E5-9CD5-F844D3547C7D}" srcOrd="3" destOrd="0" presId="urn:microsoft.com/office/officeart/2018/2/layout/IconVerticalSolidList"/>
    <dgm:cxn modelId="{8F8B6F86-8CCB-4829-9F52-60AD094593A1}" type="presParOf" srcId="{FF559457-9070-48FC-B48D-43DD6D336D8A}" destId="{DD0BA77D-0F67-4338-B942-DD30DF9B8664}" srcOrd="1" destOrd="0" presId="urn:microsoft.com/office/officeart/2018/2/layout/IconVerticalSolidList"/>
    <dgm:cxn modelId="{4A1DBD5F-D24F-4631-B1DE-279297D0D3E6}" type="presParOf" srcId="{FF559457-9070-48FC-B48D-43DD6D336D8A}" destId="{CE478907-0F5A-4AB3-984A-CCB546109B79}" srcOrd="2" destOrd="0" presId="urn:microsoft.com/office/officeart/2018/2/layout/IconVerticalSolidList"/>
    <dgm:cxn modelId="{9B790FCB-CB64-4539-BEDB-11BC697EBE70}" type="presParOf" srcId="{CE478907-0F5A-4AB3-984A-CCB546109B79}" destId="{88E0C24D-8ADD-4D7E-A847-D9C9B028C6BC}" srcOrd="0" destOrd="0" presId="urn:microsoft.com/office/officeart/2018/2/layout/IconVerticalSolidList"/>
    <dgm:cxn modelId="{ADFA671B-B814-45C8-8E8C-47D95A37404C}" type="presParOf" srcId="{CE478907-0F5A-4AB3-984A-CCB546109B79}" destId="{F442F43C-87BC-4025-887D-B195817C94A9}" srcOrd="1" destOrd="0" presId="urn:microsoft.com/office/officeart/2018/2/layout/IconVerticalSolidList"/>
    <dgm:cxn modelId="{EF789A63-9D65-4B66-8587-A4115E79BD32}" type="presParOf" srcId="{CE478907-0F5A-4AB3-984A-CCB546109B79}" destId="{173BB6B9-2896-4D98-A7AE-B894E729966F}" srcOrd="2" destOrd="0" presId="urn:microsoft.com/office/officeart/2018/2/layout/IconVerticalSolidList"/>
    <dgm:cxn modelId="{65EEB9BD-75B3-4505-95BD-7AFFFE0507AD}" type="presParOf" srcId="{CE478907-0F5A-4AB3-984A-CCB546109B79}" destId="{D172510F-67B1-499F-94CF-0A5AB2BCEC82}" srcOrd="3" destOrd="0" presId="urn:microsoft.com/office/officeart/2018/2/layout/IconVerticalSolidList"/>
    <dgm:cxn modelId="{C434AA80-32C9-4BFB-A4C2-E3ADAE54AD5B}" type="presParOf" srcId="{FF559457-9070-48FC-B48D-43DD6D336D8A}" destId="{95B2DA07-13BB-48DE-B697-06C2705B061C}" srcOrd="3" destOrd="0" presId="urn:microsoft.com/office/officeart/2018/2/layout/IconVerticalSolidList"/>
    <dgm:cxn modelId="{6D4DDC5A-B8A1-4302-9814-3D659C863045}" type="presParOf" srcId="{FF559457-9070-48FC-B48D-43DD6D336D8A}" destId="{ECA3B08C-3740-48AB-B2BD-8A9EDBE97D38}" srcOrd="4" destOrd="0" presId="urn:microsoft.com/office/officeart/2018/2/layout/IconVerticalSolidList"/>
    <dgm:cxn modelId="{5A771EF7-AE04-4601-8DEA-533AC9BED55F}" type="presParOf" srcId="{ECA3B08C-3740-48AB-B2BD-8A9EDBE97D38}" destId="{A4F6C3FB-A399-4DF0-970B-48E6DA5E0825}" srcOrd="0" destOrd="0" presId="urn:microsoft.com/office/officeart/2018/2/layout/IconVerticalSolidList"/>
    <dgm:cxn modelId="{F5EAD07E-8636-402A-BA62-3CE8288EC36A}" type="presParOf" srcId="{ECA3B08C-3740-48AB-B2BD-8A9EDBE97D38}" destId="{DBD2D08C-9094-4839-A482-296BB8AA30F0}" srcOrd="1" destOrd="0" presId="urn:microsoft.com/office/officeart/2018/2/layout/IconVerticalSolidList"/>
    <dgm:cxn modelId="{B448E9E4-08A2-4C67-8C33-A8778B768958}" type="presParOf" srcId="{ECA3B08C-3740-48AB-B2BD-8A9EDBE97D38}" destId="{DA409042-244C-4C5C-A842-65C6D53905F7}" srcOrd="2" destOrd="0" presId="urn:microsoft.com/office/officeart/2018/2/layout/IconVerticalSolidList"/>
    <dgm:cxn modelId="{0A2D7918-DFE8-4134-B602-9DF3EF5E90DE}" type="presParOf" srcId="{ECA3B08C-3740-48AB-B2BD-8A9EDBE97D38}" destId="{F4B77021-FCF8-4B16-9DED-4D057219152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029898-66E8-4C20-B6B7-CF223A447C50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789F00-A61E-420B-B869-B79BAE3E7D3A}">
      <dgm:prSet custT="1"/>
      <dgm:spPr/>
      <dgm:t>
        <a:bodyPr/>
        <a:lstStyle/>
        <a:p>
          <a:r>
            <a:rPr lang="en-US" sz="1500" dirty="0">
              <a:latin typeface="Open Sans"/>
              <a:ea typeface="Open Sans"/>
              <a:cs typeface="Open Sans"/>
            </a:rPr>
            <a:t>Defined contribution plan – similar to a 401(k)​</a:t>
          </a:r>
        </a:p>
      </dgm:t>
    </dgm:pt>
    <dgm:pt modelId="{C2B04AD6-9324-46CA-B113-A58EAF346710}" type="parTrans" cxnId="{14152C57-4239-4556-B8D1-96CC933EE60D}">
      <dgm:prSet/>
      <dgm:spPr/>
      <dgm:t>
        <a:bodyPr/>
        <a:lstStyle/>
        <a:p>
          <a:endParaRPr lang="en-US"/>
        </a:p>
      </dgm:t>
    </dgm:pt>
    <dgm:pt modelId="{EF86C87D-82EB-4863-9CAD-9A4F4179E8EC}" type="sibTrans" cxnId="{14152C57-4239-4556-B8D1-96CC933EE60D}">
      <dgm:prSet/>
      <dgm:spPr/>
      <dgm:t>
        <a:bodyPr/>
        <a:lstStyle/>
        <a:p>
          <a:endParaRPr lang="en-US"/>
        </a:p>
      </dgm:t>
    </dgm:pt>
    <dgm:pt modelId="{CD2A60B3-2150-403A-9EE0-9D9E96118BB7}">
      <dgm:prSet/>
      <dgm:spPr/>
      <dgm:t>
        <a:bodyPr/>
        <a:lstStyle/>
        <a:p>
          <a:r>
            <a:rPr lang="en-US" dirty="0">
              <a:latin typeface="Open Sans"/>
              <a:ea typeface="Open Sans"/>
              <a:cs typeface="Open Sans"/>
            </a:rPr>
            <a:t>Employee pre-tax contributions:​</a:t>
          </a:r>
        </a:p>
      </dgm:t>
    </dgm:pt>
    <dgm:pt modelId="{AC7DC2CC-21F4-4CCA-8409-0D4834F4FBA1}" type="parTrans" cxnId="{CD9CE59B-2B68-421A-B91B-BD5040D30364}">
      <dgm:prSet/>
      <dgm:spPr/>
      <dgm:t>
        <a:bodyPr/>
        <a:lstStyle/>
        <a:p>
          <a:endParaRPr lang="en-US"/>
        </a:p>
      </dgm:t>
    </dgm:pt>
    <dgm:pt modelId="{315F96E7-C403-4359-A1FD-28EE1E39C6AC}" type="sibTrans" cxnId="{CD9CE59B-2B68-421A-B91B-BD5040D30364}">
      <dgm:prSet/>
      <dgm:spPr/>
      <dgm:t>
        <a:bodyPr/>
        <a:lstStyle/>
        <a:p>
          <a:endParaRPr lang="en-US"/>
        </a:p>
      </dgm:t>
    </dgm:pt>
    <dgm:pt modelId="{21D4C05A-476F-4B9C-96FA-4B3C5FEEF1B8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Mandatory – 3% </a:t>
          </a:r>
          <a:r>
            <a:rPr lang="en-US" dirty="0"/>
            <a:t>​</a:t>
          </a:r>
        </a:p>
      </dgm:t>
    </dgm:pt>
    <dgm:pt modelId="{D0E88B97-9722-4365-ABD1-1D335934094C}" type="parTrans" cxnId="{5B4304C0-24EF-44E7-A729-1611A77D8E73}">
      <dgm:prSet/>
      <dgm:spPr/>
      <dgm:t>
        <a:bodyPr/>
        <a:lstStyle/>
        <a:p>
          <a:endParaRPr lang="en-US"/>
        </a:p>
      </dgm:t>
    </dgm:pt>
    <dgm:pt modelId="{8F8AB2FD-C0DF-4AA8-84D5-567393030E8F}" type="sibTrans" cxnId="{5B4304C0-24EF-44E7-A729-1611A77D8E73}">
      <dgm:prSet/>
      <dgm:spPr/>
      <dgm:t>
        <a:bodyPr/>
        <a:lstStyle/>
        <a:p>
          <a:endParaRPr lang="en-US"/>
        </a:p>
      </dgm:t>
    </dgm:pt>
    <dgm:pt modelId="{6EFAA869-7237-4A3C-A6D6-E08F79DD159E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Voluntary – can contribute up to an additional 5.14%</a:t>
          </a:r>
          <a:r>
            <a:rPr lang="en-US" dirty="0"/>
            <a:t>​</a:t>
          </a:r>
        </a:p>
      </dgm:t>
    </dgm:pt>
    <dgm:pt modelId="{D0A56B91-B93A-4232-A937-14A9482385B3}" type="parTrans" cxnId="{15C11041-A5B8-4D2B-894F-7C6AB131F3E0}">
      <dgm:prSet/>
      <dgm:spPr/>
      <dgm:t>
        <a:bodyPr/>
        <a:lstStyle/>
        <a:p>
          <a:endParaRPr lang="en-US"/>
        </a:p>
      </dgm:t>
    </dgm:pt>
    <dgm:pt modelId="{11186EA5-E6B2-494B-BBE4-81BCDFC6698E}" type="sibTrans" cxnId="{15C11041-A5B8-4D2B-894F-7C6AB131F3E0}">
      <dgm:prSet/>
      <dgm:spPr/>
      <dgm:t>
        <a:bodyPr/>
        <a:lstStyle/>
        <a:p>
          <a:endParaRPr lang="en-US"/>
        </a:p>
      </dgm:t>
    </dgm:pt>
    <dgm:pt modelId="{43375C9B-C86F-4A4B-84BE-060B8777D30E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University contributions:</a:t>
          </a:r>
          <a:r>
            <a:rPr lang="en-US" dirty="0"/>
            <a:t>​</a:t>
          </a:r>
        </a:p>
      </dgm:t>
    </dgm:pt>
    <dgm:pt modelId="{53FBDC3B-A170-4AAC-891E-BAD819FFE70B}" type="parTrans" cxnId="{C0EB3902-54E1-4F4F-BE60-CDCB63304108}">
      <dgm:prSet/>
      <dgm:spPr/>
      <dgm:t>
        <a:bodyPr/>
        <a:lstStyle/>
        <a:p>
          <a:endParaRPr lang="en-US"/>
        </a:p>
      </dgm:t>
    </dgm:pt>
    <dgm:pt modelId="{637AEC49-D03A-414F-86E5-E8F36CEF6987}" type="sibTrans" cxnId="{C0EB3902-54E1-4F4F-BE60-CDCB63304108}">
      <dgm:prSet/>
      <dgm:spPr/>
      <dgm:t>
        <a:bodyPr/>
        <a:lstStyle/>
        <a:p>
          <a:endParaRPr lang="en-US"/>
        </a:p>
      </dgm:t>
    </dgm:pt>
    <dgm:pt modelId="{BEC80FC0-FE41-40A1-892E-9899278B6A39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5.14% of gross salary</a:t>
          </a:r>
          <a:r>
            <a:rPr lang="en-US" dirty="0"/>
            <a:t>​</a:t>
          </a:r>
        </a:p>
      </dgm:t>
    </dgm:pt>
    <dgm:pt modelId="{C673D0BC-1DAD-4CBF-9A46-91CB978F1E6D}" type="parTrans" cxnId="{1604317A-844B-4226-8728-16654A5212A1}">
      <dgm:prSet/>
      <dgm:spPr/>
      <dgm:t>
        <a:bodyPr/>
        <a:lstStyle/>
        <a:p>
          <a:endParaRPr lang="en-US"/>
        </a:p>
      </dgm:t>
    </dgm:pt>
    <dgm:pt modelId="{26EFBE5B-2745-4E05-B9C8-D3F7C5E58972}" type="sibTrans" cxnId="{1604317A-844B-4226-8728-16654A5212A1}">
      <dgm:prSet/>
      <dgm:spPr/>
      <dgm:t>
        <a:bodyPr/>
        <a:lstStyle/>
        <a:p>
          <a:endParaRPr lang="en-US"/>
        </a:p>
      </dgm:t>
    </dgm:pt>
    <dgm:pt modelId="{CDBBEE7C-DB23-4D10-B205-2AE65A0A3629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 vesting period</a:t>
          </a:r>
          <a:r>
            <a:rPr lang="en-US" dirty="0"/>
            <a:t>​</a:t>
          </a:r>
        </a:p>
      </dgm:t>
    </dgm:pt>
    <dgm:pt modelId="{5A38F026-0125-44B0-B542-2521459B7C8F}" type="parTrans" cxnId="{7FBD9F95-F3E4-460D-ADDD-ABE139CCC118}">
      <dgm:prSet/>
      <dgm:spPr/>
      <dgm:t>
        <a:bodyPr/>
        <a:lstStyle/>
        <a:p>
          <a:endParaRPr lang="en-US"/>
        </a:p>
      </dgm:t>
    </dgm:pt>
    <dgm:pt modelId="{219627E6-F9BC-4A0E-AD43-BE82EA992FA7}" type="sibTrans" cxnId="{7FBD9F95-F3E4-460D-ADDD-ABE139CCC118}">
      <dgm:prSet/>
      <dgm:spPr/>
      <dgm:t>
        <a:bodyPr/>
        <a:lstStyle/>
        <a:p>
          <a:endParaRPr lang="en-US"/>
        </a:p>
      </dgm:t>
    </dgm:pt>
    <dgm:pt modelId="{AC304FBD-651D-4B7E-923A-42E4EF5117E6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Deadline to enroll</a:t>
          </a:r>
          <a:r>
            <a:rPr lang="en-US" dirty="0"/>
            <a:t>:​</a:t>
          </a:r>
        </a:p>
      </dgm:t>
    </dgm:pt>
    <dgm:pt modelId="{AE0362C5-D091-4EC2-B5B0-B3BFDFACCF7C}" type="parTrans" cxnId="{CA5A0ABE-28CB-4044-82C0-0C27A710F5FB}">
      <dgm:prSet/>
      <dgm:spPr/>
      <dgm:t>
        <a:bodyPr/>
        <a:lstStyle/>
        <a:p>
          <a:endParaRPr lang="en-US"/>
        </a:p>
      </dgm:t>
    </dgm:pt>
    <dgm:pt modelId="{03F766A4-8A10-4859-BA4D-0CCA9A51FA5F}" type="sibTrans" cxnId="{CA5A0ABE-28CB-4044-82C0-0C27A710F5FB}">
      <dgm:prSet/>
      <dgm:spPr/>
      <dgm:t>
        <a:bodyPr/>
        <a:lstStyle/>
        <a:p>
          <a:endParaRPr lang="en-US"/>
        </a:p>
      </dgm:t>
    </dgm:pt>
    <dgm:pt modelId="{FD1FE01B-40CA-4C62-A9F0-0FE1ABA58B28}">
      <dgm:prSet/>
      <dgm:spPr/>
      <dgm:t>
        <a:bodyPr/>
        <a:lstStyle/>
        <a:p>
          <a:r>
            <a: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90 days from date of hire – strictly enforced</a:t>
          </a:r>
          <a:r>
            <a:rPr lang="en-US" dirty="0"/>
            <a:t>​</a:t>
          </a:r>
        </a:p>
      </dgm:t>
    </dgm:pt>
    <dgm:pt modelId="{0008F01D-F6F1-4806-A1F9-93E7D6A7861E}" type="parTrans" cxnId="{0D789D4C-CB93-46F6-B2D4-AE4B74FA8800}">
      <dgm:prSet/>
      <dgm:spPr/>
      <dgm:t>
        <a:bodyPr/>
        <a:lstStyle/>
        <a:p>
          <a:endParaRPr lang="en-US"/>
        </a:p>
      </dgm:t>
    </dgm:pt>
    <dgm:pt modelId="{D43359B3-64E5-47BF-8553-6385B629AA54}" type="sibTrans" cxnId="{0D789D4C-CB93-46F6-B2D4-AE4B74FA8800}">
      <dgm:prSet/>
      <dgm:spPr/>
      <dgm:t>
        <a:bodyPr/>
        <a:lstStyle/>
        <a:p>
          <a:endParaRPr lang="en-US"/>
        </a:p>
      </dgm:t>
    </dgm:pt>
    <dgm:pt modelId="{B7A67E11-EC23-4484-A8C0-B5652893417E}">
      <dgm:prSet phldrT="[Text]" phldr="0"/>
      <dgm:spPr/>
      <dgm:t>
        <a:bodyPr/>
        <a:lstStyle/>
        <a:p>
          <a:pPr rtl="0"/>
          <a:r>
            <a:rPr lang="en-US" sz="2200" dirty="0">
              <a:latin typeface="Arial" panose="020B0604020202020204"/>
            </a:rPr>
            <a:t>Normal retirement is age 59.5</a:t>
          </a:r>
        </a:p>
      </dgm:t>
    </dgm:pt>
    <dgm:pt modelId="{6BD86DC2-1B6B-4346-B03B-B066D67A117B}" type="parTrans" cxnId="{73B0C4B9-A798-4522-996D-40CB634767A2}">
      <dgm:prSet/>
      <dgm:spPr/>
    </dgm:pt>
    <dgm:pt modelId="{50677BFE-E032-4B37-A12B-3F04E8726E68}" type="sibTrans" cxnId="{73B0C4B9-A798-4522-996D-40CB634767A2}">
      <dgm:prSet/>
      <dgm:spPr/>
    </dgm:pt>
    <dgm:pt modelId="{642B1854-3009-4453-B07E-5EF542FDC786}" type="pres">
      <dgm:prSet presAssocID="{B9029898-66E8-4C20-B6B7-CF223A447C50}" presName="linear" presStyleCnt="0">
        <dgm:presLayoutVars>
          <dgm:dir/>
          <dgm:animLvl val="lvl"/>
          <dgm:resizeHandles val="exact"/>
        </dgm:presLayoutVars>
      </dgm:prSet>
      <dgm:spPr/>
    </dgm:pt>
    <dgm:pt modelId="{C4967E7C-0EAA-420C-ABA5-18EED0355366}" type="pres">
      <dgm:prSet presAssocID="{A0789F00-A61E-420B-B869-B79BAE3E7D3A}" presName="parentLin" presStyleCnt="0"/>
      <dgm:spPr/>
    </dgm:pt>
    <dgm:pt modelId="{5C287E97-331C-4064-8EB5-758B764309D3}" type="pres">
      <dgm:prSet presAssocID="{A0789F00-A61E-420B-B869-B79BAE3E7D3A}" presName="parentLeftMargin" presStyleLbl="node1" presStyleIdx="0" presStyleCnt="6"/>
      <dgm:spPr/>
    </dgm:pt>
    <dgm:pt modelId="{DAAC3541-709B-4C96-8398-DFE1DA59F24D}" type="pres">
      <dgm:prSet presAssocID="{A0789F00-A61E-420B-B869-B79BAE3E7D3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2373F44-C32F-4E6E-9548-465899BFCB97}" type="pres">
      <dgm:prSet presAssocID="{A0789F00-A61E-420B-B869-B79BAE3E7D3A}" presName="negativeSpace" presStyleCnt="0"/>
      <dgm:spPr/>
    </dgm:pt>
    <dgm:pt modelId="{1185D3C9-8F53-47B4-ADFD-C59F4712D712}" type="pres">
      <dgm:prSet presAssocID="{A0789F00-A61E-420B-B869-B79BAE3E7D3A}" presName="childText" presStyleLbl="conFgAcc1" presStyleIdx="0" presStyleCnt="6">
        <dgm:presLayoutVars>
          <dgm:bulletEnabled val="1"/>
        </dgm:presLayoutVars>
      </dgm:prSet>
      <dgm:spPr/>
    </dgm:pt>
    <dgm:pt modelId="{D9636E22-36D2-4FFD-B5B3-5BD8B0FD6135}" type="pres">
      <dgm:prSet presAssocID="{EF86C87D-82EB-4863-9CAD-9A4F4179E8EC}" presName="spaceBetweenRectangles" presStyleCnt="0"/>
      <dgm:spPr/>
    </dgm:pt>
    <dgm:pt modelId="{8525D95C-2C18-4C62-8875-86A254C9BC67}" type="pres">
      <dgm:prSet presAssocID="{CD2A60B3-2150-403A-9EE0-9D9E96118BB7}" presName="parentLin" presStyleCnt="0"/>
      <dgm:spPr/>
    </dgm:pt>
    <dgm:pt modelId="{F06FD6B1-C6BA-4CD7-9F03-2447C3629242}" type="pres">
      <dgm:prSet presAssocID="{CD2A60B3-2150-403A-9EE0-9D9E96118BB7}" presName="parentLeftMargin" presStyleLbl="node1" presStyleIdx="0" presStyleCnt="6"/>
      <dgm:spPr/>
    </dgm:pt>
    <dgm:pt modelId="{A9D6DDF1-86C0-4314-8756-697DD4182E0D}" type="pres">
      <dgm:prSet presAssocID="{CD2A60B3-2150-403A-9EE0-9D9E96118BB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B4D4B92-BBA5-4998-9090-CDB055EEA7B4}" type="pres">
      <dgm:prSet presAssocID="{CD2A60B3-2150-403A-9EE0-9D9E96118BB7}" presName="negativeSpace" presStyleCnt="0"/>
      <dgm:spPr/>
    </dgm:pt>
    <dgm:pt modelId="{0EAFF2B9-1CCD-4DE4-8C95-43E042D3601E}" type="pres">
      <dgm:prSet presAssocID="{CD2A60B3-2150-403A-9EE0-9D9E96118BB7}" presName="childText" presStyleLbl="conFgAcc1" presStyleIdx="1" presStyleCnt="6" custLinFactNeighborY="95047">
        <dgm:presLayoutVars>
          <dgm:bulletEnabled val="1"/>
        </dgm:presLayoutVars>
      </dgm:prSet>
      <dgm:spPr/>
    </dgm:pt>
    <dgm:pt modelId="{0A2F4E55-ADE1-48C9-8B48-8F8BD2305003}" type="pres">
      <dgm:prSet presAssocID="{315F96E7-C403-4359-A1FD-28EE1E39C6AC}" presName="spaceBetweenRectangles" presStyleCnt="0"/>
      <dgm:spPr/>
    </dgm:pt>
    <dgm:pt modelId="{F3BA341D-EFBF-4D81-916B-7C3C2026D0CB}" type="pres">
      <dgm:prSet presAssocID="{43375C9B-C86F-4A4B-84BE-060B8777D30E}" presName="parentLin" presStyleCnt="0"/>
      <dgm:spPr/>
    </dgm:pt>
    <dgm:pt modelId="{F3D17225-58A7-4411-8A21-C64725E641BD}" type="pres">
      <dgm:prSet presAssocID="{43375C9B-C86F-4A4B-84BE-060B8777D30E}" presName="parentLeftMargin" presStyleLbl="node1" presStyleIdx="1" presStyleCnt="6"/>
      <dgm:spPr/>
    </dgm:pt>
    <dgm:pt modelId="{4A514E3B-8B50-443B-8D3C-F8255DBEF990}" type="pres">
      <dgm:prSet presAssocID="{43375C9B-C86F-4A4B-84BE-060B8777D30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1422705-62AE-476E-8A57-ECB127BEFA61}" type="pres">
      <dgm:prSet presAssocID="{43375C9B-C86F-4A4B-84BE-060B8777D30E}" presName="negativeSpace" presStyleCnt="0"/>
      <dgm:spPr/>
    </dgm:pt>
    <dgm:pt modelId="{C8CB9506-3652-4173-BBFE-DD80908C95EE}" type="pres">
      <dgm:prSet presAssocID="{43375C9B-C86F-4A4B-84BE-060B8777D30E}" presName="childText" presStyleLbl="conFgAcc1" presStyleIdx="2" presStyleCnt="6" custLinFactNeighborY="1875">
        <dgm:presLayoutVars>
          <dgm:bulletEnabled val="1"/>
        </dgm:presLayoutVars>
      </dgm:prSet>
      <dgm:spPr/>
    </dgm:pt>
    <dgm:pt modelId="{2F5C06A6-02EF-4BB5-A253-5AB7547F6C00}" type="pres">
      <dgm:prSet presAssocID="{637AEC49-D03A-414F-86E5-E8F36CEF6987}" presName="spaceBetweenRectangles" presStyleCnt="0"/>
      <dgm:spPr/>
    </dgm:pt>
    <dgm:pt modelId="{CEF8F12E-B8FA-4F99-A474-C8FA833F3BAA}" type="pres">
      <dgm:prSet presAssocID="{CDBBEE7C-DB23-4D10-B205-2AE65A0A3629}" presName="parentLin" presStyleCnt="0"/>
      <dgm:spPr/>
    </dgm:pt>
    <dgm:pt modelId="{9245A3FF-3DA5-4A3C-9370-15EC9DDC8E46}" type="pres">
      <dgm:prSet presAssocID="{CDBBEE7C-DB23-4D10-B205-2AE65A0A3629}" presName="parentLeftMargin" presStyleLbl="node1" presStyleIdx="2" presStyleCnt="6"/>
      <dgm:spPr/>
    </dgm:pt>
    <dgm:pt modelId="{EAE63D7F-E8DC-4B73-8949-84D0A2D8D314}" type="pres">
      <dgm:prSet presAssocID="{CDBBEE7C-DB23-4D10-B205-2AE65A0A362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118C7FF-41BA-4074-8BD2-F9A83DE29CA1}" type="pres">
      <dgm:prSet presAssocID="{CDBBEE7C-DB23-4D10-B205-2AE65A0A3629}" presName="negativeSpace" presStyleCnt="0"/>
      <dgm:spPr/>
    </dgm:pt>
    <dgm:pt modelId="{C4F10233-EC2C-471F-8E86-95F495FDEEAE}" type="pres">
      <dgm:prSet presAssocID="{CDBBEE7C-DB23-4D10-B205-2AE65A0A3629}" presName="childText" presStyleLbl="conFgAcc1" presStyleIdx="3" presStyleCnt="6">
        <dgm:presLayoutVars>
          <dgm:bulletEnabled val="1"/>
        </dgm:presLayoutVars>
      </dgm:prSet>
      <dgm:spPr/>
    </dgm:pt>
    <dgm:pt modelId="{FCCCBF6C-EB07-4F7A-B4D8-317BD89B8C2F}" type="pres">
      <dgm:prSet presAssocID="{219627E6-F9BC-4A0E-AD43-BE82EA992FA7}" presName="spaceBetweenRectangles" presStyleCnt="0"/>
      <dgm:spPr/>
    </dgm:pt>
    <dgm:pt modelId="{9819669B-5572-4CC8-B503-15DDF0C3DE88}" type="pres">
      <dgm:prSet presAssocID="{AC304FBD-651D-4B7E-923A-42E4EF5117E6}" presName="parentLin" presStyleCnt="0"/>
      <dgm:spPr/>
    </dgm:pt>
    <dgm:pt modelId="{376BEFAC-3582-497D-B132-F3A21ED1A07D}" type="pres">
      <dgm:prSet presAssocID="{AC304FBD-651D-4B7E-923A-42E4EF5117E6}" presName="parentLeftMargin" presStyleLbl="node1" presStyleIdx="3" presStyleCnt="6"/>
      <dgm:spPr/>
    </dgm:pt>
    <dgm:pt modelId="{A53B2D61-123B-46C0-920F-B7E333FF4EA0}" type="pres">
      <dgm:prSet presAssocID="{AC304FBD-651D-4B7E-923A-42E4EF5117E6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DD928F7-F05A-4CBD-AE84-9E94BA2BD8E3}" type="pres">
      <dgm:prSet presAssocID="{AC304FBD-651D-4B7E-923A-42E4EF5117E6}" presName="negativeSpace" presStyleCnt="0"/>
      <dgm:spPr/>
    </dgm:pt>
    <dgm:pt modelId="{CEEE7382-86E7-4645-A14F-A7FDA3B0C640}" type="pres">
      <dgm:prSet presAssocID="{AC304FBD-651D-4B7E-923A-42E4EF5117E6}" presName="childText" presStyleLbl="conFgAcc1" presStyleIdx="4" presStyleCnt="6">
        <dgm:presLayoutVars>
          <dgm:bulletEnabled val="1"/>
        </dgm:presLayoutVars>
      </dgm:prSet>
      <dgm:spPr/>
    </dgm:pt>
    <dgm:pt modelId="{0D10E0B4-FC50-4BE1-8554-E10E7E99A785}" type="pres">
      <dgm:prSet presAssocID="{03F766A4-8A10-4859-BA4D-0CCA9A51FA5F}" presName="spaceBetweenRectangles" presStyleCnt="0"/>
      <dgm:spPr/>
    </dgm:pt>
    <dgm:pt modelId="{58E9A72A-D8E8-4F4E-996F-5C6F562A0EC0}" type="pres">
      <dgm:prSet presAssocID="{B7A67E11-EC23-4484-A8C0-B5652893417E}" presName="parentLin" presStyleCnt="0"/>
      <dgm:spPr/>
    </dgm:pt>
    <dgm:pt modelId="{1454472E-E0E9-4316-ABF3-C2A2794B6A22}" type="pres">
      <dgm:prSet presAssocID="{B7A67E11-EC23-4484-A8C0-B5652893417E}" presName="parentLeftMargin" presStyleLbl="node1" presStyleIdx="4" presStyleCnt="6"/>
      <dgm:spPr/>
    </dgm:pt>
    <dgm:pt modelId="{29B56731-DD49-4F49-951A-7DB032F7E81D}" type="pres">
      <dgm:prSet presAssocID="{B7A67E11-EC23-4484-A8C0-B5652893417E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FAB70201-5BAF-4EE4-A8F6-EBFE29CAA051}" type="pres">
      <dgm:prSet presAssocID="{B7A67E11-EC23-4484-A8C0-B5652893417E}" presName="negativeSpace" presStyleCnt="0"/>
      <dgm:spPr/>
    </dgm:pt>
    <dgm:pt modelId="{3145AD1E-CD44-49CC-9985-DC01CBA1D517}" type="pres">
      <dgm:prSet presAssocID="{B7A67E11-EC23-4484-A8C0-B5652893417E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C0EB3902-54E1-4F4F-BE60-CDCB63304108}" srcId="{B9029898-66E8-4C20-B6B7-CF223A447C50}" destId="{43375C9B-C86F-4A4B-84BE-060B8777D30E}" srcOrd="2" destOrd="0" parTransId="{53FBDC3B-A170-4AAC-891E-BAD819FFE70B}" sibTransId="{637AEC49-D03A-414F-86E5-E8F36CEF6987}"/>
    <dgm:cxn modelId="{1A634407-043A-4F67-98C1-23FB80A09638}" type="presOf" srcId="{FD1FE01B-40CA-4C62-A9F0-0FE1ABA58B28}" destId="{CEEE7382-86E7-4645-A14F-A7FDA3B0C640}" srcOrd="0" destOrd="0" presId="urn:microsoft.com/office/officeart/2005/8/layout/list1"/>
    <dgm:cxn modelId="{122A4807-A857-4FF1-9F41-8A0A6B568D46}" type="presOf" srcId="{43375C9B-C86F-4A4B-84BE-060B8777D30E}" destId="{F3D17225-58A7-4411-8A21-C64725E641BD}" srcOrd="0" destOrd="0" presId="urn:microsoft.com/office/officeart/2005/8/layout/list1"/>
    <dgm:cxn modelId="{FE10940E-85DB-4564-986D-4501787ECAA6}" type="presOf" srcId="{A0789F00-A61E-420B-B869-B79BAE3E7D3A}" destId="{DAAC3541-709B-4C96-8398-DFE1DA59F24D}" srcOrd="1" destOrd="0" presId="urn:microsoft.com/office/officeart/2005/8/layout/list1"/>
    <dgm:cxn modelId="{4EB03016-03FC-4F00-A212-D28CE3807392}" type="presOf" srcId="{B9029898-66E8-4C20-B6B7-CF223A447C50}" destId="{642B1854-3009-4453-B07E-5EF542FDC786}" srcOrd="0" destOrd="0" presId="urn:microsoft.com/office/officeart/2005/8/layout/list1"/>
    <dgm:cxn modelId="{C7AFD223-6311-4054-988E-4B6E0F059B2A}" type="presOf" srcId="{B7A67E11-EC23-4484-A8C0-B5652893417E}" destId="{29B56731-DD49-4F49-951A-7DB032F7E81D}" srcOrd="1" destOrd="0" presId="urn:microsoft.com/office/officeart/2005/8/layout/list1"/>
    <dgm:cxn modelId="{60978324-61A2-4BFA-82FC-FBA799378845}" type="presOf" srcId="{A0789F00-A61E-420B-B869-B79BAE3E7D3A}" destId="{5C287E97-331C-4064-8EB5-758B764309D3}" srcOrd="0" destOrd="0" presId="urn:microsoft.com/office/officeart/2005/8/layout/list1"/>
    <dgm:cxn modelId="{A8C9C828-E791-44EE-928B-9957E60D11BB}" type="presOf" srcId="{6EFAA869-7237-4A3C-A6D6-E08F79DD159E}" destId="{0EAFF2B9-1CCD-4DE4-8C95-43E042D3601E}" srcOrd="0" destOrd="1" presId="urn:microsoft.com/office/officeart/2005/8/layout/list1"/>
    <dgm:cxn modelId="{15C11041-A5B8-4D2B-894F-7C6AB131F3E0}" srcId="{CD2A60B3-2150-403A-9EE0-9D9E96118BB7}" destId="{6EFAA869-7237-4A3C-A6D6-E08F79DD159E}" srcOrd="1" destOrd="0" parTransId="{D0A56B91-B93A-4232-A937-14A9482385B3}" sibTransId="{11186EA5-E6B2-494B-BBE4-81BCDFC6698E}"/>
    <dgm:cxn modelId="{A3CD426A-2906-4E46-833D-29DA1EBD6760}" type="presOf" srcId="{43375C9B-C86F-4A4B-84BE-060B8777D30E}" destId="{4A514E3B-8B50-443B-8D3C-F8255DBEF990}" srcOrd="1" destOrd="0" presId="urn:microsoft.com/office/officeart/2005/8/layout/list1"/>
    <dgm:cxn modelId="{0D789D4C-CB93-46F6-B2D4-AE4B74FA8800}" srcId="{AC304FBD-651D-4B7E-923A-42E4EF5117E6}" destId="{FD1FE01B-40CA-4C62-A9F0-0FE1ABA58B28}" srcOrd="0" destOrd="0" parTransId="{0008F01D-F6F1-4806-A1F9-93E7D6A7861E}" sibTransId="{D43359B3-64E5-47BF-8553-6385B629AA54}"/>
    <dgm:cxn modelId="{14152C57-4239-4556-B8D1-96CC933EE60D}" srcId="{B9029898-66E8-4C20-B6B7-CF223A447C50}" destId="{A0789F00-A61E-420B-B869-B79BAE3E7D3A}" srcOrd="0" destOrd="0" parTransId="{C2B04AD6-9324-46CA-B113-A58EAF346710}" sibTransId="{EF86C87D-82EB-4863-9CAD-9A4F4179E8EC}"/>
    <dgm:cxn modelId="{1604317A-844B-4226-8728-16654A5212A1}" srcId="{43375C9B-C86F-4A4B-84BE-060B8777D30E}" destId="{BEC80FC0-FE41-40A1-892E-9899278B6A39}" srcOrd="0" destOrd="0" parTransId="{C673D0BC-1DAD-4CBF-9A46-91CB978F1E6D}" sibTransId="{26EFBE5B-2745-4E05-B9C8-D3F7C5E58972}"/>
    <dgm:cxn modelId="{7FBD9F95-F3E4-460D-ADDD-ABE139CCC118}" srcId="{B9029898-66E8-4C20-B6B7-CF223A447C50}" destId="{CDBBEE7C-DB23-4D10-B205-2AE65A0A3629}" srcOrd="3" destOrd="0" parTransId="{5A38F026-0125-44B0-B542-2521459B7C8F}" sibTransId="{219627E6-F9BC-4A0E-AD43-BE82EA992FA7}"/>
    <dgm:cxn modelId="{BF3AAF99-2DD9-42FE-B738-24A612BAF7FF}" type="presOf" srcId="{B7A67E11-EC23-4484-A8C0-B5652893417E}" destId="{1454472E-E0E9-4316-ABF3-C2A2794B6A22}" srcOrd="0" destOrd="0" presId="urn:microsoft.com/office/officeart/2005/8/layout/list1"/>
    <dgm:cxn modelId="{A8D62D9B-9241-4A98-B43C-D946E8311038}" type="presOf" srcId="{CDBBEE7C-DB23-4D10-B205-2AE65A0A3629}" destId="{9245A3FF-3DA5-4A3C-9370-15EC9DDC8E46}" srcOrd="0" destOrd="0" presId="urn:microsoft.com/office/officeart/2005/8/layout/list1"/>
    <dgm:cxn modelId="{CD9CE59B-2B68-421A-B91B-BD5040D30364}" srcId="{B9029898-66E8-4C20-B6B7-CF223A447C50}" destId="{CD2A60B3-2150-403A-9EE0-9D9E96118BB7}" srcOrd="1" destOrd="0" parTransId="{AC7DC2CC-21F4-4CCA-8409-0D4834F4FBA1}" sibTransId="{315F96E7-C403-4359-A1FD-28EE1E39C6AC}"/>
    <dgm:cxn modelId="{9702D89F-52C4-423F-856C-1F0C77254777}" type="presOf" srcId="{CD2A60B3-2150-403A-9EE0-9D9E96118BB7}" destId="{A9D6DDF1-86C0-4314-8756-697DD4182E0D}" srcOrd="1" destOrd="0" presId="urn:microsoft.com/office/officeart/2005/8/layout/list1"/>
    <dgm:cxn modelId="{C72874AD-059F-43F1-A58D-71761E6AE653}" type="presOf" srcId="{21D4C05A-476F-4B9C-96FA-4B3C5FEEF1B8}" destId="{0EAFF2B9-1CCD-4DE4-8C95-43E042D3601E}" srcOrd="0" destOrd="0" presId="urn:microsoft.com/office/officeart/2005/8/layout/list1"/>
    <dgm:cxn modelId="{41FBD9B6-2410-41F9-9319-2787122B452F}" type="presOf" srcId="{AC304FBD-651D-4B7E-923A-42E4EF5117E6}" destId="{A53B2D61-123B-46C0-920F-B7E333FF4EA0}" srcOrd="1" destOrd="0" presId="urn:microsoft.com/office/officeart/2005/8/layout/list1"/>
    <dgm:cxn modelId="{73B0C4B9-A798-4522-996D-40CB634767A2}" srcId="{B9029898-66E8-4C20-B6B7-CF223A447C50}" destId="{B7A67E11-EC23-4484-A8C0-B5652893417E}" srcOrd="5" destOrd="0" parTransId="{6BD86DC2-1B6B-4346-B03B-B066D67A117B}" sibTransId="{50677BFE-E032-4B37-A12B-3F04E8726E68}"/>
    <dgm:cxn modelId="{CA5A0ABE-28CB-4044-82C0-0C27A710F5FB}" srcId="{B9029898-66E8-4C20-B6B7-CF223A447C50}" destId="{AC304FBD-651D-4B7E-923A-42E4EF5117E6}" srcOrd="4" destOrd="0" parTransId="{AE0362C5-D091-4EC2-B5B0-B3BFDFACCF7C}" sibTransId="{03F766A4-8A10-4859-BA4D-0CCA9A51FA5F}"/>
    <dgm:cxn modelId="{5B4304C0-24EF-44E7-A729-1611A77D8E73}" srcId="{CD2A60B3-2150-403A-9EE0-9D9E96118BB7}" destId="{21D4C05A-476F-4B9C-96FA-4B3C5FEEF1B8}" srcOrd="0" destOrd="0" parTransId="{D0E88B97-9722-4365-ABD1-1D335934094C}" sibTransId="{8F8AB2FD-C0DF-4AA8-84D5-567393030E8F}"/>
    <dgm:cxn modelId="{3FD6BBCF-36C1-4110-A2E0-57F2AA805485}" type="presOf" srcId="{CDBBEE7C-DB23-4D10-B205-2AE65A0A3629}" destId="{EAE63D7F-E8DC-4B73-8949-84D0A2D8D314}" srcOrd="1" destOrd="0" presId="urn:microsoft.com/office/officeart/2005/8/layout/list1"/>
    <dgm:cxn modelId="{858443E5-430A-48A5-871D-D5E23F1862BD}" type="presOf" srcId="{AC304FBD-651D-4B7E-923A-42E4EF5117E6}" destId="{376BEFAC-3582-497D-B132-F3A21ED1A07D}" srcOrd="0" destOrd="0" presId="urn:microsoft.com/office/officeart/2005/8/layout/list1"/>
    <dgm:cxn modelId="{D71DD4E6-CE6F-4C2E-97C3-71FDE7C70592}" type="presOf" srcId="{BEC80FC0-FE41-40A1-892E-9899278B6A39}" destId="{C8CB9506-3652-4173-BBFE-DD80908C95EE}" srcOrd="0" destOrd="0" presId="urn:microsoft.com/office/officeart/2005/8/layout/list1"/>
    <dgm:cxn modelId="{97C842FF-A078-409E-A68D-30CBB94687BD}" type="presOf" srcId="{CD2A60B3-2150-403A-9EE0-9D9E96118BB7}" destId="{F06FD6B1-C6BA-4CD7-9F03-2447C3629242}" srcOrd="0" destOrd="0" presId="urn:microsoft.com/office/officeart/2005/8/layout/list1"/>
    <dgm:cxn modelId="{AC0358A6-BED6-4518-ABE8-DE7000F5B1D7}" type="presParOf" srcId="{642B1854-3009-4453-B07E-5EF542FDC786}" destId="{C4967E7C-0EAA-420C-ABA5-18EED0355366}" srcOrd="0" destOrd="0" presId="urn:microsoft.com/office/officeart/2005/8/layout/list1"/>
    <dgm:cxn modelId="{40D782B8-2F21-4B3F-8538-DF7DE4FECCD4}" type="presParOf" srcId="{C4967E7C-0EAA-420C-ABA5-18EED0355366}" destId="{5C287E97-331C-4064-8EB5-758B764309D3}" srcOrd="0" destOrd="0" presId="urn:microsoft.com/office/officeart/2005/8/layout/list1"/>
    <dgm:cxn modelId="{BD6537F9-106C-4F8C-ACD3-4C5DEFD0BF7E}" type="presParOf" srcId="{C4967E7C-0EAA-420C-ABA5-18EED0355366}" destId="{DAAC3541-709B-4C96-8398-DFE1DA59F24D}" srcOrd="1" destOrd="0" presId="urn:microsoft.com/office/officeart/2005/8/layout/list1"/>
    <dgm:cxn modelId="{E2470473-E5E8-4CBD-882B-85CD1CB5541A}" type="presParOf" srcId="{642B1854-3009-4453-B07E-5EF542FDC786}" destId="{32373F44-C32F-4E6E-9548-465899BFCB97}" srcOrd="1" destOrd="0" presId="urn:microsoft.com/office/officeart/2005/8/layout/list1"/>
    <dgm:cxn modelId="{DD12878B-35AA-4A1B-A1CE-D299A0C01A18}" type="presParOf" srcId="{642B1854-3009-4453-B07E-5EF542FDC786}" destId="{1185D3C9-8F53-47B4-ADFD-C59F4712D712}" srcOrd="2" destOrd="0" presId="urn:microsoft.com/office/officeart/2005/8/layout/list1"/>
    <dgm:cxn modelId="{7704B615-027E-4683-963C-CBC6F1CFE4C7}" type="presParOf" srcId="{642B1854-3009-4453-B07E-5EF542FDC786}" destId="{D9636E22-36D2-4FFD-B5B3-5BD8B0FD6135}" srcOrd="3" destOrd="0" presId="urn:microsoft.com/office/officeart/2005/8/layout/list1"/>
    <dgm:cxn modelId="{7E0BBA1E-2FD4-4F81-B7B4-FD1074D623A6}" type="presParOf" srcId="{642B1854-3009-4453-B07E-5EF542FDC786}" destId="{8525D95C-2C18-4C62-8875-86A254C9BC67}" srcOrd="4" destOrd="0" presId="urn:microsoft.com/office/officeart/2005/8/layout/list1"/>
    <dgm:cxn modelId="{CFBFB4D9-5ABA-49C1-89D2-7882BEC6E257}" type="presParOf" srcId="{8525D95C-2C18-4C62-8875-86A254C9BC67}" destId="{F06FD6B1-C6BA-4CD7-9F03-2447C3629242}" srcOrd="0" destOrd="0" presId="urn:microsoft.com/office/officeart/2005/8/layout/list1"/>
    <dgm:cxn modelId="{CA905E61-4DFB-4B21-AA15-704D036CC63A}" type="presParOf" srcId="{8525D95C-2C18-4C62-8875-86A254C9BC67}" destId="{A9D6DDF1-86C0-4314-8756-697DD4182E0D}" srcOrd="1" destOrd="0" presId="urn:microsoft.com/office/officeart/2005/8/layout/list1"/>
    <dgm:cxn modelId="{2AA1B2F0-43C8-47D8-AC5A-B598A966B932}" type="presParOf" srcId="{642B1854-3009-4453-B07E-5EF542FDC786}" destId="{2B4D4B92-BBA5-4998-9090-CDB055EEA7B4}" srcOrd="5" destOrd="0" presId="urn:microsoft.com/office/officeart/2005/8/layout/list1"/>
    <dgm:cxn modelId="{4B825637-6B77-4DEF-831A-BE48C2FB8997}" type="presParOf" srcId="{642B1854-3009-4453-B07E-5EF542FDC786}" destId="{0EAFF2B9-1CCD-4DE4-8C95-43E042D3601E}" srcOrd="6" destOrd="0" presId="urn:microsoft.com/office/officeart/2005/8/layout/list1"/>
    <dgm:cxn modelId="{3C884670-54FA-4913-A4EA-BF80AC85A3C9}" type="presParOf" srcId="{642B1854-3009-4453-B07E-5EF542FDC786}" destId="{0A2F4E55-ADE1-48C9-8B48-8F8BD2305003}" srcOrd="7" destOrd="0" presId="urn:microsoft.com/office/officeart/2005/8/layout/list1"/>
    <dgm:cxn modelId="{3ADC1CC1-DA10-45A1-8747-9BADDE7C7438}" type="presParOf" srcId="{642B1854-3009-4453-B07E-5EF542FDC786}" destId="{F3BA341D-EFBF-4D81-916B-7C3C2026D0CB}" srcOrd="8" destOrd="0" presId="urn:microsoft.com/office/officeart/2005/8/layout/list1"/>
    <dgm:cxn modelId="{21D6E692-8000-4C6A-ABDA-704A43C208DC}" type="presParOf" srcId="{F3BA341D-EFBF-4D81-916B-7C3C2026D0CB}" destId="{F3D17225-58A7-4411-8A21-C64725E641BD}" srcOrd="0" destOrd="0" presId="urn:microsoft.com/office/officeart/2005/8/layout/list1"/>
    <dgm:cxn modelId="{D8003542-F4D7-4CAF-9A06-ADE8980F1C0F}" type="presParOf" srcId="{F3BA341D-EFBF-4D81-916B-7C3C2026D0CB}" destId="{4A514E3B-8B50-443B-8D3C-F8255DBEF990}" srcOrd="1" destOrd="0" presId="urn:microsoft.com/office/officeart/2005/8/layout/list1"/>
    <dgm:cxn modelId="{A76AB5E8-7974-41C3-8352-6AACDB816F22}" type="presParOf" srcId="{642B1854-3009-4453-B07E-5EF542FDC786}" destId="{41422705-62AE-476E-8A57-ECB127BEFA61}" srcOrd="9" destOrd="0" presId="urn:microsoft.com/office/officeart/2005/8/layout/list1"/>
    <dgm:cxn modelId="{4C94D045-BC81-4A10-8FEF-51CAE607AC51}" type="presParOf" srcId="{642B1854-3009-4453-B07E-5EF542FDC786}" destId="{C8CB9506-3652-4173-BBFE-DD80908C95EE}" srcOrd="10" destOrd="0" presId="urn:microsoft.com/office/officeart/2005/8/layout/list1"/>
    <dgm:cxn modelId="{C47485CE-979D-43D9-8893-69E8D264334D}" type="presParOf" srcId="{642B1854-3009-4453-B07E-5EF542FDC786}" destId="{2F5C06A6-02EF-4BB5-A253-5AB7547F6C00}" srcOrd="11" destOrd="0" presId="urn:microsoft.com/office/officeart/2005/8/layout/list1"/>
    <dgm:cxn modelId="{6E6EC21C-4541-4E99-B255-C56E7C7D7D9E}" type="presParOf" srcId="{642B1854-3009-4453-B07E-5EF542FDC786}" destId="{CEF8F12E-B8FA-4F99-A474-C8FA833F3BAA}" srcOrd="12" destOrd="0" presId="urn:microsoft.com/office/officeart/2005/8/layout/list1"/>
    <dgm:cxn modelId="{5AEC63BC-1C31-4B98-BA39-1E106FA111B9}" type="presParOf" srcId="{CEF8F12E-B8FA-4F99-A474-C8FA833F3BAA}" destId="{9245A3FF-3DA5-4A3C-9370-15EC9DDC8E46}" srcOrd="0" destOrd="0" presId="urn:microsoft.com/office/officeart/2005/8/layout/list1"/>
    <dgm:cxn modelId="{DD28C069-848D-4686-B90E-9704AD076E8E}" type="presParOf" srcId="{CEF8F12E-B8FA-4F99-A474-C8FA833F3BAA}" destId="{EAE63D7F-E8DC-4B73-8949-84D0A2D8D314}" srcOrd="1" destOrd="0" presId="urn:microsoft.com/office/officeart/2005/8/layout/list1"/>
    <dgm:cxn modelId="{097D171A-FE96-4CAA-AFB5-B3A84F1E24B7}" type="presParOf" srcId="{642B1854-3009-4453-B07E-5EF542FDC786}" destId="{A118C7FF-41BA-4074-8BD2-F9A83DE29CA1}" srcOrd="13" destOrd="0" presId="urn:microsoft.com/office/officeart/2005/8/layout/list1"/>
    <dgm:cxn modelId="{67DFBE04-C230-4D5C-B3E1-FB4E03A37860}" type="presParOf" srcId="{642B1854-3009-4453-B07E-5EF542FDC786}" destId="{C4F10233-EC2C-471F-8E86-95F495FDEEAE}" srcOrd="14" destOrd="0" presId="urn:microsoft.com/office/officeart/2005/8/layout/list1"/>
    <dgm:cxn modelId="{0E7C1F19-2E05-4F22-AC73-2CA80D63B805}" type="presParOf" srcId="{642B1854-3009-4453-B07E-5EF542FDC786}" destId="{FCCCBF6C-EB07-4F7A-B4D8-317BD89B8C2F}" srcOrd="15" destOrd="0" presId="urn:microsoft.com/office/officeart/2005/8/layout/list1"/>
    <dgm:cxn modelId="{7168E89C-FB09-49EE-95A8-415CC54F006B}" type="presParOf" srcId="{642B1854-3009-4453-B07E-5EF542FDC786}" destId="{9819669B-5572-4CC8-B503-15DDF0C3DE88}" srcOrd="16" destOrd="0" presId="urn:microsoft.com/office/officeart/2005/8/layout/list1"/>
    <dgm:cxn modelId="{AB60FE41-AD1F-44EB-AF4D-3AAC714F1566}" type="presParOf" srcId="{9819669B-5572-4CC8-B503-15DDF0C3DE88}" destId="{376BEFAC-3582-497D-B132-F3A21ED1A07D}" srcOrd="0" destOrd="0" presId="urn:microsoft.com/office/officeart/2005/8/layout/list1"/>
    <dgm:cxn modelId="{07DA71E9-BCA3-45BB-B220-C0F33CC83FC4}" type="presParOf" srcId="{9819669B-5572-4CC8-B503-15DDF0C3DE88}" destId="{A53B2D61-123B-46C0-920F-B7E333FF4EA0}" srcOrd="1" destOrd="0" presId="urn:microsoft.com/office/officeart/2005/8/layout/list1"/>
    <dgm:cxn modelId="{CCF354B0-6363-4827-8FD6-B30498AE1C1B}" type="presParOf" srcId="{642B1854-3009-4453-B07E-5EF542FDC786}" destId="{1DD928F7-F05A-4CBD-AE84-9E94BA2BD8E3}" srcOrd="17" destOrd="0" presId="urn:microsoft.com/office/officeart/2005/8/layout/list1"/>
    <dgm:cxn modelId="{5ED4AEB5-CC33-4296-A3B3-0C0BCC31A883}" type="presParOf" srcId="{642B1854-3009-4453-B07E-5EF542FDC786}" destId="{CEEE7382-86E7-4645-A14F-A7FDA3B0C640}" srcOrd="18" destOrd="0" presId="urn:microsoft.com/office/officeart/2005/8/layout/list1"/>
    <dgm:cxn modelId="{32BAAAE4-61ED-4FEC-B9D5-BB68AD98A83D}" type="presParOf" srcId="{642B1854-3009-4453-B07E-5EF542FDC786}" destId="{0D10E0B4-FC50-4BE1-8554-E10E7E99A785}" srcOrd="19" destOrd="0" presId="urn:microsoft.com/office/officeart/2005/8/layout/list1"/>
    <dgm:cxn modelId="{A149291A-B30B-45C4-8B0F-D7C0D42EAAF4}" type="presParOf" srcId="{642B1854-3009-4453-B07E-5EF542FDC786}" destId="{58E9A72A-D8E8-4F4E-996F-5C6F562A0EC0}" srcOrd="20" destOrd="0" presId="urn:microsoft.com/office/officeart/2005/8/layout/list1"/>
    <dgm:cxn modelId="{7A41A88A-4836-4DBC-B672-DFFB832155FC}" type="presParOf" srcId="{58E9A72A-D8E8-4F4E-996F-5C6F562A0EC0}" destId="{1454472E-E0E9-4316-ABF3-C2A2794B6A22}" srcOrd="0" destOrd="0" presId="urn:microsoft.com/office/officeart/2005/8/layout/list1"/>
    <dgm:cxn modelId="{47FCD9BB-FF52-4B8E-B73C-DABB4FCDEE15}" type="presParOf" srcId="{58E9A72A-D8E8-4F4E-996F-5C6F562A0EC0}" destId="{29B56731-DD49-4F49-951A-7DB032F7E81D}" srcOrd="1" destOrd="0" presId="urn:microsoft.com/office/officeart/2005/8/layout/list1"/>
    <dgm:cxn modelId="{E2D81798-747F-4D22-8ADA-5F0DC4D62B2B}" type="presParOf" srcId="{642B1854-3009-4453-B07E-5EF542FDC786}" destId="{FAB70201-5BAF-4EE4-A8F6-EBFE29CAA051}" srcOrd="21" destOrd="0" presId="urn:microsoft.com/office/officeart/2005/8/layout/list1"/>
    <dgm:cxn modelId="{8CB06AF0-07CC-47C8-9C46-44E819FDB03F}" type="presParOf" srcId="{642B1854-3009-4453-B07E-5EF542FDC786}" destId="{3145AD1E-CD44-49CC-9985-DC01CBA1D517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F3AA13-92F7-4975-B316-96466A7EB1E5}">
      <dsp:nvSpPr>
        <dsp:cNvPr id="0" name=""/>
        <dsp:cNvSpPr/>
      </dsp:nvSpPr>
      <dsp:spPr>
        <a:xfrm>
          <a:off x="0" y="3642"/>
          <a:ext cx="10257182" cy="7759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CB27C7-8848-4C85-BC23-5CB6F26A630C}">
      <dsp:nvSpPr>
        <dsp:cNvPr id="0" name=""/>
        <dsp:cNvSpPr/>
      </dsp:nvSpPr>
      <dsp:spPr>
        <a:xfrm>
          <a:off x="234718" y="178226"/>
          <a:ext cx="426760" cy="4267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3BE79B-E715-4975-ADF2-90465F79853A}">
      <dsp:nvSpPr>
        <dsp:cNvPr id="0" name=""/>
        <dsp:cNvSpPr/>
      </dsp:nvSpPr>
      <dsp:spPr>
        <a:xfrm>
          <a:off x="896196" y="3642"/>
          <a:ext cx="9360986" cy="775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9" tIns="82119" rIns="82119" bIns="821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There are </a:t>
          </a:r>
          <a:r>
            <a:rPr lang="en-US" sz="1900" b="1" kern="1200" dirty="0"/>
            <a:t>two ways </a:t>
          </a:r>
          <a:r>
            <a:rPr lang="en-US" sz="1900" kern="1200" dirty="0"/>
            <a:t>to complete your enrollment: </a:t>
          </a:r>
        </a:p>
      </dsp:txBody>
      <dsp:txXfrm>
        <a:off x="896196" y="3642"/>
        <a:ext cx="9360986" cy="775928"/>
      </dsp:txXfrm>
    </dsp:sp>
    <dsp:sp modelId="{5470667D-54C3-4FA6-B06D-8446734DD426}">
      <dsp:nvSpPr>
        <dsp:cNvPr id="0" name=""/>
        <dsp:cNvSpPr/>
      </dsp:nvSpPr>
      <dsp:spPr>
        <a:xfrm>
          <a:off x="0" y="973552"/>
          <a:ext cx="10257182" cy="7759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DF1F19-5C1B-4574-9BFA-91727CF930A3}">
      <dsp:nvSpPr>
        <dsp:cNvPr id="0" name=""/>
        <dsp:cNvSpPr/>
      </dsp:nvSpPr>
      <dsp:spPr>
        <a:xfrm>
          <a:off x="234718" y="1148136"/>
          <a:ext cx="426760" cy="4267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458743-6BF0-44AE-ABDF-F8F9937EAFD8}">
      <dsp:nvSpPr>
        <dsp:cNvPr id="0" name=""/>
        <dsp:cNvSpPr/>
      </dsp:nvSpPr>
      <dsp:spPr>
        <a:xfrm>
          <a:off x="896196" y="973552"/>
          <a:ext cx="9360986" cy="775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9" tIns="82119" rIns="82119" bIns="821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Online</a:t>
          </a:r>
          <a:r>
            <a:rPr lang="en-US" sz="1900" kern="1200" dirty="0"/>
            <a:t> through the </a:t>
          </a:r>
          <a:r>
            <a:rPr lang="en-US" sz="1900" b="1" kern="1200" dirty="0">
              <a:hlinkClick xmlns:r="http://schemas.openxmlformats.org/officeDocument/2006/relationships" r:id="rId3"/>
            </a:rPr>
            <a:t>People First website </a:t>
          </a:r>
          <a:r>
            <a:rPr lang="en-US" sz="1900" kern="1200" dirty="0"/>
            <a:t>(</a:t>
          </a:r>
          <a:r>
            <a:rPr lang="en-US" sz="1900" kern="1200" dirty="0">
              <a:hlinkClick xmlns:r="http://schemas.openxmlformats.org/officeDocument/2006/relationships" r:id="rId4"/>
            </a:rPr>
            <a:t>https://peoplefirst.myflorida.com</a:t>
          </a:r>
          <a:r>
            <a:rPr lang="en-US" sz="1900" kern="1200" dirty="0"/>
            <a:t>)</a:t>
          </a:r>
        </a:p>
      </dsp:txBody>
      <dsp:txXfrm>
        <a:off x="896196" y="973552"/>
        <a:ext cx="9360986" cy="775928"/>
      </dsp:txXfrm>
    </dsp:sp>
    <dsp:sp modelId="{2BD2D5B1-F525-493E-9307-7576A54FD937}">
      <dsp:nvSpPr>
        <dsp:cNvPr id="0" name=""/>
        <dsp:cNvSpPr/>
      </dsp:nvSpPr>
      <dsp:spPr>
        <a:xfrm>
          <a:off x="0" y="1943462"/>
          <a:ext cx="10257182" cy="7759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A9DD2-6B07-457E-BC04-651214C9647E}">
      <dsp:nvSpPr>
        <dsp:cNvPr id="0" name=""/>
        <dsp:cNvSpPr/>
      </dsp:nvSpPr>
      <dsp:spPr>
        <a:xfrm>
          <a:off x="234718" y="2118046"/>
          <a:ext cx="426760" cy="4267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B4A13-EAAB-4A36-AFF9-CDC251AC78EB}">
      <dsp:nvSpPr>
        <dsp:cNvPr id="0" name=""/>
        <dsp:cNvSpPr/>
      </dsp:nvSpPr>
      <dsp:spPr>
        <a:xfrm>
          <a:off x="896196" y="1943462"/>
          <a:ext cx="9360986" cy="775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9" tIns="82119" rIns="82119" bIns="821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By </a:t>
          </a:r>
          <a:r>
            <a:rPr lang="en-US" sz="1900" b="1" kern="1200" dirty="0"/>
            <a:t>phone</a:t>
          </a:r>
          <a:r>
            <a:rPr lang="en-US" sz="1900" kern="1200" dirty="0"/>
            <a:t> through the People First Service Center at 1-866-663-4735</a:t>
          </a:r>
        </a:p>
      </dsp:txBody>
      <dsp:txXfrm>
        <a:off x="896196" y="1943462"/>
        <a:ext cx="9360986" cy="775928"/>
      </dsp:txXfrm>
    </dsp:sp>
    <dsp:sp modelId="{4BFE1BF4-09FE-4C50-9C34-F5B63A19DDD5}">
      <dsp:nvSpPr>
        <dsp:cNvPr id="0" name=""/>
        <dsp:cNvSpPr/>
      </dsp:nvSpPr>
      <dsp:spPr>
        <a:xfrm>
          <a:off x="0" y="2913373"/>
          <a:ext cx="10257182" cy="7759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40D0BF-7F3E-478D-B43C-ED1CDAA5710F}">
      <dsp:nvSpPr>
        <dsp:cNvPr id="0" name=""/>
        <dsp:cNvSpPr/>
      </dsp:nvSpPr>
      <dsp:spPr>
        <a:xfrm>
          <a:off x="234718" y="3087956"/>
          <a:ext cx="426760" cy="4267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73E847-087D-4C8A-A4B1-E85B72AF780D}">
      <dsp:nvSpPr>
        <dsp:cNvPr id="0" name=""/>
        <dsp:cNvSpPr/>
      </dsp:nvSpPr>
      <dsp:spPr>
        <a:xfrm>
          <a:off x="896196" y="2913373"/>
          <a:ext cx="9360986" cy="775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9" tIns="82119" rIns="82119" bIns="821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Deadline: 60 days from the date of hire to enroll in State of Florida insurance plans. </a:t>
          </a:r>
        </a:p>
      </dsp:txBody>
      <dsp:txXfrm>
        <a:off x="896196" y="2913373"/>
        <a:ext cx="9360986" cy="775928"/>
      </dsp:txXfrm>
    </dsp:sp>
    <dsp:sp modelId="{8AB460E2-0701-414A-9F32-211793E7AECC}">
      <dsp:nvSpPr>
        <dsp:cNvPr id="0" name=""/>
        <dsp:cNvSpPr/>
      </dsp:nvSpPr>
      <dsp:spPr>
        <a:xfrm>
          <a:off x="0" y="3883283"/>
          <a:ext cx="10257182" cy="7759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CAA18-008E-49D9-A3A7-AA750201551E}">
      <dsp:nvSpPr>
        <dsp:cNvPr id="0" name=""/>
        <dsp:cNvSpPr/>
      </dsp:nvSpPr>
      <dsp:spPr>
        <a:xfrm>
          <a:off x="234718" y="4057866"/>
          <a:ext cx="426760" cy="4267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CCD39-38A2-4AC8-B129-828334A21C8A}">
      <dsp:nvSpPr>
        <dsp:cNvPr id="0" name=""/>
        <dsp:cNvSpPr/>
      </dsp:nvSpPr>
      <dsp:spPr>
        <a:xfrm>
          <a:off x="896196" y="3883283"/>
          <a:ext cx="9360986" cy="7759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119" tIns="82119" rIns="82119" bIns="82119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If you are transferring from another State of Florida employer, such as an agency, university, or college, you may not be considered a new hire. </a:t>
          </a:r>
        </a:p>
      </dsp:txBody>
      <dsp:txXfrm>
        <a:off x="896196" y="3883283"/>
        <a:ext cx="9360986" cy="7759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49162C-9D59-4171-95B7-96799FC7D345}">
      <dsp:nvSpPr>
        <dsp:cNvPr id="0" name=""/>
        <dsp:cNvSpPr/>
      </dsp:nvSpPr>
      <dsp:spPr>
        <a:xfrm rot="5400000">
          <a:off x="3420347" y="-1315493"/>
          <a:ext cx="749129" cy="357168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 Help pay for expenses when an employee becomes injured during a covered accident. </a:t>
          </a:r>
        </a:p>
      </dsp:txBody>
      <dsp:txXfrm rot="-5400000">
        <a:off x="2009072" y="132351"/>
        <a:ext cx="3535112" cy="675991"/>
      </dsp:txXfrm>
    </dsp:sp>
    <dsp:sp modelId="{E8D95CC5-0F8F-418A-A0F0-B0D8DF001F0E}">
      <dsp:nvSpPr>
        <dsp:cNvPr id="0" name=""/>
        <dsp:cNvSpPr/>
      </dsp:nvSpPr>
      <dsp:spPr>
        <a:xfrm>
          <a:off x="0" y="2141"/>
          <a:ext cx="2009071" cy="936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Accident Plans</a:t>
          </a:r>
          <a:endParaRPr lang="en-US" sz="1800" kern="1200" dirty="0"/>
        </a:p>
      </dsp:txBody>
      <dsp:txXfrm>
        <a:off x="45712" y="47853"/>
        <a:ext cx="1917647" cy="844987"/>
      </dsp:txXfrm>
    </dsp:sp>
    <dsp:sp modelId="{D226F3E2-467A-4E86-8307-B1FF1C80F901}">
      <dsp:nvSpPr>
        <dsp:cNvPr id="0" name=""/>
        <dsp:cNvSpPr/>
      </dsp:nvSpPr>
      <dsp:spPr>
        <a:xfrm rot="5400000">
          <a:off x="3420347" y="-332260"/>
          <a:ext cx="749129" cy="357168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 Depending on the coverage chosen, helps to offset some of the expenses of a cancer diagnosis and treatment. </a:t>
          </a:r>
        </a:p>
      </dsp:txBody>
      <dsp:txXfrm rot="-5400000">
        <a:off x="2009072" y="1115584"/>
        <a:ext cx="3535112" cy="675991"/>
      </dsp:txXfrm>
    </dsp:sp>
    <dsp:sp modelId="{B5F4EC01-D155-47B2-9AFE-ED5584BFA9F9}">
      <dsp:nvSpPr>
        <dsp:cNvPr id="0" name=""/>
        <dsp:cNvSpPr/>
      </dsp:nvSpPr>
      <dsp:spPr>
        <a:xfrm>
          <a:off x="0" y="985374"/>
          <a:ext cx="2009071" cy="936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Cancer Plans</a:t>
          </a:r>
          <a:endParaRPr lang="en-US" sz="1800" kern="1200" dirty="0"/>
        </a:p>
      </dsp:txBody>
      <dsp:txXfrm>
        <a:off x="45712" y="1031086"/>
        <a:ext cx="1917647" cy="844987"/>
      </dsp:txXfrm>
    </dsp:sp>
    <dsp:sp modelId="{89227DAA-4AC6-44B3-8ADA-0FEADB88EC88}">
      <dsp:nvSpPr>
        <dsp:cNvPr id="0" name=""/>
        <dsp:cNvSpPr/>
      </dsp:nvSpPr>
      <dsp:spPr>
        <a:xfrm rot="5400000">
          <a:off x="3420347" y="650971"/>
          <a:ext cx="749129" cy="357168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 Has a daily benefit for stays in a hospital intensive care unit.</a:t>
          </a:r>
        </a:p>
      </dsp:txBody>
      <dsp:txXfrm rot="-5400000">
        <a:off x="2009072" y="2098816"/>
        <a:ext cx="3535112" cy="675991"/>
      </dsp:txXfrm>
    </dsp:sp>
    <dsp:sp modelId="{3C0DB1C8-64CB-4D99-9507-203822A5075D}">
      <dsp:nvSpPr>
        <dsp:cNvPr id="0" name=""/>
        <dsp:cNvSpPr/>
      </dsp:nvSpPr>
      <dsp:spPr>
        <a:xfrm>
          <a:off x="0" y="1968606"/>
          <a:ext cx="2009071" cy="936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Intensive Care Plans</a:t>
          </a:r>
          <a:endParaRPr lang="en-US" sz="1800" kern="1200" dirty="0"/>
        </a:p>
      </dsp:txBody>
      <dsp:txXfrm>
        <a:off x="45712" y="2014318"/>
        <a:ext cx="1917647" cy="844987"/>
      </dsp:txXfrm>
    </dsp:sp>
    <dsp:sp modelId="{EA31D333-D4D5-4F1A-9E6D-D1AFBD7FDF85}">
      <dsp:nvSpPr>
        <dsp:cNvPr id="0" name=""/>
        <dsp:cNvSpPr/>
      </dsp:nvSpPr>
      <dsp:spPr>
        <a:xfrm rot="5400000">
          <a:off x="3420347" y="1634203"/>
          <a:ext cx="749129" cy="357168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 Helps supplement your income during a short-term disability. Depending on the level of coverage selected, it can pay up to 66% of your income.</a:t>
          </a:r>
        </a:p>
      </dsp:txBody>
      <dsp:txXfrm rot="-5400000">
        <a:off x="2009072" y="3082048"/>
        <a:ext cx="3535112" cy="675991"/>
      </dsp:txXfrm>
    </dsp:sp>
    <dsp:sp modelId="{56A0F6D3-B2DB-418E-A198-35D4F32F6482}">
      <dsp:nvSpPr>
        <dsp:cNvPr id="0" name=""/>
        <dsp:cNvSpPr/>
      </dsp:nvSpPr>
      <dsp:spPr>
        <a:xfrm>
          <a:off x="0" y="2951839"/>
          <a:ext cx="2009071" cy="936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Short Term Disability</a:t>
          </a:r>
          <a:endParaRPr lang="en-US" sz="1800" kern="1200" dirty="0"/>
        </a:p>
      </dsp:txBody>
      <dsp:txXfrm>
        <a:off x="45712" y="2997551"/>
        <a:ext cx="1917647" cy="844987"/>
      </dsp:txXfrm>
    </dsp:sp>
    <dsp:sp modelId="{DF8CEB2D-9C4D-4A48-BC90-824EE02E7452}">
      <dsp:nvSpPr>
        <dsp:cNvPr id="0" name=""/>
        <dsp:cNvSpPr/>
      </dsp:nvSpPr>
      <dsp:spPr>
        <a:xfrm rot="5400000">
          <a:off x="3420347" y="2617436"/>
          <a:ext cx="749129" cy="357168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 Pays daily payments while in the hospital.</a:t>
          </a:r>
        </a:p>
      </dsp:txBody>
      <dsp:txXfrm rot="-5400000">
        <a:off x="2009072" y="4065281"/>
        <a:ext cx="3535112" cy="675991"/>
      </dsp:txXfrm>
    </dsp:sp>
    <dsp:sp modelId="{A2E97BF6-111E-46C6-B04D-A49F1B7B011F}">
      <dsp:nvSpPr>
        <dsp:cNvPr id="0" name=""/>
        <dsp:cNvSpPr/>
      </dsp:nvSpPr>
      <dsp:spPr>
        <a:xfrm>
          <a:off x="0" y="3935071"/>
          <a:ext cx="2009071" cy="9364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Hospitalization Plans</a:t>
          </a:r>
          <a:endParaRPr lang="en-US" sz="1800" kern="1200" dirty="0"/>
        </a:p>
      </dsp:txBody>
      <dsp:txXfrm>
        <a:off x="45712" y="3980783"/>
        <a:ext cx="1917647" cy="8449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69F88-0063-4691-A58D-D09840B2FAFC}">
      <dsp:nvSpPr>
        <dsp:cNvPr id="0" name=""/>
        <dsp:cNvSpPr/>
      </dsp:nvSpPr>
      <dsp:spPr>
        <a:xfrm>
          <a:off x="0" y="569"/>
          <a:ext cx="10257182" cy="13319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8A4C13-A601-4FAE-BB25-71D8DB5DC1DE}">
      <dsp:nvSpPr>
        <dsp:cNvPr id="0" name=""/>
        <dsp:cNvSpPr/>
      </dsp:nvSpPr>
      <dsp:spPr>
        <a:xfrm>
          <a:off x="402905" y="300250"/>
          <a:ext cx="732555" cy="7325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16373-AD7F-43E5-9CD5-F844D3547C7D}">
      <dsp:nvSpPr>
        <dsp:cNvPr id="0" name=""/>
        <dsp:cNvSpPr/>
      </dsp:nvSpPr>
      <dsp:spPr>
        <a:xfrm>
          <a:off x="1538366" y="569"/>
          <a:ext cx="8718816" cy="133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61" tIns="140961" rIns="140961" bIns="14096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Enrollment Deadline for Benefits: 60 days from the date of hire to enroll through </a:t>
          </a:r>
          <a:r>
            <a:rPr lang="en-US" sz="2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People First​</a:t>
          </a:r>
          <a:endParaRPr lang="en-US" sz="2500" kern="1200"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1538366" y="569"/>
        <a:ext cx="8718816" cy="1331918"/>
      </dsp:txXfrm>
    </dsp:sp>
    <dsp:sp modelId="{88E0C24D-8ADD-4D7E-A847-D9C9B028C6BC}">
      <dsp:nvSpPr>
        <dsp:cNvPr id="0" name=""/>
        <dsp:cNvSpPr/>
      </dsp:nvSpPr>
      <dsp:spPr>
        <a:xfrm>
          <a:off x="0" y="1665467"/>
          <a:ext cx="10257182" cy="13319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42F43C-87BC-4025-887D-B195817C94A9}">
      <dsp:nvSpPr>
        <dsp:cNvPr id="0" name=""/>
        <dsp:cNvSpPr/>
      </dsp:nvSpPr>
      <dsp:spPr>
        <a:xfrm>
          <a:off x="402905" y="1965149"/>
          <a:ext cx="732555" cy="7325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72510F-67B1-499F-94CF-0A5AB2BCEC82}">
      <dsp:nvSpPr>
        <dsp:cNvPr id="0" name=""/>
        <dsp:cNvSpPr/>
      </dsp:nvSpPr>
      <dsp:spPr>
        <a:xfrm>
          <a:off x="1538366" y="1665467"/>
          <a:ext cx="8718816" cy="133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61" tIns="140961" rIns="140961" bIns="14096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Changes can be made during Open Enrollment or with a Qualifying Status Change (QSC) event​</a:t>
          </a:r>
        </a:p>
      </dsp:txBody>
      <dsp:txXfrm>
        <a:off x="1538366" y="1665467"/>
        <a:ext cx="8718816" cy="1331918"/>
      </dsp:txXfrm>
    </dsp:sp>
    <dsp:sp modelId="{A4F6C3FB-A399-4DF0-970B-48E6DA5E0825}">
      <dsp:nvSpPr>
        <dsp:cNvPr id="0" name=""/>
        <dsp:cNvSpPr/>
      </dsp:nvSpPr>
      <dsp:spPr>
        <a:xfrm>
          <a:off x="0" y="3330366"/>
          <a:ext cx="10257182" cy="133191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D2D08C-9094-4839-A482-296BB8AA30F0}">
      <dsp:nvSpPr>
        <dsp:cNvPr id="0" name=""/>
        <dsp:cNvSpPr/>
      </dsp:nvSpPr>
      <dsp:spPr>
        <a:xfrm>
          <a:off x="402905" y="3630047"/>
          <a:ext cx="732555" cy="7325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77021-FCF8-4B16-9DED-4D057219152E}">
      <dsp:nvSpPr>
        <dsp:cNvPr id="0" name=""/>
        <dsp:cNvSpPr/>
      </dsp:nvSpPr>
      <dsp:spPr>
        <a:xfrm>
          <a:off x="1538366" y="3330366"/>
          <a:ext cx="8718816" cy="13319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61" tIns="140961" rIns="140961" bIns="14096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Contact the Benefits office with any questions on eligibility at </a:t>
          </a:r>
          <a:r>
            <a:rPr lang="en-US" sz="2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insurance@fsu.edu</a:t>
          </a:r>
          <a:r>
            <a:rPr lang="en-US" sz="25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</a:t>
          </a:r>
          <a:r>
            <a:rPr lang="en-US" sz="2500" kern="1200" dirty="0"/>
            <a:t>​ </a:t>
          </a:r>
        </a:p>
      </dsp:txBody>
      <dsp:txXfrm>
        <a:off x="1538366" y="3330366"/>
        <a:ext cx="8718816" cy="13319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5D3C9-8F53-47B4-ADFD-C59F4712D712}">
      <dsp:nvSpPr>
        <dsp:cNvPr id="0" name=""/>
        <dsp:cNvSpPr/>
      </dsp:nvSpPr>
      <dsp:spPr>
        <a:xfrm>
          <a:off x="0" y="246932"/>
          <a:ext cx="558075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AC3541-709B-4C96-8398-DFE1DA59F24D}">
      <dsp:nvSpPr>
        <dsp:cNvPr id="0" name=""/>
        <dsp:cNvSpPr/>
      </dsp:nvSpPr>
      <dsp:spPr>
        <a:xfrm>
          <a:off x="279037" y="40292"/>
          <a:ext cx="3906527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7657" tIns="0" rIns="147657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Open Sans"/>
              <a:ea typeface="Open Sans"/>
              <a:cs typeface="Open Sans"/>
            </a:rPr>
            <a:t>Defined contribution plan – similar to a 401(k)​</a:t>
          </a:r>
        </a:p>
      </dsp:txBody>
      <dsp:txXfrm>
        <a:off x="299212" y="60467"/>
        <a:ext cx="3866177" cy="372930"/>
      </dsp:txXfrm>
    </dsp:sp>
    <dsp:sp modelId="{0EAFF2B9-1CCD-4DE4-8C95-43E042D3601E}">
      <dsp:nvSpPr>
        <dsp:cNvPr id="0" name=""/>
        <dsp:cNvSpPr/>
      </dsp:nvSpPr>
      <dsp:spPr>
        <a:xfrm>
          <a:off x="0" y="953828"/>
          <a:ext cx="5580753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3128" tIns="291592" rIns="433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Mandatory – 3% </a:t>
          </a:r>
          <a:r>
            <a:rPr lang="en-US" sz="1400" kern="1200" dirty="0"/>
            <a:t>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Voluntary – can contribute up to an additional 5.14%</a:t>
          </a:r>
          <a:r>
            <a:rPr lang="en-US" sz="1400" kern="1200" dirty="0"/>
            <a:t>​</a:t>
          </a:r>
        </a:p>
      </dsp:txBody>
      <dsp:txXfrm>
        <a:off x="0" y="953828"/>
        <a:ext cx="5580753" cy="882000"/>
      </dsp:txXfrm>
    </dsp:sp>
    <dsp:sp modelId="{A9D6DDF1-86C0-4314-8756-697DD4182E0D}">
      <dsp:nvSpPr>
        <dsp:cNvPr id="0" name=""/>
        <dsp:cNvSpPr/>
      </dsp:nvSpPr>
      <dsp:spPr>
        <a:xfrm>
          <a:off x="279037" y="675332"/>
          <a:ext cx="3906527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7657" tIns="0" rIns="1476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/>
              <a:ea typeface="Open Sans"/>
              <a:cs typeface="Open Sans"/>
            </a:rPr>
            <a:t>Employee pre-tax contributions:​</a:t>
          </a:r>
        </a:p>
      </dsp:txBody>
      <dsp:txXfrm>
        <a:off x="299212" y="695507"/>
        <a:ext cx="3866177" cy="372930"/>
      </dsp:txXfrm>
    </dsp:sp>
    <dsp:sp modelId="{C8CB9506-3652-4173-BBFE-DD80908C95EE}">
      <dsp:nvSpPr>
        <dsp:cNvPr id="0" name=""/>
        <dsp:cNvSpPr/>
      </dsp:nvSpPr>
      <dsp:spPr>
        <a:xfrm>
          <a:off x="0" y="2047630"/>
          <a:ext cx="5580753" cy="61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3128" tIns="291592" rIns="433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5.14% of gross salary</a:t>
          </a:r>
          <a:r>
            <a:rPr lang="en-US" sz="1400" kern="1200" dirty="0"/>
            <a:t>​</a:t>
          </a:r>
        </a:p>
      </dsp:txBody>
      <dsp:txXfrm>
        <a:off x="0" y="2047630"/>
        <a:ext cx="5580753" cy="617400"/>
      </dsp:txXfrm>
    </dsp:sp>
    <dsp:sp modelId="{4A514E3B-8B50-443B-8D3C-F8255DBEF990}">
      <dsp:nvSpPr>
        <dsp:cNvPr id="0" name=""/>
        <dsp:cNvSpPr/>
      </dsp:nvSpPr>
      <dsp:spPr>
        <a:xfrm>
          <a:off x="279037" y="1839572"/>
          <a:ext cx="3906527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7657" tIns="0" rIns="1476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University contributions:</a:t>
          </a:r>
          <a:r>
            <a:rPr lang="en-US" sz="1400" kern="1200" dirty="0"/>
            <a:t>​</a:t>
          </a:r>
        </a:p>
      </dsp:txBody>
      <dsp:txXfrm>
        <a:off x="299212" y="1859747"/>
        <a:ext cx="3866177" cy="372930"/>
      </dsp:txXfrm>
    </dsp:sp>
    <dsp:sp modelId="{C4F10233-EC2C-471F-8E86-95F495FDEEAE}">
      <dsp:nvSpPr>
        <dsp:cNvPr id="0" name=""/>
        <dsp:cNvSpPr/>
      </dsp:nvSpPr>
      <dsp:spPr>
        <a:xfrm>
          <a:off x="0" y="2945852"/>
          <a:ext cx="558075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E63D7F-E8DC-4B73-8949-84D0A2D8D314}">
      <dsp:nvSpPr>
        <dsp:cNvPr id="0" name=""/>
        <dsp:cNvSpPr/>
      </dsp:nvSpPr>
      <dsp:spPr>
        <a:xfrm>
          <a:off x="279037" y="2739212"/>
          <a:ext cx="3906527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7657" tIns="0" rIns="1476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No vesting period</a:t>
          </a:r>
          <a:r>
            <a:rPr lang="en-US" sz="1400" kern="1200" dirty="0"/>
            <a:t>​</a:t>
          </a:r>
        </a:p>
      </dsp:txBody>
      <dsp:txXfrm>
        <a:off x="299212" y="2759387"/>
        <a:ext cx="3866177" cy="372930"/>
      </dsp:txXfrm>
    </dsp:sp>
    <dsp:sp modelId="{CEEE7382-86E7-4645-A14F-A7FDA3B0C640}">
      <dsp:nvSpPr>
        <dsp:cNvPr id="0" name=""/>
        <dsp:cNvSpPr/>
      </dsp:nvSpPr>
      <dsp:spPr>
        <a:xfrm>
          <a:off x="0" y="3580892"/>
          <a:ext cx="5580753" cy="617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33128" tIns="291592" rIns="433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90 days from date of hire – strictly enforced</a:t>
          </a:r>
          <a:r>
            <a:rPr lang="en-US" sz="1400" kern="1200" dirty="0"/>
            <a:t>​</a:t>
          </a:r>
        </a:p>
      </dsp:txBody>
      <dsp:txXfrm>
        <a:off x="0" y="3580892"/>
        <a:ext cx="5580753" cy="617400"/>
      </dsp:txXfrm>
    </dsp:sp>
    <dsp:sp modelId="{A53B2D61-123B-46C0-920F-B7E333FF4EA0}">
      <dsp:nvSpPr>
        <dsp:cNvPr id="0" name=""/>
        <dsp:cNvSpPr/>
      </dsp:nvSpPr>
      <dsp:spPr>
        <a:xfrm>
          <a:off x="279037" y="3374252"/>
          <a:ext cx="3906527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7657" tIns="0" rIns="147657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Deadline to enroll</a:t>
          </a:r>
          <a:r>
            <a:rPr lang="en-US" sz="1400" kern="1200" dirty="0"/>
            <a:t>:​</a:t>
          </a:r>
        </a:p>
      </dsp:txBody>
      <dsp:txXfrm>
        <a:off x="299212" y="3394427"/>
        <a:ext cx="3866177" cy="372930"/>
      </dsp:txXfrm>
    </dsp:sp>
    <dsp:sp modelId="{3145AD1E-CD44-49CC-9985-DC01CBA1D517}">
      <dsp:nvSpPr>
        <dsp:cNvPr id="0" name=""/>
        <dsp:cNvSpPr/>
      </dsp:nvSpPr>
      <dsp:spPr>
        <a:xfrm>
          <a:off x="0" y="4480532"/>
          <a:ext cx="5580753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B56731-DD49-4F49-951A-7DB032F7E81D}">
      <dsp:nvSpPr>
        <dsp:cNvPr id="0" name=""/>
        <dsp:cNvSpPr/>
      </dsp:nvSpPr>
      <dsp:spPr>
        <a:xfrm>
          <a:off x="279037" y="4273892"/>
          <a:ext cx="3906527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7657" tIns="0" rIns="147657" bIns="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/>
            </a:rPr>
            <a:t>Normal retirement is age 59.5</a:t>
          </a:r>
        </a:p>
      </dsp:txBody>
      <dsp:txXfrm>
        <a:off x="299212" y="4294067"/>
        <a:ext cx="3866177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1A923D3-00C8-4729-8A9A-E99402558188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C7ECC88-595F-4923-A307-131FBE9A02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96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7ECC88-595F-4923-A307-131FBE9A020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988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
- State of Florida Welcome Flyer (2).pdf: flyer copy states the myBenefitsFlorida app helps users access benefits, find care, get rewarded, find $0 or lower-cost care, text a Care Guide 24/7, view insurance cards/deductibles/out-of-pocket max/benefits, and download the app.
Suggested insertion point:
- Place this slide after the People First slide or before the Health Insurance slide in the orientation deck.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67243-2BE0-4B31-2990-E840893E8B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830" y="1122363"/>
            <a:ext cx="10144539" cy="2387600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782F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40006E-EAFB-740D-74AB-3CFF05159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830" y="3602038"/>
            <a:ext cx="10144539" cy="1655762"/>
          </a:xfrm>
        </p:spPr>
        <p:txBody>
          <a:bodyPr/>
          <a:lstStyle>
            <a:lvl1pPr marL="0" indent="0" algn="l">
              <a:buNone/>
              <a:defRPr sz="24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DB3217-3E49-E113-662F-30A7761E8C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2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34928A0-9449-A57F-4EF1-FA1898EA7E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76DABC2-8826-87DF-CBBD-643FDFD8D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138" y="4536831"/>
            <a:ext cx="10144539" cy="1141902"/>
          </a:xfrm>
        </p:spPr>
        <p:txBody>
          <a:bodyPr anchor="b">
            <a:normAutofit/>
          </a:bodyPr>
          <a:lstStyle>
            <a:lvl1pPr algn="l">
              <a:defRPr sz="2800" b="1" i="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B47A978-36A7-168F-EE79-F4CDA3A95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5138" y="5814062"/>
            <a:ext cx="10144539" cy="791891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CEB888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8556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0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8010D-FA92-2931-2286-564FB485E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2852B-4F5B-0F0F-65CA-EB8D229E6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1104901"/>
            <a:ext cx="10257183" cy="4662854"/>
          </a:xfrm>
        </p:spPr>
        <p:txBody>
          <a:bodyPr/>
          <a:lstStyle>
            <a:lvl1pPr>
              <a:defRPr sz="28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C7ABFE-9C79-BE9C-7443-22AA1E8C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51F56-F410-4126-0BA5-40BA0A1D06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215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7B925-0482-95B3-C31D-F00D0B35B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2150096"/>
            <a:ext cx="9866522" cy="1133475"/>
          </a:xfrm>
        </p:spPr>
        <p:txBody>
          <a:bodyPr anchor="b">
            <a:normAutofit/>
          </a:bodyPr>
          <a:lstStyle>
            <a:lvl1pPr>
              <a:defRPr sz="28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1A0817-AF82-C20D-3857-AAFC1D2E5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0928" y="3310559"/>
            <a:ext cx="9866522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3F41275-26CB-A32B-71E5-B8ADAE1B9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149D7A-5F9D-C1D3-A1E3-020789AFEB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14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71B26-4877-8313-13A2-D3AE4D9B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063D3-9615-0593-184D-B3812AA7B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80928" y="1143000"/>
            <a:ext cx="4538872" cy="5033963"/>
          </a:xfrm>
        </p:spPr>
        <p:txBody>
          <a:bodyPr/>
          <a:lstStyle>
            <a:lvl1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B65D7-15FE-BCB1-DEF6-4D33F3A23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14928" y="1143000"/>
            <a:ext cx="4538872" cy="5033963"/>
          </a:xfrm>
        </p:spPr>
        <p:txBody>
          <a:bodyPr/>
          <a:lstStyle>
            <a:lvl1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DFC9E51-DE70-0D63-ABA9-7D4541B5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09DC08-1553-587C-7919-248353BFD2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31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A33C1-282B-0618-8937-F930317E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9" y="365125"/>
            <a:ext cx="10725385" cy="498475"/>
          </a:xfrm>
        </p:spPr>
        <p:txBody>
          <a:bodyPr/>
          <a:lstStyle>
            <a:lvl1pPr>
              <a:defRPr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7A994-7C74-5EDE-55F7-F8E593E9B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020" y="1071563"/>
            <a:ext cx="4905866" cy="823912"/>
          </a:xfrm>
        </p:spPr>
        <p:txBody>
          <a:bodyPr anchor="b"/>
          <a:lstStyle>
            <a:lvl1pPr marL="0" indent="0">
              <a:buNone/>
              <a:defRPr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A84AE-408E-F1DA-A6CD-07BB5C91C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020" y="1895474"/>
            <a:ext cx="4905866" cy="4137025"/>
          </a:xfrm>
        </p:spPr>
        <p:txBody>
          <a:bodyPr/>
          <a:lstStyle>
            <a:lvl1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EE475C-A52D-9B4F-6E81-1F617D9C9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6377" y="1071563"/>
            <a:ext cx="4930027" cy="823912"/>
          </a:xfrm>
        </p:spPr>
        <p:txBody>
          <a:bodyPr anchor="b"/>
          <a:lstStyle>
            <a:lvl1pPr marL="0" indent="0">
              <a:buNone/>
              <a:defRPr sz="2400" b="1"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50E86-0F53-996C-BD38-0A61D2A979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6377" y="1895474"/>
            <a:ext cx="4930027" cy="4137025"/>
          </a:xfrm>
        </p:spPr>
        <p:txBody>
          <a:bodyPr/>
          <a:lstStyle>
            <a:lvl1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>
              <a:defRPr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92449AE-0CC0-1C5A-129E-5D3ECF1377A1}"/>
              </a:ext>
            </a:extLst>
          </p:cNvPr>
          <p:cNvSpPr txBox="1">
            <a:spLocks/>
          </p:cNvSpPr>
          <p:nvPr userDrawn="1"/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BE15F6-81F4-CA35-9BD5-E1640D2068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0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AFAC-8754-E46E-707F-D89DC1FF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091EBD-9993-6B04-6EDE-3903807FC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B91694-137F-D7BD-BEEF-58D404D9D8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46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782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302ACDF-3069-BE04-038D-4E8293500522}"/>
              </a:ext>
            </a:extLst>
          </p:cNvPr>
          <p:cNvSpPr/>
          <p:nvPr userDrawn="1"/>
        </p:nvSpPr>
        <p:spPr>
          <a:xfrm>
            <a:off x="0" y="5990660"/>
            <a:ext cx="12192000" cy="867340"/>
          </a:xfrm>
          <a:prstGeom prst="rect">
            <a:avLst/>
          </a:prstGeom>
          <a:solidFill>
            <a:srgbClr val="782F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 descr="A white and black logo&#10;&#10;Description automatically generated">
            <a:extLst>
              <a:ext uri="{FF2B5EF4-FFF2-40B4-BE49-F238E27FC236}">
                <a16:creationId xmlns:a16="http://schemas.microsoft.com/office/drawing/2014/main" id="{ABCF6967-A3D4-486F-A58A-CFE6758C4A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30725" y="1773556"/>
            <a:ext cx="5530550" cy="331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814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E5D-A6B8-7280-3C84-941EE284D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457200"/>
            <a:ext cx="3727175" cy="1600200"/>
          </a:xfrm>
        </p:spPr>
        <p:txBody>
          <a:bodyPr anchor="b"/>
          <a:lstStyle>
            <a:lvl1pPr>
              <a:defRPr sz="32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4B324-29A6-1346-2CCA-5AED893AF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4635" y="987425"/>
            <a:ext cx="5580753" cy="4873625"/>
          </a:xfrm>
        </p:spPr>
        <p:txBody>
          <a:bodyPr/>
          <a:lstStyle>
            <a:lvl1pPr>
              <a:defRPr sz="32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>
              <a:defRPr sz="28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>
              <a:defRPr sz="24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>
              <a:defRPr sz="20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>
              <a:defRPr sz="20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5CA11-E3F7-7970-E3E0-7CBB86C5C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2057400"/>
            <a:ext cx="3727175" cy="3811588"/>
          </a:xfrm>
        </p:spPr>
        <p:txBody>
          <a:bodyPr/>
          <a:lstStyle>
            <a:lvl1pPr marL="0" indent="0">
              <a:buNone/>
              <a:defRPr sz="16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8988FB8-0476-497C-02D2-1AD1224DB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FA7632-A15B-3C4A-8B4F-39B1F7091D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7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6C035-173D-1A28-4302-A30DC549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457200"/>
            <a:ext cx="4194315" cy="1600200"/>
          </a:xfrm>
        </p:spPr>
        <p:txBody>
          <a:bodyPr anchor="b"/>
          <a:lstStyle>
            <a:lvl1pPr>
              <a:defRPr sz="3200" b="1" i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A13B1-249F-BA56-9991-B1173C5289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987425"/>
            <a:ext cx="525938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CAF649-8599-5E42-FA45-83C5C358B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2057400"/>
            <a:ext cx="4194315" cy="3811588"/>
          </a:xfrm>
        </p:spPr>
        <p:txBody>
          <a:bodyPr/>
          <a:lstStyle>
            <a:lvl1pPr marL="0" indent="0">
              <a:buNone/>
              <a:defRPr sz="160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186614D-2C5F-912D-CEA6-5AD22AB2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02" y="3283571"/>
            <a:ext cx="628455" cy="290858"/>
          </a:xfrm>
          <a:prstGeom prst="rect">
            <a:avLst/>
          </a:prstGeom>
        </p:spPr>
        <p:txBody>
          <a:bodyPr/>
          <a:lstStyle>
            <a:lvl1pPr algn="r">
              <a:defRPr sz="1400"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fld id="{6F306CAF-EBBB-B542-ACA9-45FD009519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B87586-F058-1C67-E74A-9F1696BC1E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9DAA4-FB62-3379-E6A0-BBFDF4E7F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8" y="365125"/>
            <a:ext cx="10257183" cy="485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460248-33B5-3C00-FBC5-99C384C70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4098" y="1104900"/>
            <a:ext cx="10257183" cy="5072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273537-4103-28EE-E86E-61761681F7CA}"/>
              </a:ext>
            </a:extLst>
          </p:cNvPr>
          <p:cNvSpPr/>
          <p:nvPr userDrawn="1"/>
        </p:nvSpPr>
        <p:spPr>
          <a:xfrm>
            <a:off x="1" y="6718852"/>
            <a:ext cx="12192000" cy="1391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building with many windows&#10;&#10;Description automatically generated">
            <a:extLst>
              <a:ext uri="{FF2B5EF4-FFF2-40B4-BE49-F238E27FC236}">
                <a16:creationId xmlns:a16="http://schemas.microsoft.com/office/drawing/2014/main" id="{263608C4-A63D-7A8E-56F0-560826B2F5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l="835" r="1"/>
          <a:stretch/>
        </p:blipFill>
        <p:spPr>
          <a:xfrm>
            <a:off x="9559924" y="5894431"/>
            <a:ext cx="2178187" cy="9635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CCE6DD-86E5-B630-698F-A5520412557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150464"/>
            <a:ext cx="3866180" cy="56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8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anose="020B0606030504020204" pitchFamily="34" charset="0"/>
          <a:ea typeface="Open Sans Light" panose="020B0606030504020204" pitchFamily="34" charset="0"/>
          <a:cs typeface="Open Sans Light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ybenefits.myflorida.com/myhealth/savings_and_spending_account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benefits.myflorida.com/myhealth/prescription_drug_plan" TargetMode="External"/><Relationship Id="rId2" Type="http://schemas.openxmlformats.org/officeDocument/2006/relationships/hyperlink" Target="https://welcome.optumrx.com/sofdms/landin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benefits.com/custom/state-of-fla-vision/" TargetMode="External"/><Relationship Id="rId2" Type="http://schemas.openxmlformats.org/officeDocument/2006/relationships/hyperlink" Target="https://www.mybenefits.myflorida.com/myhealth/vision_insurance_plan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mailto:retirement@fsu.edu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myfrs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frs.com/imageserver/OnlineELE1.htm" TargetMode="External"/><Relationship Id="rId2" Type="http://schemas.openxmlformats.org/officeDocument/2006/relationships/hyperlink" Target="https://frs.fl.gov/forms/orp-enroll.pdf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urldefense.com/v3/__https:/auth.tiaa.org/idp/startSLO.ping?TargetResource=https*3A*2F*2Fwww.retirementatwork.org*2Fpublic*2Fmultivendortools*2Ffedlogin*3FclientId*3D070037*26employerId*3D100537*26PartnerIdpId*3Dhttps*3A*2F*2Fidp.fsu.edu__;JSUlJSUlJSUlJSUlJSUl!!PhOWcWs!z6lDB__8nj_fMUSChHah8Z2gP4udKBwHu79PyxsCr6Juw7HE9g3byUkWBDnK7UzNS427g4aweoQqXdh0-QudtQYxSc5UDkYucg$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insurance@fsu.edu" TargetMode="External"/><Relationship Id="rId2" Type="http://schemas.openxmlformats.org/officeDocument/2006/relationships/hyperlink" Target="mailto:retirement@fsu.edu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244A8-B166-3E1D-047A-6DC9A6F48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799" y="868362"/>
            <a:ext cx="10144539" cy="2387600"/>
          </a:xfrm>
        </p:spPr>
        <p:txBody>
          <a:bodyPr/>
          <a:lstStyle/>
          <a:p>
            <a:r>
              <a:rPr lang="en-US" b="1" dirty="0"/>
              <a:t>Insurance, Retirement &amp; Benefits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A2C13-8566-34BA-536E-E345CDB51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933" y="3429000"/>
            <a:ext cx="10268364" cy="1655762"/>
          </a:xfrm>
        </p:spPr>
        <p:txBody>
          <a:bodyPr/>
          <a:lstStyle/>
          <a:p>
            <a:r>
              <a:rPr lang="en-US" dirty="0">
                <a:solidFill>
                  <a:srgbClr val="CEB888"/>
                </a:solidFill>
                <a:latin typeface="Open Sans"/>
                <a:ea typeface="Open Sans"/>
                <a:cs typeface="Open Sans"/>
              </a:rPr>
              <a:t>For Florida State University Faculty </a:t>
            </a:r>
          </a:p>
        </p:txBody>
      </p:sp>
    </p:spTree>
    <p:extLst>
      <p:ext uri="{BB962C8B-B14F-4D97-AF65-F5344CB8AC3E}">
        <p14:creationId xmlns:p14="http://schemas.microsoft.com/office/powerpoint/2010/main" val="2327247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11292-F411-DBB8-8CD1-974E1E16E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  <a:latin typeface="Open Sans SemiBold"/>
                <a:ea typeface="Open Sans SemiBold"/>
                <a:cs typeface="Open Sans SemiBold"/>
              </a:rPr>
              <a:t>Health Savings Account (HSA)</a:t>
            </a:r>
            <a:endParaRPr lang="en-US" dirty="0">
              <a:solidFill>
                <a:srgbClr val="782F4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37EC3-9FE0-7DE7-97F9-8BEFAD2EE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1104901"/>
            <a:ext cx="10257183" cy="33619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Must be enrolled in a high-deductible health plan to make contributions. 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Pre-tax funds for medical purposes​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Accumulates interest on rollover balances​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Participants 55 and older can contribute an extra $1,000/year​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65 and older are ineligible for an HSA ​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2FC980-A324-5C8D-3FF3-A0A913599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909956"/>
              </p:ext>
            </p:extLst>
          </p:nvPr>
        </p:nvGraphicFramePr>
        <p:xfrm>
          <a:off x="1180719" y="3385278"/>
          <a:ext cx="9042801" cy="1188720"/>
        </p:xfrm>
        <a:graphic>
          <a:graphicData uri="http://schemas.openxmlformats.org/drawingml/2006/table">
            <a:tbl>
              <a:tblPr/>
              <a:tblGrid>
                <a:gridCol w="3947583">
                  <a:extLst>
                    <a:ext uri="{9D8B030D-6E8A-4147-A177-3AD203B41FA5}">
                      <a16:colId xmlns:a16="http://schemas.microsoft.com/office/drawing/2014/main" val="190508154"/>
                    </a:ext>
                  </a:extLst>
                </a:gridCol>
                <a:gridCol w="2503576">
                  <a:extLst>
                    <a:ext uri="{9D8B030D-6E8A-4147-A177-3AD203B41FA5}">
                      <a16:colId xmlns:a16="http://schemas.microsoft.com/office/drawing/2014/main" val="659971298"/>
                    </a:ext>
                  </a:extLst>
                </a:gridCol>
                <a:gridCol w="2591642">
                  <a:extLst>
                    <a:ext uri="{9D8B030D-6E8A-4147-A177-3AD203B41FA5}">
                      <a16:colId xmlns:a16="http://schemas.microsoft.com/office/drawing/2014/main" val="38125180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0" dirty="0">
                          <a:solidFill>
                            <a:schemeClr val="bg1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Yearly Contribution​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0" dirty="0">
                          <a:solidFill>
                            <a:schemeClr val="bg1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Individual​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0" dirty="0">
                          <a:solidFill>
                            <a:schemeClr val="bg1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Family​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635199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Employee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$3,900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$7,750</a:t>
                      </a:r>
                      <a:endParaRPr lang="en-US" sz="2000" b="0" i="0" dirty="0">
                        <a:solidFill>
                          <a:srgbClr val="000000"/>
                        </a:solidFill>
                        <a:effectLst/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32322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1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Employer</a:t>
                      </a:r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$500​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000" b="0" i="0" dirty="0">
                          <a:solidFill>
                            <a:srgbClr val="000000"/>
                          </a:solidFill>
                          <a:effectLst/>
                          <a:latin typeface="Open Sans Light"/>
                          <a:ea typeface="Open Sans Light"/>
                          <a:cs typeface="Open Sans Light"/>
                        </a:rPr>
                        <a:t>$1,000​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52928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E84FB5F-DF83-0D7F-F5EE-85E177966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634" y="3284152"/>
            <a:ext cx="1477231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9E51CD-C31C-6248-C294-15ABF30B2CB3}"/>
              </a:ext>
            </a:extLst>
          </p:cNvPr>
          <p:cNvSpPr txBox="1"/>
          <p:nvPr/>
        </p:nvSpPr>
        <p:spPr>
          <a:xfrm>
            <a:off x="1058170" y="4829769"/>
            <a:ext cx="89424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indent="-283464">
              <a:lnSpc>
                <a:spcPct val="100000"/>
              </a:lnSpc>
              <a:buNone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 Note: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Only available for employees enrolled in a High-Deductible Health Plan (HDHP)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 contribution amounts shown assume FSU’s HSA contribution is included in the annual IRS maximum.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450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111F5-CF65-D7DA-0ED6-153BD2625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8" y="384960"/>
            <a:ext cx="10257183" cy="4857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Flexible Spending Account (FSA)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6DA47-3178-879C-3C66-6AD0719E7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710744"/>
            <a:ext cx="10602358" cy="5436511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5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83464" indent="-283464">
              <a:lnSpc>
                <a:spcPct val="100000"/>
              </a:lnSpc>
            </a:pPr>
            <a:r>
              <a:rPr lang="en-US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state offers three </a:t>
            </a:r>
            <a:r>
              <a:rPr lang="en-US" sz="1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 tooltip="Flexible Spending Accounts (FSAs)"/>
              </a:rPr>
              <a:t>Flexible Spending Accounts (FSAs)</a:t>
            </a:r>
            <a:r>
              <a:rPr lang="en-US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to eligible employees that provide a tax break on predictable out-of-pocket costs.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Pre-tax contributions are made during the calendar year, January 1 - December 31.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Participants receive a Chard Snyder Benny Card Mastercard to use for eligible expenses.</a:t>
            </a:r>
          </a:p>
          <a:p>
            <a:pPr marL="283464" indent="-283464">
              <a:lnSpc>
                <a:spcPct val="100000"/>
              </a:lnSpc>
            </a:pPr>
            <a:r>
              <a:rPr lang="en-US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Pre-tax dollars to cover expenses 			</a:t>
            </a:r>
          </a:p>
          <a:p>
            <a:pPr marL="283464" indent="-283464">
              <a:lnSpc>
                <a:spcPct val="100000"/>
              </a:lnSpc>
            </a:pPr>
            <a:r>
              <a:rPr lang="en-US" sz="1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Renews Automatically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1EED20-CDCD-22AB-C284-F2657CF3D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503152"/>
              </p:ext>
            </p:extLst>
          </p:nvPr>
        </p:nvGraphicFramePr>
        <p:xfrm>
          <a:off x="754098" y="3430017"/>
          <a:ext cx="10474860" cy="2409461"/>
        </p:xfrm>
        <a:graphic>
          <a:graphicData uri="http://schemas.openxmlformats.org/drawingml/2006/table">
            <a:tbl>
              <a:tblPr/>
              <a:tblGrid>
                <a:gridCol w="1924192">
                  <a:extLst>
                    <a:ext uri="{9D8B030D-6E8A-4147-A177-3AD203B41FA5}">
                      <a16:colId xmlns:a16="http://schemas.microsoft.com/office/drawing/2014/main" val="3850142177"/>
                    </a:ext>
                  </a:extLst>
                </a:gridCol>
                <a:gridCol w="1106253">
                  <a:extLst>
                    <a:ext uri="{9D8B030D-6E8A-4147-A177-3AD203B41FA5}">
                      <a16:colId xmlns:a16="http://schemas.microsoft.com/office/drawing/2014/main" val="2424416766"/>
                    </a:ext>
                  </a:extLst>
                </a:gridCol>
                <a:gridCol w="1809678">
                  <a:extLst>
                    <a:ext uri="{9D8B030D-6E8A-4147-A177-3AD203B41FA5}">
                      <a16:colId xmlns:a16="http://schemas.microsoft.com/office/drawing/2014/main" val="248425897"/>
                    </a:ext>
                  </a:extLst>
                </a:gridCol>
                <a:gridCol w="2468497">
                  <a:extLst>
                    <a:ext uri="{9D8B030D-6E8A-4147-A177-3AD203B41FA5}">
                      <a16:colId xmlns:a16="http://schemas.microsoft.com/office/drawing/2014/main" val="2969190261"/>
                    </a:ext>
                  </a:extLst>
                </a:gridCol>
                <a:gridCol w="3166240">
                  <a:extLst>
                    <a:ext uri="{9D8B030D-6E8A-4147-A177-3AD203B41FA5}">
                      <a16:colId xmlns:a16="http://schemas.microsoft.com/office/drawing/2014/main" val="515291268"/>
                    </a:ext>
                  </a:extLst>
                </a:gridCol>
              </a:tblGrid>
              <a:tr h="464301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FSA Account 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Minimum </a:t>
                      </a:r>
                    </a:p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Election 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Maximum ​</a:t>
                      </a:r>
                    </a:p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Election 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Expenses​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600" b="1" i="0" dirty="0">
                          <a:solidFill>
                            <a:schemeClr val="bg1"/>
                          </a:solidFill>
                          <a:effectLst/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Other​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519616"/>
                  </a:ext>
                </a:extLst>
              </a:tr>
              <a:tr h="57646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Health Care</a:t>
                      </a:r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$60​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$3,400​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For tax deductible medical expenses​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$680 roll over to next calendar year​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052107"/>
                  </a:ext>
                </a:extLst>
              </a:tr>
              <a:tr h="68381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Limited Purpose</a:t>
                      </a:r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$60​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$3,400​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Available if enrolled in an HDHP plan with an HSA​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$680 roll over to next calendar year​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198584"/>
                  </a:ext>
                </a:extLst>
              </a:tr>
              <a:tr h="57646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Dependent Care</a:t>
                      </a:r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$60​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*$7,500 </a:t>
                      </a:r>
                    </a:p>
                    <a:p>
                      <a:pPr algn="ctr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per household​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For expenses incurred for care of dependents​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Grace period. Funds are use-it-or-lose-it​</a:t>
                      </a:r>
                    </a:p>
                  </a:txBody>
                  <a:tcPr marL="85031" marR="85031" marT="42515" marB="42515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256333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17CEE7B2-569C-350B-FCAF-1DD858728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031" y="781737"/>
            <a:ext cx="108947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9A9DC2-4FF7-108F-65E8-BF6BE97FB24D}"/>
              </a:ext>
            </a:extLst>
          </p:cNvPr>
          <p:cNvSpPr txBox="1"/>
          <p:nvPr/>
        </p:nvSpPr>
        <p:spPr>
          <a:xfrm>
            <a:off x="1275030" y="5922374"/>
            <a:ext cx="84025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*Married couples filing separate taxes may contribute up to $3,750 each</a:t>
            </a:r>
          </a:p>
        </p:txBody>
      </p:sp>
    </p:spTree>
    <p:extLst>
      <p:ext uri="{BB962C8B-B14F-4D97-AF65-F5344CB8AC3E}">
        <p14:creationId xmlns:p14="http://schemas.microsoft.com/office/powerpoint/2010/main" val="559709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EBF9E-713F-7388-F348-175A601F9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Prescription Drugs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E2068-3D55-3588-8696-369F49EFB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1144830"/>
            <a:ext cx="11003629" cy="4381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OptumRx State of Florida Website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(https://welcome.optumrx.com/sofdms/landing)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General Questions: 1-800-547-9767</a:t>
            </a:r>
          </a:p>
          <a:p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Additional information about the Prescription Drug Plan is available on the 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 tooltip="My Florida Health Prescription Plan"/>
              </a:rPr>
              <a:t>myBenefits website</a:t>
            </a: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(www.mybenefits.myflorida.com/myhealth/prescription_drug_plan)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DAA5657-0B1A-5442-03F9-97A9AF7B89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907" y="176777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3C5292B-5A7F-0153-A897-BBC89923A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772657"/>
              </p:ext>
            </p:extLst>
          </p:nvPr>
        </p:nvGraphicFramePr>
        <p:xfrm>
          <a:off x="850218" y="2636535"/>
          <a:ext cx="10491564" cy="2453688"/>
        </p:xfrm>
        <a:graphic>
          <a:graphicData uri="http://schemas.openxmlformats.org/drawingml/2006/table">
            <a:tbl>
              <a:tblPr/>
              <a:tblGrid>
                <a:gridCol w="3034878">
                  <a:extLst>
                    <a:ext uri="{9D8B030D-6E8A-4147-A177-3AD203B41FA5}">
                      <a16:colId xmlns:a16="http://schemas.microsoft.com/office/drawing/2014/main" val="538217147"/>
                    </a:ext>
                  </a:extLst>
                </a:gridCol>
                <a:gridCol w="1835548">
                  <a:extLst>
                    <a:ext uri="{9D8B030D-6E8A-4147-A177-3AD203B41FA5}">
                      <a16:colId xmlns:a16="http://schemas.microsoft.com/office/drawing/2014/main" val="2040597268"/>
                    </a:ext>
                  </a:extLst>
                </a:gridCol>
                <a:gridCol w="1601915">
                  <a:extLst>
                    <a:ext uri="{9D8B030D-6E8A-4147-A177-3AD203B41FA5}">
                      <a16:colId xmlns:a16="http://schemas.microsoft.com/office/drawing/2014/main" val="1917419490"/>
                    </a:ext>
                  </a:extLst>
                </a:gridCol>
                <a:gridCol w="4019223">
                  <a:extLst>
                    <a:ext uri="{9D8B030D-6E8A-4147-A177-3AD203B41FA5}">
                      <a16:colId xmlns:a16="http://schemas.microsoft.com/office/drawing/2014/main" val="333410901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en-US" sz="18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Standard Plans​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HDHP</a:t>
                      </a:r>
                      <a:r>
                        <a:rPr lang="en-US" sz="18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960177"/>
                  </a:ext>
                </a:extLst>
              </a:tr>
              <a:tr h="66484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Prescription drug class</a:t>
                      </a:r>
                      <a:r>
                        <a:rPr lang="en-US" sz="1800" b="0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30-day </a:t>
                      </a:r>
                    </a:p>
                    <a:p>
                      <a:pPr algn="ctr" fontAlgn="base"/>
                      <a:r>
                        <a:rPr lang="en-US" sz="18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supply</a:t>
                      </a:r>
                      <a:r>
                        <a:rPr lang="en-US" sz="1800" b="0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90-day </a:t>
                      </a:r>
                    </a:p>
                    <a:p>
                      <a:pPr algn="ctr" fontAlgn="base"/>
                      <a:r>
                        <a:rPr lang="en-US" sz="18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supply</a:t>
                      </a:r>
                      <a:r>
                        <a:rPr lang="en-US" sz="1800" b="0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Retail (30-day);Mail Order (90-day) and Retail (90-day)</a:t>
                      </a:r>
                      <a:r>
                        <a:rPr lang="en-US" sz="1800" b="0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407396"/>
                  </a:ext>
                </a:extLst>
              </a:tr>
              <a:tr h="39320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Generic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$7​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$14​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30%*​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701626"/>
                  </a:ext>
                </a:extLst>
              </a:tr>
              <a:tr h="638378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Preferred Drugs 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(contact provider for a list)​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$30​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$60​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30%*​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404988"/>
                  </a:ext>
                </a:extLst>
              </a:tr>
              <a:tr h="393204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Non-preferred</a:t>
                      </a:r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$50​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$100​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8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50%*​</a:t>
                      </a:r>
                    </a:p>
                  </a:txBody>
                  <a:tcPr marL="89738" marR="89738" marT="44869" marB="44869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6251915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:a16="http://schemas.microsoft.com/office/drawing/2014/main" id="{3384F3EA-9072-B548-552D-A796E92E3CC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568679" y="-770179"/>
            <a:ext cx="1359574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5A6233-BA22-5EE0-ABE2-7C43DEA6A6CD}"/>
              </a:ext>
            </a:extLst>
          </p:cNvPr>
          <p:cNvSpPr txBox="1"/>
          <p:nvPr/>
        </p:nvSpPr>
        <p:spPr>
          <a:xfrm>
            <a:off x="1331140" y="5374616"/>
            <a:ext cx="9529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*</a:t>
            </a:r>
            <a:r>
              <a:rPr lang="en-US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cost for prescriptions applies after meeting the applicable individual or family annual deductible.</a:t>
            </a:r>
          </a:p>
        </p:txBody>
      </p:sp>
    </p:spTree>
    <p:extLst>
      <p:ext uri="{BB962C8B-B14F-4D97-AF65-F5344CB8AC3E}">
        <p14:creationId xmlns:p14="http://schemas.microsoft.com/office/powerpoint/2010/main" val="1152594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8732520" y="411480"/>
            <a:ext cx="2926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faculty benefits resource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01624" y="1175004"/>
            <a:ext cx="708660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150" b="1" dirty="0">
                <a:solidFill>
                  <a:srgbClr val="782F4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Get $0 surgeries, cash rewards, &amp; manage your health insurance — all in one app.</a:t>
            </a:r>
            <a:endParaRPr lang="en-US" sz="2150" dirty="0"/>
          </a:p>
        </p:txBody>
      </p:sp>
      <p:sp>
        <p:nvSpPr>
          <p:cNvPr id="7" name="Text 5"/>
          <p:cNvSpPr/>
          <p:nvPr/>
        </p:nvSpPr>
        <p:spPr>
          <a:xfrm>
            <a:off x="842264" y="2020536"/>
            <a:ext cx="676656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40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app helps employees access benefits, find care, review plan details, and research rewards from a centralized experience.</a:t>
            </a:r>
            <a:endParaRPr lang="en-US" sz="1240" dirty="0"/>
          </a:p>
        </p:txBody>
      </p:sp>
      <p:sp>
        <p:nvSpPr>
          <p:cNvPr id="8" name="Shape 6"/>
          <p:cNvSpPr/>
          <p:nvPr/>
        </p:nvSpPr>
        <p:spPr>
          <a:xfrm>
            <a:off x="8192008" y="982980"/>
            <a:ext cx="2423160" cy="4343400"/>
          </a:xfrm>
          <a:prstGeom prst="roundRect">
            <a:avLst>
              <a:gd name="adj" fmla="val 7547"/>
            </a:avLst>
          </a:prstGeom>
          <a:solidFill>
            <a:srgbClr val="FFFFFF"/>
          </a:solidFill>
          <a:ln w="15240">
            <a:solidFill>
              <a:srgbClr val="D3D6DA"/>
            </a:solidFill>
            <a:prstDash val="solid"/>
          </a:ln>
          <a:effectLst>
            <a:outerShdw blurRad="25400" dist="50800" dir="2700000" algn="bl" rotWithShape="0">
              <a:srgbClr val="999999">
                <a:alpha val="25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8430768" y="1444752"/>
            <a:ext cx="2057400" cy="3931920"/>
          </a:xfrm>
          <a:prstGeom prst="roundRect">
            <a:avLst>
              <a:gd name="adj" fmla="val 4444"/>
            </a:avLst>
          </a:prstGeom>
          <a:solidFill>
            <a:srgbClr val="F7F9FB"/>
          </a:solidFill>
          <a:ln w="12700">
            <a:solidFill>
              <a:srgbClr val="F7F9FB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8430768" y="1444752"/>
            <a:ext cx="2057400" cy="713232"/>
          </a:xfrm>
          <a:prstGeom prst="rect">
            <a:avLst/>
          </a:prstGeom>
          <a:solidFill>
            <a:srgbClr val="203A70"/>
          </a:solidFill>
          <a:ln w="12700">
            <a:solidFill>
              <a:srgbClr val="203A7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577072" y="1572768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3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Welcome to your</a:t>
            </a:r>
            <a:endParaRPr lang="en-US" sz="1030" dirty="0"/>
          </a:p>
          <a:p>
            <a:pPr marL="0" indent="0" algn="ctr">
              <a:buNone/>
            </a:pPr>
            <a:r>
              <a:rPr lang="en-US" sz="103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benefits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8622792" y="2331720"/>
            <a:ext cx="301752" cy="301752"/>
          </a:xfrm>
          <a:prstGeom prst="ellipse">
            <a:avLst/>
          </a:prstGeom>
          <a:solidFill>
            <a:srgbClr val="E9573F"/>
          </a:solidFill>
          <a:ln w="12700">
            <a:solidFill>
              <a:srgbClr val="E9573F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9015984" y="2368296"/>
            <a:ext cx="12252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Chat with a Care Guide</a:t>
            </a:r>
            <a:endParaRPr lang="en-US" sz="780" dirty="0"/>
          </a:p>
        </p:txBody>
      </p:sp>
      <p:sp>
        <p:nvSpPr>
          <p:cNvPr id="14" name="Shape 12"/>
          <p:cNvSpPr/>
          <p:nvPr/>
        </p:nvSpPr>
        <p:spPr>
          <a:xfrm>
            <a:off x="8622792" y="2852928"/>
            <a:ext cx="301752" cy="301752"/>
          </a:xfrm>
          <a:prstGeom prst="ellipse">
            <a:avLst/>
          </a:prstGeom>
          <a:solidFill>
            <a:srgbClr val="F6B13D"/>
          </a:solidFill>
          <a:ln w="12700">
            <a:solidFill>
              <a:srgbClr val="F6B13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9015984" y="2889504"/>
            <a:ext cx="12252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a Doctor</a:t>
            </a:r>
            <a:endParaRPr lang="en-US" sz="780" dirty="0"/>
          </a:p>
        </p:txBody>
      </p:sp>
      <p:sp>
        <p:nvSpPr>
          <p:cNvPr id="16" name="Shape 14"/>
          <p:cNvSpPr/>
          <p:nvPr/>
        </p:nvSpPr>
        <p:spPr>
          <a:xfrm>
            <a:off x="8622792" y="3374136"/>
            <a:ext cx="301752" cy="301752"/>
          </a:xfrm>
          <a:prstGeom prst="ellipse">
            <a:avLst/>
          </a:prstGeom>
          <a:solidFill>
            <a:srgbClr val="9C65D5"/>
          </a:solidFill>
          <a:ln w="12700">
            <a:solidFill>
              <a:srgbClr val="9C65D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9015984" y="3410712"/>
            <a:ext cx="12252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Smart Savings</a:t>
            </a:r>
            <a:endParaRPr lang="en-US" sz="780" dirty="0"/>
          </a:p>
        </p:txBody>
      </p:sp>
      <p:sp>
        <p:nvSpPr>
          <p:cNvPr id="18" name="Shape 16"/>
          <p:cNvSpPr/>
          <p:nvPr/>
        </p:nvSpPr>
        <p:spPr>
          <a:xfrm>
            <a:off x="8622792" y="3895344"/>
            <a:ext cx="301752" cy="301752"/>
          </a:xfrm>
          <a:prstGeom prst="ellipse">
            <a:avLst/>
          </a:prstGeom>
          <a:solidFill>
            <a:srgbClr val="41A6ED"/>
          </a:solidFill>
          <a:ln w="12700">
            <a:solidFill>
              <a:srgbClr val="41A6ED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9015984" y="3931920"/>
            <a:ext cx="12252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Insurance Cards</a:t>
            </a:r>
            <a:endParaRPr lang="en-US" sz="780" dirty="0"/>
          </a:p>
        </p:txBody>
      </p:sp>
      <p:sp>
        <p:nvSpPr>
          <p:cNvPr id="20" name="Shape 18"/>
          <p:cNvSpPr/>
          <p:nvPr/>
        </p:nvSpPr>
        <p:spPr>
          <a:xfrm>
            <a:off x="8622792" y="4416552"/>
            <a:ext cx="301752" cy="301752"/>
          </a:xfrm>
          <a:prstGeom prst="ellipse">
            <a:avLst/>
          </a:prstGeom>
          <a:solidFill>
            <a:srgbClr val="32A852"/>
          </a:solidFill>
          <a:ln w="12700">
            <a:solidFill>
              <a:srgbClr val="32A852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9015984" y="4453128"/>
            <a:ext cx="12252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Benefits Details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8458200" y="5422392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50" dirty="0">
                <a:solidFill>
                  <a:srgbClr val="77777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 illustration</a:t>
            </a:r>
            <a:endParaRPr lang="en-US" sz="650" dirty="0"/>
          </a:p>
        </p:txBody>
      </p:sp>
      <p:sp>
        <p:nvSpPr>
          <p:cNvPr id="23" name="Shape 21"/>
          <p:cNvSpPr/>
          <p:nvPr/>
        </p:nvSpPr>
        <p:spPr>
          <a:xfrm>
            <a:off x="594360" y="3048877"/>
            <a:ext cx="3063240" cy="1755648"/>
          </a:xfrm>
          <a:prstGeom prst="roundRect">
            <a:avLst>
              <a:gd name="adj" fmla="val 6250"/>
            </a:avLst>
          </a:prstGeom>
          <a:solidFill>
            <a:srgbClr val="F4F5F7"/>
          </a:solidFill>
          <a:ln w="12700">
            <a:solidFill>
              <a:srgbClr val="E1E4E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4" name="Shape 22"/>
          <p:cNvSpPr/>
          <p:nvPr/>
        </p:nvSpPr>
        <p:spPr>
          <a:xfrm>
            <a:off x="758952" y="3273552"/>
            <a:ext cx="438912" cy="4389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DDE2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868680" y="3328416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B7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307592" y="325526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b="1" dirty="0">
                <a:solidFill>
                  <a:srgbClr val="0B7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Find $0 &amp; low-cost care</a:t>
            </a:r>
            <a:endParaRPr lang="en-US" sz="1380" dirty="0"/>
          </a:p>
        </p:txBody>
      </p:sp>
      <p:sp>
        <p:nvSpPr>
          <p:cNvPr id="27" name="Text 25"/>
          <p:cNvSpPr/>
          <p:nvPr/>
        </p:nvSpPr>
        <p:spPr>
          <a:xfrm>
            <a:off x="850392" y="3803904"/>
            <a:ext cx="254203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90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Search for surgeries, procedures, imaging, doctor visits, and other lower-cost options before booking.</a:t>
            </a:r>
            <a:endParaRPr lang="en-US" sz="990" dirty="0"/>
          </a:p>
        </p:txBody>
      </p:sp>
      <p:sp>
        <p:nvSpPr>
          <p:cNvPr id="28" name="Shape 26"/>
          <p:cNvSpPr/>
          <p:nvPr/>
        </p:nvSpPr>
        <p:spPr>
          <a:xfrm>
            <a:off x="4184627" y="3061485"/>
            <a:ext cx="3063240" cy="1755648"/>
          </a:xfrm>
          <a:prstGeom prst="roundRect">
            <a:avLst>
              <a:gd name="adj" fmla="val 6250"/>
            </a:avLst>
          </a:prstGeom>
          <a:solidFill>
            <a:srgbClr val="F4F5F7"/>
          </a:solidFill>
          <a:ln w="12700">
            <a:solidFill>
              <a:srgbClr val="E1E4E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29" name="Shape 27"/>
          <p:cNvSpPr/>
          <p:nvPr/>
        </p:nvSpPr>
        <p:spPr>
          <a:xfrm>
            <a:off x="4325112" y="3273552"/>
            <a:ext cx="438912" cy="4389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DDE2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4434840" y="3328416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B7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4873752" y="325526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80" b="1" dirty="0">
                <a:solidFill>
                  <a:srgbClr val="0B7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Get live help, 24/7</a:t>
            </a:r>
            <a:endParaRPr lang="en-US" sz="1380" dirty="0"/>
          </a:p>
        </p:txBody>
      </p:sp>
      <p:sp>
        <p:nvSpPr>
          <p:cNvPr id="32" name="Text 30"/>
          <p:cNvSpPr/>
          <p:nvPr/>
        </p:nvSpPr>
        <p:spPr>
          <a:xfrm>
            <a:off x="4416552" y="3803904"/>
            <a:ext cx="254203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90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 a Care Guide any time to ask questions, find care, and avoid surprise bills without calling around.</a:t>
            </a:r>
            <a:endParaRPr lang="en-US" sz="990" dirty="0"/>
          </a:p>
        </p:txBody>
      </p:sp>
      <p:sp>
        <p:nvSpPr>
          <p:cNvPr id="33" name="Shape 31"/>
          <p:cNvSpPr/>
          <p:nvPr/>
        </p:nvSpPr>
        <p:spPr>
          <a:xfrm>
            <a:off x="7620924" y="3090672"/>
            <a:ext cx="3063240" cy="1755648"/>
          </a:xfrm>
          <a:prstGeom prst="roundRect">
            <a:avLst>
              <a:gd name="adj" fmla="val 6250"/>
            </a:avLst>
          </a:prstGeom>
          <a:solidFill>
            <a:srgbClr val="F4F5F7"/>
          </a:solidFill>
          <a:ln w="12700">
            <a:solidFill>
              <a:srgbClr val="E1E4E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4" name="Shape 32"/>
          <p:cNvSpPr/>
          <p:nvPr/>
        </p:nvSpPr>
        <p:spPr>
          <a:xfrm>
            <a:off x="7891272" y="3273552"/>
            <a:ext cx="438912" cy="438912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8DDE2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8001000" y="3328416"/>
            <a:ext cx="228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B7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8439912" y="325526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380" b="1" dirty="0">
                <a:solidFill>
                  <a:srgbClr val="0B7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Cards &amp; benefits in one place</a:t>
            </a:r>
            <a:endParaRPr lang="en-US" sz="1380" dirty="0"/>
          </a:p>
        </p:txBody>
      </p:sp>
      <p:sp>
        <p:nvSpPr>
          <p:cNvPr id="37" name="Text 35"/>
          <p:cNvSpPr/>
          <p:nvPr/>
        </p:nvSpPr>
        <p:spPr>
          <a:xfrm>
            <a:off x="7982712" y="3803904"/>
            <a:ext cx="2542032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990" dirty="0">
                <a:solidFill>
                  <a:srgbClr val="2021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 insurance cards, deductibles, out-of-pocket maximums, and benefit details in the app.</a:t>
            </a:r>
            <a:endParaRPr lang="en-US" sz="990" dirty="0"/>
          </a:p>
        </p:txBody>
      </p:sp>
      <p:sp>
        <p:nvSpPr>
          <p:cNvPr id="38" name="Shape 36"/>
          <p:cNvSpPr/>
          <p:nvPr/>
        </p:nvSpPr>
        <p:spPr>
          <a:xfrm>
            <a:off x="259080" y="4931549"/>
            <a:ext cx="11018520" cy="850392"/>
          </a:xfrm>
          <a:prstGeom prst="roundRect">
            <a:avLst>
              <a:gd name="adj" fmla="val 10753"/>
            </a:avLst>
          </a:prstGeom>
          <a:solidFill>
            <a:srgbClr val="203A70"/>
          </a:solidFill>
          <a:ln w="12700">
            <a:solidFill>
              <a:srgbClr val="203A70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39" name="Text 37"/>
          <p:cNvSpPr/>
          <p:nvPr/>
        </p:nvSpPr>
        <p:spPr>
          <a:xfrm>
            <a:off x="914400" y="5422392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Download the myBenefitsFlorida (Medefy) app today</a:t>
            </a:r>
            <a:endParaRPr lang="en-US" sz="1650" dirty="0"/>
          </a:p>
        </p:txBody>
      </p:sp>
      <p:sp>
        <p:nvSpPr>
          <p:cNvPr id="40" name="Text 38"/>
          <p:cNvSpPr/>
          <p:nvPr/>
        </p:nvSpPr>
        <p:spPr>
          <a:xfrm>
            <a:off x="6263640" y="5449824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70" b="1" dirty="0">
                <a:solidFill>
                  <a:srgbClr val="CEB88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money. Get care. No stress.</a:t>
            </a:r>
            <a:endParaRPr lang="en-US" sz="1270" dirty="0"/>
          </a:p>
        </p:txBody>
      </p:sp>
      <p:sp>
        <p:nvSpPr>
          <p:cNvPr id="42" name="Text 40"/>
          <p:cNvSpPr/>
          <p:nvPr/>
        </p:nvSpPr>
        <p:spPr>
          <a:xfrm>
            <a:off x="9902952" y="5477256"/>
            <a:ext cx="12161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203A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 to Download</a:t>
            </a:r>
            <a:endParaRPr lang="en-US" sz="850" dirty="0"/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C11EB372-A4BD-C97D-B9A9-776CF05D756A}"/>
              </a:ext>
            </a:extLst>
          </p:cNvPr>
          <p:cNvSpPr txBox="1">
            <a:spLocks/>
          </p:cNvSpPr>
          <p:nvPr/>
        </p:nvSpPr>
        <p:spPr>
          <a:xfrm>
            <a:off x="689779" y="442186"/>
            <a:ext cx="10257183" cy="48577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en-US" dirty="0">
                <a:solidFill>
                  <a:srgbClr val="782F40"/>
                </a:solidFill>
              </a:rPr>
              <a:t>myBenefitsFlorida Application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DBF27-7D95-BAC2-21C3-34A4AC54A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A52F2-D5C4-9126-9D2F-2A2CDD63E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015" y="487524"/>
            <a:ext cx="10257183" cy="4857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Term Life Insurance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D21049-AB84-F384-6F33-95B234E6B9CC}"/>
              </a:ext>
            </a:extLst>
          </p:cNvPr>
          <p:cNvSpPr txBox="1">
            <a:spLocks/>
          </p:cNvSpPr>
          <p:nvPr/>
        </p:nvSpPr>
        <p:spPr>
          <a:xfrm>
            <a:off x="6456905" y="1195263"/>
            <a:ext cx="4653055" cy="51752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dirty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3F929D-10D0-0E53-A098-12F799B0A247}"/>
              </a:ext>
            </a:extLst>
          </p:cNvPr>
          <p:cNvSpPr txBox="1"/>
          <p:nvPr/>
        </p:nvSpPr>
        <p:spPr>
          <a:xfrm>
            <a:off x="817589" y="1436286"/>
            <a:ext cx="5010018" cy="2677656"/>
          </a:xfrm>
          <a:prstGeom prst="rect">
            <a:avLst/>
          </a:prstGeom>
          <a:solidFill>
            <a:srgbClr val="782F40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Life Insurance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$25,000 policy​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Automatic</a:t>
            </a:r>
            <a:r>
              <a:rPr lang="en-U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enrollment for ​full-time employees​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Part-time employees must enroll in coverage through People First</a:t>
            </a:r>
            <a:r>
              <a:rPr lang="en-US" sz="24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BD533A-C041-7610-CD47-9F3E9897786A}"/>
              </a:ext>
            </a:extLst>
          </p:cNvPr>
          <p:cNvSpPr txBox="1"/>
          <p:nvPr/>
        </p:nvSpPr>
        <p:spPr>
          <a:xfrm>
            <a:off x="5966326" y="1436286"/>
            <a:ext cx="5634211" cy="2677656"/>
          </a:xfrm>
          <a:prstGeom prst="rect">
            <a:avLst/>
          </a:prstGeom>
          <a:solidFill>
            <a:srgbClr val="CEB888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Optional Life Insurance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 to $1,000,000 coverage​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 pays full premium​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After-tax benefit​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1-5 times salary up to $500,000​ (GI)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6-7 times salary up to $1,000,000 with proof of good health​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382319-B132-4427-F6C9-550590871677}"/>
              </a:ext>
            </a:extLst>
          </p:cNvPr>
          <p:cNvSpPr txBox="1"/>
          <p:nvPr/>
        </p:nvSpPr>
        <p:spPr>
          <a:xfrm>
            <a:off x="817589" y="4113942"/>
            <a:ext cx="501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 Note: </a:t>
            </a:r>
          </a:p>
          <a:p>
            <a:pPr lvl="0">
              <a:lnSpc>
                <a:spcPct val="100000"/>
              </a:lnSpc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 a 1.0 FTE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subject to higher, prorated premiums.</a:t>
            </a:r>
          </a:p>
        </p:txBody>
      </p:sp>
    </p:spTree>
    <p:extLst>
      <p:ext uri="{BB962C8B-B14F-4D97-AF65-F5344CB8AC3E}">
        <p14:creationId xmlns:p14="http://schemas.microsoft.com/office/powerpoint/2010/main" val="3770725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EB372-A4BD-C97D-B9A9-776CF05D7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7" y="461377"/>
            <a:ext cx="10257183" cy="485775"/>
          </a:xfrm>
        </p:spPr>
        <p:txBody>
          <a:bodyPr anchor="ctr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Dependent Life Insurance</a:t>
            </a: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5CFB437F-BABE-B588-5207-9782043BA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1104901"/>
            <a:ext cx="10257183" cy="4662854"/>
          </a:xfrm>
        </p:spPr>
        <p:txBody>
          <a:bodyPr>
            <a:normAutofit/>
          </a:bodyPr>
          <a:lstStyle/>
          <a:p>
            <a:pPr marL="283464" indent="-283464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Child Life Insurance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enrolled in basic life insurance can also elect dependent child life insurance.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benefit for this coverage is $10,000 and covers all eligible children.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is paid for by the employee.</a:t>
            </a:r>
          </a:p>
          <a:p>
            <a:pPr marL="283464" indent="-283464">
              <a:lnSpc>
                <a:spcPct val="100000"/>
              </a:lnSpc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3464" indent="-283464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Spouse Life Insurance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can elect dependent spouse life coverage.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Two benefit amounts are available: $15,000 and $20,000. Coverage is guaranteed issue if elected when the spouse is first eligible; otherwise, medical underwriting is required.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This benefit is paid by the employee.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Spouse life coverage is not available if the employee’s spouse works for a State of Florida agency or university.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27402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1C97E-5133-1B3A-592C-F5B14A690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Dental &amp; Vision Insurance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6ED27-AC1B-2CBC-D17B-AC59A73B6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020" y="996381"/>
            <a:ext cx="4905866" cy="501528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Dental Insurance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6216E-95D4-45DD-4D80-4EB72D50F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4631" y="1561520"/>
            <a:ext cx="4905866" cy="413702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283464" indent="-283464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Plans offered through a variety of providers.  </a:t>
            </a:r>
          </a:p>
          <a:p>
            <a:pPr marL="283464" indent="-283464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Four plan types offered:</a:t>
            </a:r>
          </a:p>
          <a:p>
            <a:pPr marL="800100" lvl="2" indent="-342900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Prepaid</a:t>
            </a:r>
          </a:p>
          <a:p>
            <a:pPr marL="800100" lvl="2" indent="-342900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PPO</a:t>
            </a:r>
          </a:p>
          <a:p>
            <a:pPr marL="800100" lvl="2" indent="-342900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Indemnity w/ PPO</a:t>
            </a:r>
          </a:p>
          <a:p>
            <a:pPr marL="800100" lvl="2" indent="-342900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Indemnity</a:t>
            </a:r>
          </a:p>
          <a:p>
            <a:pPr marL="283464" indent="-283464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Talking to your current or prospective dentist’s office is a great way to help decide which plan will work for you.</a:t>
            </a:r>
          </a:p>
          <a:p>
            <a:pPr marL="457200" lvl="1" indent="0">
              <a:buNone/>
            </a:pPr>
            <a:endParaRPr lang="en-US" dirty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20C77D-0A1D-4225-A4CF-145DF7BDE0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6377" y="1059992"/>
            <a:ext cx="4930027" cy="501528"/>
          </a:xfrm>
        </p:spPr>
        <p:txBody>
          <a:bodyPr>
            <a:normAutofit/>
          </a:bodyPr>
          <a:lstStyle/>
          <a:p>
            <a:pPr algn="ctr"/>
            <a:r>
              <a:rPr lang="en-US" sz="2700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Vision Insurance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0529CC-74E7-36EB-5CBF-451D687EDB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6377" y="1561520"/>
            <a:ext cx="4930027" cy="413702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283464" indent="-283464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have access to competitive 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vision coverage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at affordable rates through 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Humana Vision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3464" indent="-283464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plan provides in-network coverage and non-network allowances for glasses and contacts. </a:t>
            </a:r>
          </a:p>
          <a:p>
            <a:pPr marL="283464" indent="-283464">
              <a:lnSpc>
                <a:spcPct val="11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receive a wholesale discount on frames every 24 months and a glasses lens or contact lens benefit every 12 months. 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BD66F02-E0BD-9B31-F26B-A53161992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596" y="922819"/>
            <a:ext cx="420686" cy="473272"/>
          </a:xfrm>
          <a:prstGeom prst="rect">
            <a:avLst/>
          </a:prstGeom>
        </p:spPr>
      </p:pic>
      <p:pic>
        <p:nvPicPr>
          <p:cNvPr id="14" name="Picture 13" descr="Eyeglasses on top of eye chart">
            <a:extLst>
              <a:ext uri="{FF2B5EF4-FFF2-40B4-BE49-F238E27FC236}">
                <a16:creationId xmlns:a16="http://schemas.microsoft.com/office/drawing/2014/main" id="{5A817711-091F-FA21-C870-8B8E85EC2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8313" y="981792"/>
            <a:ext cx="693606" cy="46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470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51F2C-BCDD-51D9-8B05-7BECEC14E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457200"/>
            <a:ext cx="3727175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900" b="1" i="0" kern="1200" dirty="0">
                <a:solidFill>
                  <a:srgbClr val="782F4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Supplemental Insurance </a:t>
            </a:r>
            <a:br>
              <a:rPr lang="en-US" b="1" i="0" kern="12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en-US" b="1" i="0" kern="1200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F5774-09DE-51F1-72AF-CE4560997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80928" y="1795007"/>
            <a:ext cx="3727175" cy="27451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b="1" kern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Supplemental benefit </a:t>
            </a:r>
            <a:r>
              <a:rPr lang="en-US" sz="1800" kern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plans are fully funded by the employee.</a:t>
            </a:r>
          </a:p>
          <a:p>
            <a:r>
              <a:rPr lang="en-US" sz="1800" kern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Costs vary by plan and coverage level.</a:t>
            </a:r>
          </a:p>
          <a:p>
            <a:r>
              <a:rPr lang="en-US" sz="1800" kern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Coverage is effective on the first day of the month following one full month’s premium deduction.</a:t>
            </a:r>
          </a:p>
          <a:p>
            <a:r>
              <a:rPr lang="en-US" sz="1800" kern="1200" dirty="0">
                <a:latin typeface="Open Sans" pitchFamily="34" charset="0"/>
                <a:ea typeface="Open Sans" pitchFamily="34" charset="0"/>
                <a:cs typeface="Open Sans" pitchFamily="34" charset="0"/>
              </a:rPr>
              <a:t>Individual enrollment is necessary.</a:t>
            </a:r>
          </a:p>
          <a:p>
            <a:endParaRPr lang="en-US" b="1" kern="1200" dirty="0">
              <a:latin typeface="Open Sans Light" panose="020B0606030504020204" pitchFamily="34" charset="0"/>
              <a:ea typeface="Open Sans Light" panose="020B0606030504020204" pitchFamily="34" charset="0"/>
              <a:cs typeface="Open Sans Light" panose="020B0606030504020204" pitchFamily="34" charset="0"/>
            </a:endParaRP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435928F3-612D-B4DD-FC0B-D9950AD1F5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2065599"/>
              </p:ext>
            </p:extLst>
          </p:nvPr>
        </p:nvGraphicFramePr>
        <p:xfrm>
          <a:off x="5774635" y="987425"/>
          <a:ext cx="5580753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0097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60E1D-64ED-A1BD-746A-5116A98F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Additional Supplemental Insurance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0A6BB-D9CC-E817-E06A-EFC98062E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950499"/>
            <a:ext cx="10257183" cy="4218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3464" indent="-283464">
              <a:lnSpc>
                <a:spcPct val="100000"/>
              </a:lnSpc>
            </a:pPr>
            <a:r>
              <a:rPr lang="en-US" sz="24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Gabor Financial Solutions (1-850-894-9611)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Life Insurance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 Term Disability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 Term Care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Accidental Death &amp; Dismemberment (AD&amp;D) Insurance</a:t>
            </a:r>
          </a:p>
          <a:p>
            <a:pPr marL="283464" indent="-283464">
              <a:lnSpc>
                <a:spcPct val="100000"/>
              </a:lnSpc>
            </a:pPr>
            <a:r>
              <a:rPr lang="en-US" sz="24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U.S. Legal (1-800-356-5297)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Family Defender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Identity Defender</a:t>
            </a:r>
          </a:p>
          <a:p>
            <a:pPr marL="283464" indent="-283464">
              <a:lnSpc>
                <a:spcPct val="100000"/>
              </a:lnSpc>
            </a:pPr>
            <a:r>
              <a:rPr lang="en-US" sz="24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Colonial Life (1-888-756-6701)</a:t>
            </a:r>
          </a:p>
          <a:p>
            <a:pPr marL="740664" lvl="2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Critical Care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C48014-943F-AAD5-5D10-D1A4A1E49A05}"/>
              </a:ext>
            </a:extLst>
          </p:cNvPr>
          <p:cNvSpPr txBox="1"/>
          <p:nvPr/>
        </p:nvSpPr>
        <p:spPr>
          <a:xfrm>
            <a:off x="587122" y="5025714"/>
            <a:ext cx="10424159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3464" indent="-283464"/>
            <a:r>
              <a:rPr lang="en-US" sz="14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Important Note: </a:t>
            </a:r>
          </a:p>
          <a:p>
            <a:pPr marL="283464" indent="-283464"/>
            <a:r>
              <a:rPr lang="en-US" sz="14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Enrollment in these plans is completed directly through the company offering the plan. Coverage becomes effective based </a:t>
            </a:r>
          </a:p>
          <a:p>
            <a:pPr marL="283464" indent="-283464"/>
            <a:r>
              <a:rPr lang="en-US" sz="14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on the date of enrollment. Most plans are available with guaranteed issue for eligible new employees who enroll within 60 </a:t>
            </a:r>
          </a:p>
          <a:p>
            <a:pPr marL="283464" indent="-283464"/>
            <a:r>
              <a:rPr lang="en-US" sz="14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days of their employment date.</a:t>
            </a:r>
          </a:p>
        </p:txBody>
      </p:sp>
    </p:spTree>
    <p:extLst>
      <p:ext uri="{BB962C8B-B14F-4D97-AF65-F5344CB8AC3E}">
        <p14:creationId xmlns:p14="http://schemas.microsoft.com/office/powerpoint/2010/main" val="3311278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F6FF3-82FA-71FC-A593-F9399B0F6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8" y="365125"/>
            <a:ext cx="10257183" cy="485775"/>
          </a:xfrm>
        </p:spPr>
        <p:txBody>
          <a:bodyPr anchor="ctr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Reminders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227610-C235-37C0-42EE-C0B922365A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931483"/>
              </p:ext>
            </p:extLst>
          </p:nvPr>
        </p:nvGraphicFramePr>
        <p:xfrm>
          <a:off x="754098" y="1104901"/>
          <a:ext cx="10257183" cy="4662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4742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AB0CA-B603-C9B0-EFD0-DB6BE544B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676" y="443521"/>
            <a:ext cx="9467682" cy="76396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782F40"/>
                </a:solidFill>
              </a:rPr>
              <a:t>FSU HR Benefits supports employees with two primary areas: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F6D99E-774B-6946-BFA7-B6D0F0CE5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500932" y="1207481"/>
            <a:ext cx="5271470" cy="823912"/>
          </a:xfrm>
        </p:spPr>
        <p:txBody>
          <a:bodyPr>
            <a:normAutofit/>
          </a:bodyPr>
          <a:lstStyle/>
          <a:p>
            <a:pPr algn="ctr"/>
            <a:r>
              <a:rPr lang="en-US" sz="2700" b="0" dirty="0">
                <a:latin typeface="Segoe UI" panose="020B0502040204020203" pitchFamily="34" charset="0"/>
              </a:rPr>
              <a:t>🩺</a:t>
            </a:r>
            <a:r>
              <a:rPr lang="en-US" sz="2700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Insurance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2AF7D-7201-C008-9D2B-20BE62CC4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2913" y="2175012"/>
            <a:ext cx="4905866" cy="341599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Health, dental, life, and supplemental insurance</a:t>
            </a:r>
          </a:p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Enrollment and benefit changes through People First</a:t>
            </a:r>
          </a:p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Additional coverage options through partner providers (Gabor Financial Solutions, US Legal, etc.)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0FCF4A-D18F-2888-5E0E-7007BAC53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596720" y="1207481"/>
            <a:ext cx="4930027" cy="823912"/>
          </a:xfrm>
        </p:spPr>
        <p:txBody>
          <a:bodyPr>
            <a:normAutofit/>
          </a:bodyPr>
          <a:lstStyle/>
          <a:p>
            <a:pPr algn="ctr"/>
            <a:r>
              <a:rPr lang="en-US" sz="2700" b="0" dirty="0">
                <a:latin typeface="Segoe UI" panose="020B0502040204020203" pitchFamily="34" charset="0"/>
              </a:rPr>
              <a:t>💰</a:t>
            </a:r>
            <a:r>
              <a:rPr lang="en-US" sz="2700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Retirement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D2AC0A-D916-0230-F31D-4AB259C7CD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3223" y="2031393"/>
            <a:ext cx="4414274" cy="331751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FRS Pension Plan</a:t>
            </a:r>
          </a:p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FRS Investment Plan</a:t>
            </a:r>
          </a:p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Optional Retirement Program (SUSORP) </a:t>
            </a:r>
          </a:p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Deferred Compensation (457)</a:t>
            </a:r>
          </a:p>
          <a:p>
            <a:pPr marL="283464" indent="-283464">
              <a:lnSpc>
                <a:spcPct val="12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Voluntary 403(b) Plan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627BCB-B92E-2EC2-E219-2D2C7861EE4B}"/>
              </a:ext>
            </a:extLst>
          </p:cNvPr>
          <p:cNvSpPr/>
          <p:nvPr/>
        </p:nvSpPr>
        <p:spPr>
          <a:xfrm>
            <a:off x="11684000" y="3217333"/>
            <a:ext cx="412750" cy="44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dist="38100" dir="270000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2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244A8-B166-3E1D-047A-6DC9A6F48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928" y="2150096"/>
            <a:ext cx="9866522" cy="1133475"/>
          </a:xfrm>
        </p:spPr>
        <p:txBody>
          <a:bodyPr anchor="b">
            <a:normAutofit/>
          </a:bodyPr>
          <a:lstStyle/>
          <a:p>
            <a:r>
              <a:rPr lang="en-US" sz="4000" dirty="0">
                <a:solidFill>
                  <a:srgbClr val="782F40"/>
                </a:solidFill>
              </a:rPr>
              <a:t>Retirement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A2C13-8566-34BA-536E-E345CDB51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9602" y="3283571"/>
            <a:ext cx="9866312" cy="21764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CEB888"/>
                </a:solidFill>
                <a:latin typeface="Open Sans"/>
                <a:ea typeface="Open Sans"/>
                <a:cs typeface="Open Sans"/>
              </a:rPr>
              <a:t>For Florida State University Faculty </a:t>
            </a:r>
          </a:p>
        </p:txBody>
      </p:sp>
    </p:spTree>
    <p:extLst>
      <p:ext uri="{BB962C8B-B14F-4D97-AF65-F5344CB8AC3E}">
        <p14:creationId xmlns:p14="http://schemas.microsoft.com/office/powerpoint/2010/main" val="864213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EC53F-9F96-AA65-84A2-FE5456D2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660" y="604470"/>
            <a:ext cx="10257183" cy="4857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Retirement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9638A-9DDB-B348-09AB-04A3B17F3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968" y="1069673"/>
            <a:ext cx="10822063" cy="516767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lnSpc>
                <a:spcPct val="110000"/>
              </a:lnSpc>
            </a:pPr>
            <a:endParaRPr lang="en-US" dirty="0">
              <a:latin typeface="Open Sans Light"/>
              <a:ea typeface="Open Sans Light"/>
              <a:cs typeface="Open Sans Light"/>
            </a:endParaRPr>
          </a:p>
          <a:p>
            <a:pPr>
              <a:lnSpc>
                <a:spcPct val="110000"/>
              </a:lnSpc>
            </a:pP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Enrollment in </a:t>
            </a:r>
            <a:r>
              <a:rPr lang="en-US" sz="23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one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these plan options is </a:t>
            </a:r>
            <a:r>
              <a:rPr lang="en-US" sz="23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mandatory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all FSU faculty.</a:t>
            </a:r>
          </a:p>
          <a:p>
            <a:pPr>
              <a:lnSpc>
                <a:spcPct val="110000"/>
              </a:lnSpc>
            </a:pPr>
            <a:r>
              <a:rPr lang="en-US" sz="2300" dirty="0">
                <a:latin typeface="Open Sans"/>
                <a:ea typeface="Open Sans"/>
                <a:cs typeface="Open Sans"/>
              </a:rPr>
              <a:t>Faculty members in the College of Medicine are considered mandatory ORP participants.</a:t>
            </a:r>
          </a:p>
          <a:p>
            <a:pPr>
              <a:lnSpc>
                <a:spcPct val="110000"/>
              </a:lnSpc>
            </a:pP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Prior enrollment in any of these plans could impact which plan you can enroll in now. Please reach out to 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retirement@fsu.edu</a:t>
            </a:r>
            <a:r>
              <a:rPr lang="en-US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for questions.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FE37D1E-04F7-106F-5D48-2F13623CC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237502"/>
              </p:ext>
            </p:extLst>
          </p:nvPr>
        </p:nvGraphicFramePr>
        <p:xfrm>
          <a:off x="1852611" y="1069673"/>
          <a:ext cx="8486775" cy="2684018"/>
        </p:xfrm>
        <a:graphic>
          <a:graphicData uri="http://schemas.openxmlformats.org/drawingml/2006/table">
            <a:tbl>
              <a:tblPr/>
              <a:tblGrid>
                <a:gridCol w="2124075">
                  <a:extLst>
                    <a:ext uri="{9D8B030D-6E8A-4147-A177-3AD203B41FA5}">
                      <a16:colId xmlns:a16="http://schemas.microsoft.com/office/drawing/2014/main" val="2339583698"/>
                    </a:ext>
                  </a:extLst>
                </a:gridCol>
                <a:gridCol w="6362700">
                  <a:extLst>
                    <a:ext uri="{9D8B030D-6E8A-4147-A177-3AD203B41FA5}">
                      <a16:colId xmlns:a16="http://schemas.microsoft.com/office/drawing/2014/main" val="1422667738"/>
                    </a:ext>
                  </a:extLst>
                </a:gridCol>
              </a:tblGrid>
              <a:tr h="940943">
                <a:tc>
                  <a:txBody>
                    <a:bodyPr/>
                    <a:lstStyle/>
                    <a:p>
                      <a:pPr algn="ctr" fontAlgn="base"/>
                      <a:endParaRPr lang="en-US" sz="2400" b="1" i="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 fontAlgn="base"/>
                      <a:r>
                        <a:rPr lang="en-US" sz="24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Employee​</a:t>
                      </a:r>
                    </a:p>
                  </a:txBody>
                  <a:tcPr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en-US" sz="2400" b="1" i="0" dirty="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 algn="ctr" fontAlgn="base"/>
                      <a:r>
                        <a:rPr lang="en-US" sz="2400" b="1" i="0" dirty="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Eligible Retirement Plan​s</a:t>
                      </a:r>
                    </a:p>
                  </a:txBody>
                  <a:tcPr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832332"/>
                  </a:ext>
                </a:extLst>
              </a:tr>
              <a:tr h="1743075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400" b="1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Faculty and A&amp;P</a:t>
                      </a: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​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Optional Retirement Program (ORP)​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FRS Pension ​Plan</a:t>
                      </a:r>
                    </a:p>
                    <a:p>
                      <a:pPr algn="l" fontAlgn="base">
                        <a:buFont typeface="Arial" panose="020B0604020202020204" pitchFamily="34" charset="0"/>
                        <a:buChar char="•"/>
                      </a:pPr>
                      <a:r>
                        <a:rPr lang="en-US" sz="2400" b="0" i="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FRS Investment​ Plan</a:t>
                      </a:r>
                    </a:p>
                  </a:txBody>
                  <a:tcPr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27717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D065063D-DECD-7E24-10CA-BF9473D5B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3406" y="85169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481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9E033-03DD-D5A3-D346-47C707DE5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306" y="457200"/>
            <a:ext cx="3951797" cy="1600200"/>
          </a:xfrm>
        </p:spPr>
        <p:txBody>
          <a:bodyPr anchor="b">
            <a:normAutofit/>
          </a:bodyPr>
          <a:lstStyle/>
          <a:p>
            <a:r>
              <a:rPr lang="en-US" sz="2900" dirty="0">
                <a:solidFill>
                  <a:srgbClr val="782F40"/>
                </a:solidFill>
              </a:rPr>
              <a:t>Optional Retirement Program (ORP)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900128-1F07-DEDA-EF75-1E753342E5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5680754"/>
              </p:ext>
            </p:extLst>
          </p:nvPr>
        </p:nvGraphicFramePr>
        <p:xfrm>
          <a:off x="5774635" y="1082675"/>
          <a:ext cx="5580753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 descr="Florida Retirement System Pension Plan and Other State Administered Systems">
            <a:extLst>
              <a:ext uri="{FF2B5EF4-FFF2-40B4-BE49-F238E27FC236}">
                <a16:creationId xmlns:a16="http://schemas.microsoft.com/office/drawing/2014/main" id="{E459CDCF-261E-891C-DA5E-0DAF58B2E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308" y="2530377"/>
            <a:ext cx="2733675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443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A4222-E066-73DF-71EE-39BDB0AD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Optional Retirement Program Providers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27A66FBE-46E1-CCC7-E59A-E5F587C72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964" y="1218261"/>
            <a:ext cx="5042036" cy="2210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>
            <a:extLst>
              <a:ext uri="{FF2B5EF4-FFF2-40B4-BE49-F238E27FC236}">
                <a16:creationId xmlns:a16="http://schemas.microsoft.com/office/drawing/2014/main" id="{7B19BFDF-1F6D-0ADD-2E68-652ED0936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346" y="3333927"/>
            <a:ext cx="4843272" cy="198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6" name="Picture 16">
            <a:extLst>
              <a:ext uri="{FF2B5EF4-FFF2-40B4-BE49-F238E27FC236}">
                <a16:creationId xmlns:a16="http://schemas.microsoft.com/office/drawing/2014/main" id="{E89BCBE4-CCF3-9EA1-AE11-2F3345CBC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313" y="3333927"/>
            <a:ext cx="3769994" cy="221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>
            <a:extLst>
              <a:ext uri="{FF2B5EF4-FFF2-40B4-BE49-F238E27FC236}">
                <a16:creationId xmlns:a16="http://schemas.microsoft.com/office/drawing/2014/main" id="{71736487-8135-EF09-6412-C82E7EFB7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324" y="1218261"/>
            <a:ext cx="4849654" cy="210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414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9CD05-9661-97C8-5736-CD89DE5A7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8" y="365125"/>
            <a:ext cx="10257183" cy="485775"/>
          </a:xfrm>
        </p:spPr>
        <p:txBody>
          <a:bodyPr anchor="ctr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FRS Pension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70F8B-F64D-C2F7-BCCF-7F72BE98A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214" y="852715"/>
            <a:ext cx="5895957" cy="53242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 dirty="0">
                <a:latin typeface="Open Sans"/>
                <a:ea typeface="Open Sans"/>
                <a:cs typeface="Open Sans"/>
              </a:rPr>
              <a:t>Defined benefit plan: monthly pension retirement payment​</a:t>
            </a:r>
          </a:p>
          <a:p>
            <a:r>
              <a:rPr lang="en-US" sz="1700" dirty="0">
                <a:latin typeface="Open Sans"/>
                <a:ea typeface="Open Sans"/>
                <a:cs typeface="Open Sans"/>
              </a:rPr>
              <a:t>Employee pre-tax contributions:</a:t>
            </a:r>
          </a:p>
          <a:p>
            <a:pPr lvl="1"/>
            <a:r>
              <a:rPr lang="en-US" sz="1700" dirty="0">
                <a:latin typeface="Open Sans"/>
                <a:ea typeface="Open Sans"/>
                <a:cs typeface="Open Sans"/>
              </a:rPr>
              <a:t> Mandatory – 3%​</a:t>
            </a:r>
          </a:p>
          <a:p>
            <a:r>
              <a:rPr lang="en-US" sz="1700" dirty="0">
                <a:latin typeface="Open Sans"/>
                <a:ea typeface="Open Sans"/>
                <a:cs typeface="Open Sans"/>
              </a:rPr>
              <a:t>Service does not need to be continuous for vesting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r>
              <a:rPr lang="en-US" sz="1700" dirty="0">
                <a:latin typeface="Open Sans"/>
                <a:ea typeface="Open Sans"/>
                <a:cs typeface="Open Sans"/>
              </a:rPr>
              <a:t>Retirement eligibility:​</a:t>
            </a:r>
          </a:p>
          <a:p>
            <a:pPr lvl="1"/>
            <a:r>
              <a:rPr lang="en-US" sz="1700" dirty="0">
                <a:latin typeface="Open Sans"/>
                <a:ea typeface="Open Sans"/>
                <a:cs typeface="Open Sans"/>
              </a:rPr>
              <a:t>New employees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300" dirty="0">
                <a:latin typeface="Open Sans"/>
                <a:ea typeface="Open Sans"/>
                <a:cs typeface="Open Sans"/>
              </a:rPr>
              <a:t>Age 65 and vested (8 years) or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300" dirty="0">
                <a:latin typeface="Open Sans"/>
                <a:ea typeface="Open Sans"/>
                <a:cs typeface="Open Sans"/>
              </a:rPr>
              <a:t>33 years of service (at any age)​</a:t>
            </a:r>
          </a:p>
          <a:p>
            <a:pPr lvl="1"/>
            <a:r>
              <a:rPr lang="en-US" sz="1700" dirty="0">
                <a:latin typeface="Open Sans"/>
                <a:ea typeface="Open Sans"/>
                <a:cs typeface="Open Sans"/>
              </a:rPr>
              <a:t>Employees with FRS service before 7/1/2011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300" dirty="0">
                <a:latin typeface="Open Sans"/>
                <a:ea typeface="Open Sans"/>
                <a:cs typeface="Open Sans"/>
              </a:rPr>
              <a:t>Age 62 and vested (6 years) or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300" dirty="0">
                <a:latin typeface="Open Sans"/>
                <a:ea typeface="Open Sans"/>
                <a:cs typeface="Open Sans"/>
              </a:rPr>
              <a:t>30 years of service (at any age)</a:t>
            </a:r>
          </a:p>
          <a:p>
            <a:r>
              <a:rPr lang="en-US" sz="1700" dirty="0">
                <a:latin typeface="Open Sans"/>
                <a:ea typeface="Open Sans"/>
                <a:cs typeface="Open Sans"/>
              </a:rPr>
              <a:t>Part-time faculty receive full service credit​</a:t>
            </a:r>
          </a:p>
          <a:p>
            <a:r>
              <a:rPr lang="en-US" sz="1700" dirty="0">
                <a:latin typeface="Open Sans"/>
                <a:ea typeface="Open Sans"/>
                <a:cs typeface="Open Sans"/>
              </a:rPr>
              <a:t>OPS/Adjunct positions don’t count toward retirement eligibility​</a:t>
            </a:r>
          </a:p>
          <a:p>
            <a:r>
              <a:rPr lang="en-US" sz="1700" dirty="0">
                <a:latin typeface="Open Sans"/>
                <a:ea typeface="Open Sans"/>
                <a:cs typeface="Open Sans"/>
              </a:rPr>
              <a:t>Ability to participate in the Deferred Retirement Option Program (DROP)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CE021-51CC-052F-0EDC-F541FF90E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357" y="2576841"/>
            <a:ext cx="4538872" cy="13389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4211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D72B-AAF0-C306-048D-39970F234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FRS Investment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D3CD8-DD56-0EA2-BCFE-CB8D00026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Defined contribution plan – similar to a 401(k)​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Employee pre-tax contributions​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Mandatory – 3%​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University contributions​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8.3% (combined total of 11.3%)​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1 year of service to vest​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Normal retirement age is 59½ ​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For more information:​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My FRS Financial Guidance (EY) Line: 1-866-446-9377​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latin typeface="Open Sans"/>
                <a:ea typeface="Open Sans"/>
                <a:cs typeface="Open Sans"/>
                <a:hlinkClick r:id="rId2"/>
              </a:rPr>
              <a:t>The myFRS Website </a:t>
            </a:r>
            <a:r>
              <a:rPr lang="en-US" dirty="0">
                <a:latin typeface="Open Sans"/>
                <a:ea typeface="Open Sans"/>
                <a:cs typeface="Open Sans"/>
              </a:rPr>
              <a:t>​</a:t>
            </a:r>
          </a:p>
        </p:txBody>
      </p:sp>
      <p:pic>
        <p:nvPicPr>
          <p:cNvPr id="7" name="Picture 6" descr="Florida State Board of Administration">
            <a:extLst>
              <a:ext uri="{FF2B5EF4-FFF2-40B4-BE49-F238E27FC236}">
                <a16:creationId xmlns:a16="http://schemas.microsoft.com/office/drawing/2014/main" id="{22D07247-3E08-1431-0D7B-B7ACE022F7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60" t="1613" r="5121" b="2150"/>
          <a:stretch>
            <a:fillRect/>
          </a:stretch>
        </p:blipFill>
        <p:spPr>
          <a:xfrm>
            <a:off x="6860041" y="2411639"/>
            <a:ext cx="3181470" cy="1722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62626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1F547-580E-2E08-188D-A7A795A22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Enrollment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64AF9-CA20-869D-5B78-98CB75AD7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235" y="4100946"/>
            <a:ext cx="10257183" cy="1597891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>
                <a:latin typeface="Open Sans Light"/>
                <a:ea typeface="Open Sans Light"/>
                <a:cs typeface="Open Sans Light"/>
              </a:rPr>
              <a:t>ORP enrollment is not complete until contracts are completed with the ORP provider​.</a:t>
            </a:r>
          </a:p>
          <a:p>
            <a:pPr>
              <a:lnSpc>
                <a:spcPct val="120000"/>
              </a:lnSpc>
            </a:pPr>
            <a:r>
              <a:rPr lang="en-US" dirty="0">
                <a:latin typeface="Open Sans Light"/>
                <a:ea typeface="Open Sans Light"/>
                <a:cs typeface="Open Sans Light"/>
              </a:rPr>
              <a:t>Election to join the ORP is considered "irrevocable" by Florida Statute.</a:t>
            </a:r>
          </a:p>
          <a:p>
            <a:pPr>
              <a:lnSpc>
                <a:spcPct val="120000"/>
              </a:lnSpc>
            </a:pPr>
            <a:r>
              <a:rPr lang="en-US" dirty="0"/>
              <a:t>If no election is made, you will automatically be enrolled in the FRS Investment Plan once the final deadline has passed.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3926FBB-3EB5-9609-0C00-79CF23EC0C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090976"/>
              </p:ext>
            </p:extLst>
          </p:nvPr>
        </p:nvGraphicFramePr>
        <p:xfrm>
          <a:off x="967581" y="1036312"/>
          <a:ext cx="10256837" cy="2933144"/>
        </p:xfrm>
        <a:graphic>
          <a:graphicData uri="http://schemas.openxmlformats.org/drawingml/2006/table">
            <a:tbl>
              <a:tblPr/>
              <a:tblGrid>
                <a:gridCol w="3638931">
                  <a:extLst>
                    <a:ext uri="{9D8B030D-6E8A-4147-A177-3AD203B41FA5}">
                      <a16:colId xmlns:a16="http://schemas.microsoft.com/office/drawing/2014/main" val="2402374544"/>
                    </a:ext>
                  </a:extLst>
                </a:gridCol>
                <a:gridCol w="3308953">
                  <a:extLst>
                    <a:ext uri="{9D8B030D-6E8A-4147-A177-3AD203B41FA5}">
                      <a16:colId xmlns:a16="http://schemas.microsoft.com/office/drawing/2014/main" val="3287607371"/>
                    </a:ext>
                  </a:extLst>
                </a:gridCol>
                <a:gridCol w="3308953">
                  <a:extLst>
                    <a:ext uri="{9D8B030D-6E8A-4147-A177-3AD203B41FA5}">
                      <a16:colId xmlns:a16="http://schemas.microsoft.com/office/drawing/2014/main" val="3273606174"/>
                    </a:ext>
                  </a:extLst>
                </a:gridCol>
              </a:tblGrid>
              <a:tr h="469303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1" i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Retirement Plan​</a:t>
                      </a:r>
                      <a:endParaRPr lang="en-US" sz="1700" b="1" i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1" i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Enrollment Form(s)​</a:t>
                      </a:r>
                      <a:endParaRPr lang="en-US" sz="1700" b="1" i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1" i="0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Enrollment Deadline​</a:t>
                      </a:r>
                      <a:endParaRPr lang="en-US" sz="1700" b="1" i="0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2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028499"/>
                  </a:ext>
                </a:extLst>
              </a:tr>
              <a:tr h="850612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Optional Retirement Program​</a:t>
                      </a:r>
                      <a:endParaRPr lang="en-US" sz="17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5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2"/>
                        </a:rPr>
                        <a:t>ORP-ENROLL-1</a:t>
                      </a:r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2"/>
                        </a:rPr>
                        <a:t>​</a:t>
                      </a:r>
                      <a:endParaRPr lang="en-US" sz="25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 days from hire date.​</a:t>
                      </a:r>
                      <a:endParaRPr lang="en-US" sz="17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801890"/>
                  </a:ext>
                </a:extLst>
              </a:tr>
              <a:tr h="1613229"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FRS Pension​</a:t>
                      </a:r>
                      <a:endParaRPr lang="en-US" sz="17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ase"/>
                      <a:endParaRPr lang="en-US" sz="25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ase"/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FRS Investment​</a:t>
                      </a:r>
                      <a:endParaRPr lang="en-US" sz="17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/>
                      <a:r>
                        <a:rPr lang="en-US" sz="25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2"/>
                        </a:rPr>
                        <a:t>ORP-ENROLL-1</a:t>
                      </a:r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and</a:t>
                      </a:r>
                      <a:r>
                        <a:rPr lang="en-US" sz="25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​</a:t>
                      </a:r>
                    </a:p>
                    <a:p>
                      <a:pPr algn="ctr" fontAlgn="base"/>
                      <a:r>
                        <a:rPr lang="en-US" sz="25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hlinkClick r:id="rId3"/>
                        </a:rPr>
                        <a:t>ELE-1-EZ</a:t>
                      </a:r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​</a:t>
                      </a:r>
                      <a:endParaRPr lang="en-US" sz="17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4:00 pm ET on the last business day of the 8</a:t>
                      </a:r>
                      <a:r>
                        <a:rPr lang="en-US" sz="1600" b="0" i="0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</a:t>
                      </a:r>
                      <a:r>
                        <a:rPr lang="en-US" sz="2500" b="0" i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month after your month of hire.​</a:t>
                      </a:r>
                      <a:endParaRPr lang="en-US" sz="1700" b="0" i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7994" marR="87994" marT="43997" marB="43997" anchor="ctr">
                    <a:lnL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097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06073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FA5D5C5-975C-D3A1-3629-CEAA44B86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444" y="88041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066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71A0C-E851-E1F6-079B-15E7A488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  <a:latin typeface="Open Sans SemiBold"/>
                <a:ea typeface="Open Sans SemiBold"/>
                <a:cs typeface="Open Sans SemiBold"/>
              </a:rPr>
              <a:t>Voluntary Retirement Plans</a:t>
            </a:r>
            <a:endParaRPr lang="en-US" dirty="0">
              <a:solidFill>
                <a:srgbClr val="782F4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B4CAB-66F0-CF28-2E0B-D38A48AD4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6679" y="1062704"/>
            <a:ext cx="4905866" cy="633666"/>
          </a:xfrm>
        </p:spPr>
        <p:txBody>
          <a:bodyPr/>
          <a:lstStyle/>
          <a:p>
            <a:pPr algn="ctr"/>
            <a:r>
              <a:rPr lang="en-US" b="0" dirty="0">
                <a:latin typeface="Open Sans ExtraBold"/>
                <a:ea typeface="Open Sans ExtraBold"/>
                <a:cs typeface="Open Sans ExtraBold"/>
              </a:rPr>
              <a:t>Voluntary 403(b) Plan</a:t>
            </a:r>
            <a:endParaRPr lang="en-US" b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E344E5-5091-7093-CC5D-70AEFC1D5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4143" y="1882635"/>
            <a:ext cx="4905866" cy="41370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3210" indent="-283210">
              <a:lnSpc>
                <a:spcPct val="100000"/>
              </a:lnSpc>
            </a:pPr>
            <a:r>
              <a:rPr lang="en-US" dirty="0">
                <a:latin typeface="Open Sans"/>
                <a:ea typeface="Open Sans"/>
                <a:cs typeface="Open Sans"/>
              </a:rPr>
              <a:t>Administered by FSU exclusively for FSU employees</a:t>
            </a:r>
          </a:p>
          <a:p>
            <a:pPr marL="283210" indent="-283210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Lower Fees &amp; Administrative Costs</a:t>
            </a:r>
          </a:p>
          <a:p>
            <a:pPr marL="283210" indent="-283210">
              <a:lnSpc>
                <a:spcPct val="100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Enrollment and changes can be made online </a:t>
            </a:r>
            <a:r>
              <a:rPr lang="en-US" dirty="0">
                <a:latin typeface="Open Sans"/>
                <a:ea typeface="Open Sans"/>
                <a:cs typeface="Open Sans"/>
              </a:rPr>
              <a:t>in the </a:t>
            </a:r>
            <a:r>
              <a:rPr lang="en-US" b="1" dirty="0">
                <a:latin typeface="Open Sans Light"/>
                <a:ea typeface="Open Sans Light"/>
                <a:cs typeface="Open Sans Light"/>
                <a:hlinkClick r:id="rId2" tooltip="Retirement at Work portal"/>
              </a:rPr>
              <a:t>Retirement@Work portal</a:t>
            </a:r>
            <a:endParaRPr lang="en-US" b="1" dirty="0">
              <a:latin typeface="Open Sans Light"/>
              <a:ea typeface="Open Sans Light"/>
              <a:cs typeface="Open Sans Ligh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10998-73E4-1C1F-E5B0-5CC038265C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>
                <a:latin typeface="Open Sans ExtraBold"/>
                <a:ea typeface="Open Sans ExtraBold"/>
                <a:cs typeface="Open Sans ExtraBold"/>
              </a:rPr>
              <a:t>Florida Deferred Compensation Plan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7BBCE7-803E-1B46-D084-E07D1AF5878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3464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Administered by the State of Florida</a:t>
            </a:r>
          </a:p>
          <a:p>
            <a:pPr marL="283464" indent="-283464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Portable to other State of Florida employers</a:t>
            </a:r>
          </a:p>
          <a:p>
            <a:pPr marL="283210" indent="-283210">
              <a:lnSpc>
                <a:spcPct val="100000"/>
              </a:lnSpc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early withdrawal penalty after separation from a State of Florida employer after 30 days</a:t>
            </a:r>
          </a:p>
          <a:p>
            <a:pPr marL="283210" indent="-283210">
              <a:lnSpc>
                <a:spcPct val="100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Enrollment and changes must be made </a:t>
            </a:r>
            <a:r>
              <a:rPr lang="en-US" dirty="0">
                <a:latin typeface="Open Sans"/>
                <a:ea typeface="Open Sans"/>
                <a:cs typeface="Open Sans"/>
              </a:rPr>
              <a:t>through the Bureau of Deferred Compensation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296FC0-08E5-927A-1C5D-3E18A31F5FDD}"/>
              </a:ext>
            </a:extLst>
          </p:cNvPr>
          <p:cNvSpPr/>
          <p:nvPr/>
        </p:nvSpPr>
        <p:spPr>
          <a:xfrm>
            <a:off x="11684000" y="3217333"/>
            <a:ext cx="412750" cy="44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dist="38100" dir="270000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44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267BD-BEBF-6226-2F7A-D631930B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08" y="388979"/>
            <a:ext cx="10257183" cy="4857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Voluntary 403(b) Provider Companies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DEF27B2B-2A22-1941-EAAD-F73677AD4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98" y="1299871"/>
            <a:ext cx="4672551" cy="2050402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08900A18-9461-5A80-E80C-65642EE17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124" y="2628498"/>
            <a:ext cx="4302778" cy="175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>
            <a:extLst>
              <a:ext uri="{FF2B5EF4-FFF2-40B4-BE49-F238E27FC236}">
                <a16:creationId xmlns:a16="http://schemas.microsoft.com/office/drawing/2014/main" id="{D9CC0AA6-7024-9412-D6EB-4227B9C04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31" y="3507728"/>
            <a:ext cx="5143272" cy="214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261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255DC-BFDD-713B-0E34-EF2CC32C5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Deferred Compensation Provider Companies</a:t>
            </a:r>
          </a:p>
        </p:txBody>
      </p:sp>
      <p:pic>
        <p:nvPicPr>
          <p:cNvPr id="14338" name="Picture 2" descr="Nationwide Insurance">
            <a:extLst>
              <a:ext uri="{FF2B5EF4-FFF2-40B4-BE49-F238E27FC236}">
                <a16:creationId xmlns:a16="http://schemas.microsoft.com/office/drawing/2014/main" id="{74805935-77BB-EA62-4B24-19A670BB1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98" y="1200531"/>
            <a:ext cx="5267325" cy="215265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>
            <a:extLst>
              <a:ext uri="{FF2B5EF4-FFF2-40B4-BE49-F238E27FC236}">
                <a16:creationId xmlns:a16="http://schemas.microsoft.com/office/drawing/2014/main" id="{1840E648-B949-5FF2-FF2F-97F0AA093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282" y="2364816"/>
            <a:ext cx="4836863" cy="197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>
            <a:extLst>
              <a:ext uri="{FF2B5EF4-FFF2-40B4-BE49-F238E27FC236}">
                <a16:creationId xmlns:a16="http://schemas.microsoft.com/office/drawing/2014/main" id="{6499D5B1-D1F0-2A4E-BE7F-269CE70C8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98" y="3817969"/>
            <a:ext cx="48672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795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244A8-B166-3E1D-047A-6DC9A6F48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830" y="814691"/>
            <a:ext cx="10144539" cy="2387600"/>
          </a:xfrm>
        </p:spPr>
        <p:txBody>
          <a:bodyPr/>
          <a:lstStyle/>
          <a:p>
            <a:r>
              <a:rPr lang="en-US" b="1" dirty="0"/>
              <a:t>Insurance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0A2C13-8566-34BA-536E-E345CDB517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5819" y="3192766"/>
            <a:ext cx="10258839" cy="1665287"/>
          </a:xfrm>
        </p:spPr>
        <p:txBody>
          <a:bodyPr/>
          <a:lstStyle/>
          <a:p>
            <a:r>
              <a:rPr lang="en-US" dirty="0">
                <a:solidFill>
                  <a:srgbClr val="CEB888"/>
                </a:solidFill>
                <a:latin typeface="Open Sans"/>
                <a:ea typeface="Open Sans"/>
                <a:cs typeface="Open Sans"/>
              </a:rPr>
              <a:t>For Florida State University Faculty </a:t>
            </a:r>
          </a:p>
        </p:txBody>
      </p:sp>
    </p:spTree>
    <p:extLst>
      <p:ext uri="{BB962C8B-B14F-4D97-AF65-F5344CB8AC3E}">
        <p14:creationId xmlns:p14="http://schemas.microsoft.com/office/powerpoint/2010/main" val="26124329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CAE3B-643E-190B-B17E-51E15EB69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305" y="419083"/>
            <a:ext cx="9680937" cy="780143"/>
          </a:xfrm>
        </p:spPr>
        <p:txBody>
          <a:bodyPr anchor="b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Thank You and Welcome to FSU!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D1B2F-3978-4FF3-42F7-A92F8FFE2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15789" y="1199226"/>
            <a:ext cx="9899373" cy="222835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en-US" sz="2000" dirty="0">
              <a:latin typeface="Open Sans Light"/>
              <a:ea typeface="Open Sans Light"/>
              <a:cs typeface="Open Sans Light"/>
            </a:endParaRP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/>
                <a:ea typeface="Open Sans"/>
                <a:cs typeface="Open Sans"/>
              </a:rPr>
              <a:t>Florida State University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/>
                <a:ea typeface="Open Sans"/>
                <a:cs typeface="Open Sans"/>
              </a:rPr>
              <a:t>Office of Human Resources 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/>
                <a:ea typeface="Open Sans"/>
                <a:cs typeface="Open Sans"/>
              </a:rPr>
              <a:t>282 Champions Way, University Center A, Suite 6200​</a:t>
            </a:r>
          </a:p>
          <a:p>
            <a:pPr marL="283464" indent="-283464">
              <a:lnSpc>
                <a:spcPct val="100000"/>
              </a:lnSpc>
            </a:pPr>
            <a:r>
              <a:rPr lang="en-US" sz="2000" dirty="0">
                <a:latin typeface="Open Sans"/>
                <a:ea typeface="Open Sans"/>
                <a:cs typeface="Open Sans"/>
              </a:rPr>
              <a:t>Phone: 1-850-644-6034</a:t>
            </a:r>
          </a:p>
          <a:p>
            <a:pPr marL="283464" indent="-283464">
              <a:lnSpc>
                <a:spcPct val="100000"/>
              </a:lnSpc>
            </a:pPr>
            <a:endParaRPr lang="en-US" dirty="0">
              <a:latin typeface="Open Sans"/>
              <a:ea typeface="Open Sans"/>
              <a:cs typeface="Open Sans"/>
            </a:endParaRP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/>
                <a:ea typeface="Open Sans"/>
                <a:cs typeface="Open Sans"/>
              </a:rPr>
              <a:t>Retirement: </a:t>
            </a:r>
            <a:r>
              <a:rPr lang="en-US" sz="1800" dirty="0">
                <a:latin typeface="Open Sans"/>
                <a:ea typeface="Open Sans"/>
                <a:cs typeface="Open Sans"/>
                <a:hlinkClick r:id="rId2"/>
              </a:rPr>
              <a:t>retirement@fsu.edu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</a:p>
          <a:p>
            <a:pPr marL="283464" indent="-283464">
              <a:lnSpc>
                <a:spcPct val="100000"/>
              </a:lnSpc>
            </a:pPr>
            <a:r>
              <a:rPr lang="en-US" sz="1800" dirty="0">
                <a:latin typeface="Open Sans"/>
                <a:ea typeface="Open Sans"/>
                <a:cs typeface="Open Sans"/>
              </a:rPr>
              <a:t>Insurance: </a:t>
            </a:r>
            <a:r>
              <a:rPr lang="en-US" sz="1800" dirty="0">
                <a:latin typeface="Open Sans"/>
                <a:ea typeface="Open Sans"/>
                <a:cs typeface="Open Sans"/>
                <a:hlinkClick r:id="rId3"/>
              </a:rPr>
              <a:t>insurance@fsu.edu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32760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DA90B-730A-C807-F0E1-24EDF8E50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397" y="426816"/>
            <a:ext cx="10257183" cy="485775"/>
          </a:xfrm>
        </p:spPr>
        <p:txBody>
          <a:bodyPr anchor="ctr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Coverage Begin Dates</a:t>
            </a:r>
          </a:p>
        </p:txBody>
      </p:sp>
      <p:sp>
        <p:nvSpPr>
          <p:cNvPr id="7" name="AutoShape 6">
            <a:extLst>
              <a:ext uri="{FF2B5EF4-FFF2-40B4-BE49-F238E27FC236}">
                <a16:creationId xmlns:a16="http://schemas.microsoft.com/office/drawing/2014/main" id="{845F00FC-1D4D-9843-64A8-56821726FF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603736" y="409956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F20C11-19CE-4863-2EF6-98208358EFAF}"/>
              </a:ext>
            </a:extLst>
          </p:cNvPr>
          <p:cNvSpPr txBox="1"/>
          <p:nvPr/>
        </p:nvSpPr>
        <p:spPr>
          <a:xfrm>
            <a:off x="588397" y="1073426"/>
            <a:ext cx="114339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indent="-283464" fontAlgn="t">
              <a:buNone/>
            </a:pPr>
            <a:r>
              <a:rPr lang="en-US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Health Insurance</a:t>
            </a:r>
            <a:endParaRPr lang="en-US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3464" indent="-283464" fontAlgn="t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Coverage is effective on the </a:t>
            </a:r>
            <a:r>
              <a:rPr lang="en-US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1st day of the month following enrollment</a:t>
            </a: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  <a:p>
            <a:pPr marL="283464" indent="-283464" fontAlgn="t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If you enroll during your month of employment, the earliest effective date is the </a:t>
            </a:r>
            <a:r>
              <a:rPr lang="en-US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1st day of the following month</a:t>
            </a: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  <a:p>
            <a:pPr marL="283464" indent="-283464" fontAlgn="t">
              <a:buNone/>
            </a:pPr>
            <a:endParaRPr lang="en-US" sz="2000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3464" indent="-283464" fontAlgn="t">
              <a:buNone/>
            </a:pPr>
            <a:r>
              <a:rPr lang="en-US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Supplemental Plans</a:t>
            </a: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2000" i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(Dental, Vision, Accident, Cancer, Hospitalization, and other optional plans)</a:t>
            </a:r>
            <a:endParaRPr lang="en-US" sz="20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3464" indent="-283464" fontAlgn="t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Coverage is generally effective on the </a:t>
            </a:r>
            <a:r>
              <a:rPr lang="en-US" sz="20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1st day of the month following two paycheck deductions taken in the same month after enrollment</a:t>
            </a: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</a:p>
          <a:p>
            <a:pPr marL="283464" indent="-283464" fontAlgn="t">
              <a:buFont typeface="Arial" panose="020B0604020202020204" pitchFamily="34" charset="0"/>
              <a:buChar char="•"/>
            </a:pPr>
            <a:r>
              <a:rPr lang="en-US" sz="2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Effective dates may vary by plan and carrier.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2B17D3-1EBA-DB37-BF9F-D81CDED82FF4}"/>
              </a:ext>
            </a:extLst>
          </p:cNvPr>
          <p:cNvSpPr txBox="1"/>
          <p:nvPr/>
        </p:nvSpPr>
        <p:spPr>
          <a:xfrm>
            <a:off x="985680" y="4251960"/>
            <a:ext cx="97940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Important Note: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Premiums are paid the month before coverage is effective.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If you elect an "early" effective date, we will deduct extra premiums from your first paycheck to "catch up"</a:t>
            </a:r>
          </a:p>
        </p:txBody>
      </p:sp>
    </p:spTree>
    <p:extLst>
      <p:ext uri="{BB962C8B-B14F-4D97-AF65-F5344CB8AC3E}">
        <p14:creationId xmlns:p14="http://schemas.microsoft.com/office/powerpoint/2010/main" val="235989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BC3FF-D764-CB24-7EC4-602AE12E6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69" y="192829"/>
            <a:ext cx="4562060" cy="668170"/>
          </a:xfrm>
        </p:spPr>
        <p:txBody>
          <a:bodyPr anchor="b">
            <a:norm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People First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0208A5-474E-7DD9-0263-1FF7489FD1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73" r="35236" b="-1"/>
          <a:stretch>
            <a:fillRect/>
          </a:stretch>
        </p:blipFill>
        <p:spPr>
          <a:xfrm>
            <a:off x="6096000" y="987425"/>
            <a:ext cx="5259388" cy="487362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2124A-9ECD-B508-6877-BFD23D5DA1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1161161"/>
            <a:ext cx="5364480" cy="4521223"/>
          </a:xfrm>
        </p:spPr>
        <p:txBody>
          <a:bodyPr vert="horz" lIns="91440" tIns="45720" rIns="91440" bIns="45720" rtlCol="0">
            <a:noAutofit/>
          </a:bodyPr>
          <a:lstStyle/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People First administers the State of</a:t>
            </a:r>
          </a:p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Florida insurance benefits and services, </a:t>
            </a:r>
          </a:p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including: </a:t>
            </a:r>
          </a:p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3464" lvl="1" indent="-283464">
              <a:lnSpc>
                <a:spcPct val="110000"/>
              </a:lnSpc>
              <a:buNone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✅Benefit Enrollment​</a:t>
            </a:r>
          </a:p>
          <a:p>
            <a:pPr marL="283464" lvl="1" indent="-283464">
              <a:lnSpc>
                <a:spcPct val="110000"/>
              </a:lnSpc>
              <a:buNone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✅Qualifying Status Changes (QSCs)</a:t>
            </a:r>
          </a:p>
          <a:p>
            <a:pPr marL="283464" lvl="1" indent="-283464">
              <a:lnSpc>
                <a:spcPct val="110000"/>
              </a:lnSpc>
              <a:buNone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✅Dependent eligibility verification</a:t>
            </a:r>
          </a:p>
          <a:p>
            <a:pPr marL="283464" lvl="1" indent="-283464">
              <a:lnSpc>
                <a:spcPct val="110000"/>
              </a:lnSpc>
              <a:buNone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✅COBRA administration</a:t>
            </a:r>
          </a:p>
          <a:p>
            <a:pPr marL="283464" lvl="1" indent="-283464">
              <a:lnSpc>
                <a:spcPct val="110000"/>
              </a:lnSpc>
              <a:buNone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✅Annual Open Enrollment​</a:t>
            </a:r>
          </a:p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endParaRPr lang="en-US" sz="1800" b="1" dirty="0">
              <a:solidFill>
                <a:srgbClr val="782F4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FSU employees use People First </a:t>
            </a:r>
          </a:p>
          <a:p>
            <a:pPr indent="-283464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enroll in, manage, and update their State of Florida insurance benefits. </a:t>
            </a:r>
          </a:p>
          <a:p>
            <a:pPr indent="-283464">
              <a:lnSpc>
                <a:spcPct val="100000"/>
              </a:lnSpc>
              <a:spcBef>
                <a:spcPts val="0"/>
              </a:spcBef>
            </a:pPr>
            <a:endParaRPr lang="en-US" sz="1800" b="1" dirty="0">
              <a:solidFill>
                <a:srgbClr val="782F4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8079D2-C200-F150-33C2-7D44F6E5ED12}"/>
              </a:ext>
            </a:extLst>
          </p:cNvPr>
          <p:cNvSpPr txBox="1"/>
          <p:nvPr/>
        </p:nvSpPr>
        <p:spPr>
          <a:xfrm>
            <a:off x="9310977" y="5116075"/>
            <a:ext cx="1956021" cy="566309"/>
          </a:xfrm>
          <a:prstGeom prst="rect">
            <a:avLst/>
          </a:prstGeom>
          <a:solidFill>
            <a:srgbClr val="CEB888"/>
          </a:solidFill>
        </p:spPr>
        <p:txBody>
          <a:bodyPr wrap="square"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1400" b="1" kern="0" dirty="0">
                <a:solidFill>
                  <a:srgbClr val="2B0000"/>
                </a:solidFill>
                <a:latin typeface="+mn-lt"/>
                <a:ea typeface="+mn-ea"/>
                <a:cs typeface="+mn-cs"/>
              </a:rPr>
              <a:t>Default Password</a:t>
            </a:r>
            <a:r>
              <a:rPr lang="en-US" sz="1400" kern="0" dirty="0">
                <a:solidFill>
                  <a:srgbClr val="2B0000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1400" kern="0" dirty="0" err="1">
                <a:solidFill>
                  <a:srgbClr val="2B0000"/>
                </a:solidFill>
                <a:latin typeface="+mn-lt"/>
                <a:ea typeface="+mn-ea"/>
                <a:cs typeface="+mn-cs"/>
              </a:rPr>
              <a:t>Pfmmddyy</a:t>
            </a:r>
            <a:endParaRPr lang="en-US" sz="1400" kern="0" dirty="0">
              <a:solidFill>
                <a:srgbClr val="2B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566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55C20-8C27-76F2-DF60-F2310C077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8" y="444638"/>
            <a:ext cx="10257183" cy="485775"/>
          </a:xfrm>
        </p:spPr>
        <p:txBody>
          <a:bodyPr anchor="ctr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Enrollment</a:t>
            </a:r>
          </a:p>
        </p:txBody>
      </p:sp>
      <p:graphicFrame>
        <p:nvGraphicFramePr>
          <p:cNvPr id="20" name="Subtitle 2">
            <a:extLst>
              <a:ext uri="{FF2B5EF4-FFF2-40B4-BE49-F238E27FC236}">
                <a16:creationId xmlns:a16="http://schemas.microsoft.com/office/drawing/2014/main" id="{DB8F693A-DFBE-FB7A-64E2-DA79C90769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9590347"/>
              </p:ext>
            </p:extLst>
          </p:nvPr>
        </p:nvGraphicFramePr>
        <p:xfrm>
          <a:off x="754098" y="1104901"/>
          <a:ext cx="10257183" cy="4662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5159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402D-3BFF-6020-F4EC-EB789729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98" y="365125"/>
            <a:ext cx="10257183" cy="485775"/>
          </a:xfrm>
        </p:spPr>
        <p:txBody>
          <a:bodyPr anchor="ctr">
            <a:noAutofit/>
          </a:bodyPr>
          <a:lstStyle/>
          <a:p>
            <a:pPr algn="ctr"/>
            <a:r>
              <a:rPr lang="en-US" sz="2900" dirty="0">
                <a:solidFill>
                  <a:srgbClr val="782F40"/>
                </a:solidFill>
              </a:rPr>
              <a:t>Understanding Insurance Premium Deductions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B0484-9A0F-1396-7FCF-C453122C4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098" y="1104901"/>
            <a:ext cx="10257183" cy="4662854"/>
          </a:xfrm>
        </p:spPr>
        <p:txBody>
          <a:bodyPr vert="horz" lIns="91440" tIns="45720" rIns="91440" bIns="45720" rtlCol="0">
            <a:normAutofit/>
          </a:bodyPr>
          <a:lstStyle/>
          <a:p>
            <a:pPr marL="283464" indent="-283464">
              <a:lnSpc>
                <a:spcPct val="110000"/>
              </a:lnSpc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Faculty contracts start in August. </a:t>
            </a:r>
          </a:p>
          <a:p>
            <a:pPr marL="283464" indent="-283464">
              <a:lnSpc>
                <a:spcPct val="110000"/>
              </a:lnSpc>
            </a:pP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Those who want to secure a 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September 1 effective date 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health coverage </a:t>
            </a:r>
            <a:r>
              <a:rPr lang="en-US" sz="22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must enroll before the end of August</a:t>
            </a: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3464" lvl="1" indent="-283464">
              <a:lnSpc>
                <a:spcPct val="110000"/>
              </a:lnSpc>
            </a:pPr>
            <a:r>
              <a:rPr lang="en-US" sz="2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Faculty members with a September 1 effective date should expect a higher insurance premium deduction on </a:t>
            </a:r>
            <a:r>
              <a:rPr lang="en-US" sz="2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either their September 4, 2026, or September 18, 2026, paycheck, </a:t>
            </a:r>
            <a:r>
              <a:rPr lang="en-US" sz="2200" b="1" u="sng" dirty="0">
                <a:latin typeface="Open Sans" pitchFamily="2" charset="0"/>
                <a:ea typeface="Open Sans" pitchFamily="2" charset="0"/>
                <a:cs typeface="Open Sans" pitchFamily="2" charset="0"/>
              </a:rPr>
              <a:t>depending on their enrollment date</a:t>
            </a:r>
            <a:r>
              <a:rPr lang="en-US" sz="2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. </a:t>
            </a:r>
          </a:p>
          <a:p>
            <a:pPr marL="283464" lvl="1" indent="-283464">
              <a:lnSpc>
                <a:spcPct val="110000"/>
              </a:lnSpc>
            </a:pPr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9-month faculty</a:t>
            </a:r>
            <a:r>
              <a:rPr lang="en-US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see additional deductions during certain pay periods to ensure coverage continues during the unpaid summer months. Double deductions typically occur in the spring to pay for summer coverage.</a:t>
            </a:r>
          </a:p>
          <a:p>
            <a:pPr marL="0" lvl="0" indent="0">
              <a:lnSpc>
                <a:spcPct val="110000"/>
              </a:lnSpc>
              <a:buNone/>
            </a:pP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180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E71DE-9241-C33A-257E-48527BF87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</a:rPr>
              <a:t>Health Insurance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715A386-FE10-B844-C14E-07AEE12C830C}"/>
              </a:ext>
            </a:extLst>
          </p:cNvPr>
          <p:cNvSpPr>
            <a:spLocks noGrp="1"/>
          </p:cNvSpPr>
          <p:nvPr/>
        </p:nvSpPr>
        <p:spPr>
          <a:xfrm>
            <a:off x="1148390" y="4754880"/>
            <a:ext cx="8615811" cy="13167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3464" indent="-283464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Important Notes:</a:t>
            </a:r>
            <a:endParaRPr lang="en-US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3464" lvl="0" indent="-283464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Rates shown are for employees in positions of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0.75 FTE or greater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283464" indent="-283464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Employees in salaried positions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below 0.75 FTE (less than 30 hours per week)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may be subject to higher, prorated premiums.</a:t>
            </a:r>
          </a:p>
          <a:p>
            <a:pPr marL="283464" lvl="0" indent="-283464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Spouse Program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available only when both spouses are employed by a State of Florida agency, university, or participating employer.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284A94-F7D6-8459-DFD7-497D95918E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111"/>
              </p:ext>
            </p:extLst>
          </p:nvPr>
        </p:nvGraphicFramePr>
        <p:xfrm>
          <a:off x="1808308" y="2368235"/>
          <a:ext cx="7162800" cy="2121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6924">
                  <a:extLst>
                    <a:ext uri="{9D8B030D-6E8A-4147-A177-3AD203B41FA5}">
                      <a16:colId xmlns:a16="http://schemas.microsoft.com/office/drawing/2014/main" val="3233290001"/>
                    </a:ext>
                  </a:extLst>
                </a:gridCol>
                <a:gridCol w="4445876">
                  <a:extLst>
                    <a:ext uri="{9D8B030D-6E8A-4147-A177-3AD203B41FA5}">
                      <a16:colId xmlns:a16="http://schemas.microsoft.com/office/drawing/2014/main" val="1903432969"/>
                    </a:ext>
                  </a:extLst>
                </a:gridCol>
              </a:tblGrid>
              <a:tr h="424306">
                <a:tc>
                  <a:txBody>
                    <a:bodyPr/>
                    <a:lstStyle/>
                    <a:p>
                      <a:r>
                        <a:rPr lang="en-US" dirty="0"/>
                        <a:t>Policy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Monthly Premium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51989"/>
                  </a:ext>
                </a:extLst>
              </a:tr>
              <a:tr h="424306">
                <a:tc>
                  <a:txBody>
                    <a:bodyPr/>
                    <a:lstStyle/>
                    <a:p>
                      <a:r>
                        <a:rPr lang="en-US" dirty="0"/>
                        <a:t>Standard Individual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806875"/>
                  </a:ext>
                </a:extLst>
              </a:tr>
              <a:tr h="424306">
                <a:tc>
                  <a:txBody>
                    <a:bodyPr/>
                    <a:lstStyle/>
                    <a:p>
                      <a:r>
                        <a:rPr lang="en-US" dirty="0"/>
                        <a:t>Standard Family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43581"/>
                  </a:ext>
                </a:extLst>
              </a:tr>
              <a:tr h="424306">
                <a:tc>
                  <a:txBody>
                    <a:bodyPr/>
                    <a:lstStyle/>
                    <a:p>
                      <a:r>
                        <a:rPr lang="en-US" dirty="0"/>
                        <a:t>HDHP Individual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$15 (includes $500 HSA contribution)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728915"/>
                  </a:ext>
                </a:extLst>
              </a:tr>
              <a:tr h="424306">
                <a:tc>
                  <a:txBody>
                    <a:bodyPr/>
                    <a:lstStyle/>
                    <a:p>
                      <a:r>
                        <a:rPr lang="en-US" dirty="0"/>
                        <a:t>HDHP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$64.30 (includes $1000 HSA contribution)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10792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8A9E5B8-7BEB-3401-7D95-ACF1C71D0773}"/>
              </a:ext>
            </a:extLst>
          </p:cNvPr>
          <p:cNvSpPr txBox="1"/>
          <p:nvPr/>
        </p:nvSpPr>
        <p:spPr>
          <a:xfrm>
            <a:off x="1052975" y="850900"/>
            <a:ext cx="97535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3464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There are Standard and High-Deductible Health Plan options available.</a:t>
            </a:r>
          </a:p>
          <a:p>
            <a:pPr marL="740664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 HMO available to employees may differ by Region.</a:t>
            </a:r>
          </a:p>
          <a:p>
            <a:pPr marL="740664" lvl="2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The State of Florida’s PPO provider is Florida Blue.</a:t>
            </a:r>
          </a:p>
          <a:p>
            <a:pPr marL="283464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Individual or Family coverage tiers. </a:t>
            </a:r>
          </a:p>
          <a:p>
            <a:pPr marL="283464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Dependent verification must be submitted for covered dependents. </a:t>
            </a:r>
          </a:p>
        </p:txBody>
      </p:sp>
    </p:spTree>
    <p:extLst>
      <p:ext uri="{BB962C8B-B14F-4D97-AF65-F5344CB8AC3E}">
        <p14:creationId xmlns:p14="http://schemas.microsoft.com/office/powerpoint/2010/main" val="4221173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CA960-EDFF-B1CE-03BC-A610CEA0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82F40"/>
                </a:solidFill>
                <a:latin typeface="Open Sans SemiBold"/>
                <a:ea typeface="Open Sans SemiBold"/>
                <a:cs typeface="Open Sans SemiBold"/>
              </a:rPr>
              <a:t>Health Plans (HMO &amp; PPO)</a:t>
            </a:r>
            <a:endParaRPr lang="en-US" dirty="0">
              <a:solidFill>
                <a:srgbClr val="782F4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666ECE-7C0F-4840-6497-2EB9A9AB3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53" y="863600"/>
            <a:ext cx="4916449" cy="495829"/>
          </a:xfrm>
        </p:spPr>
        <p:txBody>
          <a:bodyPr>
            <a:normAutofit/>
          </a:bodyPr>
          <a:lstStyle/>
          <a:p>
            <a:pPr algn="ctr"/>
            <a:r>
              <a:rPr lang="en-US" sz="2200" b="0" dirty="0">
                <a:solidFill>
                  <a:srgbClr val="782F40"/>
                </a:solidFill>
                <a:latin typeface="Open Sans" panose="020B0606030504020204" pitchFamily="2" charset="0"/>
                <a:ea typeface="Open Sans" panose="020B0606030504020204" pitchFamily="2" charset="0"/>
                <a:cs typeface="Open Sans" panose="020B0606030504020204" pitchFamily="2" charset="0"/>
              </a:rPr>
              <a:t>HMO (Capital Health Plan)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2D7B2D-84FE-3BC5-B4EE-A06C4EC3A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752" y="1442870"/>
            <a:ext cx="5334247" cy="299379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Care is provided through a network of participating providers. </a:t>
            </a:r>
          </a:p>
          <a:p>
            <a:pPr marL="283464" lvl="1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Tallahassee service area includes Calhoun, Franklin, Gadsden, Jefferson, Leon, Liberty, Madison, Taylor, and Wakulla.  </a:t>
            </a:r>
          </a:p>
          <a:p>
            <a:pPr marL="283464" lvl="1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Coverage outside the service area is generally limited to emergency care.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must select a Primary Care Provider (PCP).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Referrals may be required to see certain specialists.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CHP must be notified within 48 hours following an emergency admission.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B35F7A-DBBE-4831-48E7-2B868D050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6960" y="879740"/>
            <a:ext cx="4919444" cy="495829"/>
          </a:xfrm>
        </p:spPr>
        <p:txBody>
          <a:bodyPr>
            <a:normAutofit/>
          </a:bodyPr>
          <a:lstStyle/>
          <a:p>
            <a:pPr algn="ctr"/>
            <a:r>
              <a:rPr lang="en-US" b="0" dirty="0">
                <a:solidFill>
                  <a:srgbClr val="782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PPO (Florida Blue)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D2FE0A-C0B0-80B8-249C-82CB7D904D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1495" y="1488216"/>
            <a:ext cx="4930027" cy="21057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Greater flexibility when choosing providers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primary care provider (PCP) required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Referrals are not needed to see specialists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Includes copayments, deductibles, and coinsurance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Costs may be lower when using in-network providers </a:t>
            </a:r>
          </a:p>
          <a:p>
            <a:pPr marL="283464" indent="-283464">
              <a:lnSpc>
                <a:spcPct val="10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Coverage is available both in and out of network </a:t>
            </a:r>
          </a:p>
        </p:txBody>
      </p:sp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6D509CEB-3814-1306-3ADA-BC4041E04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967" y="4853630"/>
            <a:ext cx="3904019" cy="96527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48041B7-5664-784E-6E69-0B934F0A60A6}"/>
              </a:ext>
            </a:extLst>
          </p:cNvPr>
          <p:cNvSpPr/>
          <p:nvPr/>
        </p:nvSpPr>
        <p:spPr>
          <a:xfrm>
            <a:off x="11684000" y="3217333"/>
            <a:ext cx="412750" cy="44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dist="38100" dir="270000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8D2F18-502E-00FF-C196-F45949307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624" y="4476505"/>
            <a:ext cx="2810115" cy="55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36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SU">
      <a:dk1>
        <a:srgbClr val="000000"/>
      </a:dk1>
      <a:lt1>
        <a:srgbClr val="FFFFFF"/>
      </a:lt1>
      <a:dk2>
        <a:srgbClr val="782F40"/>
      </a:dk2>
      <a:lt2>
        <a:srgbClr val="E7E6E6"/>
      </a:lt2>
      <a:accent1>
        <a:srgbClr val="782F40"/>
      </a:accent1>
      <a:accent2>
        <a:srgbClr val="CEB888"/>
      </a:accent2>
      <a:accent3>
        <a:srgbClr val="415563"/>
      </a:accent3>
      <a:accent4>
        <a:srgbClr val="5BB8B2"/>
      </a:accent4>
      <a:accent5>
        <a:srgbClr val="FFC72C"/>
      </a:accent5>
      <a:accent6>
        <a:srgbClr val="A6192E"/>
      </a:accent6>
      <a:hlink>
        <a:srgbClr val="782F4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SU-changing the world" id="{ED812782-668D-C24B-B9EA-1671B1D4ACA5}" vid="{30E0E5D3-8761-184B-AF91-6B54EF77FF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aa5433-2597-4bc5-93b8-b6ee9f1bd362" xsi:nil="true"/>
    <lcf76f155ced4ddcb4097134ff3c332f xmlns="9f4e1a07-8b84-45be-bb8c-a4e0d092b92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A144E7C77334D97F780776E91F497" ma:contentTypeVersion="18" ma:contentTypeDescription="Create a new document." ma:contentTypeScope="" ma:versionID="258306fc4d1742517c9112aa275432f5">
  <xsd:schema xmlns:xsd="http://www.w3.org/2001/XMLSchema" xmlns:xs="http://www.w3.org/2001/XMLSchema" xmlns:p="http://schemas.microsoft.com/office/2006/metadata/properties" xmlns:ns2="9f4e1a07-8b84-45be-bb8c-a4e0d092b921" xmlns:ns3="67aa5433-2597-4bc5-93b8-b6ee9f1bd362" targetNamespace="http://schemas.microsoft.com/office/2006/metadata/properties" ma:root="true" ma:fieldsID="5012878002df2d594f832293ca759af9" ns2:_="" ns3:_="">
    <xsd:import namespace="9f4e1a07-8b84-45be-bb8c-a4e0d092b921"/>
    <xsd:import namespace="67aa5433-2597-4bc5-93b8-b6ee9f1b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4e1a07-8b84-45be-bb8c-a4e0d092b9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5433-2597-4bc5-93b8-b6ee9f1b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dbe19b-41a5-4e59-bdc4-55eed4b21e34}" ma:internalName="TaxCatchAll" ma:showField="CatchAllData" ma:web="67aa5433-2597-4bc5-93b8-b6ee9f1bd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29BE45-B160-4729-9796-DCDAC4D248FD}">
  <ds:schemaRefs>
    <ds:schemaRef ds:uri="b5556636-86ed-4b08-ba3b-f2b0bdc59c70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schemas.microsoft.com/office/2006/documentManagement/types"/>
    <ds:schemaRef ds:uri="754afd9c-c314-42d9-9128-c9c6f96b0cc0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6EB0ECB-B7FD-42FA-BD82-F3EDCD590E7F}"/>
</file>

<file path=customXml/itemProps3.xml><?xml version="1.0" encoding="utf-8"?>
<ds:datastoreItem xmlns:ds="http://schemas.openxmlformats.org/officeDocument/2006/customXml" ds:itemID="{623DA2B7-AFC9-4922-AB39-D1CF35CA49C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36450eb-db06-42a7-8d1b-026719f701e3}" enabled="0" method="" siteId="{a36450eb-db06-42a7-8d1b-026719f701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</TotalTime>
  <Words>2604</Words>
  <Application>Microsoft Office PowerPoint</Application>
  <PresentationFormat>Widescreen</PresentationFormat>
  <Paragraphs>376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Open Sans Light</vt:lpstr>
      <vt:lpstr>Open Sans ExtraBold</vt:lpstr>
      <vt:lpstr>Courier New</vt:lpstr>
      <vt:lpstr>Open Sans SemiBold</vt:lpstr>
      <vt:lpstr>Open Sans</vt:lpstr>
      <vt:lpstr>Arial</vt:lpstr>
      <vt:lpstr>Calibri</vt:lpstr>
      <vt:lpstr>Times New Roman</vt:lpstr>
      <vt:lpstr>Aptos</vt:lpstr>
      <vt:lpstr>Aptos Display</vt:lpstr>
      <vt:lpstr>Segoe UI</vt:lpstr>
      <vt:lpstr>Wingdings</vt:lpstr>
      <vt:lpstr>Office Theme</vt:lpstr>
      <vt:lpstr>Insurance, Retirement &amp; Benefits</vt:lpstr>
      <vt:lpstr>FSU HR Benefits supports employees with two primary areas: </vt:lpstr>
      <vt:lpstr>Insurance</vt:lpstr>
      <vt:lpstr>Coverage Begin Dates</vt:lpstr>
      <vt:lpstr>People First</vt:lpstr>
      <vt:lpstr>Enrollment</vt:lpstr>
      <vt:lpstr>Understanding Insurance Premium Deductions</vt:lpstr>
      <vt:lpstr>Health Insurance</vt:lpstr>
      <vt:lpstr>Health Plans (HMO &amp; PPO)</vt:lpstr>
      <vt:lpstr>Health Savings Account (HSA)</vt:lpstr>
      <vt:lpstr>Flexible Spending Account (FSA)</vt:lpstr>
      <vt:lpstr>Prescription Drugs </vt:lpstr>
      <vt:lpstr>PowerPoint Presentation</vt:lpstr>
      <vt:lpstr>Term Life Insurance</vt:lpstr>
      <vt:lpstr>Dependent Life Insurance</vt:lpstr>
      <vt:lpstr>Dental &amp; Vision Insurance </vt:lpstr>
      <vt:lpstr>Supplemental Insurance  </vt:lpstr>
      <vt:lpstr>Additional Supplemental Insurance Options</vt:lpstr>
      <vt:lpstr>Reminders</vt:lpstr>
      <vt:lpstr>Retirement</vt:lpstr>
      <vt:lpstr>Retirement Options</vt:lpstr>
      <vt:lpstr>Optional Retirement Program (ORP)</vt:lpstr>
      <vt:lpstr>Optional Retirement Program Providers</vt:lpstr>
      <vt:lpstr>FRS Pension Plan</vt:lpstr>
      <vt:lpstr>FRS Investment Plan</vt:lpstr>
      <vt:lpstr>Enrollment </vt:lpstr>
      <vt:lpstr>Voluntary Retirement Plans</vt:lpstr>
      <vt:lpstr>Voluntary 403(b) Provider Companies</vt:lpstr>
      <vt:lpstr>Deferred Compensation Provider Companies</vt:lpstr>
      <vt:lpstr>Thank You and Welcome to FSU!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Grab</dc:creator>
  <cp:lastModifiedBy>Melissa Crawford</cp:lastModifiedBy>
  <cp:revision>35</cp:revision>
  <cp:lastPrinted>2026-07-21T17:27:34Z</cp:lastPrinted>
  <dcterms:created xsi:type="dcterms:W3CDTF">2024-03-13T12:25:39Z</dcterms:created>
  <dcterms:modified xsi:type="dcterms:W3CDTF">2026-08-10T16:54:29Z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0x010100BF8A144E7C77334D97F780776E91F497</vt:lpwstr>
  </property>
</Properties>
</file>