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authors.xml" ContentType="application/vnd.ms-powerpoint.authors+xml"/>
  <Override PartName="/ppt/slideLayouts/slideLayout4.xml" ContentType="application/vnd.openxmlformats-officedocument.presentationml.slideLayout+xml"/>
  <Override PartName="/docProps/core.xml" ContentType="application/vnd.openxmlformats-package.core-properties+xml"/>
  <Override PartName="/ppt/slideLayouts/slideLayout50.xml" ContentType="application/vnd.openxmlformats-officedocument.presentationml.slideLayout+xml"/>
  <Override PartName="/docMetadata/LabelInfo.xml" ContentType="application/vnd.ms-office.classificationlabels+xml"/>
  <Override PartName="/docProps/app.xml" ContentType="application/vnd.openxmlformats-officedocument.extended-properties+xml"/>
  <Override PartName="/ppt/slideLayouts/slideLayout37.xml" ContentType="application/vnd.openxmlformats-officedocument.presentationml.slideLayout+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slideLayouts/slideLayout30.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notesSlides/notesSlide8.xml" ContentType="application/vnd.openxmlformats-officedocument.presentationml.notesSlide+xml"/>
  <Override PartName="/ppt/slideLayouts/slideLayout16.xml" ContentType="application/vnd.openxmlformats-officedocument.presentationml.slideLayout+xml"/>
  <Override PartName="/ppt/slides/slide12.xml" ContentType="application/vnd.openxmlformats-officedocument.presentationml.slide+xml"/>
  <Override PartName="/ppt/slideLayouts/slideLayout19.xml" ContentType="application/vnd.openxmlformats-officedocument.presentationml.slideLayout+xml"/>
  <Override PartName="/ppt/slideLayouts/slideLayout31.xml" ContentType="application/vnd.openxmlformats-officedocument.presentationml.slideLayout+xml"/>
  <Override PartName="/ppt/notesMasters/notesMaster1.xml" ContentType="application/vnd.openxmlformats-officedocument.presentationml.notesMaster+xml"/>
  <Override PartName="/ppt/notesSlides/notesSlide3.xml" ContentType="application/vnd.openxmlformats-officedocument.presentationml.notesSlide+xml"/>
  <Override PartName="/ppt/slides/slide5.xml" ContentType="application/vnd.openxmlformats-officedocument.presentationml.slide+xml"/>
  <Override PartName="/ppt/slideMasters/slideMaster3.xml" ContentType="application/vnd.openxmlformats-officedocument.presentationml.slideMaster+xml"/>
  <Override PartName="/ppt/viewProps.xml" ContentType="application/vnd.openxmlformats-officedocument.presentationml.viewProps+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9.xml" ContentType="application/vnd.openxmlformats-officedocument.presentationml.notesSlide+xml"/>
  <Override PartName="/ppt/presProps.xml" ContentType="application/vnd.openxmlformats-officedocument.presentationml.presProps+xml"/>
  <Override PartName="/ppt/slideLayouts/slideLayout57.xml" ContentType="application/vnd.openxmlformats-officedocument.presentationml.slideLayout+xml"/>
  <Override PartName="/ppt/presentation.xml" ContentType="application/vnd.openxmlformats-officedocument.presentationml.presentation.main+xml"/>
  <Override PartName="/ppt/revisionInfo.xml" ContentType="application/vnd.ms-powerpoint.revisioninfo+xml"/>
  <Override PartName="/ppt/slideLayouts/slideLayout41.xml" ContentType="application/vnd.openxmlformats-officedocument.presentationml.slideLayout+xml"/>
  <Override PartName="/ppt/slideLayouts/slideLayout21.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4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slideLayouts/slideLayout12.xml" ContentType="application/vnd.openxmlformats-officedocument.presentationml.slideLayout+xml"/>
  <Override PartName="/ppt/slides/slide16.xml" ContentType="application/vnd.openxmlformats-officedocument.presentationml.slide+xml"/>
  <Override PartName="/ppt/slideLayouts/slideLayout13.xml" ContentType="application/vnd.openxmlformats-officedocument.presentationml.slideLayout+xml"/>
  <Override PartName="/ppt/slides/slide17.xml" ContentType="application/vnd.openxmlformats-officedocument.presentationml.slide+xml"/>
  <Override PartName="/ppt/slideLayouts/slideLayout15.xml" ContentType="application/vnd.openxmlformats-officedocument.presentationml.slideLayout+xml"/>
  <Override PartName="/ppt/slides/slide11.xml" ContentType="application/vnd.openxmlformats-officedocument.presentationml.slide+xml"/>
  <Override PartName="/ppt/slideLayouts/slideLayout17.xml" ContentType="application/vnd.openxmlformats-officedocument.presentationml.slideLayout+xml"/>
  <Override PartName="/ppt/slides/slide13.xml" ContentType="application/vnd.openxmlformats-officedocument.presentationml.slide+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4.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4" r:id="rId2"/>
    <p:sldMasterId id="2147483745" r:id="rId3"/>
  </p:sldMasterIdLst>
  <p:notesMasterIdLst>
    <p:notesMasterId r:id="rId21"/>
  </p:notesMasterIdLst>
  <p:sldIdLst>
    <p:sldId id="269" r:id="rId4"/>
    <p:sldId id="256" r:id="rId5"/>
    <p:sldId id="2147480673" r:id="rId6"/>
    <p:sldId id="2147480559" r:id="rId7"/>
    <p:sldId id="2147309374" r:id="rId8"/>
    <p:sldId id="277" r:id="rId9"/>
    <p:sldId id="2147480629" r:id="rId10"/>
    <p:sldId id="5272" r:id="rId11"/>
    <p:sldId id="2147480700" r:id="rId12"/>
    <p:sldId id="271" r:id="rId13"/>
    <p:sldId id="285" r:id="rId14"/>
    <p:sldId id="283" r:id="rId15"/>
    <p:sldId id="282" r:id="rId16"/>
    <p:sldId id="276" r:id="rId17"/>
    <p:sldId id="284" r:id="rId18"/>
    <p:sldId id="2147480702" r:id="rId19"/>
    <p:sldId id="2147480562" r:id="rId2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676C0A-E887-FEBC-464E-71A56549D7C7}" name="Megan Del Debbio" initials="MD" userId="S::mdeldebbio@fsu.edu::cf4e6323-e58f-4b49-b06a-be84b86ec4f1" providerId="AD"/>
  <p188:author id="{F6DC8127-B1A1-316C-5313-B2C1FB5D1F11}" name="Rebekah Dorn" initials="RD" userId="S::ral0993@fsu.edu::24c2a198-9d4a-4191-b02c-e19a807d5d19" providerId="AD"/>
  <p188:author id="{DE91F42F-28A0-C7C4-E307-2E1225C025A6}" name="Kathy Wilkes" initials="KW" userId="S::kwilkes2@fsu.edu::3ab75b5e-269d-4907-9c9c-db6a103bdea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82F40"/>
    <a:srgbClr val="CDB684"/>
    <a:srgbClr val="E0E8F0"/>
    <a:srgbClr val="36526D"/>
    <a:srgbClr val="101820"/>
    <a:srgbClr val="ECECEC"/>
    <a:srgbClr val="FEF4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95ECF4-CC1E-4E44-BFD7-39F844A4FC46}" v="53" dt="2026-08-12T10:20:59.9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41" autoAdjust="0"/>
    <p:restoredTop sz="94660"/>
  </p:normalViewPr>
  <p:slideViewPr>
    <p:cSldViewPr snapToGrid="0">
      <p:cViewPr varScale="1">
        <p:scale>
          <a:sx n="82" d="100"/>
          <a:sy n="82" d="100"/>
        </p:scale>
        <p:origin x="533"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28" Type="http://schemas.openxmlformats.org/officeDocument/2006/relationships/customXml" Target="../customXml/item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 Id="rId27" Type="http://schemas.microsoft.com/office/2018/10/relationships/authors" Target="authors.xml"/><Relationship Id="rId30"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119F0E-2DFF-41EE-8271-D2C704CAF4C0}"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US"/>
        </a:p>
      </dgm:t>
    </dgm:pt>
    <dgm:pt modelId="{2AA8217D-FE28-4CBE-831A-005F80DCFBA1}">
      <dgm:prSet phldrT="[Text]" custT="1"/>
      <dgm:spPr/>
      <dgm:t>
        <a:bodyPr/>
        <a:lstStyle/>
        <a:p>
          <a:pPr>
            <a:spcAft>
              <a:spcPts val="0"/>
            </a:spcAft>
          </a:pPr>
          <a:r>
            <a:rPr lang="en-US" sz="3200"/>
            <a:t>Data Protection </a:t>
          </a:r>
          <a:br>
            <a:rPr lang="en-US" sz="3200"/>
          </a:br>
          <a:r>
            <a:rPr lang="en-US" sz="3200"/>
            <a:t>&amp; AI Policies</a:t>
          </a:r>
        </a:p>
      </dgm:t>
    </dgm:pt>
    <dgm:pt modelId="{72C99E74-D602-4325-A779-DC2E6EB257EA}" type="parTrans" cxnId="{70D07624-0DF5-40AA-8F23-A384CB1D94D4}">
      <dgm:prSet/>
      <dgm:spPr/>
      <dgm:t>
        <a:bodyPr/>
        <a:lstStyle/>
        <a:p>
          <a:endParaRPr lang="en-US"/>
        </a:p>
      </dgm:t>
    </dgm:pt>
    <dgm:pt modelId="{AC403F07-6E57-4AF0-91FE-884DDAEBA3A9}" type="sibTrans" cxnId="{70D07624-0DF5-40AA-8F23-A384CB1D94D4}">
      <dgm:prSet/>
      <dgm:spPr/>
      <dgm:t>
        <a:bodyPr/>
        <a:lstStyle/>
        <a:p>
          <a:endParaRPr lang="en-US"/>
        </a:p>
      </dgm:t>
    </dgm:pt>
    <dgm:pt modelId="{DC855C42-3AEB-4C4B-8E49-388EE924B926}">
      <dgm:prSet phldrT="[Text]"/>
      <dgm:spPr/>
      <dgm:t>
        <a:bodyPr/>
        <a:lstStyle/>
        <a:p>
          <a:r>
            <a:rPr lang="en-US"/>
            <a:t>New Offerings &amp; Space for Innovation</a:t>
          </a:r>
        </a:p>
      </dgm:t>
    </dgm:pt>
    <dgm:pt modelId="{7BB2597C-4C77-454C-A081-147CC6ACC0C1}" type="parTrans" cxnId="{EDE80F89-0E50-41C3-B4EE-D7948E2DE950}">
      <dgm:prSet/>
      <dgm:spPr/>
      <dgm:t>
        <a:bodyPr/>
        <a:lstStyle/>
        <a:p>
          <a:endParaRPr lang="en-US"/>
        </a:p>
      </dgm:t>
    </dgm:pt>
    <dgm:pt modelId="{DED9B2B4-25D5-4862-A167-340AC30FB844}" type="sibTrans" cxnId="{EDE80F89-0E50-41C3-B4EE-D7948E2DE950}">
      <dgm:prSet/>
      <dgm:spPr/>
      <dgm:t>
        <a:bodyPr/>
        <a:lstStyle/>
        <a:p>
          <a:endParaRPr lang="en-US"/>
        </a:p>
      </dgm:t>
    </dgm:pt>
    <dgm:pt modelId="{49D5088E-AF95-4F5E-AD7F-FDAE2D71CD62}" type="pres">
      <dgm:prSet presAssocID="{DB119F0E-2DFF-41EE-8271-D2C704CAF4C0}" presName="compositeShape" presStyleCnt="0">
        <dgm:presLayoutVars>
          <dgm:chMax val="2"/>
          <dgm:dir/>
          <dgm:resizeHandles val="exact"/>
        </dgm:presLayoutVars>
      </dgm:prSet>
      <dgm:spPr/>
    </dgm:pt>
    <dgm:pt modelId="{EC9CDDA2-0AF4-46BF-8D8A-7DA53F276CBA}" type="pres">
      <dgm:prSet presAssocID="{DB119F0E-2DFF-41EE-8271-D2C704CAF4C0}" presName="divider" presStyleLbl="fgShp" presStyleIdx="0" presStyleCnt="1"/>
      <dgm:spPr/>
    </dgm:pt>
    <dgm:pt modelId="{3E1CE6D8-B396-4BD8-BFE6-BF9D16A0FE33}" type="pres">
      <dgm:prSet presAssocID="{2AA8217D-FE28-4CBE-831A-005F80DCFBA1}" presName="downArrow" presStyleLbl="node1" presStyleIdx="0" presStyleCnt="2" custScaleX="41612"/>
      <dgm:spPr/>
    </dgm:pt>
    <dgm:pt modelId="{2216F614-E5C3-436F-98A4-7098D29040A0}" type="pres">
      <dgm:prSet presAssocID="{2AA8217D-FE28-4CBE-831A-005F80DCFBA1}" presName="downArrowText" presStyleLbl="revTx" presStyleIdx="0" presStyleCnt="2" custScaleX="212148">
        <dgm:presLayoutVars>
          <dgm:bulletEnabled val="1"/>
        </dgm:presLayoutVars>
      </dgm:prSet>
      <dgm:spPr/>
    </dgm:pt>
    <dgm:pt modelId="{65E173C4-4485-495D-A81A-28BE09E25CEE}" type="pres">
      <dgm:prSet presAssocID="{DC855C42-3AEB-4C4B-8E49-388EE924B926}" presName="upArrow" presStyleLbl="node1" presStyleIdx="1" presStyleCnt="2" custScaleX="40806"/>
      <dgm:spPr/>
    </dgm:pt>
    <dgm:pt modelId="{78DCCDE5-C0B6-43AD-BB1C-877878A5EEB2}" type="pres">
      <dgm:prSet presAssocID="{DC855C42-3AEB-4C4B-8E49-388EE924B926}" presName="upArrowText" presStyleLbl="revTx" presStyleIdx="1" presStyleCnt="2" custScaleX="153520">
        <dgm:presLayoutVars>
          <dgm:bulletEnabled val="1"/>
        </dgm:presLayoutVars>
      </dgm:prSet>
      <dgm:spPr/>
    </dgm:pt>
  </dgm:ptLst>
  <dgm:cxnLst>
    <dgm:cxn modelId="{70D07624-0DF5-40AA-8F23-A384CB1D94D4}" srcId="{DB119F0E-2DFF-41EE-8271-D2C704CAF4C0}" destId="{2AA8217D-FE28-4CBE-831A-005F80DCFBA1}" srcOrd="0" destOrd="0" parTransId="{72C99E74-D602-4325-A779-DC2E6EB257EA}" sibTransId="{AC403F07-6E57-4AF0-91FE-884DDAEBA3A9}"/>
    <dgm:cxn modelId="{07444553-58E2-48EE-AA10-3D881657205C}" type="presOf" srcId="{DC855C42-3AEB-4C4B-8E49-388EE924B926}" destId="{78DCCDE5-C0B6-43AD-BB1C-877878A5EEB2}" srcOrd="0" destOrd="0" presId="urn:microsoft.com/office/officeart/2005/8/layout/arrow3"/>
    <dgm:cxn modelId="{EDE80F89-0E50-41C3-B4EE-D7948E2DE950}" srcId="{DB119F0E-2DFF-41EE-8271-D2C704CAF4C0}" destId="{DC855C42-3AEB-4C4B-8E49-388EE924B926}" srcOrd="1" destOrd="0" parTransId="{7BB2597C-4C77-454C-A081-147CC6ACC0C1}" sibTransId="{DED9B2B4-25D5-4862-A167-340AC30FB844}"/>
    <dgm:cxn modelId="{BEE812AD-D792-4B4E-AB26-2C53EA22AB01}" type="presOf" srcId="{DB119F0E-2DFF-41EE-8271-D2C704CAF4C0}" destId="{49D5088E-AF95-4F5E-AD7F-FDAE2D71CD62}" srcOrd="0" destOrd="0" presId="urn:microsoft.com/office/officeart/2005/8/layout/arrow3"/>
    <dgm:cxn modelId="{023F21D2-7CAD-4E5B-B425-0BAD0D3C701E}" type="presOf" srcId="{2AA8217D-FE28-4CBE-831A-005F80DCFBA1}" destId="{2216F614-E5C3-436F-98A4-7098D29040A0}" srcOrd="0" destOrd="0" presId="urn:microsoft.com/office/officeart/2005/8/layout/arrow3"/>
    <dgm:cxn modelId="{6C27907C-F4E6-4E29-85EA-CDE36EC586E4}" type="presParOf" srcId="{49D5088E-AF95-4F5E-AD7F-FDAE2D71CD62}" destId="{EC9CDDA2-0AF4-46BF-8D8A-7DA53F276CBA}" srcOrd="0" destOrd="0" presId="urn:microsoft.com/office/officeart/2005/8/layout/arrow3"/>
    <dgm:cxn modelId="{0B3CA50D-8057-4157-9B4E-A7702F3D53DE}" type="presParOf" srcId="{49D5088E-AF95-4F5E-AD7F-FDAE2D71CD62}" destId="{3E1CE6D8-B396-4BD8-BFE6-BF9D16A0FE33}" srcOrd="1" destOrd="0" presId="urn:microsoft.com/office/officeart/2005/8/layout/arrow3"/>
    <dgm:cxn modelId="{E1910B0E-379C-4FE0-AC2C-1A33E95A9312}" type="presParOf" srcId="{49D5088E-AF95-4F5E-AD7F-FDAE2D71CD62}" destId="{2216F614-E5C3-436F-98A4-7098D29040A0}" srcOrd="2" destOrd="0" presId="urn:microsoft.com/office/officeart/2005/8/layout/arrow3"/>
    <dgm:cxn modelId="{F90496B7-2E72-4D80-9C87-529235EDF613}" type="presParOf" srcId="{49D5088E-AF95-4F5E-AD7F-FDAE2D71CD62}" destId="{65E173C4-4485-495D-A81A-28BE09E25CEE}" srcOrd="3" destOrd="0" presId="urn:microsoft.com/office/officeart/2005/8/layout/arrow3"/>
    <dgm:cxn modelId="{07653904-EFF5-42A7-828B-42EB68F6CA47}" type="presParOf" srcId="{49D5088E-AF95-4F5E-AD7F-FDAE2D71CD62}" destId="{78DCCDE5-C0B6-43AD-BB1C-877878A5EEB2}"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9CDDA2-0AF4-46BF-8D8A-7DA53F276CBA}">
      <dsp:nvSpPr>
        <dsp:cNvPr id="0" name=""/>
        <dsp:cNvSpPr/>
      </dsp:nvSpPr>
      <dsp:spPr>
        <a:xfrm rot="21300000">
          <a:off x="21591" y="1671219"/>
          <a:ext cx="9202417" cy="897244"/>
        </a:xfrm>
        <a:prstGeom prst="mathMinus">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1CE6D8-B396-4BD8-BFE6-BF9D16A0FE33}">
      <dsp:nvSpPr>
        <dsp:cNvPr id="0" name=""/>
        <dsp:cNvSpPr/>
      </dsp:nvSpPr>
      <dsp:spPr>
        <a:xfrm>
          <a:off x="1919220" y="211984"/>
          <a:ext cx="1154183" cy="1695873"/>
        </a:xfrm>
        <a:prstGeom prst="down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16F614-E5C3-436F-98A4-7098D29040A0}">
      <dsp:nvSpPr>
        <dsp:cNvPr id="0" name=""/>
        <dsp:cNvSpPr/>
      </dsp:nvSpPr>
      <dsp:spPr>
        <a:xfrm>
          <a:off x="3241167" y="0"/>
          <a:ext cx="6276593" cy="1780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ts val="0"/>
            </a:spcAft>
            <a:buNone/>
          </a:pPr>
          <a:r>
            <a:rPr lang="en-US" sz="3200" kern="1200"/>
            <a:t>Data Protection </a:t>
          </a:r>
          <a:br>
            <a:rPr lang="en-US" sz="3200" kern="1200"/>
          </a:br>
          <a:r>
            <a:rPr lang="en-US" sz="3200" kern="1200"/>
            <a:t>&amp; AI Policies</a:t>
          </a:r>
        </a:p>
      </dsp:txBody>
      <dsp:txXfrm>
        <a:off x="3241167" y="0"/>
        <a:ext cx="6276593" cy="1780667"/>
      </dsp:txXfrm>
    </dsp:sp>
    <dsp:sp modelId="{65E173C4-4485-495D-A81A-28BE09E25CEE}">
      <dsp:nvSpPr>
        <dsp:cNvPr id="0" name=""/>
        <dsp:cNvSpPr/>
      </dsp:nvSpPr>
      <dsp:spPr>
        <a:xfrm>
          <a:off x="6183374" y="2331826"/>
          <a:ext cx="1131827" cy="1695873"/>
        </a:xfrm>
        <a:prstGeom prst="up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DCCDE5-C0B6-43AD-BB1C-877878A5EEB2}">
      <dsp:nvSpPr>
        <dsp:cNvPr id="0" name=""/>
        <dsp:cNvSpPr/>
      </dsp:nvSpPr>
      <dsp:spPr>
        <a:xfrm>
          <a:off x="595120" y="2459016"/>
          <a:ext cx="4542030" cy="1780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a:t>New Offerings &amp; Space for Innovation</a:t>
          </a:r>
        </a:p>
      </dsp:txBody>
      <dsp:txXfrm>
        <a:off x="595120" y="2459016"/>
        <a:ext cx="4542030" cy="1780667"/>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CEE9B8C-2E60-134E-9BE4-12A00957A476}" type="datetimeFigureOut">
              <a:rPr lang="en-US" smtClean="0"/>
              <a:t>8/12/2026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64FAF26-F2EB-D74B-863A-3455A46794C3}" type="slidenum">
              <a:rPr lang="en-US" smtClean="0"/>
              <a:t>‹#›</a:t>
            </a:fld>
            <a:endParaRPr lang="en-US"/>
          </a:p>
        </p:txBody>
      </p:sp>
    </p:spTree>
    <p:extLst>
      <p:ext uri="{BB962C8B-B14F-4D97-AF65-F5344CB8AC3E}">
        <p14:creationId xmlns:p14="http://schemas.microsoft.com/office/powerpoint/2010/main" val="3608398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2C72680-12EF-48B5-B221-559AA860582B}" type="slidenum">
              <a:rPr lang="en-US" smtClean="0"/>
              <a:t>1</a:t>
            </a:fld>
            <a:endParaRPr lang="en-US"/>
          </a:p>
        </p:txBody>
      </p:sp>
    </p:spTree>
    <p:extLst>
      <p:ext uri="{BB962C8B-B14F-4D97-AF65-F5344CB8AC3E}">
        <p14:creationId xmlns:p14="http://schemas.microsoft.com/office/powerpoint/2010/main" val="3618618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4FAF26-F2EB-D74B-863A-3455A46794C3}" type="slidenum">
              <a:rPr lang="en-US" smtClean="0"/>
              <a:t>17</a:t>
            </a:fld>
            <a:endParaRPr lang="en-US"/>
          </a:p>
        </p:txBody>
      </p:sp>
    </p:spTree>
    <p:extLst>
      <p:ext uri="{BB962C8B-B14F-4D97-AF65-F5344CB8AC3E}">
        <p14:creationId xmlns:p14="http://schemas.microsoft.com/office/powerpoint/2010/main" val="1018714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4FAF26-F2EB-D74B-863A-3455A46794C3}" type="slidenum">
              <a:rPr lang="en-US" smtClean="0"/>
              <a:t>2</a:t>
            </a:fld>
            <a:endParaRPr lang="en-US"/>
          </a:p>
        </p:txBody>
      </p:sp>
    </p:spTree>
    <p:extLst>
      <p:ext uri="{BB962C8B-B14F-4D97-AF65-F5344CB8AC3E}">
        <p14:creationId xmlns:p14="http://schemas.microsoft.com/office/powerpoint/2010/main" val="3504469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18E0B9-48E4-499D-93B2-B07D00395BA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07700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18E0B9-48E4-499D-93B2-B07D00395B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5228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4FAF26-F2EB-D74B-863A-3455A46794C3}" type="slidenum">
              <a:rPr lang="en-US" smtClean="0"/>
              <a:t>6</a:t>
            </a:fld>
            <a:endParaRPr lang="en-US"/>
          </a:p>
        </p:txBody>
      </p:sp>
    </p:spTree>
    <p:extLst>
      <p:ext uri="{BB962C8B-B14F-4D97-AF65-F5344CB8AC3E}">
        <p14:creationId xmlns:p14="http://schemas.microsoft.com/office/powerpoint/2010/main" val="3979321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72680-12EF-48B5-B221-559AA860582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4481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F19D0F-9990-4BCF-89AF-4D07E3327A0D}" type="slidenum">
              <a:rPr lang="en-US" smtClean="0"/>
              <a:t>14</a:t>
            </a:fld>
            <a:endParaRPr lang="en-US"/>
          </a:p>
        </p:txBody>
      </p:sp>
    </p:spTree>
    <p:extLst>
      <p:ext uri="{BB962C8B-B14F-4D97-AF65-F5344CB8AC3E}">
        <p14:creationId xmlns:p14="http://schemas.microsoft.com/office/powerpoint/2010/main" val="2257222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F19D0F-9990-4BCF-89AF-4D07E3327A0D}" type="slidenum">
              <a:rPr lang="en-US" smtClean="0"/>
              <a:t>15</a:t>
            </a:fld>
            <a:endParaRPr lang="en-US"/>
          </a:p>
        </p:txBody>
      </p:sp>
    </p:spTree>
    <p:extLst>
      <p:ext uri="{BB962C8B-B14F-4D97-AF65-F5344CB8AC3E}">
        <p14:creationId xmlns:p14="http://schemas.microsoft.com/office/powerpoint/2010/main" val="2472916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A59B4-5E06-B453-9578-3A6185C9DD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F4EF7-D417-006D-BC6C-C26C4AD801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CE8710-C483-6D5C-0673-F630F9EFC3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FD0425-3FD7-4394-B8B3-43449E26A56D}"/>
              </a:ext>
            </a:extLst>
          </p:cNvPr>
          <p:cNvSpPr>
            <a:spLocks noGrp="1"/>
          </p:cNvSpPr>
          <p:nvPr>
            <p:ph type="sldNum" sz="quarter" idx="5"/>
          </p:nvPr>
        </p:nvSpPr>
        <p:spPr/>
        <p:txBody>
          <a:bodyPr/>
          <a:lstStyle/>
          <a:p>
            <a:fld id="{F7F19D0F-9990-4BCF-89AF-4D07E3327A0D}" type="slidenum">
              <a:rPr lang="en-US" smtClean="0"/>
              <a:t>16</a:t>
            </a:fld>
            <a:endParaRPr lang="en-US"/>
          </a:p>
        </p:txBody>
      </p:sp>
    </p:spTree>
    <p:extLst>
      <p:ext uri="{BB962C8B-B14F-4D97-AF65-F5344CB8AC3E}">
        <p14:creationId xmlns:p14="http://schemas.microsoft.com/office/powerpoint/2010/main" val="32874541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tude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ubtitle 2"/>
          <p:cNvSpPr>
            <a:spLocks noGrp="1"/>
          </p:cNvSpPr>
          <p:nvPr>
            <p:ph type="subTitle" idx="1" hasCustomPrompt="1"/>
          </p:nvPr>
        </p:nvSpPr>
        <p:spPr>
          <a:xfrm>
            <a:off x="2540000" y="3339029"/>
            <a:ext cx="7112000" cy="838200"/>
          </a:xfrm>
          <a:prstGeom prst="rect">
            <a:avLst/>
          </a:prstGeom>
          <a:noFill/>
        </p:spPr>
        <p:txBody>
          <a:bodyPr anchor="ctr">
            <a:noAutofit/>
          </a:bodyPr>
          <a:lstStyle>
            <a:lvl1pPr marL="0" indent="0" algn="ctr">
              <a:buNone/>
              <a:defRPr sz="24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a:p>
            <a:r>
              <a:rPr lang="en-US" dirty="0"/>
              <a:t>Month ##, ####</a:t>
            </a:r>
          </a:p>
        </p:txBody>
      </p:sp>
      <p:sp>
        <p:nvSpPr>
          <p:cNvPr id="14" name="Title 1"/>
          <p:cNvSpPr>
            <a:spLocks noGrp="1"/>
          </p:cNvSpPr>
          <p:nvPr>
            <p:ph type="ctrTitle" hasCustomPrompt="1"/>
          </p:nvPr>
        </p:nvSpPr>
        <p:spPr>
          <a:xfrm>
            <a:off x="1519804" y="1535185"/>
            <a:ext cx="9152390" cy="1683581"/>
          </a:xfrm>
          <a:prstGeom prst="rect">
            <a:avLst/>
          </a:prstGeom>
          <a:noFill/>
        </p:spPr>
        <p:txBody>
          <a:bodyPr/>
          <a:lstStyle>
            <a:lvl1pPr algn="ctr">
              <a:defRPr sz="6000" baseline="0">
                <a:solidFill>
                  <a:schemeClr val="bg1"/>
                </a:solidFill>
              </a:defRPr>
            </a:lvl1pPr>
          </a:lstStyle>
          <a:p>
            <a:r>
              <a:rPr lang="en-US" dirty="0"/>
              <a:t>Title of Presentation</a:t>
            </a:r>
          </a:p>
        </p:txBody>
      </p:sp>
      <p:sp>
        <p:nvSpPr>
          <p:cNvPr id="19" name="Text Placeholder 2"/>
          <p:cNvSpPr>
            <a:spLocks noGrp="1"/>
          </p:cNvSpPr>
          <p:nvPr>
            <p:ph type="body" idx="10" hasCustomPrompt="1"/>
          </p:nvPr>
        </p:nvSpPr>
        <p:spPr>
          <a:xfrm>
            <a:off x="2540000" y="4297492"/>
            <a:ext cx="7112000" cy="457200"/>
          </a:xfrm>
          <a:prstGeom prst="rect">
            <a:avLst/>
          </a:prstGeom>
          <a:noFill/>
        </p:spPr>
        <p:txBody>
          <a:bodyPr anchor="t">
            <a:normAutofit/>
          </a:bodyPr>
          <a:lstStyle>
            <a:lvl1pPr marL="0" indent="0" algn="ctr">
              <a:buNone/>
              <a:defRPr sz="24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Presented by Name</a:t>
            </a:r>
          </a:p>
        </p:txBody>
      </p:sp>
      <p:pic>
        <p:nvPicPr>
          <p:cNvPr id="7" name="Picture 6" descr="A black background with white text&#10;&#10;Description automatically generated">
            <a:extLst>
              <a:ext uri="{FF2B5EF4-FFF2-40B4-BE49-F238E27FC236}">
                <a16:creationId xmlns:a16="http://schemas.microsoft.com/office/drawing/2014/main" id="{99E8D516-22A9-0A08-62D3-A40EE277471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48977" y="4754692"/>
            <a:ext cx="3894045" cy="2042506"/>
          </a:xfrm>
          <a:prstGeom prst="rect">
            <a:avLst/>
          </a:prstGeom>
        </p:spPr>
      </p:pic>
    </p:spTree>
    <p:extLst>
      <p:ext uri="{BB962C8B-B14F-4D97-AF65-F5344CB8AC3E}">
        <p14:creationId xmlns:p14="http://schemas.microsoft.com/office/powerpoint/2010/main" val="2858729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 Acc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609600" y="1346252"/>
            <a:ext cx="10972802" cy="4280661"/>
          </a:xfrm>
          <a:prstGeom prst="rect">
            <a:avLst/>
          </a:prstGeom>
        </p:spPr>
        <p:txBody>
          <a:bodyPr anchor="b">
            <a:normAutofit/>
          </a:bodyPr>
          <a:lstStyle>
            <a:lvl1pPr marL="0" indent="0">
              <a:buNone/>
              <a:defRPr sz="8800">
                <a:solidFill>
                  <a:schemeClr val="tx2"/>
                </a:solidFill>
              </a:defRPr>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609600" y="467443"/>
            <a:ext cx="10972801" cy="609600"/>
          </a:xfrm>
          <a:prstGeom prst="rect">
            <a:avLst/>
          </a:prstGeom>
        </p:spPr>
        <p:txBody>
          <a:bodyPr vert="horz" lIns="91440" tIns="45720" rIns="91440" bIns="45720" rtlCol="0" anchor="ctr">
            <a:noAutofit/>
          </a:bodyPr>
          <a:lstStyle>
            <a:lvl1pPr>
              <a:defRPr>
                <a:solidFill>
                  <a:schemeClr val="tx2"/>
                </a:solidFill>
              </a:defRPr>
            </a:lvl1pPr>
          </a:lstStyle>
          <a:p>
            <a:r>
              <a:rPr lang="en-US"/>
              <a:t>Click to edit Master title style</a:t>
            </a:r>
            <a:endParaRPr lang="en-US" dirty="0"/>
          </a:p>
        </p:txBody>
      </p:sp>
      <p:sp>
        <p:nvSpPr>
          <p:cNvPr id="15" name="Footer Placeholder 4">
            <a:extLst>
              <a:ext uri="{FF2B5EF4-FFF2-40B4-BE49-F238E27FC236}">
                <a16:creationId xmlns:a16="http://schemas.microsoft.com/office/drawing/2014/main" id="{446CC853-556D-4CB4-AA4E-E0499E7B191F}"/>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pic>
        <p:nvPicPr>
          <p:cNvPr id="2" name="Picture 1" descr="A black background with white text&#10;&#10;Description automatically generated">
            <a:extLst>
              <a:ext uri="{FF2B5EF4-FFF2-40B4-BE49-F238E27FC236}">
                <a16:creationId xmlns:a16="http://schemas.microsoft.com/office/drawing/2014/main" id="{E1AB7BF5-FF2B-B301-C478-FDB6DD7881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2381833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TextBox 6"/>
          <p:cNvSpPr txBox="1"/>
          <p:nvPr/>
        </p:nvSpPr>
        <p:spPr>
          <a:xfrm>
            <a:off x="508000" y="152400"/>
            <a:ext cx="3454400" cy="230832"/>
          </a:xfrm>
          <a:prstGeom prst="rect">
            <a:avLst/>
          </a:prstGeom>
          <a:noFill/>
        </p:spPr>
        <p:txBody>
          <a:bodyPr wrap="square" rtlCol="0">
            <a:spAutoFit/>
          </a:bodyPr>
          <a:lstStyle/>
          <a:p>
            <a:r>
              <a:rPr lang="en-US" sz="900" dirty="0">
                <a:solidFill>
                  <a:schemeClr val="bg1"/>
                </a:solidFill>
              </a:rPr>
              <a:t>INFORMATION TECHNOLOGY SERVICES</a:t>
            </a:r>
          </a:p>
        </p:txBody>
      </p:sp>
      <p:sp>
        <p:nvSpPr>
          <p:cNvPr id="10" name="Footer Placeholder 4">
            <a:extLst>
              <a:ext uri="{FF2B5EF4-FFF2-40B4-BE49-F238E27FC236}">
                <a16:creationId xmlns:a16="http://schemas.microsoft.com/office/drawing/2014/main" id="{7A02967E-386D-4C78-8CDF-01E58FD73DA4}"/>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pic>
        <p:nvPicPr>
          <p:cNvPr id="2" name="Picture 1" descr="A black background with white text&#10;&#10;Description automatically generated">
            <a:extLst>
              <a:ext uri="{FF2B5EF4-FFF2-40B4-BE49-F238E27FC236}">
                <a16:creationId xmlns:a16="http://schemas.microsoft.com/office/drawing/2014/main" id="{EE9C91B9-A85D-26D5-89AB-6C3B8F20A8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2462950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 Stude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ubtitle 2"/>
          <p:cNvSpPr>
            <a:spLocks noGrp="1"/>
          </p:cNvSpPr>
          <p:nvPr>
            <p:ph type="subTitle" idx="1" hasCustomPrompt="1"/>
          </p:nvPr>
        </p:nvSpPr>
        <p:spPr>
          <a:xfrm>
            <a:off x="2540000" y="3339029"/>
            <a:ext cx="7112000" cy="838200"/>
          </a:xfrm>
          <a:prstGeom prst="rect">
            <a:avLst/>
          </a:prstGeom>
          <a:noFill/>
        </p:spPr>
        <p:txBody>
          <a:bodyPr anchor="ctr">
            <a:noAutofit/>
          </a:bodyPr>
          <a:lstStyle>
            <a:lvl1pPr marL="0" indent="0" algn="ctr">
              <a:buNone/>
              <a:defRPr sz="24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a:p>
            <a:r>
              <a:rPr lang="en-US" dirty="0"/>
              <a:t>Month ##, ####</a:t>
            </a:r>
          </a:p>
        </p:txBody>
      </p:sp>
      <p:sp>
        <p:nvSpPr>
          <p:cNvPr id="14" name="Title 1"/>
          <p:cNvSpPr>
            <a:spLocks noGrp="1"/>
          </p:cNvSpPr>
          <p:nvPr>
            <p:ph type="ctrTitle" hasCustomPrompt="1"/>
          </p:nvPr>
        </p:nvSpPr>
        <p:spPr>
          <a:xfrm>
            <a:off x="1519804" y="1535185"/>
            <a:ext cx="9152390" cy="1683581"/>
          </a:xfrm>
          <a:prstGeom prst="rect">
            <a:avLst/>
          </a:prstGeom>
          <a:noFill/>
        </p:spPr>
        <p:txBody>
          <a:bodyPr/>
          <a:lstStyle>
            <a:lvl1pPr algn="ctr">
              <a:defRPr sz="6000" baseline="0">
                <a:solidFill>
                  <a:schemeClr val="bg1"/>
                </a:solidFill>
              </a:defRPr>
            </a:lvl1pPr>
          </a:lstStyle>
          <a:p>
            <a:r>
              <a:rPr lang="en-US" dirty="0"/>
              <a:t>Title of Presentation</a:t>
            </a:r>
          </a:p>
        </p:txBody>
      </p:sp>
      <p:sp>
        <p:nvSpPr>
          <p:cNvPr id="19" name="Text Placeholder 2"/>
          <p:cNvSpPr>
            <a:spLocks noGrp="1"/>
          </p:cNvSpPr>
          <p:nvPr>
            <p:ph type="body" idx="10" hasCustomPrompt="1"/>
          </p:nvPr>
        </p:nvSpPr>
        <p:spPr>
          <a:xfrm>
            <a:off x="2540000" y="4297492"/>
            <a:ext cx="7112000" cy="457200"/>
          </a:xfrm>
          <a:prstGeom prst="rect">
            <a:avLst/>
          </a:prstGeom>
          <a:noFill/>
        </p:spPr>
        <p:txBody>
          <a:bodyPr anchor="t">
            <a:normAutofit/>
          </a:bodyPr>
          <a:lstStyle>
            <a:lvl1pPr marL="0" indent="0" algn="ctr">
              <a:buNone/>
              <a:defRPr sz="24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Presented by Name</a:t>
            </a:r>
          </a:p>
        </p:txBody>
      </p:sp>
      <p:pic>
        <p:nvPicPr>
          <p:cNvPr id="7" name="Picture 6" descr="A black background with white text&#10;&#10;Description automatically generated">
            <a:extLst>
              <a:ext uri="{FF2B5EF4-FFF2-40B4-BE49-F238E27FC236}">
                <a16:creationId xmlns:a16="http://schemas.microsoft.com/office/drawing/2014/main" id="{99E8D516-22A9-0A08-62D3-A40EE277471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48977" y="4754692"/>
            <a:ext cx="3894045" cy="2042506"/>
          </a:xfrm>
          <a:prstGeom prst="rect">
            <a:avLst/>
          </a:prstGeom>
        </p:spPr>
      </p:pic>
    </p:spTree>
    <p:extLst>
      <p:ext uri="{BB962C8B-B14F-4D97-AF65-F5344CB8AC3E}">
        <p14:creationId xmlns:p14="http://schemas.microsoft.com/office/powerpoint/2010/main" val="2328578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AutoShape 2" descr="https://restricted-identityguide.fsu.edu/resources/photography/DSC02324.jpg"/>
          <p:cNvSpPr>
            <a:spLocks noChangeAspect="1" noChangeArrowheads="1"/>
          </p:cNvSpPr>
          <p:nvPr userDrawn="1"/>
        </p:nvSpPr>
        <p:spPr bwMode="auto">
          <a:xfrm>
            <a:off x="155575" y="-4419600"/>
            <a:ext cx="13839825" cy="922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ttps://restricted-identityguide.fsu.edu/resources/photography/DSC02324.jpg"/>
          <p:cNvSpPr>
            <a:spLocks noChangeAspect="1" noChangeArrowheads="1"/>
          </p:cNvSpPr>
          <p:nvPr userDrawn="1"/>
        </p:nvSpPr>
        <p:spPr bwMode="auto">
          <a:xfrm>
            <a:off x="307975" y="-4267200"/>
            <a:ext cx="13839825" cy="922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itle 1">
            <a:extLst>
              <a:ext uri="{FF2B5EF4-FFF2-40B4-BE49-F238E27FC236}">
                <a16:creationId xmlns:a16="http://schemas.microsoft.com/office/drawing/2014/main" id="{72F85ED8-5FDA-4E9E-BF7A-4DDFC8A97288}"/>
              </a:ext>
            </a:extLst>
          </p:cNvPr>
          <p:cNvSpPr>
            <a:spLocks noGrp="1"/>
          </p:cNvSpPr>
          <p:nvPr>
            <p:ph type="ctrTitle"/>
          </p:nvPr>
        </p:nvSpPr>
        <p:spPr>
          <a:xfrm>
            <a:off x="610519" y="3013462"/>
            <a:ext cx="5344124" cy="1311715"/>
          </a:xfrm>
          <a:prstGeom prst="rect">
            <a:avLst/>
          </a:prstGeom>
        </p:spPr>
        <p:txBody>
          <a:bodyPr anchor="ctr">
            <a:normAutofit/>
          </a:bodyPr>
          <a:lstStyle>
            <a:lvl1pPr algn="r">
              <a:defRPr sz="3500" spc="200" baseline="0">
                <a:solidFill>
                  <a:schemeClr val="bg2"/>
                </a:solidFill>
              </a:defRPr>
            </a:lvl1pPr>
          </a:lstStyle>
          <a:p>
            <a:r>
              <a:rPr lang="en-US"/>
              <a:t>Click to edit Master title style</a:t>
            </a:r>
            <a:endParaRPr lang="en-US" dirty="0"/>
          </a:p>
        </p:txBody>
      </p:sp>
      <p:sp>
        <p:nvSpPr>
          <p:cNvPr id="8" name="Subtitle 2">
            <a:extLst>
              <a:ext uri="{FF2B5EF4-FFF2-40B4-BE49-F238E27FC236}">
                <a16:creationId xmlns:a16="http://schemas.microsoft.com/office/drawing/2014/main" id="{57210235-DE16-4247-871F-10070695744C}"/>
              </a:ext>
            </a:extLst>
          </p:cNvPr>
          <p:cNvSpPr>
            <a:spLocks noGrp="1"/>
          </p:cNvSpPr>
          <p:nvPr>
            <p:ph type="subTitle" idx="1" hasCustomPrompt="1"/>
          </p:nvPr>
        </p:nvSpPr>
        <p:spPr>
          <a:xfrm>
            <a:off x="6257187" y="3013462"/>
            <a:ext cx="5325213" cy="1311715"/>
          </a:xfrm>
          <a:prstGeom prst="rect">
            <a:avLst/>
          </a:prstGeom>
        </p:spPr>
        <p:txBody>
          <a:bodyPr lIns="91440" rIns="91440" anchor="ctr">
            <a:normAutofit/>
          </a:bodyPr>
          <a:lstStyle>
            <a:lvl1pPr marL="0" indent="0" algn="l">
              <a:lnSpc>
                <a:spcPct val="100000"/>
              </a:lnSpc>
              <a:spcBef>
                <a:spcPts val="0"/>
              </a:spcBef>
              <a:spcAft>
                <a:spcPts val="200"/>
              </a:spcAft>
              <a:buNone/>
              <a:defRPr sz="1600">
                <a:solidFill>
                  <a:schemeClr val="bg1"/>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subtitle</a:t>
            </a:r>
          </a:p>
        </p:txBody>
      </p:sp>
      <p:sp>
        <p:nvSpPr>
          <p:cNvPr id="9" name="Footer Placeholder 4">
            <a:extLst>
              <a:ext uri="{FF2B5EF4-FFF2-40B4-BE49-F238E27FC236}">
                <a16:creationId xmlns:a16="http://schemas.microsoft.com/office/drawing/2014/main" id="{408835E9-05EB-41EB-8AB5-112C9888B765}"/>
              </a:ext>
            </a:extLst>
          </p:cNvPr>
          <p:cNvSpPr>
            <a:spLocks noGrp="1"/>
          </p:cNvSpPr>
          <p:nvPr>
            <p:ph type="ftr" sz="quarter" idx="11"/>
          </p:nvPr>
        </p:nvSpPr>
        <p:spPr>
          <a:xfrm>
            <a:off x="609600" y="4480560"/>
            <a:ext cx="10972800" cy="365125"/>
          </a:xfrm>
          <a:prstGeom prst="rect">
            <a:avLst/>
          </a:prstGeom>
        </p:spPr>
        <p:txBody>
          <a:bodyPr/>
          <a:lstStyle>
            <a:lvl1pPr>
              <a:defRPr>
                <a:solidFill>
                  <a:schemeClr val="bg1"/>
                </a:solidFill>
              </a:defRPr>
            </a:lvl1pPr>
          </a:lstStyle>
          <a:p>
            <a:endParaRPr lang="en-US" dirty="0"/>
          </a:p>
        </p:txBody>
      </p:sp>
      <p:cxnSp>
        <p:nvCxnSpPr>
          <p:cNvPr id="10" name="Straight Connector 9">
            <a:extLst>
              <a:ext uri="{FF2B5EF4-FFF2-40B4-BE49-F238E27FC236}">
                <a16:creationId xmlns:a16="http://schemas.microsoft.com/office/drawing/2014/main" id="{70006F5E-F9CE-4C29-BCA7-0D5E7C6EDDAA}"/>
              </a:ext>
            </a:extLst>
          </p:cNvPr>
          <p:cNvCxnSpPr/>
          <p:nvPr userDrawn="1"/>
        </p:nvCxnSpPr>
        <p:spPr>
          <a:xfrm flipV="1">
            <a:off x="6107042" y="3238357"/>
            <a:ext cx="0" cy="914400"/>
          </a:xfrm>
          <a:prstGeom prst="line">
            <a:avLst/>
          </a:prstGeom>
          <a:ln w="2222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8518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Photo Accent">
    <p:spTree>
      <p:nvGrpSpPr>
        <p:cNvPr id="1" name=""/>
        <p:cNvGrpSpPr/>
        <p:nvPr/>
      </p:nvGrpSpPr>
      <p:grpSpPr>
        <a:xfrm>
          <a:off x="0" y="0"/>
          <a:ext cx="0" cy="0"/>
          <a:chOff x="0" y="0"/>
          <a:chExt cx="0" cy="0"/>
        </a:xfrm>
      </p:grpSpPr>
      <p:pic>
        <p:nvPicPr>
          <p:cNvPr id="12" name="Picture 11" descr="A person sitting on the stairs&#10;&#10;Description automatically generated with medium confidence">
            <a:extLst>
              <a:ext uri="{FF2B5EF4-FFF2-40B4-BE49-F238E27FC236}">
                <a16:creationId xmlns:a16="http://schemas.microsoft.com/office/drawing/2014/main" id="{6088DA9C-EB79-42AE-A0FC-43470308FE6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1072" b="3137"/>
          <a:stretch/>
        </p:blipFill>
        <p:spPr>
          <a:xfrm>
            <a:off x="0" y="0"/>
            <a:ext cx="12192000" cy="6157520"/>
          </a:xfrm>
          <a:prstGeom prst="rect">
            <a:avLst/>
          </a:prstGeom>
        </p:spPr>
      </p:pic>
      <p:sp>
        <p:nvSpPr>
          <p:cNvPr id="10" name="Rectangle 9">
            <a:extLst>
              <a:ext uri="{FF2B5EF4-FFF2-40B4-BE49-F238E27FC236}">
                <a16:creationId xmlns:a16="http://schemas.microsoft.com/office/drawing/2014/main" id="{4F89DBCF-BDF0-4FA1-B1D5-E4DCCB73BD21}"/>
              </a:ext>
            </a:extLst>
          </p:cNvPr>
          <p:cNvSpPr/>
          <p:nvPr userDrawn="1"/>
        </p:nvSpPr>
        <p:spPr>
          <a:xfrm>
            <a:off x="0" y="-1740"/>
            <a:ext cx="12192000" cy="6159260"/>
          </a:xfrm>
          <a:prstGeom prst="rect">
            <a:avLst/>
          </a:prstGeom>
          <a:solidFill>
            <a:schemeClr val="bg1">
              <a:alpha val="3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ooter Placeholder 4">
            <a:extLst>
              <a:ext uri="{FF2B5EF4-FFF2-40B4-BE49-F238E27FC236}">
                <a16:creationId xmlns:a16="http://schemas.microsoft.com/office/drawing/2014/main" id="{C7262E6C-15B7-48D9-A531-09721057863E}"/>
              </a:ext>
            </a:extLst>
          </p:cNvPr>
          <p:cNvSpPr>
            <a:spLocks noGrp="1"/>
          </p:cNvSpPr>
          <p:nvPr>
            <p:ph type="ftr" sz="quarter" idx="11"/>
          </p:nvPr>
        </p:nvSpPr>
        <p:spPr>
          <a:xfrm>
            <a:off x="609600" y="5355117"/>
            <a:ext cx="10972800" cy="365125"/>
          </a:xfrm>
          <a:prstGeom prst="rect">
            <a:avLst/>
          </a:prstGeom>
        </p:spPr>
        <p:txBody>
          <a:bodyPr/>
          <a:lstStyle/>
          <a:p>
            <a:endParaRPr lang="en-US" dirty="0"/>
          </a:p>
        </p:txBody>
      </p:sp>
      <p:sp>
        <p:nvSpPr>
          <p:cNvPr id="13" name="Subtitle 2">
            <a:extLst>
              <a:ext uri="{FF2B5EF4-FFF2-40B4-BE49-F238E27FC236}">
                <a16:creationId xmlns:a16="http://schemas.microsoft.com/office/drawing/2014/main" id="{EF47106C-1BE5-4638-9E38-9BB4A44B340B}"/>
              </a:ext>
            </a:extLst>
          </p:cNvPr>
          <p:cNvSpPr>
            <a:spLocks noGrp="1"/>
          </p:cNvSpPr>
          <p:nvPr>
            <p:ph type="subTitle" idx="1" hasCustomPrompt="1"/>
          </p:nvPr>
        </p:nvSpPr>
        <p:spPr>
          <a:xfrm>
            <a:off x="1133068" y="1056171"/>
            <a:ext cx="2971800" cy="1311715"/>
          </a:xfrm>
          <a:prstGeom prst="rect">
            <a:avLst/>
          </a:prstGeom>
        </p:spPr>
        <p:txBody>
          <a:bodyPr lIns="91440" rIns="91440" anchor="ctr">
            <a:normAutofit/>
          </a:bodyPr>
          <a:lstStyle>
            <a:lvl1pPr marL="0" indent="0" algn="l">
              <a:lnSpc>
                <a:spcPct val="100000"/>
              </a:lnSpc>
              <a:spcBef>
                <a:spcPts val="0"/>
              </a:spcBef>
              <a:spcAft>
                <a:spcPts val="200"/>
              </a:spcAft>
              <a:buNone/>
              <a:defRPr sz="1600">
                <a:solidFill>
                  <a:srgbClr val="101820"/>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subtitle</a:t>
            </a:r>
          </a:p>
        </p:txBody>
      </p:sp>
      <p:cxnSp>
        <p:nvCxnSpPr>
          <p:cNvPr id="14" name="Straight Connector 13">
            <a:extLst>
              <a:ext uri="{FF2B5EF4-FFF2-40B4-BE49-F238E27FC236}">
                <a16:creationId xmlns:a16="http://schemas.microsoft.com/office/drawing/2014/main" id="{85CF50D4-9915-46D4-8DC8-366625E133DC}"/>
              </a:ext>
            </a:extLst>
          </p:cNvPr>
          <p:cNvCxnSpPr/>
          <p:nvPr userDrawn="1"/>
        </p:nvCxnSpPr>
        <p:spPr>
          <a:xfrm flipV="1">
            <a:off x="909311" y="1360137"/>
            <a:ext cx="0" cy="91440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descr="A black background with white text&#10;&#10;Description automatically generated">
            <a:extLst>
              <a:ext uri="{FF2B5EF4-FFF2-40B4-BE49-F238E27FC236}">
                <a16:creationId xmlns:a16="http://schemas.microsoft.com/office/drawing/2014/main" id="{37DAECA3-CA29-3F26-D825-A63068FE17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2550156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ext Acc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609600" y="1346252"/>
            <a:ext cx="10972802" cy="4280661"/>
          </a:xfrm>
          <a:prstGeom prst="rect">
            <a:avLst/>
          </a:prstGeom>
        </p:spPr>
        <p:txBody>
          <a:bodyPr anchor="b">
            <a:normAutofit/>
          </a:bodyPr>
          <a:lstStyle>
            <a:lvl1pPr marL="0" indent="0">
              <a:buNone/>
              <a:defRPr sz="8800">
                <a:solidFill>
                  <a:schemeClr val="tx2"/>
                </a:solidFill>
              </a:defRPr>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609600" y="467443"/>
            <a:ext cx="10972801" cy="609600"/>
          </a:xfrm>
          <a:prstGeom prst="rect">
            <a:avLst/>
          </a:prstGeom>
        </p:spPr>
        <p:txBody>
          <a:bodyPr vert="horz" lIns="91440" tIns="45720" rIns="91440" bIns="45720" rtlCol="0" anchor="ctr">
            <a:noAutofit/>
          </a:bodyPr>
          <a:lstStyle>
            <a:lvl1pPr>
              <a:defRPr>
                <a:solidFill>
                  <a:schemeClr val="tx2"/>
                </a:solidFill>
              </a:defRPr>
            </a:lvl1pPr>
          </a:lstStyle>
          <a:p>
            <a:r>
              <a:rPr lang="en-US"/>
              <a:t>Click to edit Master title style</a:t>
            </a:r>
            <a:endParaRPr lang="en-US" dirty="0"/>
          </a:p>
        </p:txBody>
      </p:sp>
      <p:sp>
        <p:nvSpPr>
          <p:cNvPr id="15" name="Footer Placeholder 4">
            <a:extLst>
              <a:ext uri="{FF2B5EF4-FFF2-40B4-BE49-F238E27FC236}">
                <a16:creationId xmlns:a16="http://schemas.microsoft.com/office/drawing/2014/main" id="{446CC853-556D-4CB4-AA4E-E0499E7B191F}"/>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pic>
        <p:nvPicPr>
          <p:cNvPr id="2" name="Picture 1" descr="A black background with white text&#10;&#10;Description automatically generated">
            <a:extLst>
              <a:ext uri="{FF2B5EF4-FFF2-40B4-BE49-F238E27FC236}">
                <a16:creationId xmlns:a16="http://schemas.microsoft.com/office/drawing/2014/main" id="{E1AB7BF5-FF2B-B301-C478-FDB6DD7881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3205964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Text Acc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609600" y="1346252"/>
            <a:ext cx="10972802" cy="4280661"/>
          </a:xfrm>
          <a:prstGeom prst="rect">
            <a:avLst/>
          </a:prstGeom>
        </p:spPr>
        <p:txBody>
          <a:bodyPr anchor="b">
            <a:normAutofit/>
          </a:bodyPr>
          <a:lstStyle>
            <a:lvl1pPr marL="0" indent="0">
              <a:buNone/>
              <a:defRPr sz="8800">
                <a:solidFill>
                  <a:schemeClr val="tx2"/>
                </a:solidFill>
              </a:defRPr>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609600" y="467443"/>
            <a:ext cx="10972801" cy="609600"/>
          </a:xfrm>
          <a:prstGeom prst="rect">
            <a:avLst/>
          </a:prstGeom>
        </p:spPr>
        <p:txBody>
          <a:bodyPr vert="horz" lIns="91440" tIns="45720" rIns="91440" bIns="45720" rtlCol="0" anchor="ctr">
            <a:noAutofit/>
          </a:bodyPr>
          <a:lstStyle/>
          <a:p>
            <a:r>
              <a:rPr lang="en-US"/>
              <a:t>Click to edit Master title style</a:t>
            </a:r>
          </a:p>
        </p:txBody>
      </p:sp>
      <p:sp>
        <p:nvSpPr>
          <p:cNvPr id="15" name="Footer Placeholder 4">
            <a:extLst>
              <a:ext uri="{FF2B5EF4-FFF2-40B4-BE49-F238E27FC236}">
                <a16:creationId xmlns:a16="http://schemas.microsoft.com/office/drawing/2014/main" id="{446CC853-556D-4CB4-AA4E-E0499E7B191F}"/>
              </a:ext>
            </a:extLst>
          </p:cNvPr>
          <p:cNvSpPr>
            <a:spLocks noGrp="1"/>
          </p:cNvSpPr>
          <p:nvPr>
            <p:ph type="ftr" sz="quarter" idx="11"/>
          </p:nvPr>
        </p:nvSpPr>
        <p:spPr>
          <a:xfrm>
            <a:off x="609600" y="5707657"/>
            <a:ext cx="10972800" cy="365125"/>
          </a:xfrm>
          <a:prstGeom prst="rect">
            <a:avLst/>
          </a:prstGeom>
        </p:spPr>
        <p:txBody>
          <a:bodyPr/>
          <a:lstStyle/>
          <a:p>
            <a:endParaRPr lang="en-US"/>
          </a:p>
        </p:txBody>
      </p:sp>
      <p:pic>
        <p:nvPicPr>
          <p:cNvPr id="5" name="Picture 4">
            <a:extLst>
              <a:ext uri="{FF2B5EF4-FFF2-40B4-BE49-F238E27FC236}">
                <a16:creationId xmlns:a16="http://schemas.microsoft.com/office/drawing/2014/main" id="{D699C4CF-9855-40FA-A315-EF58C9FEE136}"/>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7536100" y="6171105"/>
            <a:ext cx="673835" cy="651592"/>
          </a:xfrm>
          <a:prstGeom prst="rect">
            <a:avLst/>
          </a:prstGeom>
        </p:spPr>
      </p:pic>
      <p:pic>
        <p:nvPicPr>
          <p:cNvPr id="6" name="Picture 5">
            <a:extLst>
              <a:ext uri="{FF2B5EF4-FFF2-40B4-BE49-F238E27FC236}">
                <a16:creationId xmlns:a16="http://schemas.microsoft.com/office/drawing/2014/main" id="{E9CBF2AE-52BD-45B6-ABF3-184A3BFBA582}"/>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8035290" y="6242199"/>
            <a:ext cx="3547110" cy="623566"/>
          </a:xfrm>
          <a:prstGeom prst="rect">
            <a:avLst/>
          </a:prstGeom>
        </p:spPr>
      </p:pic>
    </p:spTree>
    <p:extLst>
      <p:ext uri="{BB962C8B-B14F-4D97-AF65-F5344CB8AC3E}">
        <p14:creationId xmlns:p14="http://schemas.microsoft.com/office/powerpoint/2010/main" val="3826043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D8CDD-0790-B82F-1245-E5F5456E23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45BCA6-91BA-86B5-FD66-9205B3E09E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466365-D569-C720-247F-99B53DA566AC}"/>
              </a:ext>
            </a:extLst>
          </p:cNvPr>
          <p:cNvSpPr>
            <a:spLocks noGrp="1"/>
          </p:cNvSpPr>
          <p:nvPr>
            <p:ph type="dt" sz="half" idx="10"/>
          </p:nvPr>
        </p:nvSpPr>
        <p:spPr/>
        <p:txBody>
          <a:bodyPr/>
          <a:lstStyle/>
          <a:p>
            <a:fld id="{4AC55AE8-3B9A-8C4F-A1E6-0AF54147369D}" type="datetimeFigureOut">
              <a:rPr lang="en-US" smtClean="0"/>
              <a:t>8/12/2026</a:t>
            </a:fld>
            <a:endParaRPr lang="en-US"/>
          </a:p>
        </p:txBody>
      </p:sp>
      <p:sp>
        <p:nvSpPr>
          <p:cNvPr id="5" name="Footer Placeholder 4">
            <a:extLst>
              <a:ext uri="{FF2B5EF4-FFF2-40B4-BE49-F238E27FC236}">
                <a16:creationId xmlns:a16="http://schemas.microsoft.com/office/drawing/2014/main" id="{AA0ABE8F-DF6E-418F-B528-0565D9B48C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5D9DF-AA3A-3058-02B9-E8FA893A8A19}"/>
              </a:ext>
            </a:extLst>
          </p:cNvPr>
          <p:cNvSpPr>
            <a:spLocks noGrp="1"/>
          </p:cNvSpPr>
          <p:nvPr>
            <p:ph type="sldNum" sz="quarter" idx="12"/>
          </p:nvPr>
        </p:nvSpPr>
        <p:spPr/>
        <p:txBody>
          <a:bodyPr/>
          <a:lstStyle/>
          <a:p>
            <a:fld id="{FEBDC866-F71A-4340-B87D-B28ADDBEDF53}" type="slidenum">
              <a:rPr lang="en-US" smtClean="0"/>
              <a:t>‹#›</a:t>
            </a:fld>
            <a:endParaRPr lang="en-US"/>
          </a:p>
        </p:txBody>
      </p:sp>
    </p:spTree>
    <p:extLst>
      <p:ext uri="{BB962C8B-B14F-4D97-AF65-F5344CB8AC3E}">
        <p14:creationId xmlns:p14="http://schemas.microsoft.com/office/powerpoint/2010/main" val="33290355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text and imag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1D49246-C641-C3BA-F07B-89FFC6CDAEB8}"/>
              </a:ext>
            </a:extLst>
          </p:cNvPr>
          <p:cNvSpPr>
            <a:spLocks noGrp="1"/>
          </p:cNvSpPr>
          <p:nvPr>
            <p:ph type="title" hasCustomPrompt="1"/>
          </p:nvPr>
        </p:nvSpPr>
        <p:spPr>
          <a:xfrm>
            <a:off x="914399" y="853439"/>
            <a:ext cx="4802373" cy="2833689"/>
          </a:xfrm>
        </p:spPr>
        <p:txBody>
          <a:bodyPr rIns="914400" anchor="b"/>
          <a:lstStyle>
            <a:lvl1pPr>
              <a:defRPr sz="4800"/>
            </a:lvl1pPr>
          </a:lstStyle>
          <a:p>
            <a:r>
              <a:rPr lang="en-US"/>
              <a:t>Click to add title</a:t>
            </a:r>
          </a:p>
        </p:txBody>
      </p:sp>
      <p:sp>
        <p:nvSpPr>
          <p:cNvPr id="11" name="Content Placeholder 10">
            <a:extLst>
              <a:ext uri="{FF2B5EF4-FFF2-40B4-BE49-F238E27FC236}">
                <a16:creationId xmlns:a16="http://schemas.microsoft.com/office/drawing/2014/main" id="{5BE7E1DF-A70C-8F79-9B76-72B2A7B4DC71}"/>
              </a:ext>
            </a:extLst>
          </p:cNvPr>
          <p:cNvSpPr>
            <a:spLocks noGrp="1"/>
          </p:cNvSpPr>
          <p:nvPr>
            <p:ph sz="quarter" idx="11" hasCustomPrompt="1"/>
          </p:nvPr>
        </p:nvSpPr>
        <p:spPr>
          <a:xfrm>
            <a:off x="914400" y="3931919"/>
            <a:ext cx="4802735" cy="2072641"/>
          </a:xfrm>
        </p:spPr>
        <p:txBody>
          <a:bodyPr>
            <a:normAutofit/>
          </a:bodyPr>
          <a:lstStyle>
            <a:lvl1pPr marL="0" indent="0">
              <a:lnSpc>
                <a:spcPct val="125000"/>
              </a:lnSpc>
              <a:spcBef>
                <a:spcPts val="0"/>
              </a:spcBef>
              <a:buNone/>
              <a:defRPr sz="1800"/>
            </a:lvl1pPr>
            <a:lvl2pPr marL="457200" indent="0">
              <a:lnSpc>
                <a:spcPct val="125000"/>
              </a:lnSpc>
              <a:spcBef>
                <a:spcPts val="0"/>
              </a:spcBef>
              <a:buNone/>
              <a:defRPr sz="1600"/>
            </a:lvl2pPr>
            <a:lvl3pPr marL="914400" indent="0">
              <a:lnSpc>
                <a:spcPct val="125000"/>
              </a:lnSpc>
              <a:spcBef>
                <a:spcPts val="0"/>
              </a:spcBef>
              <a:buNone/>
              <a:defRPr sz="1400"/>
            </a:lvl3pPr>
            <a:lvl4pPr marL="1371600" indent="0">
              <a:lnSpc>
                <a:spcPct val="125000"/>
              </a:lnSpc>
              <a:spcBef>
                <a:spcPts val="0"/>
              </a:spcBef>
              <a:buNone/>
              <a:defRPr sz="1200"/>
            </a:lvl4pPr>
            <a:lvl5pPr marL="1828800" indent="0">
              <a:lnSpc>
                <a:spcPct val="125000"/>
              </a:lnSpc>
              <a:spcBef>
                <a:spcPts val="0"/>
              </a:spcBef>
              <a:buNone/>
              <a:defRPr sz="12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1CD5F637-DFBF-7FED-7CD5-F46A26E5CD15}"/>
              </a:ext>
            </a:extLst>
          </p:cNvPr>
          <p:cNvSpPr>
            <a:spLocks noGrp="1"/>
          </p:cNvSpPr>
          <p:nvPr>
            <p:ph type="pic" sz="quarter" idx="10"/>
          </p:nvPr>
        </p:nvSpPr>
        <p:spPr>
          <a:xfrm>
            <a:off x="6478587" y="921230"/>
            <a:ext cx="5713413" cy="5029200"/>
          </a:xfrm>
          <a:custGeom>
            <a:avLst/>
            <a:gdLst>
              <a:gd name="connsiteX0" fmla="*/ 5327097 w 5713413"/>
              <a:gd name="connsiteY0" fmla="*/ 0 h 5029200"/>
              <a:gd name="connsiteX1" fmla="*/ 5713413 w 5713413"/>
              <a:gd name="connsiteY1" fmla="*/ 0 h 5029200"/>
              <a:gd name="connsiteX2" fmla="*/ 5713413 w 5713413"/>
              <a:gd name="connsiteY2" fmla="*/ 5029200 h 5029200"/>
              <a:gd name="connsiteX3" fmla="*/ 5327097 w 5713413"/>
              <a:gd name="connsiteY3" fmla="*/ 5029200 h 5029200"/>
              <a:gd name="connsiteX4" fmla="*/ 0 w 5713413"/>
              <a:gd name="connsiteY4" fmla="*/ 0 h 5029200"/>
              <a:gd name="connsiteX5" fmla="*/ 5313743 w 5713413"/>
              <a:gd name="connsiteY5" fmla="*/ 0 h 5029200"/>
              <a:gd name="connsiteX6" fmla="*/ 5313743 w 5713413"/>
              <a:gd name="connsiteY6" fmla="*/ 5029200 h 5029200"/>
              <a:gd name="connsiteX7" fmla="*/ 0 w 5713413"/>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3413" h="5029200">
                <a:moveTo>
                  <a:pt x="5327097" y="0"/>
                </a:moveTo>
                <a:lnTo>
                  <a:pt x="5713413" y="0"/>
                </a:lnTo>
                <a:lnTo>
                  <a:pt x="5713413" y="5029200"/>
                </a:lnTo>
                <a:lnTo>
                  <a:pt x="5327097" y="5029200"/>
                </a:lnTo>
                <a:close/>
                <a:moveTo>
                  <a:pt x="0" y="0"/>
                </a:moveTo>
                <a:lnTo>
                  <a:pt x="5313743" y="0"/>
                </a:lnTo>
                <a:lnTo>
                  <a:pt x="5313743" y="5029200"/>
                </a:lnTo>
                <a:lnTo>
                  <a:pt x="0" y="5029200"/>
                </a:lnTo>
                <a:close/>
              </a:path>
            </a:pathLst>
          </a:custGeom>
        </p:spPr>
        <p:txBody>
          <a:bodyPr wrap="square">
            <a:noAutofit/>
          </a:bodyPr>
          <a:lstStyle>
            <a:lvl1pPr marL="0" indent="0" algn="ctr">
              <a:buNone/>
              <a:defRPr sz="2000"/>
            </a:lvl1pPr>
          </a:lstStyle>
          <a:p>
            <a:r>
              <a:rPr lang="en-US"/>
              <a:t>Click icon to add picture</a:t>
            </a:r>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latin typeface="Open Sans Light" pitchFamily="2" charset="0"/>
                <a:ea typeface="Open Sans Light" pitchFamily="2" charset="0"/>
                <a:cs typeface="Open Sans Light" pitchFamily="2" charset="0"/>
              </a:defRPr>
            </a:lvl1pPr>
          </a:lstStyle>
          <a:p>
            <a:endParaRPr lang="en-US"/>
          </a:p>
        </p:txBody>
      </p:sp>
      <p:sp>
        <p:nvSpPr>
          <p:cNvPr id="13" name="Frame 12">
            <a:extLst>
              <a:ext uri="{FF2B5EF4-FFF2-40B4-BE49-F238E27FC236}">
                <a16:creationId xmlns:a16="http://schemas.microsoft.com/office/drawing/2014/main" id="{33E3B934-3E16-21AF-8F5A-9EFD93255705}"/>
              </a:ext>
            </a:extLst>
          </p:cNvPr>
          <p:cNvSpPr/>
          <p:nvPr userDrawn="1"/>
        </p:nvSpPr>
        <p:spPr>
          <a:xfrm>
            <a:off x="386317" y="352044"/>
            <a:ext cx="11419367" cy="6153912"/>
          </a:xfrm>
          <a:prstGeom prst="frame">
            <a:avLst>
              <a:gd name="adj1" fmla="val 217"/>
            </a:avLst>
          </a:prstGeom>
          <a:solidFill>
            <a:srgbClr val="CEB8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 name="Picture 1">
            <a:extLst>
              <a:ext uri="{FF2B5EF4-FFF2-40B4-BE49-F238E27FC236}">
                <a16:creationId xmlns:a16="http://schemas.microsoft.com/office/drawing/2014/main" id="{4DDCD040-4D93-2ECC-CA73-0FDE6410F9EF}"/>
              </a:ext>
            </a:extLst>
          </p:cNvPr>
          <p:cNvPicPr>
            <a:picLocks noChangeAspect="1"/>
          </p:cNvPicPr>
          <p:nvPr userDrawn="1"/>
        </p:nvPicPr>
        <p:blipFill>
          <a:blip r:embed="rId2">
            <a:alphaModFix/>
          </a:blip>
          <a:srcRect/>
          <a:stretch/>
        </p:blipFill>
        <p:spPr>
          <a:xfrm>
            <a:off x="10997488" y="6039960"/>
            <a:ext cx="769614" cy="460075"/>
          </a:xfrm>
          <a:prstGeom prst="rect">
            <a:avLst/>
          </a:prstGeom>
        </p:spPr>
      </p:pic>
    </p:spTree>
    <p:extLst>
      <p:ext uri="{BB962C8B-B14F-4D97-AF65-F5344CB8AC3E}">
        <p14:creationId xmlns:p14="http://schemas.microsoft.com/office/powerpoint/2010/main" val="34770273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pic>
        <p:nvPicPr>
          <p:cNvPr id="4" name="Picture 3" descr="A close up of a circuit board&#10;&#10;Description automatically generated">
            <a:extLst>
              <a:ext uri="{FF2B5EF4-FFF2-40B4-BE49-F238E27FC236}">
                <a16:creationId xmlns:a16="http://schemas.microsoft.com/office/drawing/2014/main" id="{CAE48634-0E19-2034-9BB2-F3822C3525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417413" y="548957"/>
            <a:ext cx="5797269" cy="55848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8/12/2026</a:t>
            </a:fld>
            <a:endParaRPr lang="en-US" dirty="0"/>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1280933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AutoShape 2" descr="https://restricted-identityguide.fsu.edu/resources/photography/DSC02324.jpg"/>
          <p:cNvSpPr>
            <a:spLocks noChangeAspect="1" noChangeArrowheads="1"/>
          </p:cNvSpPr>
          <p:nvPr userDrawn="1"/>
        </p:nvSpPr>
        <p:spPr bwMode="auto">
          <a:xfrm>
            <a:off x="155575" y="-4419600"/>
            <a:ext cx="13839825" cy="922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ttps://restricted-identityguide.fsu.edu/resources/photography/DSC02324.jpg"/>
          <p:cNvSpPr>
            <a:spLocks noChangeAspect="1" noChangeArrowheads="1"/>
          </p:cNvSpPr>
          <p:nvPr userDrawn="1"/>
        </p:nvSpPr>
        <p:spPr bwMode="auto">
          <a:xfrm>
            <a:off x="307975" y="-4267200"/>
            <a:ext cx="13839825" cy="922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itle 1">
            <a:extLst>
              <a:ext uri="{FF2B5EF4-FFF2-40B4-BE49-F238E27FC236}">
                <a16:creationId xmlns:a16="http://schemas.microsoft.com/office/drawing/2014/main" id="{72F85ED8-5FDA-4E9E-BF7A-4DDFC8A97288}"/>
              </a:ext>
            </a:extLst>
          </p:cNvPr>
          <p:cNvSpPr>
            <a:spLocks noGrp="1"/>
          </p:cNvSpPr>
          <p:nvPr>
            <p:ph type="ctrTitle"/>
          </p:nvPr>
        </p:nvSpPr>
        <p:spPr>
          <a:xfrm>
            <a:off x="610519" y="3013462"/>
            <a:ext cx="5344124" cy="1311715"/>
          </a:xfrm>
          <a:prstGeom prst="rect">
            <a:avLst/>
          </a:prstGeom>
        </p:spPr>
        <p:txBody>
          <a:bodyPr anchor="ctr">
            <a:normAutofit/>
          </a:bodyPr>
          <a:lstStyle>
            <a:lvl1pPr algn="r">
              <a:defRPr sz="3500" spc="200" baseline="0">
                <a:solidFill>
                  <a:schemeClr val="bg2"/>
                </a:solidFill>
              </a:defRPr>
            </a:lvl1pPr>
          </a:lstStyle>
          <a:p>
            <a:r>
              <a:rPr lang="en-US"/>
              <a:t>Click to edit Master title style</a:t>
            </a:r>
            <a:endParaRPr lang="en-US" dirty="0"/>
          </a:p>
        </p:txBody>
      </p:sp>
      <p:sp>
        <p:nvSpPr>
          <p:cNvPr id="8" name="Subtitle 2">
            <a:extLst>
              <a:ext uri="{FF2B5EF4-FFF2-40B4-BE49-F238E27FC236}">
                <a16:creationId xmlns:a16="http://schemas.microsoft.com/office/drawing/2014/main" id="{57210235-DE16-4247-871F-10070695744C}"/>
              </a:ext>
            </a:extLst>
          </p:cNvPr>
          <p:cNvSpPr>
            <a:spLocks noGrp="1"/>
          </p:cNvSpPr>
          <p:nvPr>
            <p:ph type="subTitle" idx="1" hasCustomPrompt="1"/>
          </p:nvPr>
        </p:nvSpPr>
        <p:spPr>
          <a:xfrm>
            <a:off x="6257187" y="3013462"/>
            <a:ext cx="5325213" cy="1311715"/>
          </a:xfrm>
          <a:prstGeom prst="rect">
            <a:avLst/>
          </a:prstGeom>
        </p:spPr>
        <p:txBody>
          <a:bodyPr lIns="91440" rIns="91440" anchor="ctr">
            <a:normAutofit/>
          </a:bodyPr>
          <a:lstStyle>
            <a:lvl1pPr marL="0" indent="0" algn="l">
              <a:lnSpc>
                <a:spcPct val="100000"/>
              </a:lnSpc>
              <a:spcBef>
                <a:spcPts val="0"/>
              </a:spcBef>
              <a:spcAft>
                <a:spcPts val="200"/>
              </a:spcAft>
              <a:buNone/>
              <a:defRPr sz="1600">
                <a:solidFill>
                  <a:schemeClr val="bg1"/>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subtitle</a:t>
            </a:r>
          </a:p>
        </p:txBody>
      </p:sp>
      <p:sp>
        <p:nvSpPr>
          <p:cNvPr id="9" name="Footer Placeholder 4">
            <a:extLst>
              <a:ext uri="{FF2B5EF4-FFF2-40B4-BE49-F238E27FC236}">
                <a16:creationId xmlns:a16="http://schemas.microsoft.com/office/drawing/2014/main" id="{408835E9-05EB-41EB-8AB5-112C9888B765}"/>
              </a:ext>
            </a:extLst>
          </p:cNvPr>
          <p:cNvSpPr>
            <a:spLocks noGrp="1"/>
          </p:cNvSpPr>
          <p:nvPr>
            <p:ph type="ftr" sz="quarter" idx="11"/>
          </p:nvPr>
        </p:nvSpPr>
        <p:spPr>
          <a:xfrm>
            <a:off x="609600" y="4480560"/>
            <a:ext cx="10972800" cy="365125"/>
          </a:xfrm>
          <a:prstGeom prst="rect">
            <a:avLst/>
          </a:prstGeom>
        </p:spPr>
        <p:txBody>
          <a:bodyPr/>
          <a:lstStyle>
            <a:lvl1pPr>
              <a:defRPr>
                <a:solidFill>
                  <a:schemeClr val="bg1"/>
                </a:solidFill>
              </a:defRPr>
            </a:lvl1pPr>
          </a:lstStyle>
          <a:p>
            <a:endParaRPr lang="en-US" dirty="0"/>
          </a:p>
        </p:txBody>
      </p:sp>
      <p:cxnSp>
        <p:nvCxnSpPr>
          <p:cNvPr id="10" name="Straight Connector 9">
            <a:extLst>
              <a:ext uri="{FF2B5EF4-FFF2-40B4-BE49-F238E27FC236}">
                <a16:creationId xmlns:a16="http://schemas.microsoft.com/office/drawing/2014/main" id="{70006F5E-F9CE-4C29-BCA7-0D5E7C6EDDAA}"/>
              </a:ext>
            </a:extLst>
          </p:cNvPr>
          <p:cNvCxnSpPr/>
          <p:nvPr userDrawn="1"/>
        </p:nvCxnSpPr>
        <p:spPr>
          <a:xfrm flipV="1">
            <a:off x="6107042" y="3238357"/>
            <a:ext cx="0" cy="914400"/>
          </a:xfrm>
          <a:prstGeom prst="line">
            <a:avLst/>
          </a:prstGeom>
          <a:ln w="2222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20403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 Stude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ubtitle 2"/>
          <p:cNvSpPr>
            <a:spLocks noGrp="1"/>
          </p:cNvSpPr>
          <p:nvPr>
            <p:ph type="subTitle" idx="1" hasCustomPrompt="1"/>
          </p:nvPr>
        </p:nvSpPr>
        <p:spPr>
          <a:xfrm>
            <a:off x="2540000" y="3339029"/>
            <a:ext cx="7112000" cy="838200"/>
          </a:xfrm>
          <a:prstGeom prst="rect">
            <a:avLst/>
          </a:prstGeom>
          <a:noFill/>
        </p:spPr>
        <p:txBody>
          <a:bodyPr anchor="ctr">
            <a:noAutofit/>
          </a:bodyPr>
          <a:lstStyle>
            <a:lvl1pPr marL="0" indent="0" algn="ctr">
              <a:buNone/>
              <a:defRPr sz="24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a:p>
            <a:r>
              <a:rPr lang="en-US" dirty="0"/>
              <a:t>Month ##, ####</a:t>
            </a:r>
          </a:p>
        </p:txBody>
      </p:sp>
      <p:sp>
        <p:nvSpPr>
          <p:cNvPr id="14" name="Title 1"/>
          <p:cNvSpPr>
            <a:spLocks noGrp="1"/>
          </p:cNvSpPr>
          <p:nvPr>
            <p:ph type="ctrTitle" hasCustomPrompt="1"/>
          </p:nvPr>
        </p:nvSpPr>
        <p:spPr>
          <a:xfrm>
            <a:off x="1519804" y="1535185"/>
            <a:ext cx="9152390" cy="1683581"/>
          </a:xfrm>
          <a:prstGeom prst="rect">
            <a:avLst/>
          </a:prstGeom>
          <a:noFill/>
        </p:spPr>
        <p:txBody>
          <a:bodyPr/>
          <a:lstStyle>
            <a:lvl1pPr algn="ctr">
              <a:defRPr sz="6000" baseline="0">
                <a:solidFill>
                  <a:schemeClr val="bg1"/>
                </a:solidFill>
              </a:defRPr>
            </a:lvl1pPr>
          </a:lstStyle>
          <a:p>
            <a:r>
              <a:rPr lang="en-US" dirty="0"/>
              <a:t>Title of Presentation</a:t>
            </a:r>
          </a:p>
        </p:txBody>
      </p:sp>
      <p:sp>
        <p:nvSpPr>
          <p:cNvPr id="19" name="Text Placeholder 2"/>
          <p:cNvSpPr>
            <a:spLocks noGrp="1"/>
          </p:cNvSpPr>
          <p:nvPr>
            <p:ph type="body" idx="10" hasCustomPrompt="1"/>
          </p:nvPr>
        </p:nvSpPr>
        <p:spPr>
          <a:xfrm>
            <a:off x="2540000" y="4297492"/>
            <a:ext cx="7112000" cy="457200"/>
          </a:xfrm>
          <a:prstGeom prst="rect">
            <a:avLst/>
          </a:prstGeom>
          <a:noFill/>
        </p:spPr>
        <p:txBody>
          <a:bodyPr anchor="t">
            <a:normAutofit/>
          </a:bodyPr>
          <a:lstStyle>
            <a:lvl1pPr marL="0" indent="0" algn="ctr">
              <a:buNone/>
              <a:defRPr sz="24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Presented by Name</a:t>
            </a:r>
          </a:p>
        </p:txBody>
      </p:sp>
      <p:pic>
        <p:nvPicPr>
          <p:cNvPr id="7" name="Picture 6" descr="A black background with white text&#10;&#10;Description automatically generated">
            <a:extLst>
              <a:ext uri="{FF2B5EF4-FFF2-40B4-BE49-F238E27FC236}">
                <a16:creationId xmlns:a16="http://schemas.microsoft.com/office/drawing/2014/main" id="{99E8D516-22A9-0A08-62D3-A40EE277471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48977" y="4754692"/>
            <a:ext cx="3894045" cy="2042506"/>
          </a:xfrm>
          <a:prstGeom prst="rect">
            <a:avLst/>
          </a:prstGeom>
        </p:spPr>
      </p:pic>
    </p:spTree>
    <p:extLst>
      <p:ext uri="{BB962C8B-B14F-4D97-AF65-F5344CB8AC3E}">
        <p14:creationId xmlns:p14="http://schemas.microsoft.com/office/powerpoint/2010/main" val="1549643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AutoShape 2" descr="https://restricted-identityguide.fsu.edu/resources/photography/DSC02324.jpg"/>
          <p:cNvSpPr>
            <a:spLocks noChangeAspect="1" noChangeArrowheads="1"/>
          </p:cNvSpPr>
          <p:nvPr userDrawn="1"/>
        </p:nvSpPr>
        <p:spPr bwMode="auto">
          <a:xfrm>
            <a:off x="155575" y="-4419600"/>
            <a:ext cx="13839825" cy="922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ttps://restricted-identityguide.fsu.edu/resources/photography/DSC02324.jpg"/>
          <p:cNvSpPr>
            <a:spLocks noChangeAspect="1" noChangeArrowheads="1"/>
          </p:cNvSpPr>
          <p:nvPr userDrawn="1"/>
        </p:nvSpPr>
        <p:spPr bwMode="auto">
          <a:xfrm>
            <a:off x="307975" y="-4267200"/>
            <a:ext cx="13839825" cy="922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itle 1">
            <a:extLst>
              <a:ext uri="{FF2B5EF4-FFF2-40B4-BE49-F238E27FC236}">
                <a16:creationId xmlns:a16="http://schemas.microsoft.com/office/drawing/2014/main" id="{72F85ED8-5FDA-4E9E-BF7A-4DDFC8A97288}"/>
              </a:ext>
            </a:extLst>
          </p:cNvPr>
          <p:cNvSpPr>
            <a:spLocks noGrp="1"/>
          </p:cNvSpPr>
          <p:nvPr>
            <p:ph type="ctrTitle"/>
          </p:nvPr>
        </p:nvSpPr>
        <p:spPr>
          <a:xfrm>
            <a:off x="610519" y="3013462"/>
            <a:ext cx="5344124" cy="1311715"/>
          </a:xfrm>
          <a:prstGeom prst="rect">
            <a:avLst/>
          </a:prstGeom>
        </p:spPr>
        <p:txBody>
          <a:bodyPr anchor="ctr">
            <a:normAutofit/>
          </a:bodyPr>
          <a:lstStyle>
            <a:lvl1pPr algn="r">
              <a:defRPr sz="3500" spc="200" baseline="0">
                <a:solidFill>
                  <a:schemeClr val="bg2"/>
                </a:solidFill>
              </a:defRPr>
            </a:lvl1pPr>
          </a:lstStyle>
          <a:p>
            <a:r>
              <a:rPr lang="en-US"/>
              <a:t>Click to edit Master title style</a:t>
            </a:r>
            <a:endParaRPr lang="en-US" dirty="0"/>
          </a:p>
        </p:txBody>
      </p:sp>
      <p:sp>
        <p:nvSpPr>
          <p:cNvPr id="8" name="Subtitle 2">
            <a:extLst>
              <a:ext uri="{FF2B5EF4-FFF2-40B4-BE49-F238E27FC236}">
                <a16:creationId xmlns:a16="http://schemas.microsoft.com/office/drawing/2014/main" id="{57210235-DE16-4247-871F-10070695744C}"/>
              </a:ext>
            </a:extLst>
          </p:cNvPr>
          <p:cNvSpPr>
            <a:spLocks noGrp="1"/>
          </p:cNvSpPr>
          <p:nvPr>
            <p:ph type="subTitle" idx="1" hasCustomPrompt="1"/>
          </p:nvPr>
        </p:nvSpPr>
        <p:spPr>
          <a:xfrm>
            <a:off x="6257187" y="3013462"/>
            <a:ext cx="5325213" cy="1311715"/>
          </a:xfrm>
          <a:prstGeom prst="rect">
            <a:avLst/>
          </a:prstGeom>
        </p:spPr>
        <p:txBody>
          <a:bodyPr lIns="91440" rIns="91440" anchor="ctr">
            <a:normAutofit/>
          </a:bodyPr>
          <a:lstStyle>
            <a:lvl1pPr marL="0" indent="0" algn="l">
              <a:lnSpc>
                <a:spcPct val="100000"/>
              </a:lnSpc>
              <a:spcBef>
                <a:spcPts val="0"/>
              </a:spcBef>
              <a:spcAft>
                <a:spcPts val="200"/>
              </a:spcAft>
              <a:buNone/>
              <a:defRPr sz="1600">
                <a:solidFill>
                  <a:schemeClr val="bg1"/>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subtitle</a:t>
            </a:r>
          </a:p>
        </p:txBody>
      </p:sp>
      <p:sp>
        <p:nvSpPr>
          <p:cNvPr id="9" name="Footer Placeholder 4">
            <a:extLst>
              <a:ext uri="{FF2B5EF4-FFF2-40B4-BE49-F238E27FC236}">
                <a16:creationId xmlns:a16="http://schemas.microsoft.com/office/drawing/2014/main" id="{408835E9-05EB-41EB-8AB5-112C9888B765}"/>
              </a:ext>
            </a:extLst>
          </p:cNvPr>
          <p:cNvSpPr>
            <a:spLocks noGrp="1"/>
          </p:cNvSpPr>
          <p:nvPr>
            <p:ph type="ftr" sz="quarter" idx="11"/>
          </p:nvPr>
        </p:nvSpPr>
        <p:spPr>
          <a:xfrm>
            <a:off x="609600" y="4480560"/>
            <a:ext cx="10972800" cy="365125"/>
          </a:xfrm>
          <a:prstGeom prst="rect">
            <a:avLst/>
          </a:prstGeom>
        </p:spPr>
        <p:txBody>
          <a:bodyPr/>
          <a:lstStyle>
            <a:lvl1pPr>
              <a:defRPr>
                <a:solidFill>
                  <a:schemeClr val="bg1"/>
                </a:solidFill>
              </a:defRPr>
            </a:lvl1pPr>
          </a:lstStyle>
          <a:p>
            <a:endParaRPr lang="en-US" dirty="0"/>
          </a:p>
        </p:txBody>
      </p:sp>
      <p:cxnSp>
        <p:nvCxnSpPr>
          <p:cNvPr id="10" name="Straight Connector 9">
            <a:extLst>
              <a:ext uri="{FF2B5EF4-FFF2-40B4-BE49-F238E27FC236}">
                <a16:creationId xmlns:a16="http://schemas.microsoft.com/office/drawing/2014/main" id="{70006F5E-F9CE-4C29-BCA7-0D5E7C6EDDAA}"/>
              </a:ext>
            </a:extLst>
          </p:cNvPr>
          <p:cNvCxnSpPr/>
          <p:nvPr userDrawn="1"/>
        </p:nvCxnSpPr>
        <p:spPr>
          <a:xfrm flipV="1">
            <a:off x="6107042" y="3238357"/>
            <a:ext cx="0" cy="914400"/>
          </a:xfrm>
          <a:prstGeom prst="line">
            <a:avLst/>
          </a:prstGeom>
          <a:ln w="2222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8045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4" name="Footer Placeholder 4">
            <a:extLst>
              <a:ext uri="{FF2B5EF4-FFF2-40B4-BE49-F238E27FC236}">
                <a16:creationId xmlns:a16="http://schemas.microsoft.com/office/drawing/2014/main" id="{E0C260C1-F8E8-4217-98BD-30BA886BED46}"/>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spTree>
    <p:extLst>
      <p:ext uri="{BB962C8B-B14F-4D97-AF65-F5344CB8AC3E}">
        <p14:creationId xmlns:p14="http://schemas.microsoft.com/office/powerpoint/2010/main" val="14945446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16"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18" name="Content Placeholder 2"/>
          <p:cNvSpPr>
            <a:spLocks noGrp="1"/>
          </p:cNvSpPr>
          <p:nvPr>
            <p:ph sz="half" idx="10"/>
          </p:nvPr>
        </p:nvSpPr>
        <p:spPr>
          <a:xfrm>
            <a:off x="609600" y="1335232"/>
            <a:ext cx="10972802" cy="4280662"/>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86E2B4AB-B666-432C-B6F0-A5EF368E62A7}"/>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spTree>
    <p:extLst>
      <p:ext uri="{BB962C8B-B14F-4D97-AF65-F5344CB8AC3E}">
        <p14:creationId xmlns:p14="http://schemas.microsoft.com/office/powerpoint/2010/main" val="27100225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99" y="1324218"/>
            <a:ext cx="5241520" cy="4280661"/>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01804" y="1324218"/>
            <a:ext cx="5228493" cy="4280661"/>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1B3CD0E4-BF65-43D1-B28B-EDB6CF8D2F86}"/>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spTree>
    <p:extLst>
      <p:ext uri="{BB962C8B-B14F-4D97-AF65-F5344CB8AC3E}">
        <p14:creationId xmlns:p14="http://schemas.microsoft.com/office/powerpoint/2010/main" val="18752616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6" name="Content Placeholder 2"/>
          <p:cNvSpPr>
            <a:spLocks noGrp="1"/>
          </p:cNvSpPr>
          <p:nvPr>
            <p:ph sz="half" idx="10"/>
          </p:nvPr>
        </p:nvSpPr>
        <p:spPr>
          <a:xfrm>
            <a:off x="8198341" y="1335235"/>
            <a:ext cx="3331959" cy="4280661"/>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sz="half" idx="11"/>
          </p:nvPr>
        </p:nvSpPr>
        <p:spPr>
          <a:xfrm>
            <a:off x="609599" y="1335235"/>
            <a:ext cx="3331960" cy="4280661"/>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sz="half" idx="12"/>
          </p:nvPr>
        </p:nvSpPr>
        <p:spPr>
          <a:xfrm>
            <a:off x="4403971" y="1335232"/>
            <a:ext cx="3331959" cy="4280660"/>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7EF45EE9-BA62-4F18-BE19-E7FFE8C8A662}"/>
              </a:ext>
            </a:extLst>
          </p:cNvPr>
          <p:cNvSpPr>
            <a:spLocks noGrp="1"/>
          </p:cNvSpPr>
          <p:nvPr>
            <p:ph type="ftr" sz="quarter" idx="13"/>
          </p:nvPr>
        </p:nvSpPr>
        <p:spPr>
          <a:xfrm>
            <a:off x="609600" y="5707657"/>
            <a:ext cx="10972800" cy="365125"/>
          </a:xfrm>
          <a:prstGeom prst="rect">
            <a:avLst/>
          </a:prstGeom>
        </p:spPr>
        <p:txBody>
          <a:bodyPr/>
          <a:lstStyle/>
          <a:p>
            <a:endParaRPr lang="en-US" dirty="0"/>
          </a:p>
        </p:txBody>
      </p:sp>
    </p:spTree>
    <p:extLst>
      <p:ext uri="{BB962C8B-B14F-4D97-AF65-F5344CB8AC3E}">
        <p14:creationId xmlns:p14="http://schemas.microsoft.com/office/powerpoint/2010/main" val="20495325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har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99" y="1522524"/>
            <a:ext cx="5233704" cy="4074045"/>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hasCustomPrompt="1"/>
          </p:nvPr>
        </p:nvSpPr>
        <p:spPr>
          <a:xfrm>
            <a:off x="6307014" y="467443"/>
            <a:ext cx="5223284" cy="5120636"/>
          </a:xfrm>
          <a:prstGeom prst="rect">
            <a:avLst/>
          </a:prstGeom>
        </p:spPr>
        <p:txBody>
          <a:bodyPr/>
          <a:lstStyle>
            <a:lvl1pPr marL="0" indent="0" algn="ctr">
              <a:buNone/>
              <a:defRPr sz="2600" baseline="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add chart</a:t>
            </a:r>
          </a:p>
        </p:txBody>
      </p:sp>
      <p:sp>
        <p:nvSpPr>
          <p:cNvPr id="10" name="Title Placeholder 1"/>
          <p:cNvSpPr>
            <a:spLocks noGrp="1"/>
          </p:cNvSpPr>
          <p:nvPr>
            <p:ph type="title"/>
          </p:nvPr>
        </p:nvSpPr>
        <p:spPr>
          <a:xfrm>
            <a:off x="609599" y="467443"/>
            <a:ext cx="5233704"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8A032811-E45D-43AF-B54C-2605C58A26B5}"/>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spTree>
    <p:extLst>
      <p:ext uri="{BB962C8B-B14F-4D97-AF65-F5344CB8AC3E}">
        <p14:creationId xmlns:p14="http://schemas.microsoft.com/office/powerpoint/2010/main" val="1115443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555997" y="1335231"/>
            <a:ext cx="8026403" cy="4280662"/>
          </a:xfrm>
          <a:prstGeom prst="rect">
            <a:avLst/>
          </a:prstGeom>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Text Placeholder 3"/>
          <p:cNvSpPr>
            <a:spLocks noGrp="1"/>
          </p:cNvSpPr>
          <p:nvPr>
            <p:ph type="body" sz="half" idx="10"/>
          </p:nvPr>
        </p:nvSpPr>
        <p:spPr>
          <a:xfrm>
            <a:off x="609599" y="1335234"/>
            <a:ext cx="2485295" cy="4280661"/>
          </a:xfrm>
          <a:prstGeom prst="rect">
            <a:avLst/>
          </a:prstGeo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8"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4F50FBCD-51A2-4593-B692-EEF9AA356491}"/>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spTree>
    <p:extLst>
      <p:ext uri="{BB962C8B-B14F-4D97-AF65-F5344CB8AC3E}">
        <p14:creationId xmlns:p14="http://schemas.microsoft.com/office/powerpoint/2010/main" val="35745083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Photo Accent">
    <p:spTree>
      <p:nvGrpSpPr>
        <p:cNvPr id="1" name=""/>
        <p:cNvGrpSpPr/>
        <p:nvPr/>
      </p:nvGrpSpPr>
      <p:grpSpPr>
        <a:xfrm>
          <a:off x="0" y="0"/>
          <a:ext cx="0" cy="0"/>
          <a:chOff x="0" y="0"/>
          <a:chExt cx="0" cy="0"/>
        </a:xfrm>
      </p:grpSpPr>
      <p:pic>
        <p:nvPicPr>
          <p:cNvPr id="12" name="Picture 11" descr="A person sitting on the stairs&#10;&#10;Description automatically generated with medium confidence">
            <a:extLst>
              <a:ext uri="{FF2B5EF4-FFF2-40B4-BE49-F238E27FC236}">
                <a16:creationId xmlns:a16="http://schemas.microsoft.com/office/drawing/2014/main" id="{6088DA9C-EB79-42AE-A0FC-43470308FE6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1072" b="3137"/>
          <a:stretch/>
        </p:blipFill>
        <p:spPr>
          <a:xfrm>
            <a:off x="0" y="0"/>
            <a:ext cx="12192000" cy="6157520"/>
          </a:xfrm>
          <a:prstGeom prst="rect">
            <a:avLst/>
          </a:prstGeom>
        </p:spPr>
      </p:pic>
      <p:sp>
        <p:nvSpPr>
          <p:cNvPr id="10" name="Rectangle 9">
            <a:extLst>
              <a:ext uri="{FF2B5EF4-FFF2-40B4-BE49-F238E27FC236}">
                <a16:creationId xmlns:a16="http://schemas.microsoft.com/office/drawing/2014/main" id="{4F89DBCF-BDF0-4FA1-B1D5-E4DCCB73BD21}"/>
              </a:ext>
            </a:extLst>
          </p:cNvPr>
          <p:cNvSpPr/>
          <p:nvPr userDrawn="1"/>
        </p:nvSpPr>
        <p:spPr>
          <a:xfrm>
            <a:off x="0" y="-1740"/>
            <a:ext cx="12192000" cy="6159260"/>
          </a:xfrm>
          <a:prstGeom prst="rect">
            <a:avLst/>
          </a:prstGeom>
          <a:solidFill>
            <a:schemeClr val="bg1">
              <a:alpha val="3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ooter Placeholder 4">
            <a:extLst>
              <a:ext uri="{FF2B5EF4-FFF2-40B4-BE49-F238E27FC236}">
                <a16:creationId xmlns:a16="http://schemas.microsoft.com/office/drawing/2014/main" id="{C7262E6C-15B7-48D9-A531-09721057863E}"/>
              </a:ext>
            </a:extLst>
          </p:cNvPr>
          <p:cNvSpPr>
            <a:spLocks noGrp="1"/>
          </p:cNvSpPr>
          <p:nvPr>
            <p:ph type="ftr" sz="quarter" idx="11"/>
          </p:nvPr>
        </p:nvSpPr>
        <p:spPr>
          <a:xfrm>
            <a:off x="609600" y="5355117"/>
            <a:ext cx="10972800" cy="365125"/>
          </a:xfrm>
          <a:prstGeom prst="rect">
            <a:avLst/>
          </a:prstGeom>
        </p:spPr>
        <p:txBody>
          <a:bodyPr/>
          <a:lstStyle/>
          <a:p>
            <a:endParaRPr lang="en-US" dirty="0"/>
          </a:p>
        </p:txBody>
      </p:sp>
      <p:sp>
        <p:nvSpPr>
          <p:cNvPr id="13" name="Subtitle 2">
            <a:extLst>
              <a:ext uri="{FF2B5EF4-FFF2-40B4-BE49-F238E27FC236}">
                <a16:creationId xmlns:a16="http://schemas.microsoft.com/office/drawing/2014/main" id="{EF47106C-1BE5-4638-9E38-9BB4A44B340B}"/>
              </a:ext>
            </a:extLst>
          </p:cNvPr>
          <p:cNvSpPr>
            <a:spLocks noGrp="1"/>
          </p:cNvSpPr>
          <p:nvPr>
            <p:ph type="subTitle" idx="1" hasCustomPrompt="1"/>
          </p:nvPr>
        </p:nvSpPr>
        <p:spPr>
          <a:xfrm>
            <a:off x="1133068" y="1056171"/>
            <a:ext cx="2971800" cy="1311715"/>
          </a:xfrm>
          <a:prstGeom prst="rect">
            <a:avLst/>
          </a:prstGeom>
        </p:spPr>
        <p:txBody>
          <a:bodyPr lIns="91440" rIns="91440" anchor="ctr">
            <a:normAutofit/>
          </a:bodyPr>
          <a:lstStyle>
            <a:lvl1pPr marL="0" indent="0" algn="l">
              <a:lnSpc>
                <a:spcPct val="100000"/>
              </a:lnSpc>
              <a:spcBef>
                <a:spcPts val="0"/>
              </a:spcBef>
              <a:spcAft>
                <a:spcPts val="200"/>
              </a:spcAft>
              <a:buNone/>
              <a:defRPr sz="1600">
                <a:solidFill>
                  <a:srgbClr val="101820"/>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subtitle</a:t>
            </a:r>
          </a:p>
        </p:txBody>
      </p:sp>
      <p:cxnSp>
        <p:nvCxnSpPr>
          <p:cNvPr id="14" name="Straight Connector 13">
            <a:extLst>
              <a:ext uri="{FF2B5EF4-FFF2-40B4-BE49-F238E27FC236}">
                <a16:creationId xmlns:a16="http://schemas.microsoft.com/office/drawing/2014/main" id="{85CF50D4-9915-46D4-8DC8-366625E133DC}"/>
              </a:ext>
            </a:extLst>
          </p:cNvPr>
          <p:cNvCxnSpPr/>
          <p:nvPr userDrawn="1"/>
        </p:nvCxnSpPr>
        <p:spPr>
          <a:xfrm flipV="1">
            <a:off x="909311" y="1360137"/>
            <a:ext cx="0" cy="91440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descr="A black background with white text&#10;&#10;Description automatically generated">
            <a:extLst>
              <a:ext uri="{FF2B5EF4-FFF2-40B4-BE49-F238E27FC236}">
                <a16:creationId xmlns:a16="http://schemas.microsoft.com/office/drawing/2014/main" id="{37DAECA3-CA29-3F26-D825-A63068FE17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454607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xt Acc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609600" y="1346252"/>
            <a:ext cx="10972802" cy="4280661"/>
          </a:xfrm>
          <a:prstGeom prst="rect">
            <a:avLst/>
          </a:prstGeom>
        </p:spPr>
        <p:txBody>
          <a:bodyPr anchor="b">
            <a:normAutofit/>
          </a:bodyPr>
          <a:lstStyle>
            <a:lvl1pPr marL="0" indent="0">
              <a:buNone/>
              <a:defRPr sz="8800">
                <a:solidFill>
                  <a:schemeClr val="tx2"/>
                </a:solidFill>
              </a:defRPr>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609600" y="467443"/>
            <a:ext cx="10972801" cy="609600"/>
          </a:xfrm>
          <a:prstGeom prst="rect">
            <a:avLst/>
          </a:prstGeom>
        </p:spPr>
        <p:txBody>
          <a:bodyPr vert="horz" lIns="91440" tIns="45720" rIns="91440" bIns="45720" rtlCol="0" anchor="ctr">
            <a:noAutofit/>
          </a:bodyPr>
          <a:lstStyle>
            <a:lvl1pPr>
              <a:defRPr>
                <a:solidFill>
                  <a:schemeClr val="tx2"/>
                </a:solidFill>
              </a:defRPr>
            </a:lvl1pPr>
          </a:lstStyle>
          <a:p>
            <a:r>
              <a:rPr lang="en-US"/>
              <a:t>Click to edit Master title style</a:t>
            </a:r>
            <a:endParaRPr lang="en-US" dirty="0"/>
          </a:p>
        </p:txBody>
      </p:sp>
      <p:sp>
        <p:nvSpPr>
          <p:cNvPr id="15" name="Footer Placeholder 4">
            <a:extLst>
              <a:ext uri="{FF2B5EF4-FFF2-40B4-BE49-F238E27FC236}">
                <a16:creationId xmlns:a16="http://schemas.microsoft.com/office/drawing/2014/main" id="{446CC853-556D-4CB4-AA4E-E0499E7B191F}"/>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pic>
        <p:nvPicPr>
          <p:cNvPr id="2" name="Picture 1" descr="A black background with white text&#10;&#10;Description automatically generated">
            <a:extLst>
              <a:ext uri="{FF2B5EF4-FFF2-40B4-BE49-F238E27FC236}">
                <a16:creationId xmlns:a16="http://schemas.microsoft.com/office/drawing/2014/main" id="{E1AB7BF5-FF2B-B301-C478-FDB6DD7881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3625156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4" name="Footer Placeholder 4">
            <a:extLst>
              <a:ext uri="{FF2B5EF4-FFF2-40B4-BE49-F238E27FC236}">
                <a16:creationId xmlns:a16="http://schemas.microsoft.com/office/drawing/2014/main" id="{E0C260C1-F8E8-4217-98BD-30BA886BED46}"/>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spTree>
    <p:extLst>
      <p:ext uri="{BB962C8B-B14F-4D97-AF65-F5344CB8AC3E}">
        <p14:creationId xmlns:p14="http://schemas.microsoft.com/office/powerpoint/2010/main" val="9358864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TextBox 6"/>
          <p:cNvSpPr txBox="1"/>
          <p:nvPr/>
        </p:nvSpPr>
        <p:spPr>
          <a:xfrm>
            <a:off x="508000" y="152400"/>
            <a:ext cx="3454400" cy="230832"/>
          </a:xfrm>
          <a:prstGeom prst="rect">
            <a:avLst/>
          </a:prstGeom>
          <a:noFill/>
        </p:spPr>
        <p:txBody>
          <a:bodyPr wrap="square" rtlCol="0">
            <a:spAutoFit/>
          </a:bodyPr>
          <a:lstStyle/>
          <a:p>
            <a:r>
              <a:rPr lang="en-US" sz="900" dirty="0">
                <a:solidFill>
                  <a:schemeClr val="bg1"/>
                </a:solidFill>
              </a:rPr>
              <a:t>INFORMATION TECHNOLOGY SERVICES</a:t>
            </a:r>
          </a:p>
        </p:txBody>
      </p:sp>
      <p:sp>
        <p:nvSpPr>
          <p:cNvPr id="10" name="Footer Placeholder 4">
            <a:extLst>
              <a:ext uri="{FF2B5EF4-FFF2-40B4-BE49-F238E27FC236}">
                <a16:creationId xmlns:a16="http://schemas.microsoft.com/office/drawing/2014/main" id="{7A02967E-386D-4C78-8CDF-01E58FD73DA4}"/>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pic>
        <p:nvPicPr>
          <p:cNvPr id="2" name="Picture 1" descr="A black background with white text&#10;&#10;Description automatically generated">
            <a:extLst>
              <a:ext uri="{FF2B5EF4-FFF2-40B4-BE49-F238E27FC236}">
                <a16:creationId xmlns:a16="http://schemas.microsoft.com/office/drawing/2014/main" id="{EE9C91B9-A85D-26D5-89AB-6C3B8F20A8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27988903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Title Slide - Stude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ubtitle 2"/>
          <p:cNvSpPr>
            <a:spLocks noGrp="1"/>
          </p:cNvSpPr>
          <p:nvPr>
            <p:ph type="subTitle" idx="1" hasCustomPrompt="1"/>
          </p:nvPr>
        </p:nvSpPr>
        <p:spPr>
          <a:xfrm>
            <a:off x="2540000" y="3339029"/>
            <a:ext cx="7112000" cy="838200"/>
          </a:xfrm>
          <a:prstGeom prst="rect">
            <a:avLst/>
          </a:prstGeom>
          <a:noFill/>
        </p:spPr>
        <p:txBody>
          <a:bodyPr anchor="ctr">
            <a:noAutofit/>
          </a:bodyPr>
          <a:lstStyle>
            <a:lvl1pPr marL="0" indent="0" algn="ctr">
              <a:buNone/>
              <a:defRPr sz="24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a:p>
            <a:r>
              <a:rPr lang="en-US" dirty="0"/>
              <a:t>Month ##, ####</a:t>
            </a:r>
          </a:p>
        </p:txBody>
      </p:sp>
      <p:sp>
        <p:nvSpPr>
          <p:cNvPr id="14" name="Title 1"/>
          <p:cNvSpPr>
            <a:spLocks noGrp="1"/>
          </p:cNvSpPr>
          <p:nvPr>
            <p:ph type="ctrTitle" hasCustomPrompt="1"/>
          </p:nvPr>
        </p:nvSpPr>
        <p:spPr>
          <a:xfrm>
            <a:off x="1519804" y="1535185"/>
            <a:ext cx="9152390" cy="1683581"/>
          </a:xfrm>
          <a:prstGeom prst="rect">
            <a:avLst/>
          </a:prstGeom>
          <a:noFill/>
        </p:spPr>
        <p:txBody>
          <a:bodyPr/>
          <a:lstStyle>
            <a:lvl1pPr algn="ctr">
              <a:defRPr sz="6000" baseline="0">
                <a:solidFill>
                  <a:schemeClr val="bg1"/>
                </a:solidFill>
              </a:defRPr>
            </a:lvl1pPr>
          </a:lstStyle>
          <a:p>
            <a:r>
              <a:rPr lang="en-US" dirty="0"/>
              <a:t>Title of Presentation</a:t>
            </a:r>
          </a:p>
        </p:txBody>
      </p:sp>
      <p:sp>
        <p:nvSpPr>
          <p:cNvPr id="19" name="Text Placeholder 2"/>
          <p:cNvSpPr>
            <a:spLocks noGrp="1"/>
          </p:cNvSpPr>
          <p:nvPr>
            <p:ph type="body" idx="10" hasCustomPrompt="1"/>
          </p:nvPr>
        </p:nvSpPr>
        <p:spPr>
          <a:xfrm>
            <a:off x="2540000" y="4297492"/>
            <a:ext cx="7112000" cy="457200"/>
          </a:xfrm>
          <a:prstGeom prst="rect">
            <a:avLst/>
          </a:prstGeom>
          <a:noFill/>
        </p:spPr>
        <p:txBody>
          <a:bodyPr anchor="t">
            <a:normAutofit/>
          </a:bodyPr>
          <a:lstStyle>
            <a:lvl1pPr marL="0" indent="0" algn="ctr">
              <a:buNone/>
              <a:defRPr sz="24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Presented by Name</a:t>
            </a:r>
          </a:p>
        </p:txBody>
      </p:sp>
      <p:pic>
        <p:nvPicPr>
          <p:cNvPr id="7" name="Picture 6" descr="A black background with white text&#10;&#10;Description automatically generated">
            <a:extLst>
              <a:ext uri="{FF2B5EF4-FFF2-40B4-BE49-F238E27FC236}">
                <a16:creationId xmlns:a16="http://schemas.microsoft.com/office/drawing/2014/main" id="{99E8D516-22A9-0A08-62D3-A40EE277471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48977" y="4754692"/>
            <a:ext cx="3894045" cy="2042506"/>
          </a:xfrm>
          <a:prstGeom prst="rect">
            <a:avLst/>
          </a:prstGeom>
        </p:spPr>
      </p:pic>
    </p:spTree>
    <p:extLst>
      <p:ext uri="{BB962C8B-B14F-4D97-AF65-F5344CB8AC3E}">
        <p14:creationId xmlns:p14="http://schemas.microsoft.com/office/powerpoint/2010/main" val="35188521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AutoShape 2" descr="https://restricted-identityguide.fsu.edu/resources/photography/DSC02324.jpg"/>
          <p:cNvSpPr>
            <a:spLocks noChangeAspect="1" noChangeArrowheads="1"/>
          </p:cNvSpPr>
          <p:nvPr userDrawn="1"/>
        </p:nvSpPr>
        <p:spPr bwMode="auto">
          <a:xfrm>
            <a:off x="155575" y="-4419600"/>
            <a:ext cx="13839825" cy="922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ttps://restricted-identityguide.fsu.edu/resources/photography/DSC02324.jpg"/>
          <p:cNvSpPr>
            <a:spLocks noChangeAspect="1" noChangeArrowheads="1"/>
          </p:cNvSpPr>
          <p:nvPr userDrawn="1"/>
        </p:nvSpPr>
        <p:spPr bwMode="auto">
          <a:xfrm>
            <a:off x="307975" y="-4267200"/>
            <a:ext cx="13839825" cy="922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itle 1">
            <a:extLst>
              <a:ext uri="{FF2B5EF4-FFF2-40B4-BE49-F238E27FC236}">
                <a16:creationId xmlns:a16="http://schemas.microsoft.com/office/drawing/2014/main" id="{72F85ED8-5FDA-4E9E-BF7A-4DDFC8A97288}"/>
              </a:ext>
            </a:extLst>
          </p:cNvPr>
          <p:cNvSpPr>
            <a:spLocks noGrp="1"/>
          </p:cNvSpPr>
          <p:nvPr>
            <p:ph type="ctrTitle"/>
          </p:nvPr>
        </p:nvSpPr>
        <p:spPr>
          <a:xfrm>
            <a:off x="610519" y="3013462"/>
            <a:ext cx="5344124" cy="1311715"/>
          </a:xfrm>
          <a:prstGeom prst="rect">
            <a:avLst/>
          </a:prstGeom>
        </p:spPr>
        <p:txBody>
          <a:bodyPr anchor="ctr">
            <a:normAutofit/>
          </a:bodyPr>
          <a:lstStyle>
            <a:lvl1pPr algn="r">
              <a:defRPr sz="3500" spc="200" baseline="0">
                <a:solidFill>
                  <a:schemeClr val="bg2"/>
                </a:solidFill>
              </a:defRPr>
            </a:lvl1pPr>
          </a:lstStyle>
          <a:p>
            <a:r>
              <a:rPr lang="en-US"/>
              <a:t>Click to edit Master title style</a:t>
            </a:r>
            <a:endParaRPr lang="en-US" dirty="0"/>
          </a:p>
        </p:txBody>
      </p:sp>
      <p:sp>
        <p:nvSpPr>
          <p:cNvPr id="8" name="Subtitle 2">
            <a:extLst>
              <a:ext uri="{FF2B5EF4-FFF2-40B4-BE49-F238E27FC236}">
                <a16:creationId xmlns:a16="http://schemas.microsoft.com/office/drawing/2014/main" id="{57210235-DE16-4247-871F-10070695744C}"/>
              </a:ext>
            </a:extLst>
          </p:cNvPr>
          <p:cNvSpPr>
            <a:spLocks noGrp="1"/>
          </p:cNvSpPr>
          <p:nvPr>
            <p:ph type="subTitle" idx="1" hasCustomPrompt="1"/>
          </p:nvPr>
        </p:nvSpPr>
        <p:spPr>
          <a:xfrm>
            <a:off x="6257187" y="3013462"/>
            <a:ext cx="5325213" cy="1311715"/>
          </a:xfrm>
          <a:prstGeom prst="rect">
            <a:avLst/>
          </a:prstGeom>
        </p:spPr>
        <p:txBody>
          <a:bodyPr lIns="91440" rIns="91440" anchor="ctr">
            <a:normAutofit/>
          </a:bodyPr>
          <a:lstStyle>
            <a:lvl1pPr marL="0" indent="0" algn="l">
              <a:lnSpc>
                <a:spcPct val="100000"/>
              </a:lnSpc>
              <a:spcBef>
                <a:spcPts val="0"/>
              </a:spcBef>
              <a:spcAft>
                <a:spcPts val="200"/>
              </a:spcAft>
              <a:buNone/>
              <a:defRPr sz="1600">
                <a:solidFill>
                  <a:schemeClr val="bg1"/>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subtitle</a:t>
            </a:r>
          </a:p>
        </p:txBody>
      </p:sp>
      <p:sp>
        <p:nvSpPr>
          <p:cNvPr id="9" name="Footer Placeholder 4">
            <a:extLst>
              <a:ext uri="{FF2B5EF4-FFF2-40B4-BE49-F238E27FC236}">
                <a16:creationId xmlns:a16="http://schemas.microsoft.com/office/drawing/2014/main" id="{408835E9-05EB-41EB-8AB5-112C9888B765}"/>
              </a:ext>
            </a:extLst>
          </p:cNvPr>
          <p:cNvSpPr>
            <a:spLocks noGrp="1"/>
          </p:cNvSpPr>
          <p:nvPr>
            <p:ph type="ftr" sz="quarter" idx="11"/>
          </p:nvPr>
        </p:nvSpPr>
        <p:spPr>
          <a:xfrm>
            <a:off x="609600" y="4480560"/>
            <a:ext cx="10972800" cy="365125"/>
          </a:xfrm>
          <a:prstGeom prst="rect">
            <a:avLst/>
          </a:prstGeom>
        </p:spPr>
        <p:txBody>
          <a:bodyPr/>
          <a:lstStyle>
            <a:lvl1pPr>
              <a:defRPr>
                <a:solidFill>
                  <a:schemeClr val="bg1"/>
                </a:solidFill>
              </a:defRPr>
            </a:lvl1pPr>
          </a:lstStyle>
          <a:p>
            <a:endParaRPr lang="en-US" dirty="0"/>
          </a:p>
        </p:txBody>
      </p:sp>
      <p:cxnSp>
        <p:nvCxnSpPr>
          <p:cNvPr id="10" name="Straight Connector 9">
            <a:extLst>
              <a:ext uri="{FF2B5EF4-FFF2-40B4-BE49-F238E27FC236}">
                <a16:creationId xmlns:a16="http://schemas.microsoft.com/office/drawing/2014/main" id="{70006F5E-F9CE-4C29-BCA7-0D5E7C6EDDAA}"/>
              </a:ext>
            </a:extLst>
          </p:cNvPr>
          <p:cNvCxnSpPr/>
          <p:nvPr userDrawn="1"/>
        </p:nvCxnSpPr>
        <p:spPr>
          <a:xfrm flipV="1">
            <a:off x="6107042" y="3238357"/>
            <a:ext cx="0" cy="914400"/>
          </a:xfrm>
          <a:prstGeom prst="line">
            <a:avLst/>
          </a:prstGeom>
          <a:ln w="2222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18379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Photo Accent">
    <p:spTree>
      <p:nvGrpSpPr>
        <p:cNvPr id="1" name=""/>
        <p:cNvGrpSpPr/>
        <p:nvPr/>
      </p:nvGrpSpPr>
      <p:grpSpPr>
        <a:xfrm>
          <a:off x="0" y="0"/>
          <a:ext cx="0" cy="0"/>
          <a:chOff x="0" y="0"/>
          <a:chExt cx="0" cy="0"/>
        </a:xfrm>
      </p:grpSpPr>
      <p:pic>
        <p:nvPicPr>
          <p:cNvPr id="12" name="Picture 11" descr="A person sitting on the stairs&#10;&#10;Description automatically generated with medium confidence">
            <a:extLst>
              <a:ext uri="{FF2B5EF4-FFF2-40B4-BE49-F238E27FC236}">
                <a16:creationId xmlns:a16="http://schemas.microsoft.com/office/drawing/2014/main" id="{6088DA9C-EB79-42AE-A0FC-43470308FE6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1072" b="3137"/>
          <a:stretch/>
        </p:blipFill>
        <p:spPr>
          <a:xfrm>
            <a:off x="0" y="0"/>
            <a:ext cx="12192000" cy="6157520"/>
          </a:xfrm>
          <a:prstGeom prst="rect">
            <a:avLst/>
          </a:prstGeom>
        </p:spPr>
      </p:pic>
      <p:sp>
        <p:nvSpPr>
          <p:cNvPr id="10" name="Rectangle 9">
            <a:extLst>
              <a:ext uri="{FF2B5EF4-FFF2-40B4-BE49-F238E27FC236}">
                <a16:creationId xmlns:a16="http://schemas.microsoft.com/office/drawing/2014/main" id="{4F89DBCF-BDF0-4FA1-B1D5-E4DCCB73BD21}"/>
              </a:ext>
            </a:extLst>
          </p:cNvPr>
          <p:cNvSpPr/>
          <p:nvPr userDrawn="1"/>
        </p:nvSpPr>
        <p:spPr>
          <a:xfrm>
            <a:off x="0" y="-1740"/>
            <a:ext cx="12192000" cy="6159260"/>
          </a:xfrm>
          <a:prstGeom prst="rect">
            <a:avLst/>
          </a:prstGeom>
          <a:solidFill>
            <a:schemeClr val="bg1">
              <a:alpha val="3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ooter Placeholder 4">
            <a:extLst>
              <a:ext uri="{FF2B5EF4-FFF2-40B4-BE49-F238E27FC236}">
                <a16:creationId xmlns:a16="http://schemas.microsoft.com/office/drawing/2014/main" id="{C7262E6C-15B7-48D9-A531-09721057863E}"/>
              </a:ext>
            </a:extLst>
          </p:cNvPr>
          <p:cNvSpPr>
            <a:spLocks noGrp="1"/>
          </p:cNvSpPr>
          <p:nvPr>
            <p:ph type="ftr" sz="quarter" idx="11"/>
          </p:nvPr>
        </p:nvSpPr>
        <p:spPr>
          <a:xfrm>
            <a:off x="609600" y="5355117"/>
            <a:ext cx="10972800" cy="365125"/>
          </a:xfrm>
          <a:prstGeom prst="rect">
            <a:avLst/>
          </a:prstGeom>
        </p:spPr>
        <p:txBody>
          <a:bodyPr/>
          <a:lstStyle/>
          <a:p>
            <a:endParaRPr lang="en-US" dirty="0"/>
          </a:p>
        </p:txBody>
      </p:sp>
      <p:sp>
        <p:nvSpPr>
          <p:cNvPr id="13" name="Subtitle 2">
            <a:extLst>
              <a:ext uri="{FF2B5EF4-FFF2-40B4-BE49-F238E27FC236}">
                <a16:creationId xmlns:a16="http://schemas.microsoft.com/office/drawing/2014/main" id="{EF47106C-1BE5-4638-9E38-9BB4A44B340B}"/>
              </a:ext>
            </a:extLst>
          </p:cNvPr>
          <p:cNvSpPr>
            <a:spLocks noGrp="1"/>
          </p:cNvSpPr>
          <p:nvPr>
            <p:ph type="subTitle" idx="1" hasCustomPrompt="1"/>
          </p:nvPr>
        </p:nvSpPr>
        <p:spPr>
          <a:xfrm>
            <a:off x="1133068" y="1056171"/>
            <a:ext cx="2971800" cy="1311715"/>
          </a:xfrm>
          <a:prstGeom prst="rect">
            <a:avLst/>
          </a:prstGeom>
        </p:spPr>
        <p:txBody>
          <a:bodyPr lIns="91440" rIns="91440" anchor="ctr">
            <a:normAutofit/>
          </a:bodyPr>
          <a:lstStyle>
            <a:lvl1pPr marL="0" indent="0" algn="l">
              <a:lnSpc>
                <a:spcPct val="100000"/>
              </a:lnSpc>
              <a:spcBef>
                <a:spcPts val="0"/>
              </a:spcBef>
              <a:spcAft>
                <a:spcPts val="200"/>
              </a:spcAft>
              <a:buNone/>
              <a:defRPr sz="1600">
                <a:solidFill>
                  <a:srgbClr val="101820"/>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subtitle</a:t>
            </a:r>
          </a:p>
        </p:txBody>
      </p:sp>
      <p:cxnSp>
        <p:nvCxnSpPr>
          <p:cNvPr id="14" name="Straight Connector 13">
            <a:extLst>
              <a:ext uri="{FF2B5EF4-FFF2-40B4-BE49-F238E27FC236}">
                <a16:creationId xmlns:a16="http://schemas.microsoft.com/office/drawing/2014/main" id="{85CF50D4-9915-46D4-8DC8-366625E133DC}"/>
              </a:ext>
            </a:extLst>
          </p:cNvPr>
          <p:cNvCxnSpPr/>
          <p:nvPr userDrawn="1"/>
        </p:nvCxnSpPr>
        <p:spPr>
          <a:xfrm flipV="1">
            <a:off x="909311" y="1360137"/>
            <a:ext cx="0" cy="91440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descr="A black background with white text&#10;&#10;Description automatically generated">
            <a:extLst>
              <a:ext uri="{FF2B5EF4-FFF2-40B4-BE49-F238E27FC236}">
                <a16:creationId xmlns:a16="http://schemas.microsoft.com/office/drawing/2014/main" id="{37DAECA3-CA29-3F26-D825-A63068FE17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9411098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Text Acc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609600" y="1346252"/>
            <a:ext cx="10972802" cy="4280661"/>
          </a:xfrm>
          <a:prstGeom prst="rect">
            <a:avLst/>
          </a:prstGeom>
        </p:spPr>
        <p:txBody>
          <a:bodyPr anchor="b">
            <a:normAutofit/>
          </a:bodyPr>
          <a:lstStyle>
            <a:lvl1pPr marL="0" indent="0">
              <a:buNone/>
              <a:defRPr sz="8800">
                <a:solidFill>
                  <a:schemeClr val="tx2"/>
                </a:solidFill>
              </a:defRPr>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609600" y="467443"/>
            <a:ext cx="10972801" cy="609600"/>
          </a:xfrm>
          <a:prstGeom prst="rect">
            <a:avLst/>
          </a:prstGeom>
        </p:spPr>
        <p:txBody>
          <a:bodyPr vert="horz" lIns="91440" tIns="45720" rIns="91440" bIns="45720" rtlCol="0" anchor="ctr">
            <a:noAutofit/>
          </a:bodyPr>
          <a:lstStyle>
            <a:lvl1pPr>
              <a:defRPr>
                <a:solidFill>
                  <a:schemeClr val="tx2"/>
                </a:solidFill>
              </a:defRPr>
            </a:lvl1pPr>
          </a:lstStyle>
          <a:p>
            <a:r>
              <a:rPr lang="en-US"/>
              <a:t>Click to edit Master title style</a:t>
            </a:r>
            <a:endParaRPr lang="en-US" dirty="0"/>
          </a:p>
        </p:txBody>
      </p:sp>
      <p:sp>
        <p:nvSpPr>
          <p:cNvPr id="15" name="Footer Placeholder 4">
            <a:extLst>
              <a:ext uri="{FF2B5EF4-FFF2-40B4-BE49-F238E27FC236}">
                <a16:creationId xmlns:a16="http://schemas.microsoft.com/office/drawing/2014/main" id="{446CC853-556D-4CB4-AA4E-E0499E7B191F}"/>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pic>
        <p:nvPicPr>
          <p:cNvPr id="2" name="Picture 1" descr="A black background with white text&#10;&#10;Description automatically generated">
            <a:extLst>
              <a:ext uri="{FF2B5EF4-FFF2-40B4-BE49-F238E27FC236}">
                <a16:creationId xmlns:a16="http://schemas.microsoft.com/office/drawing/2014/main" id="{E1AB7BF5-FF2B-B301-C478-FDB6DD7881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40524953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_Text Acc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609600" y="1346252"/>
            <a:ext cx="10972802" cy="4280661"/>
          </a:xfrm>
          <a:prstGeom prst="rect">
            <a:avLst/>
          </a:prstGeom>
        </p:spPr>
        <p:txBody>
          <a:bodyPr anchor="b">
            <a:normAutofit/>
          </a:bodyPr>
          <a:lstStyle>
            <a:lvl1pPr marL="0" indent="0">
              <a:buNone/>
              <a:defRPr sz="8800">
                <a:solidFill>
                  <a:schemeClr val="tx2"/>
                </a:solidFill>
              </a:defRPr>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609600" y="467443"/>
            <a:ext cx="10972801" cy="609600"/>
          </a:xfrm>
          <a:prstGeom prst="rect">
            <a:avLst/>
          </a:prstGeom>
        </p:spPr>
        <p:txBody>
          <a:bodyPr vert="horz" lIns="91440" tIns="45720" rIns="91440" bIns="45720" rtlCol="0" anchor="ctr">
            <a:noAutofit/>
          </a:bodyPr>
          <a:lstStyle/>
          <a:p>
            <a:r>
              <a:rPr lang="en-US"/>
              <a:t>Click to edit Master title style</a:t>
            </a:r>
          </a:p>
        </p:txBody>
      </p:sp>
      <p:sp>
        <p:nvSpPr>
          <p:cNvPr id="15" name="Footer Placeholder 4">
            <a:extLst>
              <a:ext uri="{FF2B5EF4-FFF2-40B4-BE49-F238E27FC236}">
                <a16:creationId xmlns:a16="http://schemas.microsoft.com/office/drawing/2014/main" id="{446CC853-556D-4CB4-AA4E-E0499E7B191F}"/>
              </a:ext>
            </a:extLst>
          </p:cNvPr>
          <p:cNvSpPr>
            <a:spLocks noGrp="1"/>
          </p:cNvSpPr>
          <p:nvPr>
            <p:ph type="ftr" sz="quarter" idx="11"/>
          </p:nvPr>
        </p:nvSpPr>
        <p:spPr>
          <a:xfrm>
            <a:off x="609600" y="5707657"/>
            <a:ext cx="10972800" cy="365125"/>
          </a:xfrm>
          <a:prstGeom prst="rect">
            <a:avLst/>
          </a:prstGeom>
        </p:spPr>
        <p:txBody>
          <a:bodyPr/>
          <a:lstStyle/>
          <a:p>
            <a:endParaRPr lang="en-US"/>
          </a:p>
        </p:txBody>
      </p:sp>
      <p:pic>
        <p:nvPicPr>
          <p:cNvPr id="5" name="Picture 4">
            <a:extLst>
              <a:ext uri="{FF2B5EF4-FFF2-40B4-BE49-F238E27FC236}">
                <a16:creationId xmlns:a16="http://schemas.microsoft.com/office/drawing/2014/main" id="{D699C4CF-9855-40FA-A315-EF58C9FEE136}"/>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7536100" y="6171105"/>
            <a:ext cx="673835" cy="651592"/>
          </a:xfrm>
          <a:prstGeom prst="rect">
            <a:avLst/>
          </a:prstGeom>
        </p:spPr>
      </p:pic>
      <p:pic>
        <p:nvPicPr>
          <p:cNvPr id="6" name="Picture 5">
            <a:extLst>
              <a:ext uri="{FF2B5EF4-FFF2-40B4-BE49-F238E27FC236}">
                <a16:creationId xmlns:a16="http://schemas.microsoft.com/office/drawing/2014/main" id="{E9CBF2AE-52BD-45B6-ABF3-184A3BFBA582}"/>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8035290" y="6242199"/>
            <a:ext cx="3547110" cy="623566"/>
          </a:xfrm>
          <a:prstGeom prst="rect">
            <a:avLst/>
          </a:prstGeom>
        </p:spPr>
      </p:pic>
    </p:spTree>
    <p:extLst>
      <p:ext uri="{BB962C8B-B14F-4D97-AF65-F5344CB8AC3E}">
        <p14:creationId xmlns:p14="http://schemas.microsoft.com/office/powerpoint/2010/main" val="6546208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D8CDD-0790-B82F-1245-E5F5456E23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45BCA6-91BA-86B5-FD66-9205B3E09E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466365-D569-C720-247F-99B53DA566AC}"/>
              </a:ext>
            </a:extLst>
          </p:cNvPr>
          <p:cNvSpPr>
            <a:spLocks noGrp="1"/>
          </p:cNvSpPr>
          <p:nvPr>
            <p:ph type="dt" sz="half" idx="10"/>
          </p:nvPr>
        </p:nvSpPr>
        <p:spPr/>
        <p:txBody>
          <a:bodyPr/>
          <a:lstStyle/>
          <a:p>
            <a:fld id="{4AC55AE8-3B9A-8C4F-A1E6-0AF54147369D}" type="datetimeFigureOut">
              <a:rPr lang="en-US" smtClean="0"/>
              <a:t>8/12/2026</a:t>
            </a:fld>
            <a:endParaRPr lang="en-US"/>
          </a:p>
        </p:txBody>
      </p:sp>
      <p:sp>
        <p:nvSpPr>
          <p:cNvPr id="5" name="Footer Placeholder 4">
            <a:extLst>
              <a:ext uri="{FF2B5EF4-FFF2-40B4-BE49-F238E27FC236}">
                <a16:creationId xmlns:a16="http://schemas.microsoft.com/office/drawing/2014/main" id="{AA0ABE8F-DF6E-418F-B528-0565D9B48C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5D9DF-AA3A-3058-02B9-E8FA893A8A19}"/>
              </a:ext>
            </a:extLst>
          </p:cNvPr>
          <p:cNvSpPr>
            <a:spLocks noGrp="1"/>
          </p:cNvSpPr>
          <p:nvPr>
            <p:ph type="sldNum" sz="quarter" idx="12"/>
          </p:nvPr>
        </p:nvSpPr>
        <p:spPr/>
        <p:txBody>
          <a:bodyPr/>
          <a:lstStyle/>
          <a:p>
            <a:fld id="{FEBDC866-F71A-4340-B87D-B28ADDBEDF53}" type="slidenum">
              <a:rPr lang="en-US" smtClean="0"/>
              <a:t>‹#›</a:t>
            </a:fld>
            <a:endParaRPr lang="en-US"/>
          </a:p>
        </p:txBody>
      </p:sp>
    </p:spTree>
    <p:extLst>
      <p:ext uri="{BB962C8B-B14F-4D97-AF65-F5344CB8AC3E}">
        <p14:creationId xmlns:p14="http://schemas.microsoft.com/office/powerpoint/2010/main" val="35388069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Agenda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C229E2-8757-94D8-A1B6-702189DCCBF2}"/>
              </a:ext>
              <a:ext uri="{C183D7F6-B498-43B3-948B-1728B52AA6E4}">
                <adec:decorative xmlns:adec="http://schemas.microsoft.com/office/drawing/2017/decorative" val="1"/>
              </a:ext>
            </a:extLst>
          </p:cNvPr>
          <p:cNvSpPr/>
          <p:nvPr userDrawn="1"/>
        </p:nvSpPr>
        <p:spPr>
          <a:xfrm>
            <a:off x="6096000" y="3249"/>
            <a:ext cx="6096000" cy="736748"/>
          </a:xfrm>
          <a:prstGeom prst="rect">
            <a:avLst/>
          </a:prstGeom>
          <a:solidFill>
            <a:srgbClr val="CEB888">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A77143C8-CDFF-B937-C00C-5E7B5093991E}"/>
              </a:ext>
            </a:extLst>
          </p:cNvPr>
          <p:cNvSpPr>
            <a:spLocks noGrp="1"/>
          </p:cNvSpPr>
          <p:nvPr>
            <p:ph type="title" hasCustomPrompt="1"/>
          </p:nvPr>
        </p:nvSpPr>
        <p:spPr>
          <a:xfrm>
            <a:off x="914400" y="883920"/>
            <a:ext cx="4114800" cy="5059680"/>
          </a:xfrm>
        </p:spPr>
        <p:txBody>
          <a:bodyPr>
            <a:normAutofit/>
          </a:bodyPr>
          <a:lstStyle>
            <a:lvl1pPr>
              <a:defRPr sz="3600">
                <a:solidFill>
                  <a:schemeClr val="tx1"/>
                </a:solidFill>
              </a:defRPr>
            </a:lvl1pPr>
          </a:lstStyle>
          <a:p>
            <a:r>
              <a:rPr lang="en-US"/>
              <a:t>Click to add title</a:t>
            </a:r>
          </a:p>
        </p:txBody>
      </p:sp>
      <p:sp>
        <p:nvSpPr>
          <p:cNvPr id="10" name="Content Placeholder 9">
            <a:extLst>
              <a:ext uri="{FF2B5EF4-FFF2-40B4-BE49-F238E27FC236}">
                <a16:creationId xmlns:a16="http://schemas.microsoft.com/office/drawing/2014/main" id="{F82637A1-1BB4-AF51-24C3-6FE78DD45D99}"/>
              </a:ext>
            </a:extLst>
          </p:cNvPr>
          <p:cNvSpPr>
            <a:spLocks noGrp="1"/>
          </p:cNvSpPr>
          <p:nvPr>
            <p:ph sz="quarter" idx="10" hasCustomPrompt="1"/>
          </p:nvPr>
        </p:nvSpPr>
        <p:spPr>
          <a:xfrm>
            <a:off x="6475413" y="2438400"/>
            <a:ext cx="4799012" cy="3505200"/>
          </a:xfrm>
        </p:spPr>
        <p:txBody>
          <a:bodyPr>
            <a:normAutofit/>
          </a:bodyPr>
          <a:lstStyle>
            <a:lvl1pPr marL="0" indent="0">
              <a:lnSpc>
                <a:spcPct val="125000"/>
              </a:lnSpc>
              <a:buNone/>
              <a:defRPr sz="1800">
                <a:solidFill>
                  <a:schemeClr val="tx1"/>
                </a:solidFill>
              </a:defRPr>
            </a:lvl1pPr>
            <a:lvl2pPr marL="457200" indent="0">
              <a:lnSpc>
                <a:spcPct val="125000"/>
              </a:lnSpc>
              <a:buNone/>
              <a:defRPr sz="1600">
                <a:solidFill>
                  <a:schemeClr val="tx1"/>
                </a:solidFill>
              </a:defRPr>
            </a:lvl2pPr>
            <a:lvl3pPr marL="914400" indent="0">
              <a:lnSpc>
                <a:spcPct val="125000"/>
              </a:lnSpc>
              <a:buNone/>
              <a:defRPr sz="1400">
                <a:solidFill>
                  <a:schemeClr val="tx1"/>
                </a:solidFill>
              </a:defRPr>
            </a:lvl3pPr>
            <a:lvl4pPr marL="1371600" indent="0">
              <a:lnSpc>
                <a:spcPct val="125000"/>
              </a:lnSpc>
              <a:buNone/>
              <a:defRPr sz="1200">
                <a:solidFill>
                  <a:schemeClr val="tx1"/>
                </a:solidFill>
              </a:defRPr>
            </a:lvl4pPr>
            <a:lvl5pPr marL="1828800" indent="0">
              <a:lnSpc>
                <a:spcPct val="125000"/>
              </a:lnSpc>
              <a:buNone/>
              <a:defRPr sz="1200">
                <a:solidFill>
                  <a:schemeClr val="tx1"/>
                </a:solidFill>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latin typeface="Open Sans Light" pitchFamily="2" charset="0"/>
                <a:ea typeface="Open Sans Light" pitchFamily="2" charset="0"/>
                <a:cs typeface="Open Sans Light" pitchFamily="2" charset="0"/>
              </a:defRPr>
            </a:lvl1pPr>
          </a:lstStyle>
          <a:p>
            <a:endParaRPr lang="en-US"/>
          </a:p>
        </p:txBody>
      </p:sp>
      <p:sp>
        <p:nvSpPr>
          <p:cNvPr id="3" name="Frame 2">
            <a:extLst>
              <a:ext uri="{FF2B5EF4-FFF2-40B4-BE49-F238E27FC236}">
                <a16:creationId xmlns:a16="http://schemas.microsoft.com/office/drawing/2014/main" id="{56F59DF2-AB3C-B7B3-826A-636B8CC5AB31}"/>
              </a:ext>
            </a:extLst>
          </p:cNvPr>
          <p:cNvSpPr/>
          <p:nvPr userDrawn="1"/>
        </p:nvSpPr>
        <p:spPr>
          <a:xfrm>
            <a:off x="386317" y="352044"/>
            <a:ext cx="11419367" cy="6153912"/>
          </a:xfrm>
          <a:prstGeom prst="frame">
            <a:avLst>
              <a:gd name="adj1" fmla="val 217"/>
            </a:avLst>
          </a:prstGeom>
          <a:solidFill>
            <a:srgbClr val="CEB8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a:extLst>
              <a:ext uri="{FF2B5EF4-FFF2-40B4-BE49-F238E27FC236}">
                <a16:creationId xmlns:a16="http://schemas.microsoft.com/office/drawing/2014/main" id="{9B48AB14-4078-1EE9-7967-320DA2A6A82C}"/>
              </a:ext>
            </a:extLst>
          </p:cNvPr>
          <p:cNvPicPr>
            <a:picLocks noChangeAspect="1"/>
          </p:cNvPicPr>
          <p:nvPr userDrawn="1"/>
        </p:nvPicPr>
        <p:blipFill>
          <a:blip r:embed="rId2">
            <a:alphaModFix/>
          </a:blip>
          <a:srcRect/>
          <a:stretch/>
        </p:blipFill>
        <p:spPr>
          <a:xfrm>
            <a:off x="10997488" y="6039960"/>
            <a:ext cx="769614" cy="460075"/>
          </a:xfrm>
          <a:prstGeom prst="rect">
            <a:avLst/>
          </a:prstGeom>
        </p:spPr>
      </p:pic>
    </p:spTree>
    <p:extLst>
      <p:ext uri="{BB962C8B-B14F-4D97-AF65-F5344CB8AC3E}">
        <p14:creationId xmlns:p14="http://schemas.microsoft.com/office/powerpoint/2010/main" val="32437244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le text and imag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1D49246-C641-C3BA-F07B-89FFC6CDAEB8}"/>
              </a:ext>
            </a:extLst>
          </p:cNvPr>
          <p:cNvSpPr>
            <a:spLocks noGrp="1"/>
          </p:cNvSpPr>
          <p:nvPr>
            <p:ph type="title" hasCustomPrompt="1"/>
          </p:nvPr>
        </p:nvSpPr>
        <p:spPr>
          <a:xfrm>
            <a:off x="914399" y="853439"/>
            <a:ext cx="4802373" cy="2833689"/>
          </a:xfrm>
        </p:spPr>
        <p:txBody>
          <a:bodyPr rIns="914400" anchor="b"/>
          <a:lstStyle>
            <a:lvl1pPr>
              <a:defRPr sz="4800"/>
            </a:lvl1pPr>
          </a:lstStyle>
          <a:p>
            <a:r>
              <a:rPr lang="en-US"/>
              <a:t>Click to add title</a:t>
            </a:r>
          </a:p>
        </p:txBody>
      </p:sp>
      <p:sp>
        <p:nvSpPr>
          <p:cNvPr id="11" name="Content Placeholder 10">
            <a:extLst>
              <a:ext uri="{FF2B5EF4-FFF2-40B4-BE49-F238E27FC236}">
                <a16:creationId xmlns:a16="http://schemas.microsoft.com/office/drawing/2014/main" id="{5BE7E1DF-A70C-8F79-9B76-72B2A7B4DC71}"/>
              </a:ext>
            </a:extLst>
          </p:cNvPr>
          <p:cNvSpPr>
            <a:spLocks noGrp="1"/>
          </p:cNvSpPr>
          <p:nvPr>
            <p:ph sz="quarter" idx="11" hasCustomPrompt="1"/>
          </p:nvPr>
        </p:nvSpPr>
        <p:spPr>
          <a:xfrm>
            <a:off x="914400" y="3931919"/>
            <a:ext cx="4802735" cy="2072641"/>
          </a:xfrm>
        </p:spPr>
        <p:txBody>
          <a:bodyPr>
            <a:normAutofit/>
          </a:bodyPr>
          <a:lstStyle>
            <a:lvl1pPr marL="0" indent="0">
              <a:lnSpc>
                <a:spcPct val="125000"/>
              </a:lnSpc>
              <a:spcBef>
                <a:spcPts val="0"/>
              </a:spcBef>
              <a:buNone/>
              <a:defRPr sz="1800"/>
            </a:lvl1pPr>
            <a:lvl2pPr marL="457200" indent="0">
              <a:lnSpc>
                <a:spcPct val="125000"/>
              </a:lnSpc>
              <a:spcBef>
                <a:spcPts val="0"/>
              </a:spcBef>
              <a:buNone/>
              <a:defRPr sz="1600"/>
            </a:lvl2pPr>
            <a:lvl3pPr marL="914400" indent="0">
              <a:lnSpc>
                <a:spcPct val="125000"/>
              </a:lnSpc>
              <a:spcBef>
                <a:spcPts val="0"/>
              </a:spcBef>
              <a:buNone/>
              <a:defRPr sz="1400"/>
            </a:lvl3pPr>
            <a:lvl4pPr marL="1371600" indent="0">
              <a:lnSpc>
                <a:spcPct val="125000"/>
              </a:lnSpc>
              <a:spcBef>
                <a:spcPts val="0"/>
              </a:spcBef>
              <a:buNone/>
              <a:defRPr sz="1200"/>
            </a:lvl4pPr>
            <a:lvl5pPr marL="1828800" indent="0">
              <a:lnSpc>
                <a:spcPct val="125000"/>
              </a:lnSpc>
              <a:spcBef>
                <a:spcPts val="0"/>
              </a:spcBef>
              <a:buNone/>
              <a:defRPr sz="12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1CD5F637-DFBF-7FED-7CD5-F46A26E5CD15}"/>
              </a:ext>
            </a:extLst>
          </p:cNvPr>
          <p:cNvSpPr>
            <a:spLocks noGrp="1"/>
          </p:cNvSpPr>
          <p:nvPr>
            <p:ph type="pic" sz="quarter" idx="10"/>
          </p:nvPr>
        </p:nvSpPr>
        <p:spPr>
          <a:xfrm>
            <a:off x="6478587" y="921230"/>
            <a:ext cx="5713413" cy="5029200"/>
          </a:xfrm>
          <a:custGeom>
            <a:avLst/>
            <a:gdLst>
              <a:gd name="connsiteX0" fmla="*/ 5327097 w 5713413"/>
              <a:gd name="connsiteY0" fmla="*/ 0 h 5029200"/>
              <a:gd name="connsiteX1" fmla="*/ 5713413 w 5713413"/>
              <a:gd name="connsiteY1" fmla="*/ 0 h 5029200"/>
              <a:gd name="connsiteX2" fmla="*/ 5713413 w 5713413"/>
              <a:gd name="connsiteY2" fmla="*/ 5029200 h 5029200"/>
              <a:gd name="connsiteX3" fmla="*/ 5327097 w 5713413"/>
              <a:gd name="connsiteY3" fmla="*/ 5029200 h 5029200"/>
              <a:gd name="connsiteX4" fmla="*/ 0 w 5713413"/>
              <a:gd name="connsiteY4" fmla="*/ 0 h 5029200"/>
              <a:gd name="connsiteX5" fmla="*/ 5313743 w 5713413"/>
              <a:gd name="connsiteY5" fmla="*/ 0 h 5029200"/>
              <a:gd name="connsiteX6" fmla="*/ 5313743 w 5713413"/>
              <a:gd name="connsiteY6" fmla="*/ 5029200 h 5029200"/>
              <a:gd name="connsiteX7" fmla="*/ 0 w 5713413"/>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3413" h="5029200">
                <a:moveTo>
                  <a:pt x="5327097" y="0"/>
                </a:moveTo>
                <a:lnTo>
                  <a:pt x="5713413" y="0"/>
                </a:lnTo>
                <a:lnTo>
                  <a:pt x="5713413" y="5029200"/>
                </a:lnTo>
                <a:lnTo>
                  <a:pt x="5327097" y="5029200"/>
                </a:lnTo>
                <a:close/>
                <a:moveTo>
                  <a:pt x="0" y="0"/>
                </a:moveTo>
                <a:lnTo>
                  <a:pt x="5313743" y="0"/>
                </a:lnTo>
                <a:lnTo>
                  <a:pt x="5313743" y="5029200"/>
                </a:lnTo>
                <a:lnTo>
                  <a:pt x="0" y="5029200"/>
                </a:lnTo>
                <a:close/>
              </a:path>
            </a:pathLst>
          </a:custGeom>
        </p:spPr>
        <p:txBody>
          <a:bodyPr wrap="square">
            <a:noAutofit/>
          </a:bodyPr>
          <a:lstStyle>
            <a:lvl1pPr marL="0" indent="0" algn="ctr">
              <a:buNone/>
              <a:defRPr sz="2000"/>
            </a:lvl1pPr>
          </a:lstStyle>
          <a:p>
            <a:r>
              <a:rPr lang="en-US"/>
              <a:t>Click icon to add picture</a:t>
            </a:r>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latin typeface="Open Sans Light" pitchFamily="2" charset="0"/>
                <a:ea typeface="Open Sans Light" pitchFamily="2" charset="0"/>
                <a:cs typeface="Open Sans Light" pitchFamily="2" charset="0"/>
              </a:defRPr>
            </a:lvl1pPr>
          </a:lstStyle>
          <a:p>
            <a:endParaRPr lang="en-US"/>
          </a:p>
        </p:txBody>
      </p:sp>
      <p:sp>
        <p:nvSpPr>
          <p:cNvPr id="13" name="Frame 12">
            <a:extLst>
              <a:ext uri="{FF2B5EF4-FFF2-40B4-BE49-F238E27FC236}">
                <a16:creationId xmlns:a16="http://schemas.microsoft.com/office/drawing/2014/main" id="{33E3B934-3E16-21AF-8F5A-9EFD93255705}"/>
              </a:ext>
            </a:extLst>
          </p:cNvPr>
          <p:cNvSpPr/>
          <p:nvPr userDrawn="1"/>
        </p:nvSpPr>
        <p:spPr>
          <a:xfrm>
            <a:off x="386317" y="352044"/>
            <a:ext cx="11419367" cy="6153912"/>
          </a:xfrm>
          <a:prstGeom prst="frame">
            <a:avLst>
              <a:gd name="adj1" fmla="val 217"/>
            </a:avLst>
          </a:prstGeom>
          <a:solidFill>
            <a:srgbClr val="CEB8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 name="Picture 1">
            <a:extLst>
              <a:ext uri="{FF2B5EF4-FFF2-40B4-BE49-F238E27FC236}">
                <a16:creationId xmlns:a16="http://schemas.microsoft.com/office/drawing/2014/main" id="{4DDCD040-4D93-2ECC-CA73-0FDE6410F9EF}"/>
              </a:ext>
            </a:extLst>
          </p:cNvPr>
          <p:cNvPicPr>
            <a:picLocks noChangeAspect="1"/>
          </p:cNvPicPr>
          <p:nvPr userDrawn="1"/>
        </p:nvPicPr>
        <p:blipFill>
          <a:blip r:embed="rId2">
            <a:alphaModFix/>
          </a:blip>
          <a:srcRect/>
          <a:stretch/>
        </p:blipFill>
        <p:spPr>
          <a:xfrm>
            <a:off x="10997488" y="6039960"/>
            <a:ext cx="769614" cy="460075"/>
          </a:xfrm>
          <a:prstGeom prst="rect">
            <a:avLst/>
          </a:prstGeom>
        </p:spPr>
      </p:pic>
    </p:spTree>
    <p:extLst>
      <p:ext uri="{BB962C8B-B14F-4D97-AF65-F5344CB8AC3E}">
        <p14:creationId xmlns:p14="http://schemas.microsoft.com/office/powerpoint/2010/main" val="867523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pic>
        <p:nvPicPr>
          <p:cNvPr id="4" name="Picture 3" descr="A close up of a circuit board&#10;&#10;Description automatically generated">
            <a:extLst>
              <a:ext uri="{FF2B5EF4-FFF2-40B4-BE49-F238E27FC236}">
                <a16:creationId xmlns:a16="http://schemas.microsoft.com/office/drawing/2014/main" id="{CAE48634-0E19-2034-9BB2-F3822C3525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417413" y="548957"/>
            <a:ext cx="5797269" cy="55848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8/12/2026</a:t>
            </a:fld>
            <a:endParaRPr lang="en-US" dirty="0"/>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dirty="0"/>
          </a:p>
        </p:txBody>
      </p:sp>
    </p:spTree>
    <p:extLst>
      <p:ext uri="{BB962C8B-B14F-4D97-AF65-F5344CB8AC3E}">
        <p14:creationId xmlns:p14="http://schemas.microsoft.com/office/powerpoint/2010/main" val="1380039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16"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18" name="Content Placeholder 2"/>
          <p:cNvSpPr>
            <a:spLocks noGrp="1"/>
          </p:cNvSpPr>
          <p:nvPr>
            <p:ph sz="half" idx="10"/>
          </p:nvPr>
        </p:nvSpPr>
        <p:spPr>
          <a:xfrm>
            <a:off x="609600" y="1335232"/>
            <a:ext cx="10972802" cy="4280662"/>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86E2B4AB-B666-432C-B6F0-A5EF368E62A7}"/>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spTree>
    <p:extLst>
      <p:ext uri="{BB962C8B-B14F-4D97-AF65-F5344CB8AC3E}">
        <p14:creationId xmlns:p14="http://schemas.microsoft.com/office/powerpoint/2010/main" val="5966403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 Student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1" name="Subtitle 2"/>
          <p:cNvSpPr>
            <a:spLocks noGrp="1"/>
          </p:cNvSpPr>
          <p:nvPr>
            <p:ph type="subTitle" idx="1" hasCustomPrompt="1"/>
          </p:nvPr>
        </p:nvSpPr>
        <p:spPr>
          <a:xfrm>
            <a:off x="2540000" y="3339029"/>
            <a:ext cx="7112000" cy="838200"/>
          </a:xfrm>
          <a:prstGeom prst="rect">
            <a:avLst/>
          </a:prstGeom>
          <a:noFill/>
        </p:spPr>
        <p:txBody>
          <a:bodyPr anchor="ctr">
            <a:noAutofit/>
          </a:bodyPr>
          <a:lstStyle>
            <a:lvl1pPr marL="0" indent="0" algn="ctr">
              <a:buNone/>
              <a:defRPr sz="24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a:t>
            </a:r>
          </a:p>
          <a:p>
            <a:r>
              <a:rPr lang="en-US"/>
              <a:t>Month ##, ####</a:t>
            </a:r>
          </a:p>
        </p:txBody>
      </p:sp>
      <p:sp>
        <p:nvSpPr>
          <p:cNvPr id="14" name="Title 1"/>
          <p:cNvSpPr>
            <a:spLocks noGrp="1"/>
          </p:cNvSpPr>
          <p:nvPr>
            <p:ph type="ctrTitle" hasCustomPrompt="1"/>
          </p:nvPr>
        </p:nvSpPr>
        <p:spPr>
          <a:xfrm>
            <a:off x="1519804" y="1535185"/>
            <a:ext cx="9152390" cy="1683581"/>
          </a:xfrm>
          <a:prstGeom prst="rect">
            <a:avLst/>
          </a:prstGeom>
          <a:noFill/>
        </p:spPr>
        <p:txBody>
          <a:bodyPr/>
          <a:lstStyle>
            <a:lvl1pPr algn="ctr">
              <a:defRPr sz="6000" baseline="0">
                <a:solidFill>
                  <a:schemeClr val="bg1"/>
                </a:solidFill>
              </a:defRPr>
            </a:lvl1pPr>
          </a:lstStyle>
          <a:p>
            <a:r>
              <a:rPr lang="en-US"/>
              <a:t>Title of Presentation</a:t>
            </a:r>
          </a:p>
        </p:txBody>
      </p:sp>
      <p:sp>
        <p:nvSpPr>
          <p:cNvPr id="19" name="Text Placeholder 2"/>
          <p:cNvSpPr>
            <a:spLocks noGrp="1"/>
          </p:cNvSpPr>
          <p:nvPr>
            <p:ph type="body" idx="10" hasCustomPrompt="1"/>
          </p:nvPr>
        </p:nvSpPr>
        <p:spPr>
          <a:xfrm>
            <a:off x="2540000" y="4297492"/>
            <a:ext cx="7112000" cy="457200"/>
          </a:xfrm>
          <a:prstGeom prst="rect">
            <a:avLst/>
          </a:prstGeom>
          <a:noFill/>
        </p:spPr>
        <p:txBody>
          <a:bodyPr anchor="t">
            <a:normAutofit/>
          </a:bodyPr>
          <a:lstStyle>
            <a:lvl1pPr marL="0" indent="0" algn="ctr">
              <a:buNone/>
              <a:defRPr sz="24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Presented by Name</a:t>
            </a:r>
          </a:p>
        </p:txBody>
      </p:sp>
      <p:pic>
        <p:nvPicPr>
          <p:cNvPr id="7" name="Picture 6" descr="A black background with white text&#10;&#10;Description automatically generated">
            <a:extLst>
              <a:ext uri="{FF2B5EF4-FFF2-40B4-BE49-F238E27FC236}">
                <a16:creationId xmlns:a16="http://schemas.microsoft.com/office/drawing/2014/main" id="{99E8D516-22A9-0A08-62D3-A40EE277471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48977" y="4754692"/>
            <a:ext cx="3894045" cy="2042506"/>
          </a:xfrm>
          <a:prstGeom prst="rect">
            <a:avLst/>
          </a:prstGeom>
        </p:spPr>
      </p:pic>
    </p:spTree>
    <p:extLst>
      <p:ext uri="{BB962C8B-B14F-4D97-AF65-F5344CB8AC3E}">
        <p14:creationId xmlns:p14="http://schemas.microsoft.com/office/powerpoint/2010/main" val="27028145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AutoShape 2" descr="https://restricted-identityguide.fsu.edu/resources/photography/DSC02324.jpg"/>
          <p:cNvSpPr>
            <a:spLocks noChangeAspect="1" noChangeArrowheads="1"/>
          </p:cNvSpPr>
          <p:nvPr userDrawn="1"/>
        </p:nvSpPr>
        <p:spPr bwMode="auto">
          <a:xfrm>
            <a:off x="155575" y="-4419600"/>
            <a:ext cx="13839825" cy="922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ttps://restricted-identityguide.fsu.edu/resources/photography/DSC02324.jpg"/>
          <p:cNvSpPr>
            <a:spLocks noChangeAspect="1" noChangeArrowheads="1"/>
          </p:cNvSpPr>
          <p:nvPr userDrawn="1"/>
        </p:nvSpPr>
        <p:spPr bwMode="auto">
          <a:xfrm>
            <a:off x="307975" y="-4267200"/>
            <a:ext cx="13839825" cy="922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itle 1">
            <a:extLst>
              <a:ext uri="{FF2B5EF4-FFF2-40B4-BE49-F238E27FC236}">
                <a16:creationId xmlns:a16="http://schemas.microsoft.com/office/drawing/2014/main" id="{72F85ED8-5FDA-4E9E-BF7A-4DDFC8A97288}"/>
              </a:ext>
            </a:extLst>
          </p:cNvPr>
          <p:cNvSpPr>
            <a:spLocks noGrp="1"/>
          </p:cNvSpPr>
          <p:nvPr>
            <p:ph type="ctrTitle"/>
          </p:nvPr>
        </p:nvSpPr>
        <p:spPr>
          <a:xfrm>
            <a:off x="610519" y="3013462"/>
            <a:ext cx="5344124" cy="1311715"/>
          </a:xfrm>
          <a:prstGeom prst="rect">
            <a:avLst/>
          </a:prstGeom>
        </p:spPr>
        <p:txBody>
          <a:bodyPr anchor="ctr">
            <a:normAutofit/>
          </a:bodyPr>
          <a:lstStyle>
            <a:lvl1pPr algn="r">
              <a:defRPr sz="3500" spc="200" baseline="0">
                <a:solidFill>
                  <a:schemeClr val="bg2"/>
                </a:solidFill>
              </a:defRPr>
            </a:lvl1pPr>
          </a:lstStyle>
          <a:p>
            <a:r>
              <a:rPr lang="en-US"/>
              <a:t>Click to edit Master title style</a:t>
            </a:r>
          </a:p>
        </p:txBody>
      </p:sp>
      <p:sp>
        <p:nvSpPr>
          <p:cNvPr id="8" name="Subtitle 2">
            <a:extLst>
              <a:ext uri="{FF2B5EF4-FFF2-40B4-BE49-F238E27FC236}">
                <a16:creationId xmlns:a16="http://schemas.microsoft.com/office/drawing/2014/main" id="{57210235-DE16-4247-871F-10070695744C}"/>
              </a:ext>
            </a:extLst>
          </p:cNvPr>
          <p:cNvSpPr>
            <a:spLocks noGrp="1"/>
          </p:cNvSpPr>
          <p:nvPr>
            <p:ph type="subTitle" idx="1" hasCustomPrompt="1"/>
          </p:nvPr>
        </p:nvSpPr>
        <p:spPr>
          <a:xfrm>
            <a:off x="6257187" y="3013462"/>
            <a:ext cx="5325213" cy="1311715"/>
          </a:xfrm>
          <a:prstGeom prst="rect">
            <a:avLst/>
          </a:prstGeom>
        </p:spPr>
        <p:txBody>
          <a:bodyPr lIns="91440" rIns="91440" anchor="ctr">
            <a:normAutofit/>
          </a:bodyPr>
          <a:lstStyle>
            <a:lvl1pPr marL="0" indent="0" algn="l">
              <a:lnSpc>
                <a:spcPct val="100000"/>
              </a:lnSpc>
              <a:spcBef>
                <a:spcPts val="0"/>
              </a:spcBef>
              <a:spcAft>
                <a:spcPts val="200"/>
              </a:spcAft>
              <a:buNone/>
              <a:defRPr sz="1600">
                <a:solidFill>
                  <a:schemeClr val="bg1"/>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subtitle</a:t>
            </a:r>
          </a:p>
        </p:txBody>
      </p:sp>
      <p:sp>
        <p:nvSpPr>
          <p:cNvPr id="9" name="Footer Placeholder 4">
            <a:extLst>
              <a:ext uri="{FF2B5EF4-FFF2-40B4-BE49-F238E27FC236}">
                <a16:creationId xmlns:a16="http://schemas.microsoft.com/office/drawing/2014/main" id="{408835E9-05EB-41EB-8AB5-112C9888B765}"/>
              </a:ext>
            </a:extLst>
          </p:cNvPr>
          <p:cNvSpPr>
            <a:spLocks noGrp="1"/>
          </p:cNvSpPr>
          <p:nvPr>
            <p:ph type="ftr" sz="quarter" idx="11"/>
          </p:nvPr>
        </p:nvSpPr>
        <p:spPr>
          <a:xfrm>
            <a:off x="609600" y="4480560"/>
            <a:ext cx="10972800" cy="365125"/>
          </a:xfrm>
          <a:prstGeom prst="rect">
            <a:avLst/>
          </a:prstGeom>
        </p:spPr>
        <p:txBody>
          <a:bodyPr/>
          <a:lstStyle>
            <a:lvl1pPr>
              <a:defRPr>
                <a:solidFill>
                  <a:schemeClr val="bg1"/>
                </a:solidFill>
              </a:defRPr>
            </a:lvl1pPr>
          </a:lstStyle>
          <a:p>
            <a:endParaRPr lang="en-US"/>
          </a:p>
        </p:txBody>
      </p:sp>
      <p:cxnSp>
        <p:nvCxnSpPr>
          <p:cNvPr id="10" name="Straight Connector 9">
            <a:extLst>
              <a:ext uri="{FF2B5EF4-FFF2-40B4-BE49-F238E27FC236}">
                <a16:creationId xmlns:a16="http://schemas.microsoft.com/office/drawing/2014/main" id="{70006F5E-F9CE-4C29-BCA7-0D5E7C6EDDAA}"/>
              </a:ext>
            </a:extLst>
          </p:cNvPr>
          <p:cNvCxnSpPr/>
          <p:nvPr userDrawn="1"/>
        </p:nvCxnSpPr>
        <p:spPr>
          <a:xfrm flipV="1">
            <a:off x="6107042" y="3238357"/>
            <a:ext cx="0" cy="914400"/>
          </a:xfrm>
          <a:prstGeom prst="line">
            <a:avLst/>
          </a:prstGeom>
          <a:ln w="2222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4631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p>
        </p:txBody>
      </p:sp>
      <p:sp>
        <p:nvSpPr>
          <p:cNvPr id="4" name="Footer Placeholder 4">
            <a:extLst>
              <a:ext uri="{FF2B5EF4-FFF2-40B4-BE49-F238E27FC236}">
                <a16:creationId xmlns:a16="http://schemas.microsoft.com/office/drawing/2014/main" id="{E0C260C1-F8E8-4217-98BD-30BA886BED46}"/>
              </a:ext>
            </a:extLst>
          </p:cNvPr>
          <p:cNvSpPr>
            <a:spLocks noGrp="1"/>
          </p:cNvSpPr>
          <p:nvPr>
            <p:ph type="ftr" sz="quarter" idx="11"/>
          </p:nvPr>
        </p:nvSpPr>
        <p:spPr>
          <a:xfrm>
            <a:off x="609600" y="5707657"/>
            <a:ext cx="10972800" cy="365125"/>
          </a:xfrm>
          <a:prstGeom prst="rect">
            <a:avLst/>
          </a:prstGeom>
        </p:spPr>
        <p:txBody>
          <a:bodyPr/>
          <a:lstStyle/>
          <a:p>
            <a:endParaRPr lang="en-US"/>
          </a:p>
        </p:txBody>
      </p:sp>
    </p:spTree>
    <p:extLst>
      <p:ext uri="{BB962C8B-B14F-4D97-AF65-F5344CB8AC3E}">
        <p14:creationId xmlns:p14="http://schemas.microsoft.com/office/powerpoint/2010/main" val="6317190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16"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p>
        </p:txBody>
      </p:sp>
      <p:sp>
        <p:nvSpPr>
          <p:cNvPr id="18" name="Content Placeholder 2"/>
          <p:cNvSpPr>
            <a:spLocks noGrp="1"/>
          </p:cNvSpPr>
          <p:nvPr>
            <p:ph sz="half" idx="10"/>
          </p:nvPr>
        </p:nvSpPr>
        <p:spPr>
          <a:xfrm>
            <a:off x="609600" y="1335232"/>
            <a:ext cx="10972802" cy="4280662"/>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6E2B4AB-B666-432C-B6F0-A5EF368E62A7}"/>
              </a:ext>
            </a:extLst>
          </p:cNvPr>
          <p:cNvSpPr>
            <a:spLocks noGrp="1"/>
          </p:cNvSpPr>
          <p:nvPr>
            <p:ph type="ftr" sz="quarter" idx="11"/>
          </p:nvPr>
        </p:nvSpPr>
        <p:spPr>
          <a:xfrm>
            <a:off x="609600" y="5707657"/>
            <a:ext cx="10972800" cy="365125"/>
          </a:xfrm>
          <a:prstGeom prst="rect">
            <a:avLst/>
          </a:prstGeom>
        </p:spPr>
        <p:txBody>
          <a:bodyPr/>
          <a:lstStyle/>
          <a:p>
            <a:endParaRPr lang="en-US"/>
          </a:p>
        </p:txBody>
      </p:sp>
    </p:spTree>
    <p:extLst>
      <p:ext uri="{BB962C8B-B14F-4D97-AF65-F5344CB8AC3E}">
        <p14:creationId xmlns:p14="http://schemas.microsoft.com/office/powerpoint/2010/main" val="27675470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99" y="1324218"/>
            <a:ext cx="5241520" cy="4280661"/>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01804" y="1324218"/>
            <a:ext cx="5228493" cy="4280661"/>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p>
        </p:txBody>
      </p:sp>
      <p:sp>
        <p:nvSpPr>
          <p:cNvPr id="6" name="Footer Placeholder 4">
            <a:extLst>
              <a:ext uri="{FF2B5EF4-FFF2-40B4-BE49-F238E27FC236}">
                <a16:creationId xmlns:a16="http://schemas.microsoft.com/office/drawing/2014/main" id="{1B3CD0E4-BF65-43D1-B28B-EDB6CF8D2F86}"/>
              </a:ext>
            </a:extLst>
          </p:cNvPr>
          <p:cNvSpPr>
            <a:spLocks noGrp="1"/>
          </p:cNvSpPr>
          <p:nvPr>
            <p:ph type="ftr" sz="quarter" idx="11"/>
          </p:nvPr>
        </p:nvSpPr>
        <p:spPr>
          <a:xfrm>
            <a:off x="609600" y="5707657"/>
            <a:ext cx="10972800" cy="365125"/>
          </a:xfrm>
          <a:prstGeom prst="rect">
            <a:avLst/>
          </a:prstGeom>
        </p:spPr>
        <p:txBody>
          <a:bodyPr/>
          <a:lstStyle/>
          <a:p>
            <a:endParaRPr lang="en-US"/>
          </a:p>
        </p:txBody>
      </p:sp>
    </p:spTree>
    <p:extLst>
      <p:ext uri="{BB962C8B-B14F-4D97-AF65-F5344CB8AC3E}">
        <p14:creationId xmlns:p14="http://schemas.microsoft.com/office/powerpoint/2010/main" val="28847002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6" name="Content Placeholder 2"/>
          <p:cNvSpPr>
            <a:spLocks noGrp="1"/>
          </p:cNvSpPr>
          <p:nvPr>
            <p:ph sz="half" idx="10"/>
          </p:nvPr>
        </p:nvSpPr>
        <p:spPr>
          <a:xfrm>
            <a:off x="8198341" y="1335235"/>
            <a:ext cx="3331959" cy="4280661"/>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p:cNvSpPr>
            <a:spLocks noGrp="1"/>
          </p:cNvSpPr>
          <p:nvPr>
            <p:ph sz="half" idx="11"/>
          </p:nvPr>
        </p:nvSpPr>
        <p:spPr>
          <a:xfrm>
            <a:off x="609599" y="1335235"/>
            <a:ext cx="3331960" cy="4280661"/>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2"/>
          </p:nvPr>
        </p:nvSpPr>
        <p:spPr>
          <a:xfrm>
            <a:off x="4403971" y="1335232"/>
            <a:ext cx="3331959" cy="4280660"/>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p>
        </p:txBody>
      </p:sp>
      <p:sp>
        <p:nvSpPr>
          <p:cNvPr id="8" name="Footer Placeholder 4">
            <a:extLst>
              <a:ext uri="{FF2B5EF4-FFF2-40B4-BE49-F238E27FC236}">
                <a16:creationId xmlns:a16="http://schemas.microsoft.com/office/drawing/2014/main" id="{7EF45EE9-BA62-4F18-BE19-E7FFE8C8A662}"/>
              </a:ext>
            </a:extLst>
          </p:cNvPr>
          <p:cNvSpPr>
            <a:spLocks noGrp="1"/>
          </p:cNvSpPr>
          <p:nvPr>
            <p:ph type="ftr" sz="quarter" idx="13"/>
          </p:nvPr>
        </p:nvSpPr>
        <p:spPr>
          <a:xfrm>
            <a:off x="609600" y="5707657"/>
            <a:ext cx="10972800" cy="365125"/>
          </a:xfrm>
          <a:prstGeom prst="rect">
            <a:avLst/>
          </a:prstGeom>
        </p:spPr>
        <p:txBody>
          <a:bodyPr/>
          <a:lstStyle/>
          <a:p>
            <a:endParaRPr lang="en-US"/>
          </a:p>
        </p:txBody>
      </p:sp>
    </p:spTree>
    <p:extLst>
      <p:ext uri="{BB962C8B-B14F-4D97-AF65-F5344CB8AC3E}">
        <p14:creationId xmlns:p14="http://schemas.microsoft.com/office/powerpoint/2010/main" val="9781543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har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99" y="1522524"/>
            <a:ext cx="5233704" cy="4074045"/>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07014" y="467443"/>
            <a:ext cx="5223284" cy="5120636"/>
          </a:xfrm>
          <a:prstGeom prst="rect">
            <a:avLst/>
          </a:prstGeom>
        </p:spPr>
        <p:txBody>
          <a:bodyPr/>
          <a:lstStyle>
            <a:lvl1pPr marL="0" indent="0" algn="ctr">
              <a:buNone/>
              <a:defRPr sz="2600" baseline="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add chart</a:t>
            </a:r>
          </a:p>
        </p:txBody>
      </p:sp>
      <p:sp>
        <p:nvSpPr>
          <p:cNvPr id="10" name="Title Placeholder 1"/>
          <p:cNvSpPr>
            <a:spLocks noGrp="1"/>
          </p:cNvSpPr>
          <p:nvPr>
            <p:ph type="title"/>
          </p:nvPr>
        </p:nvSpPr>
        <p:spPr>
          <a:xfrm>
            <a:off x="609599" y="467443"/>
            <a:ext cx="5233704" cy="609600"/>
          </a:xfrm>
          <a:prstGeom prst="rect">
            <a:avLst/>
          </a:prstGeom>
        </p:spPr>
        <p:txBody>
          <a:bodyPr vert="horz" lIns="91440" tIns="45720" rIns="91440" bIns="45720" rtlCol="0" anchor="ctr">
            <a:noAutofit/>
          </a:bodyPr>
          <a:lstStyle/>
          <a:p>
            <a:r>
              <a:rPr lang="en-US"/>
              <a:t>Click to edit Master title style</a:t>
            </a:r>
          </a:p>
        </p:txBody>
      </p:sp>
      <p:sp>
        <p:nvSpPr>
          <p:cNvPr id="6" name="Footer Placeholder 4">
            <a:extLst>
              <a:ext uri="{FF2B5EF4-FFF2-40B4-BE49-F238E27FC236}">
                <a16:creationId xmlns:a16="http://schemas.microsoft.com/office/drawing/2014/main" id="{8A032811-E45D-43AF-B54C-2605C58A26B5}"/>
              </a:ext>
            </a:extLst>
          </p:cNvPr>
          <p:cNvSpPr>
            <a:spLocks noGrp="1"/>
          </p:cNvSpPr>
          <p:nvPr>
            <p:ph type="ftr" sz="quarter" idx="11"/>
          </p:nvPr>
        </p:nvSpPr>
        <p:spPr>
          <a:xfrm>
            <a:off x="609600" y="5707657"/>
            <a:ext cx="10972800" cy="365125"/>
          </a:xfrm>
          <a:prstGeom prst="rect">
            <a:avLst/>
          </a:prstGeom>
        </p:spPr>
        <p:txBody>
          <a:bodyPr/>
          <a:lstStyle/>
          <a:p>
            <a:endParaRPr lang="en-US"/>
          </a:p>
        </p:txBody>
      </p:sp>
    </p:spTree>
    <p:extLst>
      <p:ext uri="{BB962C8B-B14F-4D97-AF65-F5344CB8AC3E}">
        <p14:creationId xmlns:p14="http://schemas.microsoft.com/office/powerpoint/2010/main" val="32886019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555997" y="1335231"/>
            <a:ext cx="8026403" cy="4280662"/>
          </a:xfrm>
          <a:prstGeom prst="rect">
            <a:avLst/>
          </a:prstGeom>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Text Placeholder 3"/>
          <p:cNvSpPr>
            <a:spLocks noGrp="1"/>
          </p:cNvSpPr>
          <p:nvPr>
            <p:ph type="body" sz="half" idx="10"/>
          </p:nvPr>
        </p:nvSpPr>
        <p:spPr>
          <a:xfrm>
            <a:off x="609599" y="1335234"/>
            <a:ext cx="2485295" cy="4280661"/>
          </a:xfrm>
          <a:prstGeom prst="rect">
            <a:avLst/>
          </a:prstGeo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8"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p>
        </p:txBody>
      </p:sp>
      <p:sp>
        <p:nvSpPr>
          <p:cNvPr id="6" name="Footer Placeholder 4">
            <a:extLst>
              <a:ext uri="{FF2B5EF4-FFF2-40B4-BE49-F238E27FC236}">
                <a16:creationId xmlns:a16="http://schemas.microsoft.com/office/drawing/2014/main" id="{4F50FBCD-51A2-4593-B692-EEF9AA356491}"/>
              </a:ext>
            </a:extLst>
          </p:cNvPr>
          <p:cNvSpPr>
            <a:spLocks noGrp="1"/>
          </p:cNvSpPr>
          <p:nvPr>
            <p:ph type="ftr" sz="quarter" idx="11"/>
          </p:nvPr>
        </p:nvSpPr>
        <p:spPr>
          <a:xfrm>
            <a:off x="609600" y="5707657"/>
            <a:ext cx="10972800" cy="365125"/>
          </a:xfrm>
          <a:prstGeom prst="rect">
            <a:avLst/>
          </a:prstGeom>
        </p:spPr>
        <p:txBody>
          <a:bodyPr/>
          <a:lstStyle/>
          <a:p>
            <a:endParaRPr lang="en-US"/>
          </a:p>
        </p:txBody>
      </p:sp>
    </p:spTree>
    <p:extLst>
      <p:ext uri="{BB962C8B-B14F-4D97-AF65-F5344CB8AC3E}">
        <p14:creationId xmlns:p14="http://schemas.microsoft.com/office/powerpoint/2010/main" val="3964472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Photo Accent">
    <p:spTree>
      <p:nvGrpSpPr>
        <p:cNvPr id="1" name=""/>
        <p:cNvGrpSpPr/>
        <p:nvPr/>
      </p:nvGrpSpPr>
      <p:grpSpPr>
        <a:xfrm>
          <a:off x="0" y="0"/>
          <a:ext cx="0" cy="0"/>
          <a:chOff x="0" y="0"/>
          <a:chExt cx="0" cy="0"/>
        </a:xfrm>
      </p:grpSpPr>
      <p:pic>
        <p:nvPicPr>
          <p:cNvPr id="12" name="Picture 11" descr="A person sitting on the stairs&#10;&#10;Description automatically generated with medium confidence">
            <a:extLst>
              <a:ext uri="{FF2B5EF4-FFF2-40B4-BE49-F238E27FC236}">
                <a16:creationId xmlns:a16="http://schemas.microsoft.com/office/drawing/2014/main" id="{6088DA9C-EB79-42AE-A0FC-43470308FE6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157520"/>
          </a:xfrm>
          <a:prstGeom prst="rect">
            <a:avLst/>
          </a:prstGeom>
        </p:spPr>
      </p:pic>
      <p:sp>
        <p:nvSpPr>
          <p:cNvPr id="10" name="Rectangle 9">
            <a:extLst>
              <a:ext uri="{FF2B5EF4-FFF2-40B4-BE49-F238E27FC236}">
                <a16:creationId xmlns:a16="http://schemas.microsoft.com/office/drawing/2014/main" id="{4F89DBCF-BDF0-4FA1-B1D5-E4DCCB73BD21}"/>
              </a:ext>
            </a:extLst>
          </p:cNvPr>
          <p:cNvSpPr/>
          <p:nvPr userDrawn="1"/>
        </p:nvSpPr>
        <p:spPr>
          <a:xfrm>
            <a:off x="0" y="-1740"/>
            <a:ext cx="12192000" cy="6159260"/>
          </a:xfrm>
          <a:prstGeom prst="rect">
            <a:avLst/>
          </a:prstGeom>
          <a:solidFill>
            <a:schemeClr val="bg1">
              <a:alpha val="3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ooter Placeholder 4">
            <a:extLst>
              <a:ext uri="{FF2B5EF4-FFF2-40B4-BE49-F238E27FC236}">
                <a16:creationId xmlns:a16="http://schemas.microsoft.com/office/drawing/2014/main" id="{C7262E6C-15B7-48D9-A531-09721057863E}"/>
              </a:ext>
            </a:extLst>
          </p:cNvPr>
          <p:cNvSpPr>
            <a:spLocks noGrp="1"/>
          </p:cNvSpPr>
          <p:nvPr>
            <p:ph type="ftr" sz="quarter" idx="11"/>
          </p:nvPr>
        </p:nvSpPr>
        <p:spPr>
          <a:xfrm>
            <a:off x="609600" y="5355117"/>
            <a:ext cx="10972800" cy="365125"/>
          </a:xfrm>
          <a:prstGeom prst="rect">
            <a:avLst/>
          </a:prstGeom>
        </p:spPr>
        <p:txBody>
          <a:bodyPr/>
          <a:lstStyle/>
          <a:p>
            <a:endParaRPr lang="en-US"/>
          </a:p>
        </p:txBody>
      </p:sp>
      <p:sp>
        <p:nvSpPr>
          <p:cNvPr id="13" name="Subtitle 2">
            <a:extLst>
              <a:ext uri="{FF2B5EF4-FFF2-40B4-BE49-F238E27FC236}">
                <a16:creationId xmlns:a16="http://schemas.microsoft.com/office/drawing/2014/main" id="{EF47106C-1BE5-4638-9E38-9BB4A44B340B}"/>
              </a:ext>
            </a:extLst>
          </p:cNvPr>
          <p:cNvSpPr>
            <a:spLocks noGrp="1"/>
          </p:cNvSpPr>
          <p:nvPr>
            <p:ph type="subTitle" idx="1" hasCustomPrompt="1"/>
          </p:nvPr>
        </p:nvSpPr>
        <p:spPr>
          <a:xfrm>
            <a:off x="1133068" y="1056171"/>
            <a:ext cx="2971800" cy="1311715"/>
          </a:xfrm>
          <a:prstGeom prst="rect">
            <a:avLst/>
          </a:prstGeom>
        </p:spPr>
        <p:txBody>
          <a:bodyPr lIns="91440" rIns="91440" anchor="ctr">
            <a:normAutofit/>
          </a:bodyPr>
          <a:lstStyle>
            <a:lvl1pPr marL="0" indent="0" algn="l">
              <a:lnSpc>
                <a:spcPct val="100000"/>
              </a:lnSpc>
              <a:spcBef>
                <a:spcPts val="0"/>
              </a:spcBef>
              <a:spcAft>
                <a:spcPts val="200"/>
              </a:spcAft>
              <a:buNone/>
              <a:defRPr sz="1600">
                <a:solidFill>
                  <a:srgbClr val="101820"/>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subtitle</a:t>
            </a:r>
          </a:p>
        </p:txBody>
      </p:sp>
      <p:cxnSp>
        <p:nvCxnSpPr>
          <p:cNvPr id="14" name="Straight Connector 13">
            <a:extLst>
              <a:ext uri="{FF2B5EF4-FFF2-40B4-BE49-F238E27FC236}">
                <a16:creationId xmlns:a16="http://schemas.microsoft.com/office/drawing/2014/main" id="{85CF50D4-9915-46D4-8DC8-366625E133DC}"/>
              </a:ext>
            </a:extLst>
          </p:cNvPr>
          <p:cNvCxnSpPr/>
          <p:nvPr userDrawn="1"/>
        </p:nvCxnSpPr>
        <p:spPr>
          <a:xfrm flipV="1">
            <a:off x="909311" y="1360137"/>
            <a:ext cx="0" cy="91440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descr="A black background with white text&#10;&#10;Description automatically generated">
            <a:extLst>
              <a:ext uri="{FF2B5EF4-FFF2-40B4-BE49-F238E27FC236}">
                <a16:creationId xmlns:a16="http://schemas.microsoft.com/office/drawing/2014/main" id="{37DAECA3-CA29-3F26-D825-A63068FE17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18702889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ext Acc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609600" y="1346252"/>
            <a:ext cx="10972802" cy="4280661"/>
          </a:xfrm>
          <a:prstGeom prst="rect">
            <a:avLst/>
          </a:prstGeom>
        </p:spPr>
        <p:txBody>
          <a:bodyPr anchor="b">
            <a:normAutofit/>
          </a:bodyPr>
          <a:lstStyle>
            <a:lvl1pPr marL="0" indent="0">
              <a:buNone/>
              <a:defRPr sz="8800">
                <a:solidFill>
                  <a:schemeClr val="tx2"/>
                </a:solidFill>
              </a:defRPr>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609600" y="467443"/>
            <a:ext cx="10972801" cy="609600"/>
          </a:xfrm>
          <a:prstGeom prst="rect">
            <a:avLst/>
          </a:prstGeom>
        </p:spPr>
        <p:txBody>
          <a:bodyPr vert="horz" lIns="91440" tIns="45720" rIns="91440" bIns="45720" rtlCol="0" anchor="ctr">
            <a:noAutofit/>
          </a:bodyPr>
          <a:lstStyle>
            <a:lvl1pPr>
              <a:defRPr>
                <a:solidFill>
                  <a:schemeClr val="tx2"/>
                </a:solidFill>
              </a:defRPr>
            </a:lvl1pPr>
          </a:lstStyle>
          <a:p>
            <a:r>
              <a:rPr lang="en-US"/>
              <a:t>Click to edit Master title style</a:t>
            </a:r>
          </a:p>
        </p:txBody>
      </p:sp>
      <p:sp>
        <p:nvSpPr>
          <p:cNvPr id="15" name="Footer Placeholder 4">
            <a:extLst>
              <a:ext uri="{FF2B5EF4-FFF2-40B4-BE49-F238E27FC236}">
                <a16:creationId xmlns:a16="http://schemas.microsoft.com/office/drawing/2014/main" id="{446CC853-556D-4CB4-AA4E-E0499E7B191F}"/>
              </a:ext>
            </a:extLst>
          </p:cNvPr>
          <p:cNvSpPr>
            <a:spLocks noGrp="1"/>
          </p:cNvSpPr>
          <p:nvPr>
            <p:ph type="ftr" sz="quarter" idx="11"/>
          </p:nvPr>
        </p:nvSpPr>
        <p:spPr>
          <a:xfrm>
            <a:off x="609600" y="5707657"/>
            <a:ext cx="10972800" cy="365125"/>
          </a:xfrm>
          <a:prstGeom prst="rect">
            <a:avLst/>
          </a:prstGeom>
        </p:spPr>
        <p:txBody>
          <a:bodyPr/>
          <a:lstStyle/>
          <a:p>
            <a:endParaRPr lang="en-US"/>
          </a:p>
        </p:txBody>
      </p:sp>
      <p:pic>
        <p:nvPicPr>
          <p:cNvPr id="2" name="Picture 1" descr="A black background with white text&#10;&#10;Description automatically generated">
            <a:extLst>
              <a:ext uri="{FF2B5EF4-FFF2-40B4-BE49-F238E27FC236}">
                <a16:creationId xmlns:a16="http://schemas.microsoft.com/office/drawing/2014/main" id="{E1AB7BF5-FF2B-B301-C478-FDB6DD7881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1654653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99" y="1324218"/>
            <a:ext cx="5241520" cy="4280661"/>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01804" y="1324218"/>
            <a:ext cx="5228493" cy="4280661"/>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1B3CD0E4-BF65-43D1-B28B-EDB6CF8D2F86}"/>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spTree>
    <p:extLst>
      <p:ext uri="{BB962C8B-B14F-4D97-AF65-F5344CB8AC3E}">
        <p14:creationId xmlns:p14="http://schemas.microsoft.com/office/powerpoint/2010/main" val="19018855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TextBox 6"/>
          <p:cNvSpPr txBox="1"/>
          <p:nvPr/>
        </p:nvSpPr>
        <p:spPr>
          <a:xfrm>
            <a:off x="508000" y="152400"/>
            <a:ext cx="3454400" cy="230832"/>
          </a:xfrm>
          <a:prstGeom prst="rect">
            <a:avLst/>
          </a:prstGeom>
          <a:noFill/>
        </p:spPr>
        <p:txBody>
          <a:bodyPr wrap="square" rtlCol="0">
            <a:spAutoFit/>
          </a:bodyPr>
          <a:lstStyle/>
          <a:p>
            <a:r>
              <a:rPr lang="en-US" sz="900">
                <a:solidFill>
                  <a:schemeClr val="bg1"/>
                </a:solidFill>
              </a:rPr>
              <a:t>INFORMATION TECHNOLOGY SERVICES</a:t>
            </a:r>
          </a:p>
        </p:txBody>
      </p:sp>
      <p:sp>
        <p:nvSpPr>
          <p:cNvPr id="10" name="Footer Placeholder 4">
            <a:extLst>
              <a:ext uri="{FF2B5EF4-FFF2-40B4-BE49-F238E27FC236}">
                <a16:creationId xmlns:a16="http://schemas.microsoft.com/office/drawing/2014/main" id="{7A02967E-386D-4C78-8CDF-01E58FD73DA4}"/>
              </a:ext>
            </a:extLst>
          </p:cNvPr>
          <p:cNvSpPr>
            <a:spLocks noGrp="1"/>
          </p:cNvSpPr>
          <p:nvPr>
            <p:ph type="ftr" sz="quarter" idx="11"/>
          </p:nvPr>
        </p:nvSpPr>
        <p:spPr>
          <a:xfrm>
            <a:off x="609600" y="5707657"/>
            <a:ext cx="10972800" cy="365125"/>
          </a:xfrm>
          <a:prstGeom prst="rect">
            <a:avLst/>
          </a:prstGeom>
        </p:spPr>
        <p:txBody>
          <a:bodyPr/>
          <a:lstStyle/>
          <a:p>
            <a:endParaRPr lang="en-US"/>
          </a:p>
        </p:txBody>
      </p:sp>
      <p:pic>
        <p:nvPicPr>
          <p:cNvPr id="2" name="Picture 1" descr="A black background with white text&#10;&#10;Description automatically generated">
            <a:extLst>
              <a:ext uri="{FF2B5EF4-FFF2-40B4-BE49-F238E27FC236}">
                <a16:creationId xmlns:a16="http://schemas.microsoft.com/office/drawing/2014/main" id="{EE9C91B9-A85D-26D5-89AB-6C3B8F20A8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26607231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B4CA4-1BDB-D2FB-E9F6-6566E18DCD38}"/>
              </a:ext>
            </a:extLst>
          </p:cNvPr>
          <p:cNvSpPr>
            <a:spLocks noGrp="1"/>
          </p:cNvSpPr>
          <p:nvPr>
            <p:ph type="title"/>
          </p:nvPr>
        </p:nvSpPr>
        <p:spPr>
          <a:xfrm>
            <a:off x="838200" y="407773"/>
            <a:ext cx="10515600" cy="101106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2F35409-C4CD-90F4-F6FD-D3818451965C}"/>
              </a:ext>
            </a:extLst>
          </p:cNvPr>
          <p:cNvSpPr>
            <a:spLocks noGrp="1"/>
          </p:cNvSpPr>
          <p:nvPr>
            <p:ph idx="1"/>
          </p:nvPr>
        </p:nvSpPr>
        <p:spPr>
          <a:xfrm>
            <a:off x="838200" y="1717590"/>
            <a:ext cx="10515600" cy="41875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7AAF2A-F252-85D7-B59A-AC065740DD36}"/>
              </a:ext>
            </a:extLst>
          </p:cNvPr>
          <p:cNvSpPr>
            <a:spLocks noGrp="1"/>
          </p:cNvSpPr>
          <p:nvPr>
            <p:ph type="dt" sz="half" idx="10"/>
          </p:nvPr>
        </p:nvSpPr>
        <p:spPr>
          <a:xfrm>
            <a:off x="838200" y="6367192"/>
            <a:ext cx="2743200" cy="490808"/>
          </a:xfrm>
        </p:spPr>
        <p:txBody>
          <a:bodyPr/>
          <a:lstStyle>
            <a:lvl1pPr>
              <a:defRPr>
                <a:solidFill>
                  <a:schemeClr val="accent2"/>
                </a:solidFill>
              </a:defRPr>
            </a:lvl1pPr>
          </a:lstStyle>
          <a:p>
            <a:fld id="{3AB34FB6-96E0-E94F-98AA-54332C31E3E2}" type="datetimeFigureOut">
              <a:rPr lang="en-US" smtClean="0"/>
              <a:pPr/>
              <a:t>8/12/2026</a:t>
            </a:fld>
            <a:endParaRPr lang="en-US"/>
          </a:p>
        </p:txBody>
      </p:sp>
      <p:sp>
        <p:nvSpPr>
          <p:cNvPr id="6" name="Slide Number Placeholder 5">
            <a:extLst>
              <a:ext uri="{FF2B5EF4-FFF2-40B4-BE49-F238E27FC236}">
                <a16:creationId xmlns:a16="http://schemas.microsoft.com/office/drawing/2014/main" id="{AA26550C-9433-24E4-3EAD-30A81EC25415}"/>
              </a:ext>
            </a:extLst>
          </p:cNvPr>
          <p:cNvSpPr>
            <a:spLocks noGrp="1"/>
          </p:cNvSpPr>
          <p:nvPr>
            <p:ph type="sldNum" sz="quarter" idx="12"/>
          </p:nvPr>
        </p:nvSpPr>
        <p:spPr>
          <a:xfrm>
            <a:off x="8610600" y="6367192"/>
            <a:ext cx="2743200" cy="490808"/>
          </a:xfrm>
        </p:spPr>
        <p:txBody>
          <a:bodyPr/>
          <a:lstStyle>
            <a:lvl1pPr>
              <a:defRPr>
                <a:solidFill>
                  <a:schemeClr val="accent2"/>
                </a:solidFill>
              </a:defRPr>
            </a:lvl1pPr>
          </a:lstStyle>
          <a:p>
            <a:fld id="{00C646E2-5701-E245-9F49-1F595AFFA2FE}" type="slidenum">
              <a:rPr lang="en-US" smtClean="0"/>
              <a:pPr/>
              <a:t>‹#›</a:t>
            </a:fld>
            <a:endParaRPr lang="en-US"/>
          </a:p>
        </p:txBody>
      </p:sp>
    </p:spTree>
    <p:extLst>
      <p:ext uri="{BB962C8B-B14F-4D97-AF65-F5344CB8AC3E}">
        <p14:creationId xmlns:p14="http://schemas.microsoft.com/office/powerpoint/2010/main" val="4633774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3"/>
        <p:cNvGrpSpPr/>
        <p:nvPr/>
      </p:nvGrpSpPr>
      <p:grpSpPr>
        <a:xfrm>
          <a:off x="0" y="0"/>
          <a:ext cx="0" cy="0"/>
          <a:chOff x="0" y="0"/>
          <a:chExt cx="0" cy="0"/>
        </a:xfrm>
      </p:grpSpPr>
      <p:sp>
        <p:nvSpPr>
          <p:cNvPr id="14" name="Google Shape;14;p22"/>
          <p:cNvSpPr txBox="1">
            <a:spLocks noGrp="1"/>
          </p:cNvSpPr>
          <p:nvPr>
            <p:ph type="title"/>
          </p:nvPr>
        </p:nvSpPr>
        <p:spPr>
          <a:xfrm>
            <a:off x="457200" y="361950"/>
            <a:ext cx="11274552" cy="451231"/>
          </a:xfrm>
          <a:prstGeom prst="rect">
            <a:avLst/>
          </a:prstGeom>
          <a:noFill/>
          <a:ln>
            <a:noFill/>
          </a:ln>
        </p:spPr>
        <p:txBody>
          <a:bodyPr spcFirstLastPara="1" wrap="square" lIns="0" tIns="0" rIns="0" bIns="0" numCol="1" anchor="t" anchorCtr="0">
            <a:noAutofit/>
          </a:bodyPr>
          <a:lstStyle>
            <a:lvl1pPr lvl="0" algn="l">
              <a:lnSpc>
                <a:spcPct val="90000"/>
              </a:lnSpc>
              <a:spcBef>
                <a:spcPts val="0"/>
              </a:spcBef>
              <a:spcAft>
                <a:spcPts val="0"/>
              </a:spcAft>
              <a:buClr>
                <a:schemeClr val="dk2"/>
              </a:buClr>
              <a:buSzPts val="1800"/>
              <a:buNone/>
              <a:defRPr/>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1938750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C7E10-773A-0FFD-96F5-E4B1534C28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810511-A094-CDF5-22AD-008F576DEA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BB847DB-CB00-6B46-18BA-61354D20E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2565E6-501E-A950-9109-73B7D4DEC2F3}"/>
              </a:ext>
            </a:extLst>
          </p:cNvPr>
          <p:cNvSpPr>
            <a:spLocks noGrp="1"/>
          </p:cNvSpPr>
          <p:nvPr>
            <p:ph type="dt" sz="half" idx="10"/>
          </p:nvPr>
        </p:nvSpPr>
        <p:spPr/>
        <p:txBody>
          <a:bodyPr/>
          <a:lstStyle/>
          <a:p>
            <a:fld id="{3AB34FB6-96E0-E94F-98AA-54332C31E3E2}" type="datetimeFigureOut">
              <a:rPr lang="en-US" smtClean="0"/>
              <a:t>8/12/2026</a:t>
            </a:fld>
            <a:endParaRPr lang="en-US"/>
          </a:p>
        </p:txBody>
      </p:sp>
      <p:sp>
        <p:nvSpPr>
          <p:cNvPr id="7" name="Slide Number Placeholder 6">
            <a:extLst>
              <a:ext uri="{FF2B5EF4-FFF2-40B4-BE49-F238E27FC236}">
                <a16:creationId xmlns:a16="http://schemas.microsoft.com/office/drawing/2014/main" id="{65AC4804-95CB-A5EC-7436-0327C8E40312}"/>
              </a:ext>
            </a:extLst>
          </p:cNvPr>
          <p:cNvSpPr>
            <a:spLocks noGrp="1"/>
          </p:cNvSpPr>
          <p:nvPr>
            <p:ph type="sldNum" sz="quarter" idx="12"/>
          </p:nvPr>
        </p:nvSpPr>
        <p:spPr/>
        <p:txBody>
          <a:bodyPr/>
          <a:lstStyle/>
          <a:p>
            <a:fld id="{00C646E2-5701-E245-9F49-1F595AFFA2FE}" type="slidenum">
              <a:rPr lang="en-US" smtClean="0"/>
              <a:t>‹#›</a:t>
            </a:fld>
            <a:endParaRPr lang="en-US"/>
          </a:p>
        </p:txBody>
      </p:sp>
    </p:spTree>
    <p:extLst>
      <p:ext uri="{BB962C8B-B14F-4D97-AF65-F5344CB8AC3E}">
        <p14:creationId xmlns:p14="http://schemas.microsoft.com/office/powerpoint/2010/main" val="17582468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8_Two Content">
    <p:spTree>
      <p:nvGrpSpPr>
        <p:cNvPr id="1" name=""/>
        <p:cNvGrpSpPr/>
        <p:nvPr/>
      </p:nvGrpSpPr>
      <p:grpSpPr>
        <a:xfrm>
          <a:off x="0" y="0"/>
          <a:ext cx="0" cy="0"/>
          <a:chOff x="0" y="0"/>
          <a:chExt cx="0" cy="0"/>
        </a:xfrm>
      </p:grpSpPr>
      <p:pic>
        <p:nvPicPr>
          <p:cNvPr id="8" name="Picture 7" descr="A black background with white lines and dots&#10;&#10;Description automatically generated">
            <a:extLst>
              <a:ext uri="{FF2B5EF4-FFF2-40B4-BE49-F238E27FC236}">
                <a16:creationId xmlns:a16="http://schemas.microsoft.com/office/drawing/2014/main" id="{16C4C85A-84C6-47A5-3399-C1CFCFDF7A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417413" y="548957"/>
            <a:ext cx="5797269" cy="558480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8/12/2026</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3661294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pic>
        <p:nvPicPr>
          <p:cNvPr id="10" name="Picture 9" descr="A computer generated image of a circuit board&#10;&#10;Description automatically generated">
            <a:extLst>
              <a:ext uri="{FF2B5EF4-FFF2-40B4-BE49-F238E27FC236}">
                <a16:creationId xmlns:a16="http://schemas.microsoft.com/office/drawing/2014/main" id="{1D8DDBE2-D0EF-CD61-6804-1925F87F86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417413" y="548957"/>
            <a:ext cx="5797269" cy="558480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8/12/2026</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398676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NWRDC-FLVC">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chart&#10;&#10;Description automatically generated">
            <a:extLst>
              <a:ext uri="{FF2B5EF4-FFF2-40B4-BE49-F238E27FC236}">
                <a16:creationId xmlns:a16="http://schemas.microsoft.com/office/drawing/2014/main" id="{19E665BB-0FAE-B048-A733-FB1220A6F1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77224" cy="6858000"/>
          </a:xfrm>
          <a:prstGeom prst="rect">
            <a:avLst/>
          </a:prstGeom>
        </p:spPr>
      </p:pic>
      <p:sp>
        <p:nvSpPr>
          <p:cNvPr id="9" name="Content Placeholder 6">
            <a:extLst>
              <a:ext uri="{FF2B5EF4-FFF2-40B4-BE49-F238E27FC236}">
                <a16:creationId xmlns:a16="http://schemas.microsoft.com/office/drawing/2014/main" id="{C6F072DB-167A-A047-89B4-3F7134B80CEF}"/>
              </a:ext>
            </a:extLst>
          </p:cNvPr>
          <p:cNvSpPr>
            <a:spLocks noGrp="1"/>
          </p:cNvSpPr>
          <p:nvPr>
            <p:ph sz="quarter" idx="13"/>
          </p:nvPr>
        </p:nvSpPr>
        <p:spPr>
          <a:xfrm>
            <a:off x="1070516" y="1549400"/>
            <a:ext cx="9701561" cy="3490913"/>
          </a:xfrm>
          <a:prstGeom prst="rect">
            <a:avLst/>
          </a:prstGeom>
        </p:spPr>
        <p:txBody>
          <a:bodyPr/>
          <a:lstStyle>
            <a:lvl1pPr marL="0" indent="0">
              <a:buNone/>
              <a:defRPr>
                <a:solidFill>
                  <a:schemeClr val="tx1">
                    <a:lumMod val="65000"/>
                    <a:lumOff val="35000"/>
                  </a:schemeClr>
                </a:solidFill>
              </a:defRPr>
            </a:lvl1pPr>
            <a:lvl2pPr marL="457200" indent="0">
              <a:buNone/>
              <a:defRPr>
                <a:solidFill>
                  <a:schemeClr val="tx1">
                    <a:lumMod val="65000"/>
                    <a:lumOff val="35000"/>
                  </a:schemeClr>
                </a:solidFill>
              </a:defRPr>
            </a:lvl2pPr>
            <a:lvl3pPr marL="914400" indent="0">
              <a:buNone/>
              <a:defRPr>
                <a:solidFill>
                  <a:schemeClr val="tx1">
                    <a:lumMod val="65000"/>
                    <a:lumOff val="35000"/>
                  </a:schemeClr>
                </a:solidFill>
              </a:defRPr>
            </a:lvl3pPr>
            <a:lvl4pPr marL="1371600" indent="0">
              <a:buNone/>
              <a:defRPr>
                <a:solidFill>
                  <a:schemeClr val="tx1">
                    <a:lumMod val="65000"/>
                    <a:lumOff val="35000"/>
                  </a:schemeClr>
                </a:solidFill>
              </a:defRPr>
            </a:lvl4pPr>
            <a:lvl5pPr marL="1828800" indent="0">
              <a:buNone/>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23654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67243-2BE0-4B31-2990-E840893E8B1F}"/>
              </a:ext>
            </a:extLst>
          </p:cNvPr>
          <p:cNvSpPr>
            <a:spLocks noGrp="1"/>
          </p:cNvSpPr>
          <p:nvPr>
            <p:ph type="ctrTitle"/>
          </p:nvPr>
        </p:nvSpPr>
        <p:spPr>
          <a:xfrm>
            <a:off x="1523999" y="1122363"/>
            <a:ext cx="10144539" cy="2387600"/>
          </a:xfrm>
        </p:spPr>
        <p:txBody>
          <a:bodyPr anchor="b">
            <a:normAutofit/>
          </a:bodyPr>
          <a:lstStyle>
            <a:lvl1pPr algn="l">
              <a:defRPr sz="4000" b="0" i="0">
                <a:solidFill>
                  <a:srgbClr val="782F40"/>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0240006E-EAFB-740D-74AB-3CFF051591C9}"/>
              </a:ext>
            </a:extLst>
          </p:cNvPr>
          <p:cNvSpPr>
            <a:spLocks noGrp="1"/>
          </p:cNvSpPr>
          <p:nvPr>
            <p:ph type="subTitle" idx="1"/>
          </p:nvPr>
        </p:nvSpPr>
        <p:spPr>
          <a:xfrm>
            <a:off x="1523999" y="3602038"/>
            <a:ext cx="10144539" cy="1655762"/>
          </a:xfrm>
        </p:spPr>
        <p:txBody>
          <a:bodyPr/>
          <a:lstStyle>
            <a:lvl1pPr marL="0" indent="0" algn="l">
              <a:buNone/>
              <a:defRPr sz="240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684695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Agenda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C229E2-8757-94D8-A1B6-702189DCCBF2}"/>
              </a:ext>
              <a:ext uri="{C183D7F6-B498-43B3-948B-1728B52AA6E4}">
                <adec:decorative xmlns:adec="http://schemas.microsoft.com/office/drawing/2017/decorative" val="1"/>
              </a:ext>
            </a:extLst>
          </p:cNvPr>
          <p:cNvSpPr/>
          <p:nvPr userDrawn="1"/>
        </p:nvSpPr>
        <p:spPr>
          <a:xfrm>
            <a:off x="6096000" y="3249"/>
            <a:ext cx="6096000" cy="736748"/>
          </a:xfrm>
          <a:prstGeom prst="rect">
            <a:avLst/>
          </a:prstGeom>
          <a:solidFill>
            <a:srgbClr val="CEB888">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A77143C8-CDFF-B937-C00C-5E7B5093991E}"/>
              </a:ext>
            </a:extLst>
          </p:cNvPr>
          <p:cNvSpPr>
            <a:spLocks noGrp="1"/>
          </p:cNvSpPr>
          <p:nvPr>
            <p:ph type="title" hasCustomPrompt="1"/>
          </p:nvPr>
        </p:nvSpPr>
        <p:spPr>
          <a:xfrm>
            <a:off x="914400" y="883920"/>
            <a:ext cx="4114800" cy="5059680"/>
          </a:xfrm>
        </p:spPr>
        <p:txBody>
          <a:bodyPr>
            <a:normAutofit/>
          </a:bodyPr>
          <a:lstStyle>
            <a:lvl1pPr>
              <a:defRPr sz="3600">
                <a:solidFill>
                  <a:schemeClr val="tx1"/>
                </a:solidFill>
              </a:defRPr>
            </a:lvl1pPr>
          </a:lstStyle>
          <a:p>
            <a:r>
              <a:rPr lang="en-US"/>
              <a:t>Click to add title</a:t>
            </a:r>
          </a:p>
        </p:txBody>
      </p:sp>
      <p:sp>
        <p:nvSpPr>
          <p:cNvPr id="10" name="Content Placeholder 9">
            <a:extLst>
              <a:ext uri="{FF2B5EF4-FFF2-40B4-BE49-F238E27FC236}">
                <a16:creationId xmlns:a16="http://schemas.microsoft.com/office/drawing/2014/main" id="{F82637A1-1BB4-AF51-24C3-6FE78DD45D99}"/>
              </a:ext>
            </a:extLst>
          </p:cNvPr>
          <p:cNvSpPr>
            <a:spLocks noGrp="1"/>
          </p:cNvSpPr>
          <p:nvPr>
            <p:ph sz="quarter" idx="10" hasCustomPrompt="1"/>
          </p:nvPr>
        </p:nvSpPr>
        <p:spPr>
          <a:xfrm>
            <a:off x="6475413" y="2438400"/>
            <a:ext cx="4799012" cy="3505200"/>
          </a:xfrm>
        </p:spPr>
        <p:txBody>
          <a:bodyPr>
            <a:normAutofit/>
          </a:bodyPr>
          <a:lstStyle>
            <a:lvl1pPr marL="0" indent="0">
              <a:lnSpc>
                <a:spcPct val="125000"/>
              </a:lnSpc>
              <a:buNone/>
              <a:defRPr sz="1800">
                <a:solidFill>
                  <a:schemeClr val="tx1"/>
                </a:solidFill>
              </a:defRPr>
            </a:lvl1pPr>
            <a:lvl2pPr marL="457200" indent="0">
              <a:lnSpc>
                <a:spcPct val="125000"/>
              </a:lnSpc>
              <a:buNone/>
              <a:defRPr sz="1600">
                <a:solidFill>
                  <a:schemeClr val="tx1"/>
                </a:solidFill>
              </a:defRPr>
            </a:lvl2pPr>
            <a:lvl3pPr marL="914400" indent="0">
              <a:lnSpc>
                <a:spcPct val="125000"/>
              </a:lnSpc>
              <a:buNone/>
              <a:defRPr sz="1400">
                <a:solidFill>
                  <a:schemeClr val="tx1"/>
                </a:solidFill>
              </a:defRPr>
            </a:lvl3pPr>
            <a:lvl4pPr marL="1371600" indent="0">
              <a:lnSpc>
                <a:spcPct val="125000"/>
              </a:lnSpc>
              <a:buNone/>
              <a:defRPr sz="1200">
                <a:solidFill>
                  <a:schemeClr val="tx1"/>
                </a:solidFill>
              </a:defRPr>
            </a:lvl4pPr>
            <a:lvl5pPr marL="1828800" indent="0">
              <a:lnSpc>
                <a:spcPct val="125000"/>
              </a:lnSpc>
              <a:buNone/>
              <a:defRPr sz="1200">
                <a:solidFill>
                  <a:schemeClr val="tx1"/>
                </a:solidFill>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latin typeface="Open Sans Light" pitchFamily="2" charset="0"/>
                <a:ea typeface="Open Sans Light" pitchFamily="2" charset="0"/>
                <a:cs typeface="Open Sans Light" pitchFamily="2" charset="0"/>
              </a:defRPr>
            </a:lvl1pPr>
          </a:lstStyle>
          <a:p>
            <a:endParaRPr lang="en-US"/>
          </a:p>
        </p:txBody>
      </p:sp>
      <p:sp>
        <p:nvSpPr>
          <p:cNvPr id="3" name="Frame 2">
            <a:extLst>
              <a:ext uri="{FF2B5EF4-FFF2-40B4-BE49-F238E27FC236}">
                <a16:creationId xmlns:a16="http://schemas.microsoft.com/office/drawing/2014/main" id="{56F59DF2-AB3C-B7B3-826A-636B8CC5AB31}"/>
              </a:ext>
            </a:extLst>
          </p:cNvPr>
          <p:cNvSpPr/>
          <p:nvPr userDrawn="1"/>
        </p:nvSpPr>
        <p:spPr>
          <a:xfrm>
            <a:off x="386317" y="352044"/>
            <a:ext cx="11419367" cy="6153912"/>
          </a:xfrm>
          <a:prstGeom prst="frame">
            <a:avLst>
              <a:gd name="adj1" fmla="val 217"/>
            </a:avLst>
          </a:prstGeom>
          <a:solidFill>
            <a:srgbClr val="CEB8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a:extLst>
              <a:ext uri="{FF2B5EF4-FFF2-40B4-BE49-F238E27FC236}">
                <a16:creationId xmlns:a16="http://schemas.microsoft.com/office/drawing/2014/main" id="{9B48AB14-4078-1EE9-7967-320DA2A6A82C}"/>
              </a:ext>
            </a:extLst>
          </p:cNvPr>
          <p:cNvPicPr>
            <a:picLocks noChangeAspect="1"/>
          </p:cNvPicPr>
          <p:nvPr userDrawn="1"/>
        </p:nvPicPr>
        <p:blipFill>
          <a:blip r:embed="rId2">
            <a:alphaModFix/>
          </a:blip>
          <a:srcRect/>
          <a:stretch/>
        </p:blipFill>
        <p:spPr>
          <a:xfrm>
            <a:off x="10997488" y="6039960"/>
            <a:ext cx="769614" cy="460075"/>
          </a:xfrm>
          <a:prstGeom prst="rect">
            <a:avLst/>
          </a:prstGeom>
        </p:spPr>
      </p:pic>
    </p:spTree>
    <p:extLst>
      <p:ext uri="{BB962C8B-B14F-4D97-AF65-F5344CB8AC3E}">
        <p14:creationId xmlns:p14="http://schemas.microsoft.com/office/powerpoint/2010/main" val="3028050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text and imag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1D49246-C641-C3BA-F07B-89FFC6CDAEB8}"/>
              </a:ext>
            </a:extLst>
          </p:cNvPr>
          <p:cNvSpPr>
            <a:spLocks noGrp="1"/>
          </p:cNvSpPr>
          <p:nvPr>
            <p:ph type="title" hasCustomPrompt="1"/>
          </p:nvPr>
        </p:nvSpPr>
        <p:spPr>
          <a:xfrm>
            <a:off x="914399" y="853439"/>
            <a:ext cx="4802373" cy="2833689"/>
          </a:xfrm>
        </p:spPr>
        <p:txBody>
          <a:bodyPr rIns="914400" anchor="b"/>
          <a:lstStyle>
            <a:lvl1pPr>
              <a:defRPr sz="4800"/>
            </a:lvl1pPr>
          </a:lstStyle>
          <a:p>
            <a:r>
              <a:rPr lang="en-US"/>
              <a:t>Click to add title</a:t>
            </a:r>
          </a:p>
        </p:txBody>
      </p:sp>
      <p:sp>
        <p:nvSpPr>
          <p:cNvPr id="11" name="Content Placeholder 10">
            <a:extLst>
              <a:ext uri="{FF2B5EF4-FFF2-40B4-BE49-F238E27FC236}">
                <a16:creationId xmlns:a16="http://schemas.microsoft.com/office/drawing/2014/main" id="{5BE7E1DF-A70C-8F79-9B76-72B2A7B4DC71}"/>
              </a:ext>
            </a:extLst>
          </p:cNvPr>
          <p:cNvSpPr>
            <a:spLocks noGrp="1"/>
          </p:cNvSpPr>
          <p:nvPr>
            <p:ph sz="quarter" idx="11" hasCustomPrompt="1"/>
          </p:nvPr>
        </p:nvSpPr>
        <p:spPr>
          <a:xfrm>
            <a:off x="914400" y="3931919"/>
            <a:ext cx="4802735" cy="2072641"/>
          </a:xfrm>
        </p:spPr>
        <p:txBody>
          <a:bodyPr>
            <a:normAutofit/>
          </a:bodyPr>
          <a:lstStyle>
            <a:lvl1pPr marL="0" indent="0">
              <a:lnSpc>
                <a:spcPct val="125000"/>
              </a:lnSpc>
              <a:spcBef>
                <a:spcPts val="0"/>
              </a:spcBef>
              <a:buNone/>
              <a:defRPr sz="1800"/>
            </a:lvl1pPr>
            <a:lvl2pPr marL="457200" indent="0">
              <a:lnSpc>
                <a:spcPct val="125000"/>
              </a:lnSpc>
              <a:spcBef>
                <a:spcPts val="0"/>
              </a:spcBef>
              <a:buNone/>
              <a:defRPr sz="1600"/>
            </a:lvl2pPr>
            <a:lvl3pPr marL="914400" indent="0">
              <a:lnSpc>
                <a:spcPct val="125000"/>
              </a:lnSpc>
              <a:spcBef>
                <a:spcPts val="0"/>
              </a:spcBef>
              <a:buNone/>
              <a:defRPr sz="1400"/>
            </a:lvl3pPr>
            <a:lvl4pPr marL="1371600" indent="0">
              <a:lnSpc>
                <a:spcPct val="125000"/>
              </a:lnSpc>
              <a:spcBef>
                <a:spcPts val="0"/>
              </a:spcBef>
              <a:buNone/>
              <a:defRPr sz="1200"/>
            </a:lvl4pPr>
            <a:lvl5pPr marL="1828800" indent="0">
              <a:lnSpc>
                <a:spcPct val="125000"/>
              </a:lnSpc>
              <a:spcBef>
                <a:spcPts val="0"/>
              </a:spcBef>
              <a:buNone/>
              <a:defRPr sz="12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1CD5F637-DFBF-7FED-7CD5-F46A26E5CD15}"/>
              </a:ext>
            </a:extLst>
          </p:cNvPr>
          <p:cNvSpPr>
            <a:spLocks noGrp="1"/>
          </p:cNvSpPr>
          <p:nvPr>
            <p:ph type="pic" sz="quarter" idx="10"/>
          </p:nvPr>
        </p:nvSpPr>
        <p:spPr>
          <a:xfrm>
            <a:off x="6478587" y="921230"/>
            <a:ext cx="5713413" cy="5029200"/>
          </a:xfrm>
          <a:custGeom>
            <a:avLst/>
            <a:gdLst>
              <a:gd name="connsiteX0" fmla="*/ 5327097 w 5713413"/>
              <a:gd name="connsiteY0" fmla="*/ 0 h 5029200"/>
              <a:gd name="connsiteX1" fmla="*/ 5713413 w 5713413"/>
              <a:gd name="connsiteY1" fmla="*/ 0 h 5029200"/>
              <a:gd name="connsiteX2" fmla="*/ 5713413 w 5713413"/>
              <a:gd name="connsiteY2" fmla="*/ 5029200 h 5029200"/>
              <a:gd name="connsiteX3" fmla="*/ 5327097 w 5713413"/>
              <a:gd name="connsiteY3" fmla="*/ 5029200 h 5029200"/>
              <a:gd name="connsiteX4" fmla="*/ 0 w 5713413"/>
              <a:gd name="connsiteY4" fmla="*/ 0 h 5029200"/>
              <a:gd name="connsiteX5" fmla="*/ 5313743 w 5713413"/>
              <a:gd name="connsiteY5" fmla="*/ 0 h 5029200"/>
              <a:gd name="connsiteX6" fmla="*/ 5313743 w 5713413"/>
              <a:gd name="connsiteY6" fmla="*/ 5029200 h 5029200"/>
              <a:gd name="connsiteX7" fmla="*/ 0 w 5713413"/>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3413" h="5029200">
                <a:moveTo>
                  <a:pt x="5327097" y="0"/>
                </a:moveTo>
                <a:lnTo>
                  <a:pt x="5713413" y="0"/>
                </a:lnTo>
                <a:lnTo>
                  <a:pt x="5713413" y="5029200"/>
                </a:lnTo>
                <a:lnTo>
                  <a:pt x="5327097" y="5029200"/>
                </a:lnTo>
                <a:close/>
                <a:moveTo>
                  <a:pt x="0" y="0"/>
                </a:moveTo>
                <a:lnTo>
                  <a:pt x="5313743" y="0"/>
                </a:lnTo>
                <a:lnTo>
                  <a:pt x="5313743" y="5029200"/>
                </a:lnTo>
                <a:lnTo>
                  <a:pt x="0" y="5029200"/>
                </a:lnTo>
                <a:close/>
              </a:path>
            </a:pathLst>
          </a:custGeom>
        </p:spPr>
        <p:txBody>
          <a:bodyPr wrap="square">
            <a:noAutofit/>
          </a:bodyPr>
          <a:lstStyle>
            <a:lvl1pPr marL="0" indent="0" algn="ctr">
              <a:buNone/>
              <a:defRPr sz="2000"/>
            </a:lvl1pPr>
          </a:lstStyle>
          <a:p>
            <a:r>
              <a:rPr lang="en-US"/>
              <a:t>Click icon to add picture</a:t>
            </a:r>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latin typeface="Open Sans Light" pitchFamily="2" charset="0"/>
                <a:ea typeface="Open Sans Light" pitchFamily="2" charset="0"/>
                <a:cs typeface="Open Sans Light" pitchFamily="2" charset="0"/>
              </a:defRPr>
            </a:lvl1pPr>
          </a:lstStyle>
          <a:p>
            <a:endParaRPr lang="en-US"/>
          </a:p>
        </p:txBody>
      </p:sp>
      <p:sp>
        <p:nvSpPr>
          <p:cNvPr id="13" name="Frame 12">
            <a:extLst>
              <a:ext uri="{FF2B5EF4-FFF2-40B4-BE49-F238E27FC236}">
                <a16:creationId xmlns:a16="http://schemas.microsoft.com/office/drawing/2014/main" id="{33E3B934-3E16-21AF-8F5A-9EFD93255705}"/>
              </a:ext>
            </a:extLst>
          </p:cNvPr>
          <p:cNvSpPr/>
          <p:nvPr userDrawn="1"/>
        </p:nvSpPr>
        <p:spPr>
          <a:xfrm>
            <a:off x="386317" y="352044"/>
            <a:ext cx="11419367" cy="6153912"/>
          </a:xfrm>
          <a:prstGeom prst="frame">
            <a:avLst>
              <a:gd name="adj1" fmla="val 217"/>
            </a:avLst>
          </a:prstGeom>
          <a:solidFill>
            <a:srgbClr val="CEB8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 name="Picture 1">
            <a:extLst>
              <a:ext uri="{FF2B5EF4-FFF2-40B4-BE49-F238E27FC236}">
                <a16:creationId xmlns:a16="http://schemas.microsoft.com/office/drawing/2014/main" id="{4DDCD040-4D93-2ECC-CA73-0FDE6410F9EF}"/>
              </a:ext>
            </a:extLst>
          </p:cNvPr>
          <p:cNvPicPr>
            <a:picLocks noChangeAspect="1"/>
          </p:cNvPicPr>
          <p:nvPr userDrawn="1"/>
        </p:nvPicPr>
        <p:blipFill>
          <a:blip r:embed="rId2">
            <a:alphaModFix/>
          </a:blip>
          <a:srcRect/>
          <a:stretch/>
        </p:blipFill>
        <p:spPr>
          <a:xfrm>
            <a:off x="10997488" y="6039960"/>
            <a:ext cx="769614" cy="460075"/>
          </a:xfrm>
          <a:prstGeom prst="rect">
            <a:avLst/>
          </a:prstGeom>
        </p:spPr>
      </p:pic>
    </p:spTree>
    <p:extLst>
      <p:ext uri="{BB962C8B-B14F-4D97-AF65-F5344CB8AC3E}">
        <p14:creationId xmlns:p14="http://schemas.microsoft.com/office/powerpoint/2010/main" val="2640662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6" name="Content Placeholder 2"/>
          <p:cNvSpPr>
            <a:spLocks noGrp="1"/>
          </p:cNvSpPr>
          <p:nvPr>
            <p:ph sz="half" idx="10"/>
          </p:nvPr>
        </p:nvSpPr>
        <p:spPr>
          <a:xfrm>
            <a:off x="8198341" y="1335235"/>
            <a:ext cx="3331959" cy="4280661"/>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sz="half" idx="11"/>
          </p:nvPr>
        </p:nvSpPr>
        <p:spPr>
          <a:xfrm>
            <a:off x="609599" y="1335235"/>
            <a:ext cx="3331960" cy="4280661"/>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sz="half" idx="12"/>
          </p:nvPr>
        </p:nvSpPr>
        <p:spPr>
          <a:xfrm>
            <a:off x="4403971" y="1335232"/>
            <a:ext cx="3331959" cy="4280660"/>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7EF45EE9-BA62-4F18-BE19-E7FFE8C8A662}"/>
              </a:ext>
            </a:extLst>
          </p:cNvPr>
          <p:cNvSpPr>
            <a:spLocks noGrp="1"/>
          </p:cNvSpPr>
          <p:nvPr>
            <p:ph type="ftr" sz="quarter" idx="13"/>
          </p:nvPr>
        </p:nvSpPr>
        <p:spPr>
          <a:xfrm>
            <a:off x="609600" y="5707657"/>
            <a:ext cx="10972800" cy="365125"/>
          </a:xfrm>
          <a:prstGeom prst="rect">
            <a:avLst/>
          </a:prstGeom>
        </p:spPr>
        <p:txBody>
          <a:bodyPr/>
          <a:lstStyle/>
          <a:p>
            <a:endParaRPr lang="en-US" dirty="0"/>
          </a:p>
        </p:txBody>
      </p:sp>
    </p:spTree>
    <p:extLst>
      <p:ext uri="{BB962C8B-B14F-4D97-AF65-F5344CB8AC3E}">
        <p14:creationId xmlns:p14="http://schemas.microsoft.com/office/powerpoint/2010/main" val="35802736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itle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CA39D92-9919-A80E-44FF-6B912E850733}"/>
              </a:ext>
            </a:extLst>
          </p:cNvPr>
          <p:cNvSpPr>
            <a:spLocks noGrp="1"/>
          </p:cNvSpPr>
          <p:nvPr>
            <p:ph type="pic" sz="quarter" idx="10" hasCustomPrompt="1"/>
          </p:nvPr>
        </p:nvSpPr>
        <p:spPr>
          <a:xfrm>
            <a:off x="458788" y="457200"/>
            <a:ext cx="11274425" cy="5943600"/>
          </a:xfrm>
        </p:spPr>
        <p:txBody>
          <a:bodyPr>
            <a:normAutofit/>
          </a:bodyPr>
          <a:lstStyle>
            <a:lvl1pPr marL="0" indent="0">
              <a:buNone/>
              <a:defRPr sz="2000">
                <a:solidFill>
                  <a:schemeClr val="tx1"/>
                </a:solidFill>
              </a:defRPr>
            </a:lvl1pPr>
          </a:lstStyle>
          <a:p>
            <a:r>
              <a:rPr lang="en-US"/>
              <a:t>Click icon to insert picture</a:t>
            </a:r>
          </a:p>
        </p:txBody>
      </p:sp>
      <p:sp>
        <p:nvSpPr>
          <p:cNvPr id="6" name="Title 5">
            <a:extLst>
              <a:ext uri="{FF2B5EF4-FFF2-40B4-BE49-F238E27FC236}">
                <a16:creationId xmlns:a16="http://schemas.microsoft.com/office/drawing/2014/main" id="{B62FF34D-C8F8-1796-647D-D17056A27E11}"/>
              </a:ext>
            </a:extLst>
          </p:cNvPr>
          <p:cNvSpPr>
            <a:spLocks noGrp="1"/>
          </p:cNvSpPr>
          <p:nvPr>
            <p:ph type="title" hasCustomPrompt="1"/>
          </p:nvPr>
        </p:nvSpPr>
        <p:spPr>
          <a:xfrm>
            <a:off x="6581955" y="612475"/>
            <a:ext cx="4701904" cy="3079029"/>
          </a:xfrm>
        </p:spPr>
        <p:txBody>
          <a:bodyPr anchor="b">
            <a:normAutofit/>
          </a:bodyPr>
          <a:lstStyle>
            <a:lvl1pPr algn="r">
              <a:defRPr sz="4800">
                <a:solidFill>
                  <a:schemeClr val="tx1"/>
                </a:solidFill>
              </a:defRPr>
            </a:lvl1pPr>
          </a:lstStyle>
          <a:p>
            <a:r>
              <a:rPr lang="en-US"/>
              <a:t>Click to add title</a:t>
            </a:r>
          </a:p>
        </p:txBody>
      </p:sp>
      <p:sp>
        <p:nvSpPr>
          <p:cNvPr id="9" name="Picture Placeholder 8">
            <a:extLst>
              <a:ext uri="{FF2B5EF4-FFF2-40B4-BE49-F238E27FC236}">
                <a16:creationId xmlns:a16="http://schemas.microsoft.com/office/drawing/2014/main" id="{9E4CD9C0-2CB8-2E5E-F18F-E7C6B7ECE10B}"/>
              </a:ext>
            </a:extLst>
          </p:cNvPr>
          <p:cNvSpPr>
            <a:spLocks noGrp="1"/>
          </p:cNvSpPr>
          <p:nvPr>
            <p:ph type="pic" sz="quarter" idx="11"/>
          </p:nvPr>
        </p:nvSpPr>
        <p:spPr>
          <a:xfrm>
            <a:off x="9536113" y="5083175"/>
            <a:ext cx="1747837" cy="1111250"/>
          </a:xfrm>
        </p:spPr>
        <p:txBody>
          <a:bodyPr/>
          <a:lstStyle/>
          <a:p>
            <a:r>
              <a:rPr lang="en-US"/>
              <a:t>Click icon to add picture</a:t>
            </a:r>
          </a:p>
        </p:txBody>
      </p:sp>
    </p:spTree>
    <p:extLst>
      <p:ext uri="{BB962C8B-B14F-4D97-AF65-F5344CB8AC3E}">
        <p14:creationId xmlns:p14="http://schemas.microsoft.com/office/powerpoint/2010/main" val="3960479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r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99" y="1522524"/>
            <a:ext cx="5233704" cy="4074045"/>
          </a:xfrm>
          <a:prstGeom prst="rect">
            <a:avLst/>
          </a:prstGeom>
        </p:spPr>
        <p:txBody>
          <a:bodyPr/>
          <a:lstStyle>
            <a:lvl1pPr>
              <a:defRPr sz="260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hasCustomPrompt="1"/>
          </p:nvPr>
        </p:nvSpPr>
        <p:spPr>
          <a:xfrm>
            <a:off x="6307014" y="467443"/>
            <a:ext cx="5223284" cy="5120636"/>
          </a:xfrm>
          <a:prstGeom prst="rect">
            <a:avLst/>
          </a:prstGeom>
        </p:spPr>
        <p:txBody>
          <a:bodyPr/>
          <a:lstStyle>
            <a:lvl1pPr marL="0" indent="0" algn="ctr">
              <a:buNone/>
              <a:defRPr sz="2600" baseline="0"/>
            </a:lvl1pPr>
            <a:lvl2pPr>
              <a:defRPr sz="22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add chart</a:t>
            </a:r>
          </a:p>
        </p:txBody>
      </p:sp>
      <p:sp>
        <p:nvSpPr>
          <p:cNvPr id="10" name="Title Placeholder 1"/>
          <p:cNvSpPr>
            <a:spLocks noGrp="1"/>
          </p:cNvSpPr>
          <p:nvPr>
            <p:ph type="title"/>
          </p:nvPr>
        </p:nvSpPr>
        <p:spPr>
          <a:xfrm>
            <a:off x="609599" y="467443"/>
            <a:ext cx="5233704"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8A032811-E45D-43AF-B54C-2605C58A26B5}"/>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spTree>
    <p:extLst>
      <p:ext uri="{BB962C8B-B14F-4D97-AF65-F5344CB8AC3E}">
        <p14:creationId xmlns:p14="http://schemas.microsoft.com/office/powerpoint/2010/main" val="123086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555997" y="1335231"/>
            <a:ext cx="8026403" cy="4280662"/>
          </a:xfrm>
          <a:prstGeom prst="rect">
            <a:avLst/>
          </a:prstGeom>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Text Placeholder 3"/>
          <p:cNvSpPr>
            <a:spLocks noGrp="1"/>
          </p:cNvSpPr>
          <p:nvPr>
            <p:ph type="body" sz="half" idx="10"/>
          </p:nvPr>
        </p:nvSpPr>
        <p:spPr>
          <a:xfrm>
            <a:off x="609599" y="1335234"/>
            <a:ext cx="2485295" cy="4280661"/>
          </a:xfrm>
          <a:prstGeom prst="rect">
            <a:avLst/>
          </a:prstGeo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8" name="Title Placeholder 1"/>
          <p:cNvSpPr>
            <a:spLocks noGrp="1"/>
          </p:cNvSpPr>
          <p:nvPr>
            <p:ph type="title"/>
          </p:nvPr>
        </p:nvSpPr>
        <p:spPr>
          <a:xfrm>
            <a:off x="609600" y="467443"/>
            <a:ext cx="10972802"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4F50FBCD-51A2-4593-B692-EEF9AA356491}"/>
              </a:ext>
            </a:extLst>
          </p:cNvPr>
          <p:cNvSpPr>
            <a:spLocks noGrp="1"/>
          </p:cNvSpPr>
          <p:nvPr>
            <p:ph type="ftr" sz="quarter" idx="11"/>
          </p:nvPr>
        </p:nvSpPr>
        <p:spPr>
          <a:xfrm>
            <a:off x="609600" y="5707657"/>
            <a:ext cx="10972800" cy="365125"/>
          </a:xfrm>
          <a:prstGeom prst="rect">
            <a:avLst/>
          </a:prstGeom>
        </p:spPr>
        <p:txBody>
          <a:bodyPr/>
          <a:lstStyle/>
          <a:p>
            <a:endParaRPr lang="en-US" dirty="0"/>
          </a:p>
        </p:txBody>
      </p:sp>
    </p:spTree>
    <p:extLst>
      <p:ext uri="{BB962C8B-B14F-4D97-AF65-F5344CB8AC3E}">
        <p14:creationId xmlns:p14="http://schemas.microsoft.com/office/powerpoint/2010/main" val="47449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hoto Accent">
    <p:spTree>
      <p:nvGrpSpPr>
        <p:cNvPr id="1" name=""/>
        <p:cNvGrpSpPr/>
        <p:nvPr/>
      </p:nvGrpSpPr>
      <p:grpSpPr>
        <a:xfrm>
          <a:off x="0" y="0"/>
          <a:ext cx="0" cy="0"/>
          <a:chOff x="0" y="0"/>
          <a:chExt cx="0" cy="0"/>
        </a:xfrm>
      </p:grpSpPr>
      <p:pic>
        <p:nvPicPr>
          <p:cNvPr id="12" name="Picture 11" descr="A person sitting on the stairs&#10;&#10;Description automatically generated with medium confidence">
            <a:extLst>
              <a:ext uri="{FF2B5EF4-FFF2-40B4-BE49-F238E27FC236}">
                <a16:creationId xmlns:a16="http://schemas.microsoft.com/office/drawing/2014/main" id="{6088DA9C-EB79-42AE-A0FC-43470308FE6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1072" b="3137"/>
          <a:stretch/>
        </p:blipFill>
        <p:spPr>
          <a:xfrm>
            <a:off x="0" y="0"/>
            <a:ext cx="12192000" cy="6157520"/>
          </a:xfrm>
          <a:prstGeom prst="rect">
            <a:avLst/>
          </a:prstGeom>
        </p:spPr>
      </p:pic>
      <p:sp>
        <p:nvSpPr>
          <p:cNvPr id="10" name="Rectangle 9">
            <a:extLst>
              <a:ext uri="{FF2B5EF4-FFF2-40B4-BE49-F238E27FC236}">
                <a16:creationId xmlns:a16="http://schemas.microsoft.com/office/drawing/2014/main" id="{4F89DBCF-BDF0-4FA1-B1D5-E4DCCB73BD21}"/>
              </a:ext>
            </a:extLst>
          </p:cNvPr>
          <p:cNvSpPr/>
          <p:nvPr userDrawn="1"/>
        </p:nvSpPr>
        <p:spPr>
          <a:xfrm>
            <a:off x="0" y="-1740"/>
            <a:ext cx="12192000" cy="6159260"/>
          </a:xfrm>
          <a:prstGeom prst="rect">
            <a:avLst/>
          </a:prstGeom>
          <a:solidFill>
            <a:schemeClr val="bg1">
              <a:alpha val="3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ooter Placeholder 4">
            <a:extLst>
              <a:ext uri="{FF2B5EF4-FFF2-40B4-BE49-F238E27FC236}">
                <a16:creationId xmlns:a16="http://schemas.microsoft.com/office/drawing/2014/main" id="{C7262E6C-15B7-48D9-A531-09721057863E}"/>
              </a:ext>
            </a:extLst>
          </p:cNvPr>
          <p:cNvSpPr>
            <a:spLocks noGrp="1"/>
          </p:cNvSpPr>
          <p:nvPr>
            <p:ph type="ftr" sz="quarter" idx="11"/>
          </p:nvPr>
        </p:nvSpPr>
        <p:spPr>
          <a:xfrm>
            <a:off x="609600" y="5355117"/>
            <a:ext cx="10972800" cy="365125"/>
          </a:xfrm>
          <a:prstGeom prst="rect">
            <a:avLst/>
          </a:prstGeom>
        </p:spPr>
        <p:txBody>
          <a:bodyPr/>
          <a:lstStyle/>
          <a:p>
            <a:endParaRPr lang="en-US" dirty="0"/>
          </a:p>
        </p:txBody>
      </p:sp>
      <p:sp>
        <p:nvSpPr>
          <p:cNvPr id="13" name="Subtitle 2">
            <a:extLst>
              <a:ext uri="{FF2B5EF4-FFF2-40B4-BE49-F238E27FC236}">
                <a16:creationId xmlns:a16="http://schemas.microsoft.com/office/drawing/2014/main" id="{EF47106C-1BE5-4638-9E38-9BB4A44B340B}"/>
              </a:ext>
            </a:extLst>
          </p:cNvPr>
          <p:cNvSpPr>
            <a:spLocks noGrp="1"/>
          </p:cNvSpPr>
          <p:nvPr>
            <p:ph type="subTitle" idx="1" hasCustomPrompt="1"/>
          </p:nvPr>
        </p:nvSpPr>
        <p:spPr>
          <a:xfrm>
            <a:off x="1133068" y="1056171"/>
            <a:ext cx="2971800" cy="1311715"/>
          </a:xfrm>
          <a:prstGeom prst="rect">
            <a:avLst/>
          </a:prstGeom>
        </p:spPr>
        <p:txBody>
          <a:bodyPr lIns="91440" rIns="91440" anchor="ctr">
            <a:normAutofit/>
          </a:bodyPr>
          <a:lstStyle>
            <a:lvl1pPr marL="0" indent="0" algn="l">
              <a:lnSpc>
                <a:spcPct val="100000"/>
              </a:lnSpc>
              <a:spcBef>
                <a:spcPts val="0"/>
              </a:spcBef>
              <a:spcAft>
                <a:spcPts val="200"/>
              </a:spcAft>
              <a:buNone/>
              <a:defRPr sz="1600">
                <a:solidFill>
                  <a:srgbClr val="101820"/>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subtitle</a:t>
            </a:r>
          </a:p>
        </p:txBody>
      </p:sp>
      <p:cxnSp>
        <p:nvCxnSpPr>
          <p:cNvPr id="14" name="Straight Connector 13">
            <a:extLst>
              <a:ext uri="{FF2B5EF4-FFF2-40B4-BE49-F238E27FC236}">
                <a16:creationId xmlns:a16="http://schemas.microsoft.com/office/drawing/2014/main" id="{85CF50D4-9915-46D4-8DC8-366625E133DC}"/>
              </a:ext>
            </a:extLst>
          </p:cNvPr>
          <p:cNvCxnSpPr/>
          <p:nvPr userDrawn="1"/>
        </p:nvCxnSpPr>
        <p:spPr>
          <a:xfrm flipV="1">
            <a:off x="909311" y="1360137"/>
            <a:ext cx="0" cy="91440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descr="A black background with white text&#10;&#10;Description automatically generated">
            <a:extLst>
              <a:ext uri="{FF2B5EF4-FFF2-40B4-BE49-F238E27FC236}">
                <a16:creationId xmlns:a16="http://schemas.microsoft.com/office/drawing/2014/main" id="{37DAECA3-CA29-3F26-D825-A63068FE17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1778782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theme" Target="../theme/theme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image" Target="../media/image2.png"/><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image" Target="../media/image2.png"/><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image" Target="../media/image1.png"/><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1">
            <a:lum/>
          </a:blip>
          <a:srcRect/>
          <a:stretch>
            <a:fillRect/>
          </a:stretch>
        </a:blipFill>
        <a:effectLst/>
      </p:bgPr>
    </p:bg>
    <p:spTree>
      <p:nvGrpSpPr>
        <p:cNvPr id="1" name=""/>
        <p:cNvGrpSpPr/>
        <p:nvPr/>
      </p:nvGrpSpPr>
      <p:grpSpPr>
        <a:xfrm>
          <a:off x="0" y="0"/>
          <a:ext cx="0" cy="0"/>
          <a:chOff x="0" y="0"/>
          <a:chExt cx="0" cy="0"/>
        </a:xfrm>
      </p:grpSpPr>
      <p:sp>
        <p:nvSpPr>
          <p:cNvPr id="22" name="Title Placeholder 1"/>
          <p:cNvSpPr>
            <a:spLocks noGrp="1"/>
          </p:cNvSpPr>
          <p:nvPr>
            <p:ph type="title"/>
          </p:nvPr>
        </p:nvSpPr>
        <p:spPr>
          <a:xfrm>
            <a:off x="609600" y="467443"/>
            <a:ext cx="10972801"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23" name="Text Placeholder 2"/>
          <p:cNvSpPr>
            <a:spLocks noGrp="1"/>
          </p:cNvSpPr>
          <p:nvPr>
            <p:ph type="body" idx="1"/>
          </p:nvPr>
        </p:nvSpPr>
        <p:spPr>
          <a:xfrm>
            <a:off x="609600" y="1522520"/>
            <a:ext cx="10972801" cy="42806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7" name="Footer Placeholder 4"/>
          <p:cNvSpPr>
            <a:spLocks noGrp="1"/>
          </p:cNvSpPr>
          <p:nvPr>
            <p:ph type="ftr" sz="quarter" idx="3"/>
          </p:nvPr>
        </p:nvSpPr>
        <p:spPr>
          <a:xfrm>
            <a:off x="609600" y="5887191"/>
            <a:ext cx="10972801" cy="365125"/>
          </a:xfrm>
          <a:prstGeom prst="rect">
            <a:avLst/>
          </a:prstGeom>
        </p:spPr>
        <p:txBody>
          <a:bodyPr/>
          <a:lstStyle>
            <a:lvl1pPr algn="l">
              <a:defRPr sz="1200">
                <a:solidFill>
                  <a:srgbClr val="101820"/>
                </a:solidFill>
                <a:latin typeface="Open Sans" pitchFamily="2" charset="0"/>
                <a:ea typeface="Open Sans" pitchFamily="2" charset="0"/>
                <a:cs typeface="Open Sans" pitchFamily="2" charset="0"/>
              </a:defRPr>
            </a:lvl1pPr>
          </a:lstStyle>
          <a:p>
            <a:endParaRPr lang="en-US" dirty="0"/>
          </a:p>
        </p:txBody>
      </p:sp>
      <p:pic>
        <p:nvPicPr>
          <p:cNvPr id="11" name="Picture 10" descr="A black background with white text&#10;&#10;Description automatically generated">
            <a:extLst>
              <a:ext uri="{FF2B5EF4-FFF2-40B4-BE49-F238E27FC236}">
                <a16:creationId xmlns:a16="http://schemas.microsoft.com/office/drawing/2014/main" id="{86A111EC-EEF7-9644-FC4C-331FE3A3E2B9}"/>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262046398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697" r:id="rId12"/>
    <p:sldLayoutId id="2147483698" r:id="rId13"/>
    <p:sldLayoutId id="2147483705" r:id="rId14"/>
    <p:sldLayoutId id="2147483706" r:id="rId15"/>
    <p:sldLayoutId id="2147483696" r:id="rId16"/>
    <p:sldLayoutId id="2147483721" r:id="rId17"/>
    <p:sldLayoutId id="2147483723" r:id="rId18"/>
    <p:sldLayoutId id="2147483767" r:id="rId19"/>
  </p:sldLayoutIdLst>
  <p:txStyles>
    <p:titleStyle>
      <a:lvl1pPr algn="l" defTabSz="914400" rtl="0" eaLnBrk="1" latinLnBrk="0" hangingPunct="1">
        <a:spcBef>
          <a:spcPct val="0"/>
        </a:spcBef>
        <a:buNone/>
        <a:defRPr sz="3500" kern="1200" cap="all" baseline="0">
          <a:solidFill>
            <a:schemeClr val="tx2"/>
          </a:solidFill>
          <a:latin typeface="+mj-lt"/>
          <a:ea typeface="+mj-ea"/>
          <a:cs typeface="+mj-cs"/>
        </a:defRPr>
      </a:lvl1pPr>
    </p:titleStyle>
    <p:body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Open Sans" pitchFamily="2" charset="0"/>
          <a:ea typeface="Open Sans" pitchFamily="2" charset="0"/>
          <a:cs typeface="Open Sans"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Open Sans" pitchFamily="2" charset="0"/>
          <a:ea typeface="Open Sans" pitchFamily="2" charset="0"/>
          <a:cs typeface="Open Sans"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Open Sans" pitchFamily="2" charset="0"/>
          <a:ea typeface="Open Sans" pitchFamily="2" charset="0"/>
          <a:cs typeface="Open Sans"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Open Sans" pitchFamily="2" charset="0"/>
          <a:ea typeface="Open Sans" pitchFamily="2" charset="0"/>
          <a:cs typeface="Open Sans"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Open Sans" pitchFamily="2" charset="0"/>
          <a:ea typeface="Open Sans" pitchFamily="2" charset="0"/>
          <a:cs typeface="Open Sans" pitchFamily="2"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
        <p:nvSpPr>
          <p:cNvPr id="22" name="Title Placeholder 1"/>
          <p:cNvSpPr>
            <a:spLocks noGrp="1"/>
          </p:cNvSpPr>
          <p:nvPr>
            <p:ph type="title"/>
          </p:nvPr>
        </p:nvSpPr>
        <p:spPr>
          <a:xfrm>
            <a:off x="609600" y="467443"/>
            <a:ext cx="10972801" cy="609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23" name="Text Placeholder 2"/>
          <p:cNvSpPr>
            <a:spLocks noGrp="1"/>
          </p:cNvSpPr>
          <p:nvPr>
            <p:ph type="body" idx="1"/>
          </p:nvPr>
        </p:nvSpPr>
        <p:spPr>
          <a:xfrm>
            <a:off x="609600" y="1522520"/>
            <a:ext cx="10972801" cy="42806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7" name="Footer Placeholder 4"/>
          <p:cNvSpPr>
            <a:spLocks noGrp="1"/>
          </p:cNvSpPr>
          <p:nvPr>
            <p:ph type="ftr" sz="quarter" idx="3"/>
          </p:nvPr>
        </p:nvSpPr>
        <p:spPr>
          <a:xfrm>
            <a:off x="609600" y="5887191"/>
            <a:ext cx="10972801" cy="365125"/>
          </a:xfrm>
          <a:prstGeom prst="rect">
            <a:avLst/>
          </a:prstGeom>
        </p:spPr>
        <p:txBody>
          <a:bodyPr/>
          <a:lstStyle>
            <a:lvl1pPr algn="l">
              <a:defRPr sz="1200">
                <a:solidFill>
                  <a:srgbClr val="101820"/>
                </a:solidFill>
                <a:latin typeface="Open Sans" pitchFamily="2" charset="0"/>
                <a:ea typeface="Open Sans" pitchFamily="2" charset="0"/>
                <a:cs typeface="Open Sans" pitchFamily="2" charset="0"/>
              </a:defRPr>
            </a:lvl1pPr>
          </a:lstStyle>
          <a:p>
            <a:endParaRPr lang="en-US" dirty="0"/>
          </a:p>
        </p:txBody>
      </p:sp>
      <p:pic>
        <p:nvPicPr>
          <p:cNvPr id="11" name="Picture 10" descr="A black background with white text&#10;&#10;Description automatically generated">
            <a:extLst>
              <a:ext uri="{FF2B5EF4-FFF2-40B4-BE49-F238E27FC236}">
                <a16:creationId xmlns:a16="http://schemas.microsoft.com/office/drawing/2014/main" id="{86A111EC-EEF7-9644-FC4C-331FE3A3E2B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36634176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Lst>
  <p:txStyles>
    <p:titleStyle>
      <a:lvl1pPr algn="l" defTabSz="914400" rtl="0" eaLnBrk="1" latinLnBrk="0" hangingPunct="1">
        <a:spcBef>
          <a:spcPct val="0"/>
        </a:spcBef>
        <a:buNone/>
        <a:defRPr sz="3500" kern="1200" cap="all" baseline="0">
          <a:solidFill>
            <a:schemeClr val="tx2"/>
          </a:solidFill>
          <a:latin typeface="+mj-lt"/>
          <a:ea typeface="+mj-ea"/>
          <a:cs typeface="+mj-cs"/>
        </a:defRPr>
      </a:lvl1pPr>
    </p:titleStyle>
    <p:body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Open Sans" pitchFamily="2" charset="0"/>
          <a:ea typeface="Open Sans" pitchFamily="2" charset="0"/>
          <a:cs typeface="Open Sans"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Open Sans" pitchFamily="2" charset="0"/>
          <a:ea typeface="Open Sans" pitchFamily="2" charset="0"/>
          <a:cs typeface="Open Sans"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Open Sans" pitchFamily="2" charset="0"/>
          <a:ea typeface="Open Sans" pitchFamily="2" charset="0"/>
          <a:cs typeface="Open Sans"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Open Sans" pitchFamily="2" charset="0"/>
          <a:ea typeface="Open Sans" pitchFamily="2" charset="0"/>
          <a:cs typeface="Open Sans"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Open Sans" pitchFamily="2" charset="0"/>
          <a:ea typeface="Open Sans" pitchFamily="2" charset="0"/>
          <a:cs typeface="Open Sans" pitchFamily="2"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2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Title Placeholder 1"/>
          <p:cNvSpPr>
            <a:spLocks noGrp="1"/>
          </p:cNvSpPr>
          <p:nvPr>
            <p:ph type="title"/>
          </p:nvPr>
        </p:nvSpPr>
        <p:spPr>
          <a:xfrm>
            <a:off x="609600" y="467443"/>
            <a:ext cx="10972801" cy="609600"/>
          </a:xfrm>
          <a:prstGeom prst="rect">
            <a:avLst/>
          </a:prstGeom>
        </p:spPr>
        <p:txBody>
          <a:bodyPr vert="horz" lIns="91440" tIns="45720" rIns="91440" bIns="45720" rtlCol="0" anchor="ctr">
            <a:noAutofit/>
          </a:bodyPr>
          <a:lstStyle/>
          <a:p>
            <a:r>
              <a:rPr lang="en-US"/>
              <a:t>Click to edit Master title style</a:t>
            </a:r>
          </a:p>
        </p:txBody>
      </p:sp>
      <p:sp>
        <p:nvSpPr>
          <p:cNvPr id="23" name="Text Placeholder 2"/>
          <p:cNvSpPr>
            <a:spLocks noGrp="1"/>
          </p:cNvSpPr>
          <p:nvPr>
            <p:ph type="body" idx="1"/>
          </p:nvPr>
        </p:nvSpPr>
        <p:spPr>
          <a:xfrm>
            <a:off x="609600" y="1522520"/>
            <a:ext cx="10972801" cy="42806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Footer Placeholder 4"/>
          <p:cNvSpPr>
            <a:spLocks noGrp="1"/>
          </p:cNvSpPr>
          <p:nvPr>
            <p:ph type="ftr" sz="quarter" idx="3"/>
          </p:nvPr>
        </p:nvSpPr>
        <p:spPr>
          <a:xfrm>
            <a:off x="609600" y="5887191"/>
            <a:ext cx="10972801" cy="365125"/>
          </a:xfrm>
          <a:prstGeom prst="rect">
            <a:avLst/>
          </a:prstGeom>
        </p:spPr>
        <p:txBody>
          <a:bodyPr/>
          <a:lstStyle>
            <a:lvl1pPr algn="l">
              <a:defRPr sz="1200">
                <a:solidFill>
                  <a:srgbClr val="101820"/>
                </a:solidFill>
                <a:latin typeface="Open Sans" pitchFamily="2" charset="0"/>
                <a:ea typeface="Open Sans" pitchFamily="2" charset="0"/>
                <a:cs typeface="Open Sans" pitchFamily="2" charset="0"/>
              </a:defRPr>
            </a:lvl1pPr>
          </a:lstStyle>
          <a:p>
            <a:endParaRPr lang="en-US"/>
          </a:p>
        </p:txBody>
      </p:sp>
      <p:pic>
        <p:nvPicPr>
          <p:cNvPr id="11" name="Picture 10" descr="A black background with white text&#10;&#10;Description automatically generated">
            <a:extLst>
              <a:ext uri="{FF2B5EF4-FFF2-40B4-BE49-F238E27FC236}">
                <a16:creationId xmlns:a16="http://schemas.microsoft.com/office/drawing/2014/main" id="{86A111EC-EEF7-9644-FC4C-331FE3A3E2B9}"/>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036652" y="6143691"/>
            <a:ext cx="3752675" cy="739558"/>
          </a:xfrm>
          <a:prstGeom prst="rect">
            <a:avLst/>
          </a:prstGeom>
        </p:spPr>
      </p:pic>
    </p:spTree>
    <p:extLst>
      <p:ext uri="{BB962C8B-B14F-4D97-AF65-F5344CB8AC3E}">
        <p14:creationId xmlns:p14="http://schemas.microsoft.com/office/powerpoint/2010/main" val="488799081"/>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 id="2147483765" r:id="rId20"/>
    <p:sldLayoutId id="2147483766" r:id="rId21"/>
  </p:sldLayoutIdLst>
  <p:txStyles>
    <p:titleStyle>
      <a:lvl1pPr algn="l" defTabSz="914400" rtl="0" eaLnBrk="1" latinLnBrk="0" hangingPunct="1">
        <a:spcBef>
          <a:spcPct val="0"/>
        </a:spcBef>
        <a:buNone/>
        <a:defRPr sz="3500" kern="1200" cap="all" baseline="0">
          <a:solidFill>
            <a:schemeClr val="tx2"/>
          </a:solidFill>
          <a:latin typeface="+mj-lt"/>
          <a:ea typeface="+mj-ea"/>
          <a:cs typeface="+mj-cs"/>
        </a:defRPr>
      </a:lvl1pPr>
    </p:titleStyle>
    <p:body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Open Sans" pitchFamily="2" charset="0"/>
          <a:ea typeface="Open Sans" pitchFamily="2" charset="0"/>
          <a:cs typeface="Open Sans"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Open Sans" pitchFamily="2" charset="0"/>
          <a:ea typeface="Open Sans" pitchFamily="2" charset="0"/>
          <a:cs typeface="Open Sans"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Open Sans" pitchFamily="2" charset="0"/>
          <a:ea typeface="Open Sans" pitchFamily="2" charset="0"/>
          <a:cs typeface="Open Sans"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Open Sans" pitchFamily="2" charset="0"/>
          <a:ea typeface="Open Sans" pitchFamily="2" charset="0"/>
          <a:cs typeface="Open Sans"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Open Sans" pitchFamily="2" charset="0"/>
          <a:ea typeface="Open Sans" pitchFamily="2" charset="0"/>
          <a:cs typeface="Open Sans" pitchFamily="2"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sv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59.svg"/><Relationship Id="rId5" Type="http://schemas.openxmlformats.org/officeDocument/2006/relationships/image" Target="../media/image58.svg"/><Relationship Id="rId4" Type="http://schemas.openxmlformats.org/officeDocument/2006/relationships/image" Target="../media/image57.sv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png"/><Relationship Id="rId3" Type="http://schemas.openxmlformats.org/officeDocument/2006/relationships/image" Target="../media/image20.jpe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4.xml"/><Relationship Id="rId16" Type="http://schemas.openxmlformats.org/officeDocument/2006/relationships/image" Target="../media/image33.png"/><Relationship Id="rId1" Type="http://schemas.openxmlformats.org/officeDocument/2006/relationships/slideLayout" Target="../slideLayouts/slideLayout18.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jpeg"/><Relationship Id="rId15" Type="http://schemas.openxmlformats.org/officeDocument/2006/relationships/image" Target="../media/image32.png"/><Relationship Id="rId10" Type="http://schemas.openxmlformats.org/officeDocument/2006/relationships/image" Target="../media/image27.jpe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43.xml"/><Relationship Id="rId5" Type="http://schemas.microsoft.com/office/2007/relationships/hdphoto" Target="../media/hdphoto1.wdp"/><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1.xml"/><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25B289-07E3-4527-F7D7-29F9ED1B207E}"/>
              </a:ext>
            </a:extLst>
          </p:cNvPr>
          <p:cNvSpPr>
            <a:spLocks noGrp="1"/>
          </p:cNvSpPr>
          <p:nvPr>
            <p:ph type="subTitle" idx="1"/>
          </p:nvPr>
        </p:nvSpPr>
        <p:spPr>
          <a:xfrm>
            <a:off x="1919666" y="3524742"/>
            <a:ext cx="8502138" cy="838200"/>
          </a:xfrm>
        </p:spPr>
        <p:txBody>
          <a:bodyPr/>
          <a:lstStyle/>
          <a:p>
            <a:r>
              <a:rPr lang="en-US" dirty="0"/>
              <a:t>Fall 2026 New Faculty Orientation</a:t>
            </a:r>
          </a:p>
        </p:txBody>
      </p:sp>
      <p:sp>
        <p:nvSpPr>
          <p:cNvPr id="3" name="Title 2">
            <a:extLst>
              <a:ext uri="{FF2B5EF4-FFF2-40B4-BE49-F238E27FC236}">
                <a16:creationId xmlns:a16="http://schemas.microsoft.com/office/drawing/2014/main" id="{6E26C58C-8947-EB23-6B0A-BA9830343766}"/>
              </a:ext>
            </a:extLst>
          </p:cNvPr>
          <p:cNvSpPr>
            <a:spLocks noGrp="1"/>
          </p:cNvSpPr>
          <p:nvPr>
            <p:ph type="ctrTitle"/>
          </p:nvPr>
        </p:nvSpPr>
        <p:spPr>
          <a:xfrm>
            <a:off x="1594540" y="1908558"/>
            <a:ext cx="9152390" cy="1683581"/>
          </a:xfrm>
        </p:spPr>
        <p:txBody>
          <a:bodyPr/>
          <a:lstStyle/>
          <a:p>
            <a:r>
              <a:rPr lang="en-US" sz="9600" b="1" dirty="0"/>
              <a:t>ITS Update</a:t>
            </a:r>
          </a:p>
        </p:txBody>
      </p:sp>
      <p:sp>
        <p:nvSpPr>
          <p:cNvPr id="4" name="Text Placeholder 3">
            <a:extLst>
              <a:ext uri="{FF2B5EF4-FFF2-40B4-BE49-F238E27FC236}">
                <a16:creationId xmlns:a16="http://schemas.microsoft.com/office/drawing/2014/main" id="{906074F9-88F4-B45C-6D09-6974DDEC49AB}"/>
              </a:ext>
            </a:extLst>
          </p:cNvPr>
          <p:cNvSpPr>
            <a:spLocks noGrp="1"/>
          </p:cNvSpPr>
          <p:nvPr>
            <p:ph type="body" idx="10"/>
          </p:nvPr>
        </p:nvSpPr>
        <p:spPr>
          <a:xfrm>
            <a:off x="2540000" y="4458130"/>
            <a:ext cx="7112000" cy="457200"/>
          </a:xfrm>
        </p:spPr>
        <p:txBody>
          <a:bodyPr/>
          <a:lstStyle/>
          <a:p>
            <a:r>
              <a:rPr lang="en-US" dirty="0"/>
              <a:t>Jonathan A. Fozard</a:t>
            </a:r>
          </a:p>
        </p:txBody>
      </p:sp>
    </p:spTree>
    <p:extLst>
      <p:ext uri="{BB962C8B-B14F-4D97-AF65-F5344CB8AC3E}">
        <p14:creationId xmlns:p14="http://schemas.microsoft.com/office/powerpoint/2010/main" val="2409569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1FA5F-CC81-D39C-FBDB-1489B8A3E885}"/>
            </a:ext>
          </a:extLst>
        </p:cNvPr>
        <p:cNvGrpSpPr/>
        <p:nvPr/>
      </p:nvGrpSpPr>
      <p:grpSpPr>
        <a:xfrm>
          <a:off x="0" y="0"/>
          <a:ext cx="0" cy="0"/>
          <a:chOff x="0" y="0"/>
          <a:chExt cx="0" cy="0"/>
        </a:xfrm>
      </p:grpSpPr>
      <p:sp>
        <p:nvSpPr>
          <p:cNvPr id="30" name="Title 1">
            <a:extLst>
              <a:ext uri="{FF2B5EF4-FFF2-40B4-BE49-F238E27FC236}">
                <a16:creationId xmlns:a16="http://schemas.microsoft.com/office/drawing/2014/main" id="{40B40096-BA6C-E878-F429-91BB8446E2BC}"/>
              </a:ext>
            </a:extLst>
          </p:cNvPr>
          <p:cNvSpPr txBox="1">
            <a:spLocks/>
          </p:cNvSpPr>
          <p:nvPr/>
        </p:nvSpPr>
        <p:spPr>
          <a:xfrm>
            <a:off x="598005" y="527720"/>
            <a:ext cx="6315414" cy="55217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500" kern="1200" cap="all" baseline="0">
                <a:solidFill>
                  <a:schemeClr val="tx2"/>
                </a:solidFill>
                <a:latin typeface="+mj-lt"/>
                <a:ea typeface="+mj-ea"/>
                <a:cs typeface="+mj-cs"/>
              </a:defRPr>
            </a:lvl1pPr>
          </a:lstStyle>
          <a:p>
            <a:r>
              <a:rPr lang="en-US" sz="1400" kern="0" spc="200" dirty="0">
                <a:solidFill>
                  <a:srgbClr val="333333"/>
                </a:solidFill>
                <a:latin typeface="Open Sans Medium" pitchFamily="2" charset="0"/>
                <a:ea typeface="Open Sans Medium" pitchFamily="2" charset="0"/>
                <a:cs typeface="Open Sans Medium" pitchFamily="2" charset="0"/>
              </a:rPr>
              <a:t>OFFICE OF Digital learning &amp; academic technology</a:t>
            </a:r>
          </a:p>
        </p:txBody>
      </p:sp>
      <p:sp>
        <p:nvSpPr>
          <p:cNvPr id="2" name="Title 1">
            <a:extLst>
              <a:ext uri="{FF2B5EF4-FFF2-40B4-BE49-F238E27FC236}">
                <a16:creationId xmlns:a16="http://schemas.microsoft.com/office/drawing/2014/main" id="{9D882B16-2CBF-88EE-FAEA-A380D634217D}"/>
              </a:ext>
            </a:extLst>
          </p:cNvPr>
          <p:cNvSpPr>
            <a:spLocks noGrp="1"/>
          </p:cNvSpPr>
          <p:nvPr>
            <p:ph type="title"/>
          </p:nvPr>
        </p:nvSpPr>
        <p:spPr>
          <a:xfrm>
            <a:off x="598004" y="968955"/>
            <a:ext cx="6190723" cy="572379"/>
          </a:xfrm>
        </p:spPr>
        <p:txBody>
          <a:bodyPr/>
          <a:lstStyle/>
          <a:p>
            <a:r>
              <a:rPr lang="en-US" sz="2800" b="1" cap="none" dirty="0">
                <a:latin typeface="+mn-lt"/>
              </a:rPr>
              <a:t>AI Sparks Pilot | 2025 - 2026</a:t>
            </a:r>
          </a:p>
        </p:txBody>
      </p:sp>
      <p:sp>
        <p:nvSpPr>
          <p:cNvPr id="18" name="Title 1">
            <a:extLst>
              <a:ext uri="{FF2B5EF4-FFF2-40B4-BE49-F238E27FC236}">
                <a16:creationId xmlns:a16="http://schemas.microsoft.com/office/drawing/2014/main" id="{1D2807B0-EC13-C678-BBEE-017757FDACA5}"/>
              </a:ext>
            </a:extLst>
          </p:cNvPr>
          <p:cNvSpPr txBox="1">
            <a:spLocks/>
          </p:cNvSpPr>
          <p:nvPr/>
        </p:nvSpPr>
        <p:spPr>
          <a:xfrm>
            <a:off x="600933" y="1624464"/>
            <a:ext cx="4763547" cy="126167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500" kern="1200" cap="all" baseline="0">
                <a:solidFill>
                  <a:schemeClr val="tx2"/>
                </a:solidFill>
                <a:latin typeface="+mj-lt"/>
                <a:ea typeface="+mj-ea"/>
                <a:cs typeface="+mj-cs"/>
              </a:defRPr>
            </a:lvl1pPr>
          </a:lstStyle>
          <a:p>
            <a:r>
              <a:rPr lang="en-US" sz="1500" i="1" cap="none" dirty="0">
                <a:solidFill>
                  <a:schemeClr val="tx1"/>
                </a:solidFill>
                <a:latin typeface="+mn-lt"/>
                <a:ea typeface="Open Sans Light" pitchFamily="2" charset="0"/>
                <a:cs typeface="Open Sans Light" pitchFamily="2" charset="0"/>
              </a:rPr>
              <a:t>Funded by an educational grant from Google.org, the AI Sparks Pilot is designed to prepare students for the rapid advancement of AI technologies and their role in the workforce by equipping faculty to integrate AI literacy and applied AI learning in coursework. </a:t>
            </a:r>
          </a:p>
        </p:txBody>
      </p:sp>
      <p:sp>
        <p:nvSpPr>
          <p:cNvPr id="34" name="Content Placeholder 2">
            <a:extLst>
              <a:ext uri="{FF2B5EF4-FFF2-40B4-BE49-F238E27FC236}">
                <a16:creationId xmlns:a16="http://schemas.microsoft.com/office/drawing/2014/main" id="{E7DFCC3A-8E5F-FC5C-44C9-4311056CDB8A}"/>
              </a:ext>
            </a:extLst>
          </p:cNvPr>
          <p:cNvSpPr txBox="1">
            <a:spLocks/>
          </p:cNvSpPr>
          <p:nvPr/>
        </p:nvSpPr>
        <p:spPr>
          <a:xfrm>
            <a:off x="598006" y="2995273"/>
            <a:ext cx="5941340" cy="378307"/>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Aft>
                <a:spcPts val="600"/>
              </a:spcAft>
              <a:buNone/>
            </a:pPr>
            <a:r>
              <a:rPr lang="en-US" sz="1600" dirty="0">
                <a:ea typeface="Open Sans Light"/>
                <a:cs typeface="Open Sans Light"/>
              </a:rPr>
              <a:t>ITS is working with participating faculty to </a:t>
            </a:r>
            <a:endParaRPr lang="en-US" sz="1600" dirty="0"/>
          </a:p>
        </p:txBody>
      </p:sp>
      <p:sp>
        <p:nvSpPr>
          <p:cNvPr id="3" name="Content Placeholder 2">
            <a:extLst>
              <a:ext uri="{FF2B5EF4-FFF2-40B4-BE49-F238E27FC236}">
                <a16:creationId xmlns:a16="http://schemas.microsoft.com/office/drawing/2014/main" id="{6DA2E59D-EA6C-65E9-F8DB-0054362922F1}"/>
              </a:ext>
            </a:extLst>
          </p:cNvPr>
          <p:cNvSpPr>
            <a:spLocks noGrp="1"/>
          </p:cNvSpPr>
          <p:nvPr>
            <p:ph sz="half" idx="10"/>
          </p:nvPr>
        </p:nvSpPr>
        <p:spPr>
          <a:xfrm>
            <a:off x="598006" y="3429000"/>
            <a:ext cx="5941340" cy="2518834"/>
          </a:xfrm>
        </p:spPr>
        <p:txBody>
          <a:bodyPr vert="horz" lIns="91440" tIns="45720" rIns="91440" bIns="45720" rtlCol="0" anchor="t">
            <a:noAutofit/>
          </a:bodyPr>
          <a:lstStyle/>
          <a:p>
            <a:pPr>
              <a:lnSpc>
                <a:spcPct val="120000"/>
              </a:lnSpc>
              <a:spcAft>
                <a:spcPts val="600"/>
              </a:spcAft>
            </a:pPr>
            <a:r>
              <a:rPr lang="en-US" sz="1600" dirty="0">
                <a:ea typeface="Open Sans Light"/>
                <a:cs typeface="Open Sans Light"/>
              </a:rPr>
              <a:t>Design AI-based learning activities called AI Sparks, </a:t>
            </a:r>
          </a:p>
          <a:p>
            <a:pPr>
              <a:lnSpc>
                <a:spcPct val="120000"/>
              </a:lnSpc>
              <a:spcAft>
                <a:spcPts val="600"/>
              </a:spcAft>
            </a:pPr>
            <a:r>
              <a:rPr lang="en-US" sz="1600" dirty="0">
                <a:ea typeface="Open Sans Light"/>
                <a:cs typeface="Open Sans Light"/>
              </a:rPr>
              <a:t>Develop micro trainings for students on how to use the selected AI technology, </a:t>
            </a:r>
          </a:p>
          <a:p>
            <a:pPr>
              <a:lnSpc>
                <a:spcPct val="120000"/>
              </a:lnSpc>
              <a:spcAft>
                <a:spcPts val="600"/>
              </a:spcAft>
            </a:pPr>
            <a:r>
              <a:rPr lang="en-US" sz="1600" dirty="0">
                <a:ea typeface="Open Sans Light"/>
                <a:cs typeface="Open Sans Light"/>
              </a:rPr>
              <a:t>Deploy AI Sparks and corresponding micro trainings in their courses, and </a:t>
            </a:r>
          </a:p>
          <a:p>
            <a:pPr>
              <a:lnSpc>
                <a:spcPct val="120000"/>
              </a:lnSpc>
              <a:spcAft>
                <a:spcPts val="600"/>
              </a:spcAft>
            </a:pPr>
            <a:r>
              <a:rPr lang="en-US" sz="1600" dirty="0">
                <a:ea typeface="Open Sans Light"/>
                <a:cs typeface="Open Sans Light"/>
              </a:rPr>
              <a:t>Publish and share AI Sparks for other faculty to adapt in their disciplines. </a:t>
            </a:r>
            <a:endParaRPr lang="en-US" sz="1600" dirty="0"/>
          </a:p>
        </p:txBody>
      </p:sp>
      <p:pic>
        <p:nvPicPr>
          <p:cNvPr id="31" name="Picture 30" descr="Picture of AI Sparks Pilot session in FSU Innovation Hub">
            <a:extLst>
              <a:ext uri="{FF2B5EF4-FFF2-40B4-BE49-F238E27FC236}">
                <a16:creationId xmlns:a16="http://schemas.microsoft.com/office/drawing/2014/main" id="{4EFD0642-333B-BAE8-6282-E58125E0D06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7148726" y="-634"/>
            <a:ext cx="5043274" cy="6164285"/>
          </a:xfrm>
          <a:prstGeom prst="rect">
            <a:avLst/>
          </a:prstGeom>
        </p:spPr>
      </p:pic>
      <p:sp>
        <p:nvSpPr>
          <p:cNvPr id="35" name="Rectangle 34">
            <a:extLst>
              <a:ext uri="{FF2B5EF4-FFF2-40B4-BE49-F238E27FC236}">
                <a16:creationId xmlns:a16="http://schemas.microsoft.com/office/drawing/2014/main" id="{5F43E1C6-1486-063F-4FB0-BD9453054B7A}"/>
              </a:ext>
              <a:ext uri="{C183D7F6-B498-43B3-948B-1728B52AA6E4}">
                <adec:decorative xmlns:adec="http://schemas.microsoft.com/office/drawing/2017/decorative" val="1"/>
              </a:ext>
            </a:extLst>
          </p:cNvPr>
          <p:cNvSpPr/>
          <p:nvPr/>
        </p:nvSpPr>
        <p:spPr>
          <a:xfrm>
            <a:off x="7148726" y="3319867"/>
            <a:ext cx="5043274" cy="2843784"/>
          </a:xfrm>
          <a:prstGeom prst="rect">
            <a:avLst/>
          </a:prstGeom>
          <a:gradFill>
            <a:gsLst>
              <a:gs pos="0">
                <a:srgbClr val="101820">
                  <a:alpha val="0"/>
                </a:srgbClr>
              </a:gs>
              <a:gs pos="100000">
                <a:srgbClr val="101820">
                  <a:alpha val="89512"/>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descr="Google logo">
            <a:extLst>
              <a:ext uri="{FF2B5EF4-FFF2-40B4-BE49-F238E27FC236}">
                <a16:creationId xmlns:a16="http://schemas.microsoft.com/office/drawing/2014/main" id="{2BC08166-4243-EBF5-2A70-F288BC65A59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26082" y="1713666"/>
            <a:ext cx="1000142" cy="1000142"/>
          </a:xfrm>
          <a:prstGeom prst="rect">
            <a:avLst/>
          </a:prstGeom>
        </p:spPr>
      </p:pic>
      <p:pic>
        <p:nvPicPr>
          <p:cNvPr id="5" name="Picture 4" descr="QR code to https://odl.fsu.edu/ai-sparks">
            <a:extLst>
              <a:ext uri="{FF2B5EF4-FFF2-40B4-BE49-F238E27FC236}">
                <a16:creationId xmlns:a16="http://schemas.microsoft.com/office/drawing/2014/main" id="{234DF0FF-30B8-5999-B8E4-345A41C197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3968" y="4081945"/>
            <a:ext cx="1565255" cy="1565255"/>
          </a:xfrm>
          <a:prstGeom prst="rect">
            <a:avLst/>
          </a:prstGeom>
        </p:spPr>
      </p:pic>
      <p:sp>
        <p:nvSpPr>
          <p:cNvPr id="6" name="Content Placeholder 2">
            <a:extLst>
              <a:ext uri="{FF2B5EF4-FFF2-40B4-BE49-F238E27FC236}">
                <a16:creationId xmlns:a16="http://schemas.microsoft.com/office/drawing/2014/main" id="{B05EFD08-9347-8E0A-A862-CFD9F8EEAF70}"/>
              </a:ext>
            </a:extLst>
          </p:cNvPr>
          <p:cNvSpPr txBox="1">
            <a:spLocks/>
          </p:cNvSpPr>
          <p:nvPr/>
        </p:nvSpPr>
        <p:spPr>
          <a:xfrm>
            <a:off x="7256347" y="5647200"/>
            <a:ext cx="2040498" cy="383002"/>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600"/>
              </a:spcAft>
              <a:buNone/>
            </a:pPr>
            <a:r>
              <a:rPr lang="en-US" sz="1600" i="1" dirty="0">
                <a:solidFill>
                  <a:schemeClr val="bg1"/>
                </a:solidFill>
                <a:ea typeface="Open Sans Light"/>
                <a:cs typeface="Open Sans Light"/>
              </a:rPr>
              <a:t>Scan to learn more</a:t>
            </a:r>
            <a:endParaRPr lang="en-US" sz="1600" i="1" dirty="0">
              <a:solidFill>
                <a:schemeClr val="bg1"/>
              </a:solidFill>
            </a:endParaRPr>
          </a:p>
        </p:txBody>
      </p:sp>
    </p:spTree>
    <p:extLst>
      <p:ext uri="{BB962C8B-B14F-4D97-AF65-F5344CB8AC3E}">
        <p14:creationId xmlns:p14="http://schemas.microsoft.com/office/powerpoint/2010/main" val="2706936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1FA5F-CC81-D39C-FBDB-1489B8A3E8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882B16-2CBF-88EE-FAEA-A380D634217D}"/>
              </a:ext>
            </a:extLst>
          </p:cNvPr>
          <p:cNvSpPr>
            <a:spLocks noGrp="1"/>
          </p:cNvSpPr>
          <p:nvPr>
            <p:ph type="title"/>
          </p:nvPr>
        </p:nvSpPr>
        <p:spPr>
          <a:xfrm>
            <a:off x="598004" y="968955"/>
            <a:ext cx="7557168" cy="572379"/>
          </a:xfrm>
        </p:spPr>
        <p:txBody>
          <a:bodyPr/>
          <a:lstStyle/>
          <a:p>
            <a:r>
              <a:rPr lang="en-US" sz="2800" b="1" cap="none" dirty="0">
                <a:latin typeface="+mn-lt"/>
              </a:rPr>
              <a:t>Course Accessibility Training| 2025 - 2026</a:t>
            </a:r>
          </a:p>
        </p:txBody>
      </p:sp>
      <p:sp>
        <p:nvSpPr>
          <p:cNvPr id="30" name="Title 1">
            <a:extLst>
              <a:ext uri="{FF2B5EF4-FFF2-40B4-BE49-F238E27FC236}">
                <a16:creationId xmlns:a16="http://schemas.microsoft.com/office/drawing/2014/main" id="{40B40096-BA6C-E878-F429-91BB8446E2BC}"/>
              </a:ext>
            </a:extLst>
          </p:cNvPr>
          <p:cNvSpPr txBox="1">
            <a:spLocks/>
          </p:cNvSpPr>
          <p:nvPr/>
        </p:nvSpPr>
        <p:spPr>
          <a:xfrm>
            <a:off x="598005" y="527720"/>
            <a:ext cx="6315414" cy="55217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500" kern="1200" cap="all" baseline="0">
                <a:solidFill>
                  <a:schemeClr val="tx2"/>
                </a:solidFill>
                <a:latin typeface="+mj-lt"/>
                <a:ea typeface="+mj-ea"/>
                <a:cs typeface="+mj-cs"/>
              </a:defRPr>
            </a:lvl1pPr>
          </a:lstStyle>
          <a:p>
            <a:r>
              <a:rPr lang="en-US" sz="1400" kern="0" spc="200" dirty="0">
                <a:solidFill>
                  <a:srgbClr val="333333"/>
                </a:solidFill>
                <a:latin typeface="Open Sans Medium" pitchFamily="2" charset="0"/>
                <a:ea typeface="Open Sans Medium" pitchFamily="2" charset="0"/>
                <a:cs typeface="Open Sans Medium" pitchFamily="2" charset="0"/>
              </a:rPr>
              <a:t>OFFICE OF Digital learning &amp; academic technology</a:t>
            </a:r>
          </a:p>
        </p:txBody>
      </p:sp>
      <p:pic>
        <p:nvPicPr>
          <p:cNvPr id="31" name="Picture 30" descr="Photo of flowers and exterior of FSU building">
            <a:extLst>
              <a:ext uri="{FF2B5EF4-FFF2-40B4-BE49-F238E27FC236}">
                <a16:creationId xmlns:a16="http://schemas.microsoft.com/office/drawing/2014/main" id="{4EFD0642-333B-BAE8-6282-E58125E0D06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261498" y="-634"/>
            <a:ext cx="3930502" cy="6164285"/>
          </a:xfrm>
          <a:prstGeom prst="rect">
            <a:avLst/>
          </a:prstGeom>
        </p:spPr>
      </p:pic>
      <p:sp>
        <p:nvSpPr>
          <p:cNvPr id="34" name="Content Placeholder 2">
            <a:extLst>
              <a:ext uri="{FF2B5EF4-FFF2-40B4-BE49-F238E27FC236}">
                <a16:creationId xmlns:a16="http://schemas.microsoft.com/office/drawing/2014/main" id="{E7DFCC3A-8E5F-FC5C-44C9-4311056CDB8A}"/>
              </a:ext>
            </a:extLst>
          </p:cNvPr>
          <p:cNvSpPr txBox="1">
            <a:spLocks/>
          </p:cNvSpPr>
          <p:nvPr/>
        </p:nvSpPr>
        <p:spPr>
          <a:xfrm>
            <a:off x="598006" y="1604263"/>
            <a:ext cx="7557166" cy="687266"/>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Aft>
                <a:spcPts val="600"/>
              </a:spcAft>
              <a:buNone/>
            </a:pPr>
            <a:r>
              <a:rPr lang="en-US" sz="1600" dirty="0">
                <a:ea typeface="Open Sans Light"/>
                <a:cs typeface="Open Sans Light"/>
              </a:rPr>
              <a:t>ITS provided hands-on training to equip faculty and staff with the knowledge and skills needed to design and maintain accessible Canvas course sites. </a:t>
            </a:r>
            <a:endParaRPr lang="en-US" sz="1600" dirty="0"/>
          </a:p>
        </p:txBody>
      </p:sp>
      <p:sp>
        <p:nvSpPr>
          <p:cNvPr id="6" name="Rectangle 5">
            <a:extLst>
              <a:ext uri="{FF2B5EF4-FFF2-40B4-BE49-F238E27FC236}">
                <a16:creationId xmlns:a16="http://schemas.microsoft.com/office/drawing/2014/main" id="{96A1F731-9389-FC50-1776-BABC31B1788E}"/>
              </a:ext>
              <a:ext uri="{C183D7F6-B498-43B3-948B-1728B52AA6E4}">
                <adec:decorative xmlns:adec="http://schemas.microsoft.com/office/drawing/2017/decorative" val="1"/>
              </a:ext>
            </a:extLst>
          </p:cNvPr>
          <p:cNvSpPr/>
          <p:nvPr/>
        </p:nvSpPr>
        <p:spPr>
          <a:xfrm>
            <a:off x="596095" y="2572210"/>
            <a:ext cx="2356211" cy="2860678"/>
          </a:xfrm>
          <a:prstGeom prst="rect">
            <a:avLst/>
          </a:prstGeom>
          <a:solidFill>
            <a:srgbClr val="782F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AEFC026-100D-CB29-D7AB-577DA7E39A10}"/>
              </a:ext>
            </a:extLst>
          </p:cNvPr>
          <p:cNvSpPr txBox="1"/>
          <p:nvPr/>
        </p:nvSpPr>
        <p:spPr>
          <a:xfrm>
            <a:off x="586923" y="4745050"/>
            <a:ext cx="2374554" cy="323165"/>
          </a:xfrm>
          <a:prstGeom prst="rect">
            <a:avLst/>
          </a:prstGeom>
          <a:noFill/>
        </p:spPr>
        <p:txBody>
          <a:bodyPr wrap="square" rtlCol="0">
            <a:spAutoFit/>
          </a:bodyPr>
          <a:lstStyle/>
          <a:p>
            <a:pPr algn="ctr"/>
            <a:r>
              <a:rPr lang="en-US" sz="1500" dirty="0">
                <a:solidFill>
                  <a:schemeClr val="bg1"/>
                </a:solidFill>
              </a:rPr>
              <a:t>participated in training</a:t>
            </a:r>
          </a:p>
        </p:txBody>
      </p:sp>
      <p:sp>
        <p:nvSpPr>
          <p:cNvPr id="8" name="TextBox 7">
            <a:extLst>
              <a:ext uri="{FF2B5EF4-FFF2-40B4-BE49-F238E27FC236}">
                <a16:creationId xmlns:a16="http://schemas.microsoft.com/office/drawing/2014/main" id="{6E12DD82-B647-F112-5E53-76E15219AC93}"/>
              </a:ext>
            </a:extLst>
          </p:cNvPr>
          <p:cNvSpPr txBox="1"/>
          <p:nvPr/>
        </p:nvSpPr>
        <p:spPr>
          <a:xfrm>
            <a:off x="909670" y="3226704"/>
            <a:ext cx="1729060" cy="644151"/>
          </a:xfrm>
          <a:prstGeom prst="rect">
            <a:avLst/>
          </a:prstGeom>
          <a:noFill/>
        </p:spPr>
        <p:txBody>
          <a:bodyPr wrap="square" rtlCol="0" anchor="ctr">
            <a:spAutoFit/>
          </a:bodyPr>
          <a:lstStyle/>
          <a:p>
            <a:pPr algn="ctr">
              <a:lnSpc>
                <a:spcPts val="3500"/>
              </a:lnSpc>
            </a:pPr>
            <a:r>
              <a:rPr lang="en-US" sz="6500" b="1" dirty="0">
                <a:solidFill>
                  <a:srgbClr val="E7DCC4"/>
                </a:solidFill>
              </a:rPr>
              <a:t>74</a:t>
            </a:r>
            <a:endParaRPr lang="en-US" sz="3200" dirty="0">
              <a:solidFill>
                <a:srgbClr val="E7DCC4"/>
              </a:solidFill>
            </a:endParaRPr>
          </a:p>
        </p:txBody>
      </p:sp>
      <p:sp>
        <p:nvSpPr>
          <p:cNvPr id="9" name="Rectangle 8">
            <a:extLst>
              <a:ext uri="{FF2B5EF4-FFF2-40B4-BE49-F238E27FC236}">
                <a16:creationId xmlns:a16="http://schemas.microsoft.com/office/drawing/2014/main" id="{A4ABF37C-337E-B318-37AB-C557F885987A}"/>
              </a:ext>
              <a:ext uri="{C183D7F6-B498-43B3-948B-1728B52AA6E4}">
                <adec:decorative xmlns:adec="http://schemas.microsoft.com/office/drawing/2017/decorative" val="1"/>
              </a:ext>
            </a:extLst>
          </p:cNvPr>
          <p:cNvSpPr/>
          <p:nvPr/>
        </p:nvSpPr>
        <p:spPr>
          <a:xfrm>
            <a:off x="3040885" y="2572210"/>
            <a:ext cx="2356211" cy="2860678"/>
          </a:xfrm>
          <a:prstGeom prst="rect">
            <a:avLst/>
          </a:prstGeom>
          <a:solidFill>
            <a:srgbClr val="425563"/>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2B9E24D-DED7-B33A-E7A4-227983804893}"/>
              </a:ext>
            </a:extLst>
          </p:cNvPr>
          <p:cNvSpPr txBox="1"/>
          <p:nvPr/>
        </p:nvSpPr>
        <p:spPr>
          <a:xfrm>
            <a:off x="3031713" y="4174984"/>
            <a:ext cx="2374554" cy="1015663"/>
          </a:xfrm>
          <a:prstGeom prst="rect">
            <a:avLst/>
          </a:prstGeom>
          <a:noFill/>
        </p:spPr>
        <p:txBody>
          <a:bodyPr wrap="square" rtlCol="0">
            <a:spAutoFit/>
          </a:bodyPr>
          <a:lstStyle/>
          <a:p>
            <a:pPr algn="ctr"/>
            <a:r>
              <a:rPr lang="en-US" sz="1500" dirty="0">
                <a:solidFill>
                  <a:schemeClr val="bg1"/>
                </a:solidFill>
              </a:rPr>
              <a:t>attended training on DesignPLUS, a tool in Canvas that improves accessibility </a:t>
            </a:r>
          </a:p>
        </p:txBody>
      </p:sp>
      <p:sp>
        <p:nvSpPr>
          <p:cNvPr id="11" name="TextBox 10">
            <a:extLst>
              <a:ext uri="{FF2B5EF4-FFF2-40B4-BE49-F238E27FC236}">
                <a16:creationId xmlns:a16="http://schemas.microsoft.com/office/drawing/2014/main" id="{AAE0CDDB-E173-5519-3D7B-643A13960635}"/>
              </a:ext>
            </a:extLst>
          </p:cNvPr>
          <p:cNvSpPr txBox="1"/>
          <p:nvPr/>
        </p:nvSpPr>
        <p:spPr>
          <a:xfrm>
            <a:off x="3230099" y="3208381"/>
            <a:ext cx="1977782" cy="644151"/>
          </a:xfrm>
          <a:prstGeom prst="rect">
            <a:avLst/>
          </a:prstGeom>
          <a:noFill/>
        </p:spPr>
        <p:txBody>
          <a:bodyPr wrap="square" rtlCol="0" anchor="ctr">
            <a:spAutoFit/>
          </a:bodyPr>
          <a:lstStyle/>
          <a:p>
            <a:pPr algn="ctr">
              <a:lnSpc>
                <a:spcPts val="3500"/>
              </a:lnSpc>
            </a:pPr>
            <a:r>
              <a:rPr lang="en-US" sz="6500" b="1" dirty="0">
                <a:solidFill>
                  <a:srgbClr val="E7DCC4"/>
                </a:solidFill>
              </a:rPr>
              <a:t>168</a:t>
            </a:r>
            <a:endParaRPr lang="en-US" sz="3500" dirty="0">
              <a:solidFill>
                <a:srgbClr val="E7DCC4"/>
              </a:solidFill>
            </a:endParaRPr>
          </a:p>
        </p:txBody>
      </p:sp>
      <p:sp>
        <p:nvSpPr>
          <p:cNvPr id="12" name="Rectangle 11">
            <a:extLst>
              <a:ext uri="{FF2B5EF4-FFF2-40B4-BE49-F238E27FC236}">
                <a16:creationId xmlns:a16="http://schemas.microsoft.com/office/drawing/2014/main" id="{C0F38D60-245A-3756-E7D8-D321DF6BCB53}"/>
              </a:ext>
              <a:ext uri="{C183D7F6-B498-43B3-948B-1728B52AA6E4}">
                <adec:decorative xmlns:adec="http://schemas.microsoft.com/office/drawing/2017/decorative" val="1"/>
              </a:ext>
            </a:extLst>
          </p:cNvPr>
          <p:cNvSpPr/>
          <p:nvPr/>
        </p:nvSpPr>
        <p:spPr>
          <a:xfrm>
            <a:off x="5473411" y="2572210"/>
            <a:ext cx="2512379" cy="2860678"/>
          </a:xfrm>
          <a:prstGeom prst="rect">
            <a:avLst/>
          </a:prstGeom>
          <a:solidFill>
            <a:schemeClr val="accent2">
              <a:lumMod val="5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BE040A9-8564-4885-9E89-BC36BCC435C5}"/>
              </a:ext>
            </a:extLst>
          </p:cNvPr>
          <p:cNvSpPr txBox="1"/>
          <p:nvPr/>
        </p:nvSpPr>
        <p:spPr>
          <a:xfrm>
            <a:off x="5671519" y="4453800"/>
            <a:ext cx="2116163" cy="784830"/>
          </a:xfrm>
          <a:prstGeom prst="rect">
            <a:avLst/>
          </a:prstGeom>
          <a:noFill/>
        </p:spPr>
        <p:txBody>
          <a:bodyPr wrap="square" rtlCol="0">
            <a:spAutoFit/>
          </a:bodyPr>
          <a:lstStyle/>
          <a:p>
            <a:pPr algn="ctr"/>
            <a:r>
              <a:rPr lang="en-US" sz="1500" dirty="0">
                <a:solidFill>
                  <a:schemeClr val="bg1"/>
                </a:solidFill>
              </a:rPr>
              <a:t>attended accessibility workshops as </a:t>
            </a:r>
            <a:br>
              <a:rPr lang="en-US" sz="1500" dirty="0">
                <a:solidFill>
                  <a:schemeClr val="bg1"/>
                </a:solidFill>
              </a:rPr>
            </a:br>
            <a:r>
              <a:rPr lang="en-US" sz="1500" dirty="0">
                <a:solidFill>
                  <a:schemeClr val="bg1"/>
                </a:solidFill>
              </a:rPr>
              <a:t>of July 2026</a:t>
            </a:r>
          </a:p>
        </p:txBody>
      </p:sp>
      <p:sp>
        <p:nvSpPr>
          <p:cNvPr id="14" name="TextBox 13">
            <a:extLst>
              <a:ext uri="{FF2B5EF4-FFF2-40B4-BE49-F238E27FC236}">
                <a16:creationId xmlns:a16="http://schemas.microsoft.com/office/drawing/2014/main" id="{87B50937-5BEF-A6C1-1EEE-B3D1AC91578F}"/>
              </a:ext>
            </a:extLst>
          </p:cNvPr>
          <p:cNvSpPr txBox="1"/>
          <p:nvPr/>
        </p:nvSpPr>
        <p:spPr>
          <a:xfrm>
            <a:off x="5740709" y="3175173"/>
            <a:ext cx="1977782" cy="644151"/>
          </a:xfrm>
          <a:prstGeom prst="rect">
            <a:avLst/>
          </a:prstGeom>
          <a:noFill/>
        </p:spPr>
        <p:txBody>
          <a:bodyPr wrap="square" rtlCol="0" anchor="ctr">
            <a:spAutoFit/>
          </a:bodyPr>
          <a:lstStyle/>
          <a:p>
            <a:pPr algn="ctr">
              <a:lnSpc>
                <a:spcPts val="3500"/>
              </a:lnSpc>
            </a:pPr>
            <a:r>
              <a:rPr lang="en-US" sz="6500" b="1" dirty="0">
                <a:solidFill>
                  <a:schemeClr val="bg1"/>
                </a:solidFill>
              </a:rPr>
              <a:t>554</a:t>
            </a:r>
            <a:endParaRPr lang="en-US" sz="3500" dirty="0">
              <a:solidFill>
                <a:schemeClr val="bg1"/>
              </a:solidFill>
            </a:endParaRPr>
          </a:p>
        </p:txBody>
      </p:sp>
      <p:sp>
        <p:nvSpPr>
          <p:cNvPr id="15" name="TextBox 14">
            <a:extLst>
              <a:ext uri="{FF2B5EF4-FFF2-40B4-BE49-F238E27FC236}">
                <a16:creationId xmlns:a16="http://schemas.microsoft.com/office/drawing/2014/main" id="{73BA37B6-C4B8-B2AD-5581-C2306F0F3661}"/>
              </a:ext>
            </a:extLst>
          </p:cNvPr>
          <p:cNvSpPr txBox="1"/>
          <p:nvPr/>
        </p:nvSpPr>
        <p:spPr>
          <a:xfrm>
            <a:off x="3230099" y="3730716"/>
            <a:ext cx="1977782" cy="486800"/>
          </a:xfrm>
          <a:prstGeom prst="rect">
            <a:avLst/>
          </a:prstGeom>
          <a:noFill/>
        </p:spPr>
        <p:txBody>
          <a:bodyPr wrap="square" rtlCol="0" anchor="ctr">
            <a:spAutoFit/>
          </a:bodyPr>
          <a:lstStyle/>
          <a:p>
            <a:pPr algn="ctr">
              <a:lnSpc>
                <a:spcPts val="3000"/>
              </a:lnSpc>
            </a:pPr>
            <a:r>
              <a:rPr lang="en-US" sz="3200" b="1" dirty="0">
                <a:solidFill>
                  <a:srgbClr val="E7DCC4"/>
                </a:solidFill>
              </a:rPr>
              <a:t>faculty</a:t>
            </a:r>
            <a:endParaRPr lang="en-US" sz="3200" dirty="0">
              <a:solidFill>
                <a:srgbClr val="E7DCC4"/>
              </a:solidFill>
            </a:endParaRPr>
          </a:p>
        </p:txBody>
      </p:sp>
      <p:sp>
        <p:nvSpPr>
          <p:cNvPr id="16" name="TextBox 15">
            <a:extLst>
              <a:ext uri="{FF2B5EF4-FFF2-40B4-BE49-F238E27FC236}">
                <a16:creationId xmlns:a16="http://schemas.microsoft.com/office/drawing/2014/main" id="{68FD7707-D314-AF10-0190-98BA703DE9A0}"/>
              </a:ext>
            </a:extLst>
          </p:cNvPr>
          <p:cNvSpPr txBox="1"/>
          <p:nvPr/>
        </p:nvSpPr>
        <p:spPr>
          <a:xfrm>
            <a:off x="5607060" y="3657074"/>
            <a:ext cx="2245080" cy="871521"/>
          </a:xfrm>
          <a:prstGeom prst="rect">
            <a:avLst/>
          </a:prstGeom>
          <a:noFill/>
        </p:spPr>
        <p:txBody>
          <a:bodyPr wrap="square" rtlCol="0" anchor="ctr">
            <a:spAutoFit/>
          </a:bodyPr>
          <a:lstStyle/>
          <a:p>
            <a:pPr algn="ctr">
              <a:lnSpc>
                <a:spcPts val="3000"/>
              </a:lnSpc>
            </a:pPr>
            <a:r>
              <a:rPr lang="en-US" sz="3200" b="1" dirty="0">
                <a:solidFill>
                  <a:schemeClr val="bg1"/>
                </a:solidFill>
              </a:rPr>
              <a:t>faculty and staff</a:t>
            </a:r>
            <a:endParaRPr lang="en-US" sz="3200" dirty="0">
              <a:solidFill>
                <a:schemeClr val="bg1"/>
              </a:solidFill>
            </a:endParaRPr>
          </a:p>
        </p:txBody>
      </p:sp>
      <p:sp>
        <p:nvSpPr>
          <p:cNvPr id="17" name="TextBox 16">
            <a:extLst>
              <a:ext uri="{FF2B5EF4-FFF2-40B4-BE49-F238E27FC236}">
                <a16:creationId xmlns:a16="http://schemas.microsoft.com/office/drawing/2014/main" id="{660EDF0F-2843-D70D-1E57-B1FDF75213E8}"/>
              </a:ext>
            </a:extLst>
          </p:cNvPr>
          <p:cNvSpPr txBox="1"/>
          <p:nvPr/>
        </p:nvSpPr>
        <p:spPr>
          <a:xfrm>
            <a:off x="394617" y="3634541"/>
            <a:ext cx="2759167" cy="1107996"/>
          </a:xfrm>
          <a:prstGeom prst="rect">
            <a:avLst/>
          </a:prstGeom>
          <a:noFill/>
        </p:spPr>
        <p:txBody>
          <a:bodyPr wrap="square" rtlCol="0" anchor="ctr">
            <a:spAutoFit/>
          </a:bodyPr>
          <a:lstStyle/>
          <a:p>
            <a:pPr algn="ctr"/>
            <a:r>
              <a:rPr lang="en-US" sz="2200" b="1" dirty="0">
                <a:solidFill>
                  <a:srgbClr val="E7DCC4"/>
                </a:solidFill>
              </a:rPr>
              <a:t>departmental accessibility liaisons</a:t>
            </a:r>
            <a:endParaRPr lang="en-US" sz="2200" dirty="0">
              <a:solidFill>
                <a:srgbClr val="E7DCC4"/>
              </a:solidFill>
            </a:endParaRPr>
          </a:p>
        </p:txBody>
      </p:sp>
      <p:sp>
        <p:nvSpPr>
          <p:cNvPr id="5" name="Rectangle 4">
            <a:extLst>
              <a:ext uri="{FF2B5EF4-FFF2-40B4-BE49-F238E27FC236}">
                <a16:creationId xmlns:a16="http://schemas.microsoft.com/office/drawing/2014/main" id="{AC1A657F-A6A6-A32A-CFEA-A47F4D9915F1}"/>
              </a:ext>
              <a:ext uri="{C183D7F6-B498-43B3-948B-1728B52AA6E4}">
                <adec:decorative xmlns:adec="http://schemas.microsoft.com/office/drawing/2017/decorative" val="1"/>
              </a:ext>
            </a:extLst>
          </p:cNvPr>
          <p:cNvSpPr/>
          <p:nvPr/>
        </p:nvSpPr>
        <p:spPr>
          <a:xfrm>
            <a:off x="8261498" y="3782291"/>
            <a:ext cx="3930502" cy="2381360"/>
          </a:xfrm>
          <a:prstGeom prst="rect">
            <a:avLst/>
          </a:prstGeom>
          <a:gradFill>
            <a:gsLst>
              <a:gs pos="0">
                <a:srgbClr val="101820">
                  <a:alpha val="0"/>
                </a:srgbClr>
              </a:gs>
              <a:gs pos="100000">
                <a:srgbClr val="101820">
                  <a:alpha val="79694"/>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QR code to https://odl.fsu.edu/course-accessibility">
            <a:extLst>
              <a:ext uri="{FF2B5EF4-FFF2-40B4-BE49-F238E27FC236}">
                <a16:creationId xmlns:a16="http://schemas.microsoft.com/office/drawing/2014/main" id="{946EC1A5-021E-1145-9DFE-EBA0751CD83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551241" y="4081945"/>
            <a:ext cx="1565255" cy="1565255"/>
          </a:xfrm>
          <a:prstGeom prst="rect">
            <a:avLst/>
          </a:prstGeom>
        </p:spPr>
      </p:pic>
      <p:sp>
        <p:nvSpPr>
          <p:cNvPr id="4" name="Content Placeholder 2">
            <a:extLst>
              <a:ext uri="{FF2B5EF4-FFF2-40B4-BE49-F238E27FC236}">
                <a16:creationId xmlns:a16="http://schemas.microsoft.com/office/drawing/2014/main" id="{6A417FB0-E20F-4BE9-EDFB-556E9A95B111}"/>
              </a:ext>
            </a:extLst>
          </p:cNvPr>
          <p:cNvSpPr txBox="1">
            <a:spLocks/>
          </p:cNvSpPr>
          <p:nvPr/>
        </p:nvSpPr>
        <p:spPr>
          <a:xfrm>
            <a:off x="8313620" y="5647200"/>
            <a:ext cx="2040498" cy="383002"/>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600"/>
              </a:spcAft>
              <a:buNone/>
            </a:pPr>
            <a:r>
              <a:rPr lang="en-US" sz="1600" i="1" dirty="0">
                <a:solidFill>
                  <a:schemeClr val="bg1"/>
                </a:solidFill>
                <a:ea typeface="Open Sans Light"/>
                <a:cs typeface="Open Sans Light"/>
              </a:rPr>
              <a:t>Scan to learn more</a:t>
            </a:r>
            <a:endParaRPr lang="en-US" sz="1600" i="1" dirty="0">
              <a:solidFill>
                <a:schemeClr val="bg1"/>
              </a:solidFill>
            </a:endParaRPr>
          </a:p>
        </p:txBody>
      </p:sp>
    </p:spTree>
    <p:extLst>
      <p:ext uri="{BB962C8B-B14F-4D97-AF65-F5344CB8AC3E}">
        <p14:creationId xmlns:p14="http://schemas.microsoft.com/office/powerpoint/2010/main" val="1421819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D5402-87E0-5C7A-9D49-75028F813F29}"/>
            </a:ext>
          </a:extLst>
        </p:cNvPr>
        <p:cNvGrpSpPr/>
        <p:nvPr/>
      </p:nvGrpSpPr>
      <p:grpSpPr>
        <a:xfrm>
          <a:off x="0" y="0"/>
          <a:ext cx="0" cy="0"/>
          <a:chOff x="0" y="0"/>
          <a:chExt cx="0" cy="0"/>
        </a:xfrm>
      </p:grpSpPr>
      <p:pic>
        <p:nvPicPr>
          <p:cNvPr id="17" name="Picture 16" descr="Photo of interior of FSU classroom">
            <a:extLst>
              <a:ext uri="{FF2B5EF4-FFF2-40B4-BE49-F238E27FC236}">
                <a16:creationId xmlns:a16="http://schemas.microsoft.com/office/drawing/2014/main" id="{DB2BC375-E59B-77B8-FEFA-A87ED342F33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0" y="0"/>
            <a:ext cx="4539230" cy="6164285"/>
          </a:xfrm>
          <a:prstGeom prst="rect">
            <a:avLst/>
          </a:prstGeom>
        </p:spPr>
      </p:pic>
      <p:sp>
        <p:nvSpPr>
          <p:cNvPr id="10" name="Title 1">
            <a:extLst>
              <a:ext uri="{FF2B5EF4-FFF2-40B4-BE49-F238E27FC236}">
                <a16:creationId xmlns:a16="http://schemas.microsoft.com/office/drawing/2014/main" id="{DB139618-D0B8-E4B3-A938-ED5500CF3B3B}"/>
              </a:ext>
            </a:extLst>
          </p:cNvPr>
          <p:cNvSpPr txBox="1">
            <a:spLocks/>
          </p:cNvSpPr>
          <p:nvPr/>
        </p:nvSpPr>
        <p:spPr>
          <a:xfrm>
            <a:off x="4760906" y="525225"/>
            <a:ext cx="6315414" cy="55217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500" kern="1200" cap="all" baseline="0">
                <a:solidFill>
                  <a:schemeClr val="tx2"/>
                </a:solidFill>
                <a:latin typeface="+mj-lt"/>
                <a:ea typeface="+mj-ea"/>
                <a:cs typeface="+mj-cs"/>
              </a:defRPr>
            </a:lvl1pPr>
          </a:lstStyle>
          <a:p>
            <a:r>
              <a:rPr lang="en-US" sz="1400" kern="0" spc="200" dirty="0">
                <a:solidFill>
                  <a:srgbClr val="333333"/>
                </a:solidFill>
                <a:latin typeface="Open Sans Medium" pitchFamily="2" charset="0"/>
                <a:ea typeface="Open Sans Medium" pitchFamily="2" charset="0"/>
                <a:cs typeface="Open Sans Medium" pitchFamily="2" charset="0"/>
              </a:rPr>
              <a:t>OFFICE OF Digital learning &amp; academic technology</a:t>
            </a:r>
          </a:p>
        </p:txBody>
      </p:sp>
      <p:sp>
        <p:nvSpPr>
          <p:cNvPr id="11" name="Title 1">
            <a:extLst>
              <a:ext uri="{FF2B5EF4-FFF2-40B4-BE49-F238E27FC236}">
                <a16:creationId xmlns:a16="http://schemas.microsoft.com/office/drawing/2014/main" id="{2463E283-46A2-BCF3-4D63-59C0E28AF042}"/>
              </a:ext>
            </a:extLst>
          </p:cNvPr>
          <p:cNvSpPr txBox="1">
            <a:spLocks noGrp="1"/>
          </p:cNvSpPr>
          <p:nvPr>
            <p:ph type="title" idx="4294967295"/>
          </p:nvPr>
        </p:nvSpPr>
        <p:spPr>
          <a:xfrm>
            <a:off x="4760905" y="966460"/>
            <a:ext cx="6826557" cy="5723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spcBef>
                <a:spcPct val="0"/>
              </a:spcBef>
              <a:buNone/>
              <a:defRPr sz="3500" b="0" kern="1200" cap="all" baseline="0">
                <a:solidFill>
                  <a:schemeClr val="tx2"/>
                </a:solidFill>
                <a:latin typeface="+mj-lt"/>
                <a:ea typeface="Open Sans ExtraBold" pitchFamily="2" charset="0"/>
                <a:cs typeface="Open Sans ExtraBold"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tx2"/>
                </a:solidFill>
                <a:effectLst/>
                <a:uLnTx/>
                <a:uFillTx/>
                <a:latin typeface="+mn-lt"/>
                <a:ea typeface="Open Sans ExtraBold" pitchFamily="2" charset="0"/>
                <a:cs typeface="Open Sans ExtraBold" pitchFamily="2" charset="0"/>
              </a:rPr>
              <a:t>Classroom Technologies| 2025 - 2026</a:t>
            </a:r>
          </a:p>
        </p:txBody>
      </p:sp>
      <p:sp>
        <p:nvSpPr>
          <p:cNvPr id="14" name="Content Placeholder 2">
            <a:extLst>
              <a:ext uri="{FF2B5EF4-FFF2-40B4-BE49-F238E27FC236}">
                <a16:creationId xmlns:a16="http://schemas.microsoft.com/office/drawing/2014/main" id="{F085A0EC-A4C1-E638-572F-76438F3E6F8B}"/>
              </a:ext>
            </a:extLst>
          </p:cNvPr>
          <p:cNvSpPr txBox="1">
            <a:spLocks/>
          </p:cNvSpPr>
          <p:nvPr/>
        </p:nvSpPr>
        <p:spPr>
          <a:xfrm>
            <a:off x="4774973" y="1622011"/>
            <a:ext cx="5941340" cy="665311"/>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Aft>
                <a:spcPts val="600"/>
              </a:spcAft>
              <a:buNone/>
            </a:pPr>
            <a:r>
              <a:rPr lang="en-US" sz="1600" dirty="0">
                <a:ea typeface="Open Sans Light"/>
                <a:cs typeface="Open Sans Light"/>
              </a:rPr>
              <a:t>ITS continued its investment in classroom technology and learning space improvements across campus. </a:t>
            </a:r>
            <a:endParaRPr lang="en-US" sz="1600" dirty="0"/>
          </a:p>
        </p:txBody>
      </p:sp>
      <p:sp>
        <p:nvSpPr>
          <p:cNvPr id="15" name="Rectangle 14">
            <a:extLst>
              <a:ext uri="{FF2B5EF4-FFF2-40B4-BE49-F238E27FC236}">
                <a16:creationId xmlns:a16="http://schemas.microsoft.com/office/drawing/2014/main" id="{A340F1D5-A610-AE35-7727-695CA11EB971}"/>
              </a:ext>
              <a:ext uri="{C183D7F6-B498-43B3-948B-1728B52AA6E4}">
                <adec:decorative xmlns:adec="http://schemas.microsoft.com/office/drawing/2017/decorative" val="1"/>
              </a:ext>
            </a:extLst>
          </p:cNvPr>
          <p:cNvSpPr/>
          <p:nvPr/>
        </p:nvSpPr>
        <p:spPr>
          <a:xfrm>
            <a:off x="5259848" y="2533391"/>
            <a:ext cx="2885358" cy="1624904"/>
          </a:xfrm>
          <a:prstGeom prst="rect">
            <a:avLst/>
          </a:prstGeom>
          <a:solidFill>
            <a:srgbClr val="782F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86465BD-9F1D-73DB-88BB-B53349D1F9AC}"/>
              </a:ext>
            </a:extLst>
          </p:cNvPr>
          <p:cNvSpPr txBox="1"/>
          <p:nvPr/>
        </p:nvSpPr>
        <p:spPr>
          <a:xfrm>
            <a:off x="5467892" y="3455852"/>
            <a:ext cx="2455639" cy="553998"/>
          </a:xfrm>
          <a:prstGeom prst="rect">
            <a:avLst/>
          </a:prstGeom>
          <a:noFill/>
        </p:spPr>
        <p:txBody>
          <a:bodyPr wrap="square" rtlCol="0">
            <a:spAutoFit/>
          </a:bodyPr>
          <a:lstStyle/>
          <a:p>
            <a:pPr algn="ctr"/>
            <a:r>
              <a:rPr lang="en-US" sz="1500" dirty="0">
                <a:solidFill>
                  <a:schemeClr val="bg1"/>
                </a:solidFill>
              </a:rPr>
              <a:t>technology-enhanced classrooms</a:t>
            </a:r>
          </a:p>
        </p:txBody>
      </p:sp>
      <p:sp>
        <p:nvSpPr>
          <p:cNvPr id="18" name="TextBox 17">
            <a:extLst>
              <a:ext uri="{FF2B5EF4-FFF2-40B4-BE49-F238E27FC236}">
                <a16:creationId xmlns:a16="http://schemas.microsoft.com/office/drawing/2014/main" id="{9AC726A0-E21F-B91A-0163-94DDEDAAD6A4}"/>
              </a:ext>
            </a:extLst>
          </p:cNvPr>
          <p:cNvSpPr txBox="1"/>
          <p:nvPr/>
        </p:nvSpPr>
        <p:spPr>
          <a:xfrm>
            <a:off x="5457752" y="2630631"/>
            <a:ext cx="2465780" cy="938719"/>
          </a:xfrm>
          <a:prstGeom prst="rect">
            <a:avLst/>
          </a:prstGeom>
          <a:noFill/>
        </p:spPr>
        <p:txBody>
          <a:bodyPr wrap="square" rtlCol="0">
            <a:spAutoFit/>
          </a:bodyPr>
          <a:lstStyle/>
          <a:p>
            <a:pPr algn="ctr"/>
            <a:r>
              <a:rPr lang="en-US" sz="5500" b="1" dirty="0">
                <a:solidFill>
                  <a:srgbClr val="E7DCC4"/>
                </a:solidFill>
              </a:rPr>
              <a:t>300+</a:t>
            </a:r>
            <a:endParaRPr lang="en-US" sz="5500" dirty="0">
              <a:solidFill>
                <a:srgbClr val="E7DCC4"/>
              </a:solidFill>
            </a:endParaRPr>
          </a:p>
        </p:txBody>
      </p:sp>
      <p:sp>
        <p:nvSpPr>
          <p:cNvPr id="19" name="Rectangle 18">
            <a:extLst>
              <a:ext uri="{FF2B5EF4-FFF2-40B4-BE49-F238E27FC236}">
                <a16:creationId xmlns:a16="http://schemas.microsoft.com/office/drawing/2014/main" id="{41E195F1-646E-F09D-AB98-A4E3E50C8E2A}"/>
              </a:ext>
              <a:ext uri="{C183D7F6-B498-43B3-948B-1728B52AA6E4}">
                <adec:decorative xmlns:adec="http://schemas.microsoft.com/office/drawing/2017/decorative" val="1"/>
              </a:ext>
            </a:extLst>
          </p:cNvPr>
          <p:cNvSpPr/>
          <p:nvPr/>
        </p:nvSpPr>
        <p:spPr>
          <a:xfrm>
            <a:off x="8366881" y="2533391"/>
            <a:ext cx="2885358" cy="1624904"/>
          </a:xfrm>
          <a:prstGeom prst="rect">
            <a:avLst/>
          </a:prstGeom>
          <a:solidFill>
            <a:srgbClr val="782F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A91D70B-8074-BEFD-E2C3-5DC8F18DF008}"/>
              </a:ext>
            </a:extLst>
          </p:cNvPr>
          <p:cNvSpPr txBox="1"/>
          <p:nvPr/>
        </p:nvSpPr>
        <p:spPr>
          <a:xfrm>
            <a:off x="8588780" y="3455852"/>
            <a:ext cx="2455639" cy="553998"/>
          </a:xfrm>
          <a:prstGeom prst="rect">
            <a:avLst/>
          </a:prstGeom>
          <a:noFill/>
        </p:spPr>
        <p:txBody>
          <a:bodyPr wrap="square" rtlCol="0">
            <a:spAutoFit/>
          </a:bodyPr>
          <a:lstStyle/>
          <a:p>
            <a:pPr algn="ctr"/>
            <a:r>
              <a:rPr lang="en-US" sz="1500" dirty="0">
                <a:solidFill>
                  <a:schemeClr val="bg1"/>
                </a:solidFill>
              </a:rPr>
              <a:t>new classroom seats installed across campus</a:t>
            </a:r>
          </a:p>
        </p:txBody>
      </p:sp>
      <p:sp>
        <p:nvSpPr>
          <p:cNvPr id="21" name="TextBox 20">
            <a:extLst>
              <a:ext uri="{FF2B5EF4-FFF2-40B4-BE49-F238E27FC236}">
                <a16:creationId xmlns:a16="http://schemas.microsoft.com/office/drawing/2014/main" id="{118F8E62-5CB0-72EE-FBE0-11E1190DC824}"/>
              </a:ext>
            </a:extLst>
          </p:cNvPr>
          <p:cNvSpPr txBox="1"/>
          <p:nvPr/>
        </p:nvSpPr>
        <p:spPr>
          <a:xfrm>
            <a:off x="8578640" y="2630631"/>
            <a:ext cx="2465780" cy="938719"/>
          </a:xfrm>
          <a:prstGeom prst="rect">
            <a:avLst/>
          </a:prstGeom>
          <a:noFill/>
        </p:spPr>
        <p:txBody>
          <a:bodyPr wrap="square" rtlCol="0">
            <a:spAutoFit/>
          </a:bodyPr>
          <a:lstStyle/>
          <a:p>
            <a:pPr algn="ctr"/>
            <a:r>
              <a:rPr lang="en-US" sz="5500" b="1" dirty="0">
                <a:solidFill>
                  <a:srgbClr val="E7DCC4"/>
                </a:solidFill>
              </a:rPr>
              <a:t>2,000+</a:t>
            </a:r>
            <a:endParaRPr lang="en-US" sz="5500" dirty="0">
              <a:solidFill>
                <a:srgbClr val="E7DCC4"/>
              </a:solidFill>
            </a:endParaRPr>
          </a:p>
        </p:txBody>
      </p:sp>
      <p:sp>
        <p:nvSpPr>
          <p:cNvPr id="22" name="Content Placeholder 2">
            <a:extLst>
              <a:ext uri="{FF2B5EF4-FFF2-40B4-BE49-F238E27FC236}">
                <a16:creationId xmlns:a16="http://schemas.microsoft.com/office/drawing/2014/main" id="{7432B9A9-933A-5514-67CC-88D8F9FC6F63}"/>
              </a:ext>
            </a:extLst>
          </p:cNvPr>
          <p:cNvSpPr txBox="1">
            <a:spLocks/>
          </p:cNvSpPr>
          <p:nvPr/>
        </p:nvSpPr>
        <p:spPr>
          <a:xfrm>
            <a:off x="6903957" y="4395400"/>
            <a:ext cx="2885358" cy="415412"/>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600"/>
              </a:spcAft>
              <a:buNone/>
            </a:pPr>
            <a:r>
              <a:rPr lang="en-US" sz="1800" b="1" dirty="0">
                <a:solidFill>
                  <a:srgbClr val="681329"/>
                </a:solidFill>
                <a:ea typeface="Open Sans Light"/>
                <a:cs typeface="Open Sans Light"/>
              </a:rPr>
              <a:t>Featured Technologies</a:t>
            </a:r>
            <a:endParaRPr lang="en-US" sz="1800" b="1" dirty="0">
              <a:solidFill>
                <a:srgbClr val="681329"/>
              </a:solidFill>
            </a:endParaRPr>
          </a:p>
        </p:txBody>
      </p:sp>
      <p:sp>
        <p:nvSpPr>
          <p:cNvPr id="23" name="Content Placeholder 2">
            <a:extLst>
              <a:ext uri="{FF2B5EF4-FFF2-40B4-BE49-F238E27FC236}">
                <a16:creationId xmlns:a16="http://schemas.microsoft.com/office/drawing/2014/main" id="{C631EEED-A0B6-D7D5-9970-46E4D6A60260}"/>
              </a:ext>
            </a:extLst>
          </p:cNvPr>
          <p:cNvSpPr txBox="1">
            <a:spLocks/>
          </p:cNvSpPr>
          <p:nvPr/>
        </p:nvSpPr>
        <p:spPr>
          <a:xfrm>
            <a:off x="4971112" y="4830898"/>
            <a:ext cx="1413142" cy="986979"/>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600"/>
              </a:spcAft>
              <a:buNone/>
            </a:pPr>
            <a:r>
              <a:rPr lang="en-US" sz="1600" dirty="0">
                <a:ea typeface="Open Sans Light"/>
                <a:cs typeface="Open Sans Light"/>
              </a:rPr>
              <a:t>Advanced audiovisual systems</a:t>
            </a:r>
            <a:endParaRPr lang="en-US" sz="1600" dirty="0"/>
          </a:p>
        </p:txBody>
      </p:sp>
      <p:sp>
        <p:nvSpPr>
          <p:cNvPr id="27" name="Content Placeholder 2">
            <a:extLst>
              <a:ext uri="{FF2B5EF4-FFF2-40B4-BE49-F238E27FC236}">
                <a16:creationId xmlns:a16="http://schemas.microsoft.com/office/drawing/2014/main" id="{B0E9C76A-22DF-9934-88FE-DA49EF0440AA}"/>
              </a:ext>
            </a:extLst>
          </p:cNvPr>
          <p:cNvSpPr txBox="1">
            <a:spLocks/>
          </p:cNvSpPr>
          <p:nvPr/>
        </p:nvSpPr>
        <p:spPr>
          <a:xfrm>
            <a:off x="6779946" y="4830898"/>
            <a:ext cx="1413142" cy="986979"/>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600"/>
              </a:spcAft>
              <a:buNone/>
            </a:pPr>
            <a:r>
              <a:rPr lang="en-US" sz="1600" dirty="0">
                <a:ea typeface="Open Sans Light"/>
                <a:cs typeface="Open Sans Light"/>
              </a:rPr>
              <a:t>Instructor-tracking cameras </a:t>
            </a:r>
            <a:endParaRPr lang="en-US" sz="1600" dirty="0"/>
          </a:p>
        </p:txBody>
      </p:sp>
      <p:sp>
        <p:nvSpPr>
          <p:cNvPr id="29" name="Content Placeholder 2">
            <a:extLst>
              <a:ext uri="{FF2B5EF4-FFF2-40B4-BE49-F238E27FC236}">
                <a16:creationId xmlns:a16="http://schemas.microsoft.com/office/drawing/2014/main" id="{BDAE8A94-9212-5DA5-A335-EDC19212CCC8}"/>
              </a:ext>
            </a:extLst>
          </p:cNvPr>
          <p:cNvSpPr txBox="1">
            <a:spLocks/>
          </p:cNvSpPr>
          <p:nvPr/>
        </p:nvSpPr>
        <p:spPr>
          <a:xfrm>
            <a:off x="8588780" y="4844966"/>
            <a:ext cx="1413142" cy="986979"/>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600"/>
              </a:spcAft>
              <a:buNone/>
            </a:pPr>
            <a:r>
              <a:rPr lang="en-US" sz="1600" dirty="0">
                <a:ea typeface="Open Sans Light"/>
                <a:cs typeface="Open Sans Light"/>
              </a:rPr>
              <a:t>Lecture capture capabilities </a:t>
            </a:r>
            <a:endParaRPr lang="en-US" sz="1600" dirty="0"/>
          </a:p>
        </p:txBody>
      </p:sp>
      <p:sp>
        <p:nvSpPr>
          <p:cNvPr id="31" name="Content Placeholder 2">
            <a:extLst>
              <a:ext uri="{FF2B5EF4-FFF2-40B4-BE49-F238E27FC236}">
                <a16:creationId xmlns:a16="http://schemas.microsoft.com/office/drawing/2014/main" id="{D43D58F2-056A-3317-3A82-CF661B36D3B3}"/>
              </a:ext>
            </a:extLst>
          </p:cNvPr>
          <p:cNvSpPr txBox="1">
            <a:spLocks/>
          </p:cNvSpPr>
          <p:nvPr/>
        </p:nvSpPr>
        <p:spPr>
          <a:xfrm>
            <a:off x="10397612" y="4844966"/>
            <a:ext cx="1413142" cy="986979"/>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600"/>
              </a:spcAft>
              <a:buNone/>
            </a:pPr>
            <a:r>
              <a:rPr lang="en-US" sz="1600" dirty="0">
                <a:ea typeface="Open Sans Light"/>
                <a:cs typeface="Open Sans Light"/>
              </a:rPr>
              <a:t>Streamlined room controls </a:t>
            </a:r>
            <a:endParaRPr lang="en-US" sz="1600" dirty="0"/>
          </a:p>
        </p:txBody>
      </p:sp>
      <p:cxnSp>
        <p:nvCxnSpPr>
          <p:cNvPr id="32" name="Straight Connector 31">
            <a:extLst>
              <a:ext uri="{FF2B5EF4-FFF2-40B4-BE49-F238E27FC236}">
                <a16:creationId xmlns:a16="http://schemas.microsoft.com/office/drawing/2014/main" id="{35F93A75-2F81-6C63-F801-9F4B4C2724DB}"/>
              </a:ext>
              <a:ext uri="{C183D7F6-B498-43B3-948B-1728B52AA6E4}">
                <adec:decorative xmlns:adec="http://schemas.microsoft.com/office/drawing/2017/decorative" val="1"/>
              </a:ext>
            </a:extLst>
          </p:cNvPr>
          <p:cNvCxnSpPr>
            <a:cxnSpLocks/>
          </p:cNvCxnSpPr>
          <p:nvPr/>
        </p:nvCxnSpPr>
        <p:spPr>
          <a:xfrm flipH="1">
            <a:off x="9761605" y="4631242"/>
            <a:ext cx="1986906" cy="0"/>
          </a:xfrm>
          <a:prstGeom prst="line">
            <a:avLst/>
          </a:prstGeom>
          <a:ln w="28575">
            <a:solidFill>
              <a:srgbClr val="68132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C71C943-24F5-9F90-1A3F-45C22C3793E3}"/>
              </a:ext>
              <a:ext uri="{C183D7F6-B498-43B3-948B-1728B52AA6E4}">
                <adec:decorative xmlns:adec="http://schemas.microsoft.com/office/drawing/2017/decorative" val="1"/>
              </a:ext>
            </a:extLst>
          </p:cNvPr>
          <p:cNvCxnSpPr>
            <a:cxnSpLocks/>
          </p:cNvCxnSpPr>
          <p:nvPr/>
        </p:nvCxnSpPr>
        <p:spPr>
          <a:xfrm flipH="1">
            <a:off x="4898660" y="4631242"/>
            <a:ext cx="1986906" cy="0"/>
          </a:xfrm>
          <a:prstGeom prst="line">
            <a:avLst/>
          </a:prstGeom>
          <a:ln w="28575">
            <a:solidFill>
              <a:srgbClr val="681329"/>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2B6DDF75-1665-1079-DE8D-5FA7B8FF6DE5}"/>
              </a:ext>
              <a:ext uri="{C183D7F6-B498-43B3-948B-1728B52AA6E4}">
                <adec:decorative xmlns:adec="http://schemas.microsoft.com/office/drawing/2017/decorative" val="1"/>
              </a:ext>
            </a:extLst>
          </p:cNvPr>
          <p:cNvSpPr/>
          <p:nvPr/>
        </p:nvSpPr>
        <p:spPr>
          <a:xfrm>
            <a:off x="6494450" y="5195243"/>
            <a:ext cx="201991" cy="201991"/>
          </a:xfrm>
          <a:prstGeom prst="ellipse">
            <a:avLst/>
          </a:prstGeom>
          <a:solidFill>
            <a:srgbClr val="6813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613043AA-60AA-4280-58E6-CA3C4FC585FD}"/>
              </a:ext>
              <a:ext uri="{C183D7F6-B498-43B3-948B-1728B52AA6E4}">
                <adec:decorative xmlns:adec="http://schemas.microsoft.com/office/drawing/2017/decorative" val="1"/>
              </a:ext>
            </a:extLst>
          </p:cNvPr>
          <p:cNvSpPr/>
          <p:nvPr/>
        </p:nvSpPr>
        <p:spPr>
          <a:xfrm>
            <a:off x="8316214" y="5195243"/>
            <a:ext cx="201991" cy="201991"/>
          </a:xfrm>
          <a:prstGeom prst="ellipse">
            <a:avLst/>
          </a:prstGeom>
          <a:solidFill>
            <a:srgbClr val="6813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EBAA09D6-077B-2C3D-ED63-1A764C5DE8ED}"/>
              </a:ext>
              <a:ext uri="{C183D7F6-B498-43B3-948B-1728B52AA6E4}">
                <adec:decorative xmlns:adec="http://schemas.microsoft.com/office/drawing/2017/decorative" val="1"/>
              </a:ext>
            </a:extLst>
          </p:cNvPr>
          <p:cNvSpPr/>
          <p:nvPr/>
        </p:nvSpPr>
        <p:spPr>
          <a:xfrm>
            <a:off x="10087178" y="5209311"/>
            <a:ext cx="201991" cy="201991"/>
          </a:xfrm>
          <a:prstGeom prst="ellipse">
            <a:avLst/>
          </a:prstGeom>
          <a:solidFill>
            <a:srgbClr val="6813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D05A06E-5DDF-A22B-2B46-BC88C889DB21}"/>
              </a:ext>
              <a:ext uri="{C183D7F6-B498-43B3-948B-1728B52AA6E4}">
                <adec:decorative xmlns:adec="http://schemas.microsoft.com/office/drawing/2017/decorative" val="1"/>
              </a:ext>
            </a:extLst>
          </p:cNvPr>
          <p:cNvSpPr/>
          <p:nvPr/>
        </p:nvSpPr>
        <p:spPr>
          <a:xfrm>
            <a:off x="633" y="2533392"/>
            <a:ext cx="4534621" cy="3630260"/>
          </a:xfrm>
          <a:prstGeom prst="rect">
            <a:avLst/>
          </a:prstGeom>
          <a:gradFill>
            <a:gsLst>
              <a:gs pos="0">
                <a:srgbClr val="101820">
                  <a:alpha val="0"/>
                </a:srgbClr>
              </a:gs>
              <a:gs pos="100000">
                <a:srgbClr val="101820">
                  <a:alpha val="84743"/>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QR code to https://tecs.fsu.edu/">
            <a:extLst>
              <a:ext uri="{FF2B5EF4-FFF2-40B4-BE49-F238E27FC236}">
                <a16:creationId xmlns:a16="http://schemas.microsoft.com/office/drawing/2014/main" id="{03F62DFD-CD0E-C491-AD16-C45D9A02313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563507" y="4081945"/>
            <a:ext cx="1565255" cy="1565255"/>
          </a:xfrm>
          <a:prstGeom prst="rect">
            <a:avLst/>
          </a:prstGeom>
        </p:spPr>
      </p:pic>
      <p:sp>
        <p:nvSpPr>
          <p:cNvPr id="3" name="Content Placeholder 2">
            <a:extLst>
              <a:ext uri="{FF2B5EF4-FFF2-40B4-BE49-F238E27FC236}">
                <a16:creationId xmlns:a16="http://schemas.microsoft.com/office/drawing/2014/main" id="{3F47F480-DFDA-AC62-BA2A-03B73A2471F3}"/>
              </a:ext>
            </a:extLst>
          </p:cNvPr>
          <p:cNvSpPr txBox="1">
            <a:spLocks/>
          </p:cNvSpPr>
          <p:nvPr/>
        </p:nvSpPr>
        <p:spPr>
          <a:xfrm>
            <a:off x="2325886" y="5647200"/>
            <a:ext cx="2040498" cy="383002"/>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600"/>
              </a:spcAft>
              <a:buNone/>
            </a:pPr>
            <a:r>
              <a:rPr lang="en-US" sz="1600" i="1" dirty="0">
                <a:solidFill>
                  <a:schemeClr val="bg1"/>
                </a:solidFill>
                <a:ea typeface="Open Sans Light"/>
                <a:cs typeface="Open Sans Light"/>
              </a:rPr>
              <a:t>Scan to learn more</a:t>
            </a:r>
            <a:endParaRPr lang="en-US" sz="1600" i="1" dirty="0">
              <a:solidFill>
                <a:schemeClr val="bg1"/>
              </a:solidFill>
            </a:endParaRPr>
          </a:p>
        </p:txBody>
      </p:sp>
    </p:spTree>
    <p:extLst>
      <p:ext uri="{BB962C8B-B14F-4D97-AF65-F5344CB8AC3E}">
        <p14:creationId xmlns:p14="http://schemas.microsoft.com/office/powerpoint/2010/main" val="1920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D5402-87E0-5C7A-9D49-75028F813F29}"/>
            </a:ext>
          </a:extLst>
        </p:cNvPr>
        <p:cNvGrpSpPr/>
        <p:nvPr/>
      </p:nvGrpSpPr>
      <p:grpSpPr>
        <a:xfrm>
          <a:off x="0" y="0"/>
          <a:ext cx="0" cy="0"/>
          <a:chOff x="0" y="0"/>
          <a:chExt cx="0" cy="0"/>
        </a:xfrm>
      </p:grpSpPr>
      <p:pic>
        <p:nvPicPr>
          <p:cNvPr id="17" name="Picture 16" descr="Exterior of FSU building">
            <a:extLst>
              <a:ext uri="{FF2B5EF4-FFF2-40B4-BE49-F238E27FC236}">
                <a16:creationId xmlns:a16="http://schemas.microsoft.com/office/drawing/2014/main" id="{DB2BC375-E59B-77B8-FEFA-A87ED342F33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652770" y="0"/>
            <a:ext cx="4539230" cy="6164285"/>
          </a:xfrm>
          <a:prstGeom prst="rect">
            <a:avLst/>
          </a:prstGeom>
        </p:spPr>
      </p:pic>
      <p:sp>
        <p:nvSpPr>
          <p:cNvPr id="4" name="Rectangle 3">
            <a:extLst>
              <a:ext uri="{FF2B5EF4-FFF2-40B4-BE49-F238E27FC236}">
                <a16:creationId xmlns:a16="http://schemas.microsoft.com/office/drawing/2014/main" id="{A9E1E694-5098-E949-0E79-2DE2488FBB57}"/>
              </a:ext>
              <a:ext uri="{C183D7F6-B498-43B3-948B-1728B52AA6E4}">
                <adec:decorative xmlns:adec="http://schemas.microsoft.com/office/drawing/2017/decorative" val="1"/>
              </a:ext>
            </a:extLst>
          </p:cNvPr>
          <p:cNvSpPr/>
          <p:nvPr/>
        </p:nvSpPr>
        <p:spPr>
          <a:xfrm>
            <a:off x="7652770" y="3782291"/>
            <a:ext cx="4539230" cy="2381360"/>
          </a:xfrm>
          <a:prstGeom prst="rect">
            <a:avLst/>
          </a:prstGeom>
          <a:gradFill>
            <a:gsLst>
              <a:gs pos="0">
                <a:srgbClr val="101820">
                  <a:alpha val="0"/>
                </a:srgbClr>
              </a:gs>
              <a:gs pos="100000">
                <a:srgbClr val="101820">
                  <a:alpha val="79694"/>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DB139618-D0B8-E4B3-A938-ED5500CF3B3B}"/>
              </a:ext>
            </a:extLst>
          </p:cNvPr>
          <p:cNvSpPr txBox="1">
            <a:spLocks/>
          </p:cNvSpPr>
          <p:nvPr/>
        </p:nvSpPr>
        <p:spPr>
          <a:xfrm>
            <a:off x="596870" y="525225"/>
            <a:ext cx="6315414" cy="55217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500" kern="1200" cap="all" baseline="0">
                <a:solidFill>
                  <a:schemeClr val="tx2"/>
                </a:solidFill>
                <a:latin typeface="+mj-lt"/>
                <a:ea typeface="+mj-ea"/>
                <a:cs typeface="+mj-cs"/>
              </a:defRPr>
            </a:lvl1pPr>
          </a:lstStyle>
          <a:p>
            <a:r>
              <a:rPr lang="en-US" sz="1400" kern="0" spc="200" dirty="0">
                <a:solidFill>
                  <a:srgbClr val="333333"/>
                </a:solidFill>
                <a:latin typeface="Open Sans Medium" pitchFamily="2" charset="0"/>
                <a:ea typeface="Open Sans Medium" pitchFamily="2" charset="0"/>
                <a:cs typeface="Open Sans Medium" pitchFamily="2" charset="0"/>
              </a:rPr>
              <a:t>OFFICE OF Digital learning &amp; academic technology</a:t>
            </a:r>
          </a:p>
        </p:txBody>
      </p:sp>
      <p:sp>
        <p:nvSpPr>
          <p:cNvPr id="11" name="Title 1">
            <a:extLst>
              <a:ext uri="{FF2B5EF4-FFF2-40B4-BE49-F238E27FC236}">
                <a16:creationId xmlns:a16="http://schemas.microsoft.com/office/drawing/2014/main" id="{2463E283-46A2-BCF3-4D63-59C0E28AF042}"/>
              </a:ext>
            </a:extLst>
          </p:cNvPr>
          <p:cNvSpPr txBox="1">
            <a:spLocks noGrp="1"/>
          </p:cNvSpPr>
          <p:nvPr>
            <p:ph type="title" idx="4294967295"/>
          </p:nvPr>
        </p:nvSpPr>
        <p:spPr>
          <a:xfrm>
            <a:off x="596869" y="966460"/>
            <a:ext cx="6826557" cy="5723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spcBef>
                <a:spcPct val="0"/>
              </a:spcBef>
              <a:buNone/>
              <a:defRPr sz="3500" b="0" kern="1200" cap="all" baseline="0">
                <a:solidFill>
                  <a:schemeClr val="tx2"/>
                </a:solidFill>
                <a:latin typeface="+mj-lt"/>
                <a:ea typeface="Open Sans ExtraBold" pitchFamily="2" charset="0"/>
                <a:cs typeface="Open Sans ExtraBold"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tx2"/>
                </a:solidFill>
                <a:effectLst/>
                <a:uLnTx/>
                <a:uFillTx/>
                <a:latin typeface="+mn-lt"/>
                <a:ea typeface="Open Sans ExtraBold" pitchFamily="2" charset="0"/>
                <a:cs typeface="Open Sans ExtraBold" pitchFamily="2" charset="0"/>
              </a:rPr>
              <a:t>Academic Technologies| 2025 - 2026</a:t>
            </a:r>
          </a:p>
        </p:txBody>
      </p:sp>
      <p:sp>
        <p:nvSpPr>
          <p:cNvPr id="14" name="Content Placeholder 2">
            <a:extLst>
              <a:ext uri="{FF2B5EF4-FFF2-40B4-BE49-F238E27FC236}">
                <a16:creationId xmlns:a16="http://schemas.microsoft.com/office/drawing/2014/main" id="{F085A0EC-A4C1-E638-572F-76438F3E6F8B}"/>
              </a:ext>
            </a:extLst>
          </p:cNvPr>
          <p:cNvSpPr txBox="1">
            <a:spLocks/>
          </p:cNvSpPr>
          <p:nvPr/>
        </p:nvSpPr>
        <p:spPr>
          <a:xfrm>
            <a:off x="610937" y="1622011"/>
            <a:ext cx="3299881" cy="1573655"/>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Aft>
                <a:spcPts val="600"/>
              </a:spcAft>
              <a:buNone/>
            </a:pPr>
            <a:r>
              <a:rPr lang="en-US" sz="1600" dirty="0">
                <a:ea typeface="Open Sans Light"/>
                <a:cs typeface="Open Sans Light"/>
              </a:rPr>
              <a:t>In partnership with Faculty Development and Advancement, ITS implemented Simple Syllabus as FSU's exclusive syllabus management software. </a:t>
            </a:r>
            <a:endParaRPr lang="en-US" sz="1600" dirty="0"/>
          </a:p>
        </p:txBody>
      </p:sp>
      <p:sp>
        <p:nvSpPr>
          <p:cNvPr id="26" name="Rectangle 25">
            <a:extLst>
              <a:ext uri="{FF2B5EF4-FFF2-40B4-BE49-F238E27FC236}">
                <a16:creationId xmlns:a16="http://schemas.microsoft.com/office/drawing/2014/main" id="{3541BCC4-FEB8-B85C-631B-B877467881EC}"/>
              </a:ext>
              <a:ext uri="{C183D7F6-B498-43B3-948B-1728B52AA6E4}">
                <adec:decorative xmlns:adec="http://schemas.microsoft.com/office/drawing/2017/decorative" val="1"/>
              </a:ext>
            </a:extLst>
          </p:cNvPr>
          <p:cNvSpPr/>
          <p:nvPr/>
        </p:nvSpPr>
        <p:spPr>
          <a:xfrm>
            <a:off x="610937" y="3486393"/>
            <a:ext cx="2164007" cy="2164007"/>
          </a:xfrm>
          <a:prstGeom prst="rect">
            <a:avLst/>
          </a:prstGeom>
          <a:solidFill>
            <a:srgbClr val="782F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7D2931F3-2E81-0605-202B-359F8A3CD4B4}"/>
              </a:ext>
            </a:extLst>
          </p:cNvPr>
          <p:cNvSpPr txBox="1"/>
          <p:nvPr/>
        </p:nvSpPr>
        <p:spPr>
          <a:xfrm>
            <a:off x="715325" y="3968229"/>
            <a:ext cx="1955230" cy="1200329"/>
          </a:xfrm>
          <a:prstGeom prst="rect">
            <a:avLst/>
          </a:prstGeom>
          <a:noFill/>
        </p:spPr>
        <p:txBody>
          <a:bodyPr wrap="square" rtlCol="0">
            <a:spAutoFit/>
          </a:bodyPr>
          <a:lstStyle/>
          <a:p>
            <a:pPr algn="ctr"/>
            <a:r>
              <a:rPr lang="en-US" dirty="0">
                <a:solidFill>
                  <a:schemeClr val="bg1"/>
                </a:solidFill>
              </a:rPr>
              <a:t>Streamlines syllabus creation and management </a:t>
            </a:r>
          </a:p>
        </p:txBody>
      </p:sp>
      <p:sp>
        <p:nvSpPr>
          <p:cNvPr id="30" name="Rectangle 29">
            <a:extLst>
              <a:ext uri="{FF2B5EF4-FFF2-40B4-BE49-F238E27FC236}">
                <a16:creationId xmlns:a16="http://schemas.microsoft.com/office/drawing/2014/main" id="{CCA6A869-F7CD-C2CD-64AC-9D9AC2797F1B}"/>
              </a:ext>
              <a:ext uri="{C183D7F6-B498-43B3-948B-1728B52AA6E4}">
                <adec:decorative xmlns:adec="http://schemas.microsoft.com/office/drawing/2017/decorative" val="1"/>
              </a:ext>
            </a:extLst>
          </p:cNvPr>
          <p:cNvSpPr/>
          <p:nvPr/>
        </p:nvSpPr>
        <p:spPr>
          <a:xfrm>
            <a:off x="2889903" y="3486393"/>
            <a:ext cx="2164007" cy="2164007"/>
          </a:xfrm>
          <a:prstGeom prst="rect">
            <a:avLst/>
          </a:prstGeom>
          <a:solidFill>
            <a:srgbClr val="425563"/>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866F75B2-E69E-68F4-72E5-3D3654515805}"/>
              </a:ext>
            </a:extLst>
          </p:cNvPr>
          <p:cNvSpPr txBox="1"/>
          <p:nvPr/>
        </p:nvSpPr>
        <p:spPr>
          <a:xfrm>
            <a:off x="2886061" y="3968230"/>
            <a:ext cx="2164007" cy="1200329"/>
          </a:xfrm>
          <a:prstGeom prst="rect">
            <a:avLst/>
          </a:prstGeom>
          <a:noFill/>
        </p:spPr>
        <p:txBody>
          <a:bodyPr wrap="square" rtlCol="0">
            <a:spAutoFit/>
          </a:bodyPr>
          <a:lstStyle/>
          <a:p>
            <a:pPr algn="ctr"/>
            <a:r>
              <a:rPr lang="en-US" dirty="0">
                <a:solidFill>
                  <a:schemeClr val="bg1"/>
                </a:solidFill>
              </a:rPr>
              <a:t>Helps faculty monitor student engagement with course syllabi </a:t>
            </a:r>
          </a:p>
        </p:txBody>
      </p:sp>
      <p:sp>
        <p:nvSpPr>
          <p:cNvPr id="34" name="Rectangle 33">
            <a:extLst>
              <a:ext uri="{FF2B5EF4-FFF2-40B4-BE49-F238E27FC236}">
                <a16:creationId xmlns:a16="http://schemas.microsoft.com/office/drawing/2014/main" id="{55989FB6-B6B2-59BC-E7B0-420D2D19001A}"/>
              </a:ext>
              <a:ext uri="{C183D7F6-B498-43B3-948B-1728B52AA6E4}">
                <adec:decorative xmlns:adec="http://schemas.microsoft.com/office/drawing/2017/decorative" val="1"/>
              </a:ext>
            </a:extLst>
          </p:cNvPr>
          <p:cNvSpPr/>
          <p:nvPr/>
        </p:nvSpPr>
        <p:spPr>
          <a:xfrm>
            <a:off x="5168869" y="3486393"/>
            <a:ext cx="2164007" cy="2164007"/>
          </a:xfrm>
          <a:prstGeom prst="rect">
            <a:avLst/>
          </a:prstGeom>
          <a:solidFill>
            <a:schemeClr val="accent2">
              <a:lumMod val="5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DCFC819B-2D21-FF06-1546-19E58F4F5215}"/>
              </a:ext>
            </a:extLst>
          </p:cNvPr>
          <p:cNvSpPr txBox="1"/>
          <p:nvPr/>
        </p:nvSpPr>
        <p:spPr>
          <a:xfrm>
            <a:off x="5369962" y="3978047"/>
            <a:ext cx="1824199" cy="1200329"/>
          </a:xfrm>
          <a:prstGeom prst="rect">
            <a:avLst/>
          </a:prstGeom>
          <a:noFill/>
        </p:spPr>
        <p:txBody>
          <a:bodyPr wrap="square" rtlCol="0">
            <a:spAutoFit/>
          </a:bodyPr>
          <a:lstStyle/>
          <a:p>
            <a:pPr algn="ctr"/>
            <a:r>
              <a:rPr lang="en-US" dirty="0">
                <a:solidFill>
                  <a:schemeClr val="bg1"/>
                </a:solidFill>
              </a:rPr>
              <a:t>Facilitates compliance with state regulations </a:t>
            </a:r>
          </a:p>
        </p:txBody>
      </p:sp>
      <p:pic>
        <p:nvPicPr>
          <p:cNvPr id="41" name="Picture 40" descr="Simple Syllabus logo">
            <a:extLst>
              <a:ext uri="{FF2B5EF4-FFF2-40B4-BE49-F238E27FC236}">
                <a16:creationId xmlns:a16="http://schemas.microsoft.com/office/drawing/2014/main" id="{198DD033-6DEB-13B2-9967-C495839BA63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68298" y="2085526"/>
            <a:ext cx="3061884" cy="648704"/>
          </a:xfrm>
          <a:prstGeom prst="rect">
            <a:avLst/>
          </a:prstGeom>
        </p:spPr>
      </p:pic>
      <p:pic>
        <p:nvPicPr>
          <p:cNvPr id="2" name="Picture 1" descr="QR code to https://odl.fsu.edu/academic-technology/canvas-tools/course-design">
            <a:extLst>
              <a:ext uri="{FF2B5EF4-FFF2-40B4-BE49-F238E27FC236}">
                <a16:creationId xmlns:a16="http://schemas.microsoft.com/office/drawing/2014/main" id="{4FDC3F21-C45E-C81E-D651-AA1831258C3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153485" y="4081945"/>
            <a:ext cx="1565255" cy="1565255"/>
          </a:xfrm>
          <a:prstGeom prst="rect">
            <a:avLst/>
          </a:prstGeom>
        </p:spPr>
      </p:pic>
      <p:sp>
        <p:nvSpPr>
          <p:cNvPr id="3" name="Content Placeholder 2">
            <a:extLst>
              <a:ext uri="{FF2B5EF4-FFF2-40B4-BE49-F238E27FC236}">
                <a16:creationId xmlns:a16="http://schemas.microsoft.com/office/drawing/2014/main" id="{43186573-AF19-4775-1370-21D401696A0C}"/>
              </a:ext>
            </a:extLst>
          </p:cNvPr>
          <p:cNvSpPr txBox="1">
            <a:spLocks/>
          </p:cNvSpPr>
          <p:nvPr/>
        </p:nvSpPr>
        <p:spPr>
          <a:xfrm>
            <a:off x="9915864" y="5647200"/>
            <a:ext cx="2040498" cy="383002"/>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600"/>
              </a:spcAft>
              <a:buNone/>
            </a:pPr>
            <a:r>
              <a:rPr lang="en-US" sz="1600" i="1" dirty="0">
                <a:solidFill>
                  <a:schemeClr val="bg1"/>
                </a:solidFill>
                <a:ea typeface="Open Sans Light"/>
                <a:cs typeface="Open Sans Light"/>
              </a:rPr>
              <a:t>Scan to learn more</a:t>
            </a:r>
            <a:endParaRPr lang="en-US" sz="1600" i="1" dirty="0">
              <a:solidFill>
                <a:schemeClr val="bg1"/>
              </a:solidFill>
            </a:endParaRPr>
          </a:p>
        </p:txBody>
      </p:sp>
    </p:spTree>
    <p:extLst>
      <p:ext uri="{BB962C8B-B14F-4D97-AF65-F5344CB8AC3E}">
        <p14:creationId xmlns:p14="http://schemas.microsoft.com/office/powerpoint/2010/main" val="2994527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D5402-87E0-5C7A-9D49-75028F813F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7BBB9CC-7D73-8459-CD8D-0AF686BE1756}"/>
              </a:ext>
              <a:ext uri="{C183D7F6-B498-43B3-948B-1728B52AA6E4}">
                <adec:decorative xmlns:adec="http://schemas.microsoft.com/office/drawing/2017/decorative" val="1"/>
              </a:ext>
            </a:extLst>
          </p:cNvPr>
          <p:cNvSpPr/>
          <p:nvPr/>
        </p:nvSpPr>
        <p:spPr>
          <a:xfrm>
            <a:off x="4885222" y="3010805"/>
            <a:ext cx="3403766" cy="924373"/>
          </a:xfrm>
          <a:prstGeom prst="rect">
            <a:avLst/>
          </a:prstGeom>
          <a:solidFill>
            <a:srgbClr val="6813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DD9014C-2416-B086-66C0-929DFE73194D}"/>
              </a:ext>
              <a:ext uri="{C183D7F6-B498-43B3-948B-1728B52AA6E4}">
                <adec:decorative xmlns:adec="http://schemas.microsoft.com/office/drawing/2017/decorative" val="1"/>
              </a:ext>
            </a:extLst>
          </p:cNvPr>
          <p:cNvSpPr/>
          <p:nvPr/>
        </p:nvSpPr>
        <p:spPr>
          <a:xfrm>
            <a:off x="8466574" y="3010805"/>
            <a:ext cx="3120888" cy="924373"/>
          </a:xfrm>
          <a:prstGeom prst="rect">
            <a:avLst/>
          </a:prstGeom>
          <a:solidFill>
            <a:srgbClr val="6813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Photo of students and staff in the FSU Testing Center">
            <a:extLst>
              <a:ext uri="{FF2B5EF4-FFF2-40B4-BE49-F238E27FC236}">
                <a16:creationId xmlns:a16="http://schemas.microsoft.com/office/drawing/2014/main" id="{DB2BC375-E59B-77B8-FEFA-A87ED342F33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 y="0"/>
            <a:ext cx="4331943" cy="6164285"/>
          </a:xfrm>
          <a:prstGeom prst="rect">
            <a:avLst/>
          </a:prstGeom>
        </p:spPr>
      </p:pic>
      <p:sp>
        <p:nvSpPr>
          <p:cNvPr id="10" name="Title 1">
            <a:extLst>
              <a:ext uri="{FF2B5EF4-FFF2-40B4-BE49-F238E27FC236}">
                <a16:creationId xmlns:a16="http://schemas.microsoft.com/office/drawing/2014/main" id="{DB139618-D0B8-E4B3-A938-ED5500CF3B3B}"/>
              </a:ext>
            </a:extLst>
          </p:cNvPr>
          <p:cNvSpPr txBox="1">
            <a:spLocks/>
          </p:cNvSpPr>
          <p:nvPr/>
        </p:nvSpPr>
        <p:spPr>
          <a:xfrm>
            <a:off x="4760906" y="525225"/>
            <a:ext cx="6315414" cy="55217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500" kern="1200" cap="all" baseline="0">
                <a:solidFill>
                  <a:schemeClr val="tx2"/>
                </a:solidFill>
                <a:latin typeface="+mj-lt"/>
                <a:ea typeface="+mj-ea"/>
                <a:cs typeface="+mj-cs"/>
              </a:defRPr>
            </a:lvl1pPr>
          </a:lstStyle>
          <a:p>
            <a:r>
              <a:rPr lang="en-US" sz="1400" kern="0" spc="200" dirty="0">
                <a:solidFill>
                  <a:srgbClr val="333333"/>
                </a:solidFill>
                <a:latin typeface="Open Sans Medium" pitchFamily="2" charset="0"/>
                <a:ea typeface="Open Sans Medium" pitchFamily="2" charset="0"/>
                <a:cs typeface="Open Sans Medium" pitchFamily="2" charset="0"/>
              </a:rPr>
              <a:t>OFFICE OF Digital learning &amp; academic technology</a:t>
            </a:r>
          </a:p>
        </p:txBody>
      </p:sp>
      <p:sp>
        <p:nvSpPr>
          <p:cNvPr id="11" name="Title 1">
            <a:extLst>
              <a:ext uri="{FF2B5EF4-FFF2-40B4-BE49-F238E27FC236}">
                <a16:creationId xmlns:a16="http://schemas.microsoft.com/office/drawing/2014/main" id="{2463E283-46A2-BCF3-4D63-59C0E28AF042}"/>
              </a:ext>
            </a:extLst>
          </p:cNvPr>
          <p:cNvSpPr txBox="1">
            <a:spLocks noGrp="1"/>
          </p:cNvSpPr>
          <p:nvPr>
            <p:ph type="title" idx="4294967295"/>
          </p:nvPr>
        </p:nvSpPr>
        <p:spPr>
          <a:xfrm>
            <a:off x="4760905" y="966460"/>
            <a:ext cx="6826557" cy="5723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spcBef>
                <a:spcPct val="0"/>
              </a:spcBef>
              <a:buNone/>
              <a:defRPr sz="3500" b="0" kern="1200" cap="all" baseline="0">
                <a:solidFill>
                  <a:schemeClr val="tx2"/>
                </a:solidFill>
                <a:latin typeface="+mj-lt"/>
                <a:ea typeface="Open Sans ExtraBold" pitchFamily="2" charset="0"/>
                <a:cs typeface="Open Sans ExtraBold"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tx2"/>
                </a:solidFill>
                <a:effectLst/>
                <a:uLnTx/>
                <a:uFillTx/>
                <a:latin typeface="+mn-lt"/>
                <a:ea typeface="Open Sans ExtraBold" pitchFamily="2" charset="0"/>
                <a:cs typeface="Open Sans ExtraBold" pitchFamily="2" charset="0"/>
              </a:rPr>
              <a:t>Assessment &amp; Testing| 2025 - 2026</a:t>
            </a:r>
          </a:p>
        </p:txBody>
      </p:sp>
      <p:sp>
        <p:nvSpPr>
          <p:cNvPr id="14" name="Content Placeholder 2">
            <a:extLst>
              <a:ext uri="{FF2B5EF4-FFF2-40B4-BE49-F238E27FC236}">
                <a16:creationId xmlns:a16="http://schemas.microsoft.com/office/drawing/2014/main" id="{F085A0EC-A4C1-E638-572F-76438F3E6F8B}"/>
              </a:ext>
            </a:extLst>
          </p:cNvPr>
          <p:cNvSpPr txBox="1">
            <a:spLocks/>
          </p:cNvSpPr>
          <p:nvPr/>
        </p:nvSpPr>
        <p:spPr>
          <a:xfrm>
            <a:off x="4767056" y="2025524"/>
            <a:ext cx="4053266" cy="1005044"/>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Aft>
                <a:spcPts val="600"/>
              </a:spcAft>
              <a:buNone/>
            </a:pPr>
            <a:r>
              <a:rPr lang="en-US" sz="1500" dirty="0">
                <a:ea typeface="Open Sans Light"/>
                <a:cs typeface="Open Sans Light"/>
              </a:rPr>
              <a:t>ITS introduced SmarterProctoring Live to improve the security and academic integrity of exams administered online: </a:t>
            </a:r>
            <a:endParaRPr lang="en-US" sz="1500" dirty="0"/>
          </a:p>
        </p:txBody>
      </p:sp>
      <p:sp>
        <p:nvSpPr>
          <p:cNvPr id="16" name="TextBox 15">
            <a:extLst>
              <a:ext uri="{FF2B5EF4-FFF2-40B4-BE49-F238E27FC236}">
                <a16:creationId xmlns:a16="http://schemas.microsoft.com/office/drawing/2014/main" id="{086465BD-9F1D-73DB-88BB-B53349D1F9AC}"/>
              </a:ext>
            </a:extLst>
          </p:cNvPr>
          <p:cNvSpPr txBox="1"/>
          <p:nvPr/>
        </p:nvSpPr>
        <p:spPr>
          <a:xfrm>
            <a:off x="4959651" y="3187267"/>
            <a:ext cx="3269086" cy="553998"/>
          </a:xfrm>
          <a:prstGeom prst="rect">
            <a:avLst/>
          </a:prstGeom>
          <a:noFill/>
        </p:spPr>
        <p:txBody>
          <a:bodyPr wrap="square" rtlCol="0">
            <a:spAutoFit/>
          </a:bodyPr>
          <a:lstStyle/>
          <a:p>
            <a:pPr algn="ctr"/>
            <a:r>
              <a:rPr lang="en-US" sz="1500" dirty="0">
                <a:solidFill>
                  <a:schemeClr val="bg1"/>
                </a:solidFill>
              </a:rPr>
              <a:t>Relies on human proctors to monitor online exams in real time</a:t>
            </a:r>
          </a:p>
        </p:txBody>
      </p:sp>
      <p:pic>
        <p:nvPicPr>
          <p:cNvPr id="40" name="Picture 39" descr="SmarterProctoring logo">
            <a:extLst>
              <a:ext uri="{FF2B5EF4-FFF2-40B4-BE49-F238E27FC236}">
                <a16:creationId xmlns:a16="http://schemas.microsoft.com/office/drawing/2014/main" id="{4AE1A64B-E9FB-C812-F24B-5FAE2FF954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99211" y="2292785"/>
            <a:ext cx="2766271" cy="417822"/>
          </a:xfrm>
          <a:prstGeom prst="rect">
            <a:avLst/>
          </a:prstGeom>
        </p:spPr>
      </p:pic>
      <p:sp>
        <p:nvSpPr>
          <p:cNvPr id="42" name="TextBox 41">
            <a:extLst>
              <a:ext uri="{FF2B5EF4-FFF2-40B4-BE49-F238E27FC236}">
                <a16:creationId xmlns:a16="http://schemas.microsoft.com/office/drawing/2014/main" id="{A22FC743-BFA3-79C6-7B22-14EFEF035CE9}"/>
              </a:ext>
            </a:extLst>
          </p:cNvPr>
          <p:cNvSpPr txBox="1"/>
          <p:nvPr/>
        </p:nvSpPr>
        <p:spPr>
          <a:xfrm>
            <a:off x="8524755" y="3206798"/>
            <a:ext cx="2940727" cy="553998"/>
          </a:xfrm>
          <a:prstGeom prst="rect">
            <a:avLst/>
          </a:prstGeom>
          <a:noFill/>
        </p:spPr>
        <p:txBody>
          <a:bodyPr wrap="square" rtlCol="0">
            <a:spAutoFit/>
          </a:bodyPr>
          <a:lstStyle/>
          <a:p>
            <a:pPr algn="ctr"/>
            <a:r>
              <a:rPr lang="en-US" sz="1500" dirty="0">
                <a:solidFill>
                  <a:schemeClr val="bg1"/>
                </a:solidFill>
              </a:rPr>
              <a:t>Records exam sessions</a:t>
            </a:r>
            <a:br>
              <a:rPr lang="en-US" sz="1500" dirty="0">
                <a:solidFill>
                  <a:schemeClr val="bg1"/>
                </a:solidFill>
              </a:rPr>
            </a:br>
            <a:r>
              <a:rPr lang="en-US" sz="1500" dirty="0">
                <a:solidFill>
                  <a:schemeClr val="bg1"/>
                </a:solidFill>
              </a:rPr>
              <a:t>for instructor review</a:t>
            </a:r>
          </a:p>
        </p:txBody>
      </p:sp>
      <p:pic>
        <p:nvPicPr>
          <p:cNvPr id="48" name="Picture 47" descr="Akindi logo">
            <a:extLst>
              <a:ext uri="{FF2B5EF4-FFF2-40B4-BE49-F238E27FC236}">
                <a16:creationId xmlns:a16="http://schemas.microsoft.com/office/drawing/2014/main" id="{3844AF3D-DA76-BCA4-F1F6-B0071015911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943762" y="4076061"/>
            <a:ext cx="1786814" cy="930632"/>
          </a:xfrm>
          <a:prstGeom prst="rect">
            <a:avLst/>
          </a:prstGeom>
        </p:spPr>
      </p:pic>
      <p:sp>
        <p:nvSpPr>
          <p:cNvPr id="53" name="Rectangle 52">
            <a:extLst>
              <a:ext uri="{FF2B5EF4-FFF2-40B4-BE49-F238E27FC236}">
                <a16:creationId xmlns:a16="http://schemas.microsoft.com/office/drawing/2014/main" id="{C3D6F416-7824-D915-A320-4349954755E7}"/>
              </a:ext>
              <a:ext uri="{C183D7F6-B498-43B3-948B-1728B52AA6E4}">
                <adec:decorative xmlns:adec="http://schemas.microsoft.com/office/drawing/2017/decorative" val="1"/>
              </a:ext>
            </a:extLst>
          </p:cNvPr>
          <p:cNvSpPr/>
          <p:nvPr/>
        </p:nvSpPr>
        <p:spPr>
          <a:xfrm>
            <a:off x="4885222" y="4967167"/>
            <a:ext cx="3403766" cy="924373"/>
          </a:xfrm>
          <a:prstGeom prst="rect">
            <a:avLst/>
          </a:prstGeom>
          <a:solidFill>
            <a:srgbClr val="6813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Content Placeholder 2">
            <a:extLst>
              <a:ext uri="{FF2B5EF4-FFF2-40B4-BE49-F238E27FC236}">
                <a16:creationId xmlns:a16="http://schemas.microsoft.com/office/drawing/2014/main" id="{13D6E66F-8627-BD59-16C7-ABB293BF5520}"/>
              </a:ext>
            </a:extLst>
          </p:cNvPr>
          <p:cNvSpPr txBox="1">
            <a:spLocks/>
          </p:cNvSpPr>
          <p:nvPr/>
        </p:nvSpPr>
        <p:spPr>
          <a:xfrm>
            <a:off x="4757935" y="4236282"/>
            <a:ext cx="5356733" cy="606552"/>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Aft>
                <a:spcPts val="600"/>
              </a:spcAft>
              <a:buNone/>
            </a:pPr>
            <a:r>
              <a:rPr lang="en-US" sz="1500" dirty="0">
                <a:ea typeface="Open Sans Light"/>
                <a:cs typeface="Open Sans Light"/>
              </a:rPr>
              <a:t>ITS implemented Akindi, a cloud-based scanning tool to modernize bubble-sheet test forms for in-class exams: </a:t>
            </a:r>
            <a:endParaRPr lang="en-US" sz="1500" dirty="0"/>
          </a:p>
        </p:txBody>
      </p:sp>
      <p:sp>
        <p:nvSpPr>
          <p:cNvPr id="55" name="Rectangle 54">
            <a:extLst>
              <a:ext uri="{FF2B5EF4-FFF2-40B4-BE49-F238E27FC236}">
                <a16:creationId xmlns:a16="http://schemas.microsoft.com/office/drawing/2014/main" id="{C98FA1A5-AC05-EA96-8615-932F6599C4AD}"/>
              </a:ext>
              <a:ext uri="{C183D7F6-B498-43B3-948B-1728B52AA6E4}">
                <adec:decorative xmlns:adec="http://schemas.microsoft.com/office/drawing/2017/decorative" val="1"/>
              </a:ext>
            </a:extLst>
          </p:cNvPr>
          <p:cNvSpPr/>
          <p:nvPr/>
        </p:nvSpPr>
        <p:spPr>
          <a:xfrm>
            <a:off x="8466573" y="4967167"/>
            <a:ext cx="3120888" cy="924373"/>
          </a:xfrm>
          <a:prstGeom prst="rect">
            <a:avLst/>
          </a:prstGeom>
          <a:solidFill>
            <a:srgbClr val="6813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8F3B8E24-7159-5DAB-BCFF-F8BB3C06769D}"/>
              </a:ext>
            </a:extLst>
          </p:cNvPr>
          <p:cNvSpPr txBox="1"/>
          <p:nvPr/>
        </p:nvSpPr>
        <p:spPr>
          <a:xfrm>
            <a:off x="4930262" y="5179942"/>
            <a:ext cx="3313685" cy="553998"/>
          </a:xfrm>
          <a:prstGeom prst="rect">
            <a:avLst/>
          </a:prstGeom>
          <a:noFill/>
        </p:spPr>
        <p:txBody>
          <a:bodyPr wrap="square" rtlCol="0">
            <a:spAutoFit/>
          </a:bodyPr>
          <a:lstStyle/>
          <a:p>
            <a:pPr algn="ctr"/>
            <a:r>
              <a:rPr lang="en-US" sz="1500" dirty="0">
                <a:solidFill>
                  <a:schemeClr val="bg1"/>
                </a:solidFill>
              </a:rPr>
              <a:t>Reduces time instructors spend managing paper-based exams</a:t>
            </a:r>
          </a:p>
        </p:txBody>
      </p:sp>
      <p:sp>
        <p:nvSpPr>
          <p:cNvPr id="60" name="TextBox 59">
            <a:extLst>
              <a:ext uri="{FF2B5EF4-FFF2-40B4-BE49-F238E27FC236}">
                <a16:creationId xmlns:a16="http://schemas.microsoft.com/office/drawing/2014/main" id="{627970CC-6F87-5961-8C55-EA938986CF4A}"/>
              </a:ext>
            </a:extLst>
          </p:cNvPr>
          <p:cNvSpPr txBox="1"/>
          <p:nvPr/>
        </p:nvSpPr>
        <p:spPr>
          <a:xfrm>
            <a:off x="8556654" y="5166100"/>
            <a:ext cx="2940727" cy="553998"/>
          </a:xfrm>
          <a:prstGeom prst="rect">
            <a:avLst/>
          </a:prstGeom>
          <a:noFill/>
        </p:spPr>
        <p:txBody>
          <a:bodyPr wrap="square" rtlCol="0">
            <a:spAutoFit/>
          </a:bodyPr>
          <a:lstStyle/>
          <a:p>
            <a:pPr algn="ctr"/>
            <a:r>
              <a:rPr lang="en-US" sz="1500" dirty="0">
                <a:solidFill>
                  <a:schemeClr val="bg1"/>
                </a:solidFill>
              </a:rPr>
              <a:t>Streamlines Canvas Gradebook imports</a:t>
            </a:r>
          </a:p>
        </p:txBody>
      </p:sp>
      <p:sp>
        <p:nvSpPr>
          <p:cNvPr id="4" name="Content Placeholder 2">
            <a:extLst>
              <a:ext uri="{FF2B5EF4-FFF2-40B4-BE49-F238E27FC236}">
                <a16:creationId xmlns:a16="http://schemas.microsoft.com/office/drawing/2014/main" id="{9E3D9707-759B-17F8-0790-DF664326F642}"/>
              </a:ext>
            </a:extLst>
          </p:cNvPr>
          <p:cNvSpPr txBox="1">
            <a:spLocks/>
          </p:cNvSpPr>
          <p:nvPr/>
        </p:nvSpPr>
        <p:spPr>
          <a:xfrm>
            <a:off x="4767055" y="1576919"/>
            <a:ext cx="4876675" cy="318977"/>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Aft>
                <a:spcPts val="600"/>
              </a:spcAft>
              <a:buNone/>
            </a:pPr>
            <a:r>
              <a:rPr lang="en-US" sz="1500" b="1" dirty="0">
                <a:solidFill>
                  <a:srgbClr val="782F40"/>
                </a:solidFill>
                <a:ea typeface="Open Sans Light"/>
                <a:cs typeface="Open Sans Light"/>
              </a:rPr>
              <a:t>118,191 exams</a:t>
            </a:r>
            <a:r>
              <a:rPr lang="en-US" sz="1500" dirty="0">
                <a:ea typeface="Open Sans Light"/>
                <a:cs typeface="Open Sans Light"/>
              </a:rPr>
              <a:t> proctored at the FSU Testing Center </a:t>
            </a:r>
            <a:endParaRPr lang="en-US" sz="1500" dirty="0"/>
          </a:p>
        </p:txBody>
      </p:sp>
      <p:sp>
        <p:nvSpPr>
          <p:cNvPr id="7" name="Rectangle 6">
            <a:extLst>
              <a:ext uri="{FF2B5EF4-FFF2-40B4-BE49-F238E27FC236}">
                <a16:creationId xmlns:a16="http://schemas.microsoft.com/office/drawing/2014/main" id="{0B73D4C6-8DD6-58A1-FEE9-DCC003A861EA}"/>
              </a:ext>
              <a:ext uri="{C183D7F6-B498-43B3-948B-1728B52AA6E4}">
                <adec:decorative xmlns:adec="http://schemas.microsoft.com/office/drawing/2017/decorative" val="1"/>
              </a:ext>
            </a:extLst>
          </p:cNvPr>
          <p:cNvSpPr/>
          <p:nvPr/>
        </p:nvSpPr>
        <p:spPr>
          <a:xfrm>
            <a:off x="-1" y="3782291"/>
            <a:ext cx="4331943" cy="2381360"/>
          </a:xfrm>
          <a:prstGeom prst="rect">
            <a:avLst/>
          </a:prstGeom>
          <a:gradFill>
            <a:gsLst>
              <a:gs pos="0">
                <a:srgbClr val="101820">
                  <a:alpha val="0"/>
                </a:srgbClr>
              </a:gs>
              <a:gs pos="100000">
                <a:srgbClr val="101820">
                  <a:alpha val="79694"/>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QR code to https://testing.fsu.edu/">
            <a:extLst>
              <a:ext uri="{FF2B5EF4-FFF2-40B4-BE49-F238E27FC236}">
                <a16:creationId xmlns:a16="http://schemas.microsoft.com/office/drawing/2014/main" id="{3C871789-0D20-3BB3-03E8-4A69781A17B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362145" y="4081945"/>
            <a:ext cx="1565255" cy="1565255"/>
          </a:xfrm>
          <a:prstGeom prst="rect">
            <a:avLst/>
          </a:prstGeom>
        </p:spPr>
      </p:pic>
      <p:sp>
        <p:nvSpPr>
          <p:cNvPr id="6" name="Content Placeholder 2">
            <a:extLst>
              <a:ext uri="{FF2B5EF4-FFF2-40B4-BE49-F238E27FC236}">
                <a16:creationId xmlns:a16="http://schemas.microsoft.com/office/drawing/2014/main" id="{64BF8909-D2AA-5690-A313-B5F7155A978B}"/>
              </a:ext>
            </a:extLst>
          </p:cNvPr>
          <p:cNvSpPr txBox="1">
            <a:spLocks/>
          </p:cNvSpPr>
          <p:nvPr/>
        </p:nvSpPr>
        <p:spPr>
          <a:xfrm>
            <a:off x="124524" y="5647200"/>
            <a:ext cx="2040498" cy="383002"/>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600"/>
              </a:spcAft>
              <a:buNone/>
            </a:pPr>
            <a:r>
              <a:rPr lang="en-US" sz="1600" i="1" dirty="0">
                <a:solidFill>
                  <a:schemeClr val="bg1"/>
                </a:solidFill>
                <a:ea typeface="Open Sans Light"/>
                <a:cs typeface="Open Sans Light"/>
              </a:rPr>
              <a:t>Scan to learn more</a:t>
            </a:r>
            <a:endParaRPr lang="en-US" sz="1600" i="1" dirty="0">
              <a:solidFill>
                <a:schemeClr val="bg1"/>
              </a:solidFill>
            </a:endParaRPr>
          </a:p>
        </p:txBody>
      </p:sp>
    </p:spTree>
    <p:extLst>
      <p:ext uri="{BB962C8B-B14F-4D97-AF65-F5344CB8AC3E}">
        <p14:creationId xmlns:p14="http://schemas.microsoft.com/office/powerpoint/2010/main" val="2304032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1FA5F-CC81-D39C-FBDB-1489B8A3E885}"/>
            </a:ext>
          </a:extLst>
        </p:cNvPr>
        <p:cNvGrpSpPr/>
        <p:nvPr/>
      </p:nvGrpSpPr>
      <p:grpSpPr>
        <a:xfrm>
          <a:off x="0" y="0"/>
          <a:ext cx="0" cy="0"/>
          <a:chOff x="0" y="0"/>
          <a:chExt cx="0" cy="0"/>
        </a:xfrm>
      </p:grpSpPr>
      <p:sp>
        <p:nvSpPr>
          <p:cNvPr id="43" name="Title 1">
            <a:extLst>
              <a:ext uri="{FF2B5EF4-FFF2-40B4-BE49-F238E27FC236}">
                <a16:creationId xmlns:a16="http://schemas.microsoft.com/office/drawing/2014/main" id="{BF06B152-BACB-65FC-547C-E3EE567E5E8E}"/>
              </a:ext>
            </a:extLst>
          </p:cNvPr>
          <p:cNvSpPr txBox="1">
            <a:spLocks/>
          </p:cNvSpPr>
          <p:nvPr/>
        </p:nvSpPr>
        <p:spPr>
          <a:xfrm>
            <a:off x="598005" y="527720"/>
            <a:ext cx="6315414" cy="55217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500" kern="1200" cap="all" baseline="0">
                <a:solidFill>
                  <a:schemeClr val="tx2"/>
                </a:solidFill>
                <a:latin typeface="+mj-lt"/>
                <a:ea typeface="+mj-ea"/>
                <a:cs typeface="+mj-cs"/>
              </a:defRPr>
            </a:lvl1pPr>
          </a:lstStyle>
          <a:p>
            <a:r>
              <a:rPr lang="en-US" sz="1400" kern="0" spc="200" dirty="0">
                <a:solidFill>
                  <a:srgbClr val="333333"/>
                </a:solidFill>
                <a:latin typeface="Open Sans Medium" pitchFamily="2" charset="0"/>
                <a:ea typeface="Open Sans Medium" pitchFamily="2" charset="0"/>
                <a:cs typeface="Open Sans Medium" pitchFamily="2" charset="0"/>
              </a:rPr>
              <a:t>OFFICE OF Digital learning &amp; academic technology</a:t>
            </a:r>
          </a:p>
        </p:txBody>
      </p:sp>
      <p:sp>
        <p:nvSpPr>
          <p:cNvPr id="52" name="Rectangle 51">
            <a:extLst>
              <a:ext uri="{FF2B5EF4-FFF2-40B4-BE49-F238E27FC236}">
                <a16:creationId xmlns:a16="http://schemas.microsoft.com/office/drawing/2014/main" id="{4EA99353-228A-24E1-7CF8-D7693CD46741}"/>
              </a:ext>
              <a:ext uri="{C183D7F6-B498-43B3-948B-1728B52AA6E4}">
                <adec:decorative xmlns:adec="http://schemas.microsoft.com/office/drawing/2017/decorative" val="1"/>
              </a:ext>
            </a:extLst>
          </p:cNvPr>
          <p:cNvSpPr/>
          <p:nvPr/>
        </p:nvSpPr>
        <p:spPr>
          <a:xfrm>
            <a:off x="703973" y="2510289"/>
            <a:ext cx="2356211" cy="2860678"/>
          </a:xfrm>
          <a:prstGeom prst="rect">
            <a:avLst/>
          </a:prstGeom>
          <a:solidFill>
            <a:srgbClr val="782F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718E8CD-9E16-A37D-2FF2-2F83AD02BDE2}"/>
              </a:ext>
            </a:extLst>
          </p:cNvPr>
          <p:cNvSpPr txBox="1"/>
          <p:nvPr/>
        </p:nvSpPr>
        <p:spPr>
          <a:xfrm>
            <a:off x="694801" y="4045700"/>
            <a:ext cx="2374554" cy="1015663"/>
          </a:xfrm>
          <a:prstGeom prst="rect">
            <a:avLst/>
          </a:prstGeom>
          <a:noFill/>
        </p:spPr>
        <p:txBody>
          <a:bodyPr wrap="square" rtlCol="0">
            <a:spAutoFit/>
          </a:bodyPr>
          <a:lstStyle/>
          <a:p>
            <a:pPr algn="ctr"/>
            <a:r>
              <a:rPr lang="en-US" sz="1500" dirty="0">
                <a:solidFill>
                  <a:schemeClr val="bg1"/>
                </a:solidFill>
              </a:rPr>
              <a:t>received training on applying the Quality Matters rubric in an online course this year</a:t>
            </a:r>
          </a:p>
        </p:txBody>
      </p:sp>
      <p:sp>
        <p:nvSpPr>
          <p:cNvPr id="54" name="TextBox 53">
            <a:extLst>
              <a:ext uri="{FF2B5EF4-FFF2-40B4-BE49-F238E27FC236}">
                <a16:creationId xmlns:a16="http://schemas.microsoft.com/office/drawing/2014/main" id="{F9227BBE-C3DB-DAA7-A69C-D9EAD5AF929D}"/>
              </a:ext>
            </a:extLst>
          </p:cNvPr>
          <p:cNvSpPr txBox="1"/>
          <p:nvPr/>
        </p:nvSpPr>
        <p:spPr>
          <a:xfrm>
            <a:off x="1017548" y="3097131"/>
            <a:ext cx="1729060" cy="993670"/>
          </a:xfrm>
          <a:prstGeom prst="rect">
            <a:avLst/>
          </a:prstGeom>
          <a:noFill/>
        </p:spPr>
        <p:txBody>
          <a:bodyPr wrap="square" rtlCol="0" anchor="ctr">
            <a:spAutoFit/>
          </a:bodyPr>
          <a:lstStyle/>
          <a:p>
            <a:pPr algn="ctr">
              <a:lnSpc>
                <a:spcPts val="3500"/>
              </a:lnSpc>
            </a:pPr>
            <a:r>
              <a:rPr lang="en-US" sz="6500" b="1" dirty="0">
                <a:solidFill>
                  <a:srgbClr val="E7DCC4"/>
                </a:solidFill>
              </a:rPr>
              <a:t>52</a:t>
            </a:r>
            <a:br>
              <a:rPr lang="en-US" sz="5500" b="1" dirty="0">
                <a:solidFill>
                  <a:srgbClr val="E7DCC4"/>
                </a:solidFill>
              </a:rPr>
            </a:br>
            <a:r>
              <a:rPr lang="en-US" sz="3200" b="1" dirty="0">
                <a:solidFill>
                  <a:srgbClr val="E7DCC4"/>
                </a:solidFill>
              </a:rPr>
              <a:t>faculty</a:t>
            </a:r>
            <a:endParaRPr lang="en-US" sz="3200" dirty="0">
              <a:solidFill>
                <a:srgbClr val="E7DCC4"/>
              </a:solidFill>
            </a:endParaRPr>
          </a:p>
        </p:txBody>
      </p:sp>
      <p:sp>
        <p:nvSpPr>
          <p:cNvPr id="58" name="Title 1">
            <a:extLst>
              <a:ext uri="{FF2B5EF4-FFF2-40B4-BE49-F238E27FC236}">
                <a16:creationId xmlns:a16="http://schemas.microsoft.com/office/drawing/2014/main" id="{9C1B3091-3B3E-79D8-6F98-CA00135F1B9E}"/>
              </a:ext>
            </a:extLst>
          </p:cNvPr>
          <p:cNvSpPr>
            <a:spLocks noGrp="1"/>
          </p:cNvSpPr>
          <p:nvPr>
            <p:ph type="title"/>
          </p:nvPr>
        </p:nvSpPr>
        <p:spPr>
          <a:xfrm>
            <a:off x="598004" y="968955"/>
            <a:ext cx="7941085" cy="572379"/>
          </a:xfrm>
        </p:spPr>
        <p:txBody>
          <a:bodyPr/>
          <a:lstStyle/>
          <a:p>
            <a:r>
              <a:rPr lang="en-US" sz="2800" b="1" cap="none" dirty="0">
                <a:latin typeface="+mn-lt"/>
              </a:rPr>
              <a:t>FSU Online Quality Initiative | 2025 - 2026</a:t>
            </a:r>
          </a:p>
        </p:txBody>
      </p:sp>
      <p:pic>
        <p:nvPicPr>
          <p:cNvPr id="2" name="Picture 1" descr="Photo of FSU brick fountain outside of the University Center">
            <a:extLst>
              <a:ext uri="{FF2B5EF4-FFF2-40B4-BE49-F238E27FC236}">
                <a16:creationId xmlns:a16="http://schemas.microsoft.com/office/drawing/2014/main" id="{7F34D72B-EFFA-4B00-BB1C-186513BCC96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757" t="2747" r="138" b="1678"/>
          <a:stretch>
            <a:fillRect/>
          </a:stretch>
        </p:blipFill>
        <p:spPr>
          <a:xfrm>
            <a:off x="8436864" y="0"/>
            <a:ext cx="3755135" cy="6164285"/>
          </a:xfrm>
          <a:prstGeom prst="rect">
            <a:avLst/>
          </a:prstGeom>
        </p:spPr>
      </p:pic>
      <p:sp>
        <p:nvSpPr>
          <p:cNvPr id="4" name="Content Placeholder 2">
            <a:extLst>
              <a:ext uri="{FF2B5EF4-FFF2-40B4-BE49-F238E27FC236}">
                <a16:creationId xmlns:a16="http://schemas.microsoft.com/office/drawing/2014/main" id="{BE69FA70-1675-9B1B-7445-70A4FDB8A3F2}"/>
              </a:ext>
            </a:extLst>
          </p:cNvPr>
          <p:cNvSpPr txBox="1">
            <a:spLocks/>
          </p:cNvSpPr>
          <p:nvPr/>
        </p:nvSpPr>
        <p:spPr>
          <a:xfrm>
            <a:off x="610937" y="1622012"/>
            <a:ext cx="7070023" cy="744544"/>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Aft>
                <a:spcPts val="600"/>
              </a:spcAft>
              <a:buNone/>
            </a:pPr>
            <a:r>
              <a:rPr lang="en-US" sz="1600" dirty="0">
                <a:ea typeface="Open Sans Light"/>
                <a:cs typeface="Open Sans Light"/>
              </a:rPr>
              <a:t>ITS provided instructional design and hands-on accessibility support to faculty working to structure their online courses for student success. </a:t>
            </a:r>
            <a:endParaRPr lang="en-US" sz="1600" dirty="0"/>
          </a:p>
        </p:txBody>
      </p:sp>
      <p:sp>
        <p:nvSpPr>
          <p:cNvPr id="5" name="Rectangle 4">
            <a:extLst>
              <a:ext uri="{FF2B5EF4-FFF2-40B4-BE49-F238E27FC236}">
                <a16:creationId xmlns:a16="http://schemas.microsoft.com/office/drawing/2014/main" id="{FE91D5B1-8C96-96F2-2D87-44A64ED0CF6F}"/>
              </a:ext>
              <a:ext uri="{C183D7F6-B498-43B3-948B-1728B52AA6E4}">
                <adec:decorative xmlns:adec="http://schemas.microsoft.com/office/drawing/2017/decorative" val="1"/>
              </a:ext>
            </a:extLst>
          </p:cNvPr>
          <p:cNvSpPr/>
          <p:nvPr/>
        </p:nvSpPr>
        <p:spPr>
          <a:xfrm>
            <a:off x="3137682" y="2510289"/>
            <a:ext cx="2356211" cy="2860678"/>
          </a:xfrm>
          <a:prstGeom prst="rect">
            <a:avLst/>
          </a:prstGeom>
          <a:solidFill>
            <a:srgbClr val="425563"/>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B4FB48D-C656-112D-2B96-BFA363844510}"/>
              </a:ext>
            </a:extLst>
          </p:cNvPr>
          <p:cNvSpPr txBox="1"/>
          <p:nvPr/>
        </p:nvSpPr>
        <p:spPr>
          <a:xfrm>
            <a:off x="3128510" y="4478048"/>
            <a:ext cx="2374554" cy="553998"/>
          </a:xfrm>
          <a:prstGeom prst="rect">
            <a:avLst/>
          </a:prstGeom>
          <a:noFill/>
        </p:spPr>
        <p:txBody>
          <a:bodyPr wrap="square" rtlCol="0">
            <a:spAutoFit/>
          </a:bodyPr>
          <a:lstStyle/>
          <a:p>
            <a:pPr algn="ctr"/>
            <a:r>
              <a:rPr lang="en-US" sz="1500" dirty="0">
                <a:solidFill>
                  <a:schemeClr val="bg1"/>
                </a:solidFill>
              </a:rPr>
              <a:t>achieved high-quality certification this year</a:t>
            </a:r>
          </a:p>
        </p:txBody>
      </p:sp>
      <p:sp>
        <p:nvSpPr>
          <p:cNvPr id="7" name="TextBox 6">
            <a:extLst>
              <a:ext uri="{FF2B5EF4-FFF2-40B4-BE49-F238E27FC236}">
                <a16:creationId xmlns:a16="http://schemas.microsoft.com/office/drawing/2014/main" id="{91A65C25-5D37-4111-00F3-FA64B488A7BA}"/>
              </a:ext>
            </a:extLst>
          </p:cNvPr>
          <p:cNvSpPr txBox="1"/>
          <p:nvPr/>
        </p:nvSpPr>
        <p:spPr>
          <a:xfrm>
            <a:off x="3326896" y="3103928"/>
            <a:ext cx="1977782" cy="644151"/>
          </a:xfrm>
          <a:prstGeom prst="rect">
            <a:avLst/>
          </a:prstGeom>
          <a:noFill/>
        </p:spPr>
        <p:txBody>
          <a:bodyPr wrap="square" rtlCol="0" anchor="ctr">
            <a:spAutoFit/>
          </a:bodyPr>
          <a:lstStyle/>
          <a:p>
            <a:pPr algn="ctr">
              <a:lnSpc>
                <a:spcPts val="3500"/>
              </a:lnSpc>
            </a:pPr>
            <a:r>
              <a:rPr lang="en-US" sz="6500" b="1" dirty="0">
                <a:solidFill>
                  <a:srgbClr val="E7DCC4"/>
                </a:solidFill>
              </a:rPr>
              <a:t>26</a:t>
            </a:r>
            <a:endParaRPr lang="en-US" sz="3500" dirty="0">
              <a:solidFill>
                <a:srgbClr val="E7DCC4"/>
              </a:solidFill>
            </a:endParaRPr>
          </a:p>
        </p:txBody>
      </p:sp>
      <p:sp>
        <p:nvSpPr>
          <p:cNvPr id="8" name="Rectangle 7">
            <a:extLst>
              <a:ext uri="{FF2B5EF4-FFF2-40B4-BE49-F238E27FC236}">
                <a16:creationId xmlns:a16="http://schemas.microsoft.com/office/drawing/2014/main" id="{E10E574D-3B82-BA3D-0614-F916EEBF4EF6}"/>
              </a:ext>
              <a:ext uri="{C183D7F6-B498-43B3-948B-1728B52AA6E4}">
                <adec:decorative xmlns:adec="http://schemas.microsoft.com/office/drawing/2017/decorative" val="1"/>
              </a:ext>
            </a:extLst>
          </p:cNvPr>
          <p:cNvSpPr/>
          <p:nvPr/>
        </p:nvSpPr>
        <p:spPr>
          <a:xfrm>
            <a:off x="5570208" y="2510289"/>
            <a:ext cx="2512379" cy="2860678"/>
          </a:xfrm>
          <a:prstGeom prst="rect">
            <a:avLst/>
          </a:prstGeom>
          <a:solidFill>
            <a:schemeClr val="accent2">
              <a:lumMod val="5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56AD5BC-6D32-095B-0E31-20FC2466F2CA}"/>
              </a:ext>
            </a:extLst>
          </p:cNvPr>
          <p:cNvSpPr txBox="1"/>
          <p:nvPr/>
        </p:nvSpPr>
        <p:spPr>
          <a:xfrm>
            <a:off x="5604178" y="4391880"/>
            <a:ext cx="2444438" cy="784830"/>
          </a:xfrm>
          <a:prstGeom prst="rect">
            <a:avLst/>
          </a:prstGeom>
          <a:noFill/>
        </p:spPr>
        <p:txBody>
          <a:bodyPr wrap="square" rtlCol="0">
            <a:spAutoFit/>
          </a:bodyPr>
          <a:lstStyle/>
          <a:p>
            <a:pPr algn="ctr"/>
            <a:r>
              <a:rPr lang="en-US" sz="1500" dirty="0">
                <a:solidFill>
                  <a:schemeClr val="bg1"/>
                </a:solidFill>
              </a:rPr>
              <a:t>have been reviewed using the Quality Matters rubric since 2019</a:t>
            </a:r>
          </a:p>
        </p:txBody>
      </p:sp>
      <p:sp>
        <p:nvSpPr>
          <p:cNvPr id="11" name="TextBox 10">
            <a:extLst>
              <a:ext uri="{FF2B5EF4-FFF2-40B4-BE49-F238E27FC236}">
                <a16:creationId xmlns:a16="http://schemas.microsoft.com/office/drawing/2014/main" id="{4FF9124D-6865-DB02-7604-972CE0244665}"/>
              </a:ext>
            </a:extLst>
          </p:cNvPr>
          <p:cNvSpPr txBox="1"/>
          <p:nvPr/>
        </p:nvSpPr>
        <p:spPr>
          <a:xfrm>
            <a:off x="5837506" y="3047655"/>
            <a:ext cx="1977782" cy="644151"/>
          </a:xfrm>
          <a:prstGeom prst="rect">
            <a:avLst/>
          </a:prstGeom>
          <a:noFill/>
        </p:spPr>
        <p:txBody>
          <a:bodyPr wrap="square" rtlCol="0" anchor="ctr">
            <a:spAutoFit/>
          </a:bodyPr>
          <a:lstStyle/>
          <a:p>
            <a:pPr algn="ctr">
              <a:lnSpc>
                <a:spcPts val="3500"/>
              </a:lnSpc>
            </a:pPr>
            <a:r>
              <a:rPr lang="en-US" sz="6500" b="1" dirty="0">
                <a:solidFill>
                  <a:schemeClr val="bg1"/>
                </a:solidFill>
              </a:rPr>
              <a:t>188</a:t>
            </a:r>
            <a:endParaRPr lang="en-US" sz="3500" dirty="0">
              <a:solidFill>
                <a:schemeClr val="bg1"/>
              </a:solidFill>
            </a:endParaRPr>
          </a:p>
        </p:txBody>
      </p:sp>
      <p:sp>
        <p:nvSpPr>
          <p:cNvPr id="15" name="TextBox 14">
            <a:extLst>
              <a:ext uri="{FF2B5EF4-FFF2-40B4-BE49-F238E27FC236}">
                <a16:creationId xmlns:a16="http://schemas.microsoft.com/office/drawing/2014/main" id="{FF36477C-4F3F-3E20-6BB4-2689B660F6D1}"/>
              </a:ext>
            </a:extLst>
          </p:cNvPr>
          <p:cNvSpPr txBox="1"/>
          <p:nvPr/>
        </p:nvSpPr>
        <p:spPr>
          <a:xfrm>
            <a:off x="3326896" y="3612523"/>
            <a:ext cx="1977782" cy="864917"/>
          </a:xfrm>
          <a:prstGeom prst="rect">
            <a:avLst/>
          </a:prstGeom>
          <a:noFill/>
        </p:spPr>
        <p:txBody>
          <a:bodyPr wrap="square" rtlCol="0" anchor="ctr">
            <a:spAutoFit/>
          </a:bodyPr>
          <a:lstStyle/>
          <a:p>
            <a:pPr algn="ctr">
              <a:lnSpc>
                <a:spcPts val="3000"/>
              </a:lnSpc>
            </a:pPr>
            <a:r>
              <a:rPr lang="en-US" sz="3200" b="1" dirty="0">
                <a:solidFill>
                  <a:srgbClr val="E7DCC4"/>
                </a:solidFill>
              </a:rPr>
              <a:t>online courses</a:t>
            </a:r>
            <a:endParaRPr lang="en-US" sz="3200" dirty="0">
              <a:solidFill>
                <a:srgbClr val="E7DCC4"/>
              </a:solidFill>
            </a:endParaRPr>
          </a:p>
        </p:txBody>
      </p:sp>
      <p:sp>
        <p:nvSpPr>
          <p:cNvPr id="16" name="TextBox 15">
            <a:extLst>
              <a:ext uri="{FF2B5EF4-FFF2-40B4-BE49-F238E27FC236}">
                <a16:creationId xmlns:a16="http://schemas.microsoft.com/office/drawing/2014/main" id="{E0EB5893-B276-8C3F-2D62-05FE480B96EF}"/>
              </a:ext>
            </a:extLst>
          </p:cNvPr>
          <p:cNvSpPr txBox="1"/>
          <p:nvPr/>
        </p:nvSpPr>
        <p:spPr>
          <a:xfrm>
            <a:off x="5837506" y="3598455"/>
            <a:ext cx="1977782" cy="864917"/>
          </a:xfrm>
          <a:prstGeom prst="rect">
            <a:avLst/>
          </a:prstGeom>
          <a:noFill/>
        </p:spPr>
        <p:txBody>
          <a:bodyPr wrap="square" rtlCol="0" anchor="ctr">
            <a:spAutoFit/>
          </a:bodyPr>
          <a:lstStyle/>
          <a:p>
            <a:pPr algn="ctr">
              <a:lnSpc>
                <a:spcPts val="3000"/>
              </a:lnSpc>
            </a:pPr>
            <a:r>
              <a:rPr lang="en-US" sz="3200" b="1" dirty="0">
                <a:solidFill>
                  <a:schemeClr val="bg1"/>
                </a:solidFill>
              </a:rPr>
              <a:t>online courses</a:t>
            </a:r>
            <a:endParaRPr lang="en-US" sz="3200" dirty="0">
              <a:solidFill>
                <a:schemeClr val="bg1"/>
              </a:solidFill>
            </a:endParaRPr>
          </a:p>
        </p:txBody>
      </p:sp>
      <p:sp>
        <p:nvSpPr>
          <p:cNvPr id="12" name="Rectangle 11">
            <a:extLst>
              <a:ext uri="{FF2B5EF4-FFF2-40B4-BE49-F238E27FC236}">
                <a16:creationId xmlns:a16="http://schemas.microsoft.com/office/drawing/2014/main" id="{8E1D9CDA-C47D-5F76-3366-32F3FA162D5D}"/>
              </a:ext>
              <a:ext uri="{C183D7F6-B498-43B3-948B-1728B52AA6E4}">
                <adec:decorative xmlns:adec="http://schemas.microsoft.com/office/drawing/2017/decorative" val="1"/>
              </a:ext>
            </a:extLst>
          </p:cNvPr>
          <p:cNvSpPr/>
          <p:nvPr/>
        </p:nvSpPr>
        <p:spPr>
          <a:xfrm>
            <a:off x="8446036" y="2366556"/>
            <a:ext cx="3745964" cy="3797095"/>
          </a:xfrm>
          <a:prstGeom prst="rect">
            <a:avLst/>
          </a:prstGeom>
          <a:gradFill>
            <a:gsLst>
              <a:gs pos="0">
                <a:srgbClr val="101820">
                  <a:alpha val="0"/>
                </a:srgbClr>
              </a:gs>
              <a:gs pos="100000">
                <a:srgbClr val="101820">
                  <a:alpha val="91766"/>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QR code to https://odl.fsu.edu/quality">
            <a:extLst>
              <a:ext uri="{FF2B5EF4-FFF2-40B4-BE49-F238E27FC236}">
                <a16:creationId xmlns:a16="http://schemas.microsoft.com/office/drawing/2014/main" id="{4019DF42-FFA5-B311-8B69-44B181E22C9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606032" y="4081945"/>
            <a:ext cx="1565255" cy="1565255"/>
          </a:xfrm>
          <a:prstGeom prst="rect">
            <a:avLst/>
          </a:prstGeom>
        </p:spPr>
      </p:pic>
      <p:sp>
        <p:nvSpPr>
          <p:cNvPr id="10" name="Content Placeholder 2">
            <a:extLst>
              <a:ext uri="{FF2B5EF4-FFF2-40B4-BE49-F238E27FC236}">
                <a16:creationId xmlns:a16="http://schemas.microsoft.com/office/drawing/2014/main" id="{3BDCADC4-F077-9573-72EE-BDC172D202DB}"/>
              </a:ext>
            </a:extLst>
          </p:cNvPr>
          <p:cNvSpPr txBox="1">
            <a:spLocks/>
          </p:cNvSpPr>
          <p:nvPr/>
        </p:nvSpPr>
        <p:spPr>
          <a:xfrm>
            <a:off x="9368411" y="5647200"/>
            <a:ext cx="2040498" cy="383002"/>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600"/>
              </a:spcAft>
              <a:buNone/>
            </a:pPr>
            <a:r>
              <a:rPr lang="en-US" sz="1600" i="1" dirty="0">
                <a:solidFill>
                  <a:schemeClr val="bg1"/>
                </a:solidFill>
                <a:ea typeface="Open Sans Light"/>
                <a:cs typeface="Open Sans Light"/>
              </a:rPr>
              <a:t>Scan to learn more</a:t>
            </a:r>
            <a:endParaRPr lang="en-US" sz="1600" i="1" dirty="0">
              <a:solidFill>
                <a:schemeClr val="bg1"/>
              </a:solidFill>
            </a:endParaRPr>
          </a:p>
        </p:txBody>
      </p:sp>
    </p:spTree>
    <p:extLst>
      <p:ext uri="{BB962C8B-B14F-4D97-AF65-F5344CB8AC3E}">
        <p14:creationId xmlns:p14="http://schemas.microsoft.com/office/powerpoint/2010/main" val="3456338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D11FB-68E1-1B0A-1536-B2CF507597E8}"/>
            </a:ext>
          </a:extLst>
        </p:cNvPr>
        <p:cNvGrpSpPr/>
        <p:nvPr/>
      </p:nvGrpSpPr>
      <p:grpSpPr>
        <a:xfrm>
          <a:off x="0" y="0"/>
          <a:ext cx="0" cy="0"/>
          <a:chOff x="0" y="0"/>
          <a:chExt cx="0" cy="0"/>
        </a:xfrm>
      </p:grpSpPr>
      <p:sp>
        <p:nvSpPr>
          <p:cNvPr id="36" name="TextBox 35">
            <a:extLst>
              <a:ext uri="{FF2B5EF4-FFF2-40B4-BE49-F238E27FC236}">
                <a16:creationId xmlns:a16="http://schemas.microsoft.com/office/drawing/2014/main" id="{2E547062-FD7F-7AB3-BBDA-0865CAFD4EE6}"/>
              </a:ext>
            </a:extLst>
          </p:cNvPr>
          <p:cNvSpPr txBox="1"/>
          <p:nvPr/>
        </p:nvSpPr>
        <p:spPr>
          <a:xfrm>
            <a:off x="1482744" y="2476483"/>
            <a:ext cx="4591050" cy="589392"/>
          </a:xfrm>
          <a:prstGeom prst="rect">
            <a:avLst/>
          </a:prstGeom>
          <a:noFill/>
        </p:spPr>
        <p:txBody>
          <a:bodyPr wrap="square" lIns="0" tIns="0" rIns="0" bIns="0" anchor="t">
            <a:spAutoFit/>
          </a:bodyPr>
          <a:lstStyle/>
          <a:p>
            <a:pPr algn="l">
              <a:lnSpc>
                <a:spcPts val="2400"/>
              </a:lnSpc>
            </a:pPr>
            <a:r>
              <a:rPr sz="1500" b="1" i="0" u="none" dirty="0">
                <a:solidFill>
                  <a:srgbClr val="334155"/>
                </a:solidFill>
                <a:latin typeface="Inter"/>
              </a:rPr>
              <a:t>Enable Multidisciplinary Research:</a:t>
            </a:r>
            <a:r>
              <a:rPr sz="1500" b="0" i="0" u="none" dirty="0">
                <a:solidFill>
                  <a:srgbClr val="334155"/>
                </a:solidFill>
                <a:latin typeface="Inter"/>
              </a:rPr>
              <a:t> Supporting projects across physics, genomics, engineering, and social sciences.</a:t>
            </a:r>
          </a:p>
        </p:txBody>
      </p:sp>
      <p:pic>
        <p:nvPicPr>
          <p:cNvPr id="56" name="Picture 55" descr="image.png">
            <a:extLst>
              <a:ext uri="{FF2B5EF4-FFF2-40B4-BE49-F238E27FC236}">
                <a16:creationId xmlns:a16="http://schemas.microsoft.com/office/drawing/2014/main" id="{4D565EBD-76D8-83CC-F47F-AA00BC11F8B6}"/>
              </a:ext>
            </a:extLst>
          </p:cNvPr>
          <p:cNvPicPr>
            <a:picLocks noChangeAspect="1"/>
          </p:cNvPicPr>
          <p:nvPr/>
        </p:nvPicPr>
        <p:blipFill>
          <a:blip r:embed="rId3"/>
          <a:srcRect l="4310" r="33051"/>
          <a:stretch>
            <a:fillRect/>
          </a:stretch>
        </p:blipFill>
        <p:spPr>
          <a:xfrm>
            <a:off x="7600950" y="0"/>
            <a:ext cx="4591050" cy="6164036"/>
          </a:xfrm>
          <a:prstGeom prst="rect">
            <a:avLst/>
          </a:prstGeom>
        </p:spPr>
      </p:pic>
      <p:sp>
        <p:nvSpPr>
          <p:cNvPr id="43" name="Title 1">
            <a:extLst>
              <a:ext uri="{FF2B5EF4-FFF2-40B4-BE49-F238E27FC236}">
                <a16:creationId xmlns:a16="http://schemas.microsoft.com/office/drawing/2014/main" id="{8A315D56-049C-09B7-3B43-9A674ED7A41D}"/>
              </a:ext>
            </a:extLst>
          </p:cNvPr>
          <p:cNvSpPr txBox="1">
            <a:spLocks/>
          </p:cNvSpPr>
          <p:nvPr/>
        </p:nvSpPr>
        <p:spPr>
          <a:xfrm>
            <a:off x="598004" y="266493"/>
            <a:ext cx="6315414" cy="55217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500" kern="1200" cap="all" baseline="0">
                <a:solidFill>
                  <a:schemeClr val="tx2"/>
                </a:solidFill>
                <a:latin typeface="+mj-lt"/>
                <a:ea typeface="+mj-ea"/>
                <a:cs typeface="+mj-cs"/>
              </a:defRPr>
            </a:lvl1pPr>
          </a:lstStyle>
          <a:p>
            <a:r>
              <a:rPr lang="en-US" sz="1400" kern="0" spc="200" dirty="0">
                <a:solidFill>
                  <a:srgbClr val="333333"/>
                </a:solidFill>
                <a:latin typeface="Open Sans Medium" pitchFamily="2" charset="0"/>
                <a:ea typeface="Open Sans Medium" pitchFamily="2" charset="0"/>
                <a:cs typeface="Open Sans Medium" pitchFamily="2" charset="0"/>
              </a:rPr>
              <a:t>its.fsu.edu/research</a:t>
            </a:r>
          </a:p>
        </p:txBody>
      </p:sp>
      <p:sp>
        <p:nvSpPr>
          <p:cNvPr id="58" name="Title 1">
            <a:extLst>
              <a:ext uri="{FF2B5EF4-FFF2-40B4-BE49-F238E27FC236}">
                <a16:creationId xmlns:a16="http://schemas.microsoft.com/office/drawing/2014/main" id="{258EA8BD-E2E4-E82F-6532-F18F63BDC36E}"/>
              </a:ext>
            </a:extLst>
          </p:cNvPr>
          <p:cNvSpPr>
            <a:spLocks noGrp="1"/>
          </p:cNvSpPr>
          <p:nvPr>
            <p:ph type="title"/>
          </p:nvPr>
        </p:nvSpPr>
        <p:spPr>
          <a:xfrm>
            <a:off x="603843" y="752194"/>
            <a:ext cx="7941085" cy="572379"/>
          </a:xfrm>
        </p:spPr>
        <p:txBody>
          <a:bodyPr/>
          <a:lstStyle/>
          <a:p>
            <a:r>
              <a:rPr lang="en-US" sz="2800" b="1" cap="none" dirty="0">
                <a:latin typeface="+mn-lt"/>
              </a:rPr>
              <a:t>Research Computing Center (RCC)</a:t>
            </a:r>
          </a:p>
        </p:txBody>
      </p:sp>
      <p:sp>
        <p:nvSpPr>
          <p:cNvPr id="12" name="Rectangle 11">
            <a:extLst>
              <a:ext uri="{FF2B5EF4-FFF2-40B4-BE49-F238E27FC236}">
                <a16:creationId xmlns:a16="http://schemas.microsoft.com/office/drawing/2014/main" id="{884BC616-7870-43E9-089B-0D62102C0C67}"/>
              </a:ext>
              <a:ext uri="{C183D7F6-B498-43B3-948B-1728B52AA6E4}">
                <adec:decorative xmlns:adec="http://schemas.microsoft.com/office/drawing/2017/decorative" val="1"/>
              </a:ext>
            </a:extLst>
          </p:cNvPr>
          <p:cNvSpPr/>
          <p:nvPr/>
        </p:nvSpPr>
        <p:spPr>
          <a:xfrm>
            <a:off x="7600950" y="2378192"/>
            <a:ext cx="4591050" cy="3797095"/>
          </a:xfrm>
          <a:prstGeom prst="rect">
            <a:avLst/>
          </a:prstGeom>
          <a:gradFill>
            <a:gsLst>
              <a:gs pos="0">
                <a:srgbClr val="101820">
                  <a:alpha val="0"/>
                </a:srgbClr>
              </a:gs>
              <a:gs pos="100000">
                <a:srgbClr val="101820">
                  <a:alpha val="91766"/>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035FF052-E8FB-B11C-6E91-1668C0BB7C62}"/>
              </a:ext>
            </a:extLst>
          </p:cNvPr>
          <p:cNvSpPr txBox="1"/>
          <p:nvPr/>
        </p:nvSpPr>
        <p:spPr>
          <a:xfrm>
            <a:off x="918482" y="1514657"/>
            <a:ext cx="5090432" cy="589392"/>
          </a:xfrm>
          <a:prstGeom prst="rect">
            <a:avLst/>
          </a:prstGeom>
          <a:noFill/>
        </p:spPr>
        <p:txBody>
          <a:bodyPr wrap="square" lIns="0" tIns="0" rIns="0" bIns="0" anchor="t">
            <a:spAutoFit/>
          </a:bodyPr>
          <a:lstStyle/>
          <a:p>
            <a:pPr algn="l">
              <a:lnSpc>
                <a:spcPts val="2400"/>
              </a:lnSpc>
            </a:pPr>
            <a:r>
              <a:rPr lang="en-US" sz="1500" b="0" i="0" u="none" dirty="0">
                <a:solidFill>
                  <a:srgbClr val="334155"/>
                </a:solidFill>
                <a:latin typeface="Inter"/>
              </a:rPr>
              <a:t>Your </a:t>
            </a:r>
            <a:r>
              <a:rPr sz="1500" b="0" i="0" u="none" dirty="0">
                <a:solidFill>
                  <a:srgbClr val="334155"/>
                </a:solidFill>
                <a:latin typeface="Inter"/>
              </a:rPr>
              <a:t>dedicated academic service unit, bridging the gap between raw technology and scientific discovery.</a:t>
            </a:r>
          </a:p>
        </p:txBody>
      </p:sp>
      <p:sp>
        <p:nvSpPr>
          <p:cNvPr id="38" name="TextBox 37">
            <a:extLst>
              <a:ext uri="{FF2B5EF4-FFF2-40B4-BE49-F238E27FC236}">
                <a16:creationId xmlns:a16="http://schemas.microsoft.com/office/drawing/2014/main" id="{E1AF50A3-54B1-1547-97A1-A5284A67AA13}"/>
              </a:ext>
            </a:extLst>
          </p:cNvPr>
          <p:cNvSpPr txBox="1"/>
          <p:nvPr/>
        </p:nvSpPr>
        <p:spPr>
          <a:xfrm>
            <a:off x="1482744" y="3395485"/>
            <a:ext cx="4953000" cy="914400"/>
          </a:xfrm>
          <a:prstGeom prst="rect">
            <a:avLst/>
          </a:prstGeom>
          <a:noFill/>
        </p:spPr>
        <p:txBody>
          <a:bodyPr wrap="square" lIns="0" tIns="0" rIns="0" bIns="0" anchor="t">
            <a:spAutoFit/>
          </a:bodyPr>
          <a:lstStyle/>
          <a:p>
            <a:pPr algn="l">
              <a:lnSpc>
                <a:spcPts val="2400"/>
              </a:lnSpc>
            </a:pPr>
            <a:r>
              <a:rPr sz="1500" b="1" i="0" u="none" dirty="0">
                <a:solidFill>
                  <a:srgbClr val="334155"/>
                </a:solidFill>
                <a:latin typeface="Inter"/>
              </a:rPr>
              <a:t>Maintain Distinct Cyberinfrastructure:</a:t>
            </a:r>
            <a:r>
              <a:rPr sz="1500" b="0" i="0" u="none" dirty="0">
                <a:solidFill>
                  <a:srgbClr val="334155"/>
                </a:solidFill>
                <a:latin typeface="Inter"/>
              </a:rPr>
              <a:t> Managing dedicated clusters that operate independently of standard campus IT.</a:t>
            </a:r>
          </a:p>
        </p:txBody>
      </p:sp>
      <p:sp>
        <p:nvSpPr>
          <p:cNvPr id="40" name="TextBox 39">
            <a:extLst>
              <a:ext uri="{FF2B5EF4-FFF2-40B4-BE49-F238E27FC236}">
                <a16:creationId xmlns:a16="http://schemas.microsoft.com/office/drawing/2014/main" id="{B2B4FA37-45F4-0368-2199-213D4D283371}"/>
              </a:ext>
            </a:extLst>
          </p:cNvPr>
          <p:cNvSpPr txBox="1"/>
          <p:nvPr/>
        </p:nvSpPr>
        <p:spPr>
          <a:xfrm>
            <a:off x="1500546" y="4304784"/>
            <a:ext cx="4953000" cy="609600"/>
          </a:xfrm>
          <a:prstGeom prst="rect">
            <a:avLst/>
          </a:prstGeom>
          <a:noFill/>
        </p:spPr>
        <p:txBody>
          <a:bodyPr wrap="square" lIns="0" tIns="0" rIns="0" bIns="0" anchor="t">
            <a:spAutoFit/>
          </a:bodyPr>
          <a:lstStyle/>
          <a:p>
            <a:pPr algn="l">
              <a:lnSpc>
                <a:spcPts val="2400"/>
              </a:lnSpc>
            </a:pPr>
            <a:r>
              <a:rPr sz="1500" b="1" i="0" u="none" dirty="0">
                <a:solidFill>
                  <a:srgbClr val="334155"/>
                </a:solidFill>
                <a:latin typeface="Inter"/>
              </a:rPr>
              <a:t>Accelerate Time-to-Science:</a:t>
            </a:r>
            <a:r>
              <a:rPr sz="1500" b="0" i="0" u="none" dirty="0">
                <a:solidFill>
                  <a:srgbClr val="334155"/>
                </a:solidFill>
                <a:latin typeface="Inter"/>
              </a:rPr>
              <a:t> Condensing weeks of computational work into mere days or hours.</a:t>
            </a:r>
          </a:p>
        </p:txBody>
      </p:sp>
      <p:sp>
        <p:nvSpPr>
          <p:cNvPr id="42" name="TextBox 41">
            <a:extLst>
              <a:ext uri="{FF2B5EF4-FFF2-40B4-BE49-F238E27FC236}">
                <a16:creationId xmlns:a16="http://schemas.microsoft.com/office/drawing/2014/main" id="{F1366285-B374-F113-C240-7D85691D6E6C}"/>
              </a:ext>
            </a:extLst>
          </p:cNvPr>
          <p:cNvSpPr txBox="1"/>
          <p:nvPr/>
        </p:nvSpPr>
        <p:spPr>
          <a:xfrm>
            <a:off x="1482744" y="5279445"/>
            <a:ext cx="4754770" cy="609600"/>
          </a:xfrm>
          <a:prstGeom prst="rect">
            <a:avLst/>
          </a:prstGeom>
          <a:noFill/>
        </p:spPr>
        <p:txBody>
          <a:bodyPr wrap="square" lIns="0" tIns="0" rIns="0" bIns="0" anchor="t">
            <a:spAutoFit/>
          </a:bodyPr>
          <a:lstStyle/>
          <a:p>
            <a:pPr algn="l">
              <a:lnSpc>
                <a:spcPts val="2400"/>
              </a:lnSpc>
            </a:pPr>
            <a:r>
              <a:rPr sz="1500" b="1" i="0" u="none" dirty="0">
                <a:solidFill>
                  <a:srgbClr val="334155"/>
                </a:solidFill>
                <a:latin typeface="Inter"/>
              </a:rPr>
              <a:t>Foster Institutional Partnerships:</a:t>
            </a:r>
            <a:r>
              <a:rPr sz="1500" b="0" i="0" u="none" dirty="0">
                <a:solidFill>
                  <a:srgbClr val="334155"/>
                </a:solidFill>
                <a:latin typeface="Inter"/>
              </a:rPr>
              <a:t> Collaborating with university libraries and research development offices.</a:t>
            </a:r>
          </a:p>
        </p:txBody>
      </p:sp>
      <p:pic>
        <p:nvPicPr>
          <p:cNvPr id="59" name="Graphic 58" descr="Social network outline">
            <a:extLst>
              <a:ext uri="{FF2B5EF4-FFF2-40B4-BE49-F238E27FC236}">
                <a16:creationId xmlns:a16="http://schemas.microsoft.com/office/drawing/2014/main" id="{1CED488A-117F-C641-6023-A323A44BC81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8482" y="5280409"/>
            <a:ext cx="303836" cy="303836"/>
          </a:xfrm>
          <a:prstGeom prst="rect">
            <a:avLst/>
          </a:prstGeom>
        </p:spPr>
      </p:pic>
      <p:pic>
        <p:nvPicPr>
          <p:cNvPr id="61" name="Graphic 60" descr="Books on shelf outline">
            <a:extLst>
              <a:ext uri="{FF2B5EF4-FFF2-40B4-BE49-F238E27FC236}">
                <a16:creationId xmlns:a16="http://schemas.microsoft.com/office/drawing/2014/main" id="{149C07B2-2F26-4D53-A141-BEE1D795734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2974" y="2525469"/>
            <a:ext cx="303836" cy="303836"/>
          </a:xfrm>
          <a:prstGeom prst="rect">
            <a:avLst/>
          </a:prstGeom>
        </p:spPr>
      </p:pic>
      <p:pic>
        <p:nvPicPr>
          <p:cNvPr id="63" name="Graphic 62" descr="Clock outline">
            <a:extLst>
              <a:ext uri="{FF2B5EF4-FFF2-40B4-BE49-F238E27FC236}">
                <a16:creationId xmlns:a16="http://schemas.microsoft.com/office/drawing/2014/main" id="{2C123D06-1B0A-AB4B-3249-7531106FA21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42352" y="4298753"/>
            <a:ext cx="303836" cy="303836"/>
          </a:xfrm>
          <a:prstGeom prst="rect">
            <a:avLst/>
          </a:prstGeom>
        </p:spPr>
      </p:pic>
      <p:pic>
        <p:nvPicPr>
          <p:cNvPr id="65" name="Graphic 64" descr="Research outline">
            <a:extLst>
              <a:ext uri="{FF2B5EF4-FFF2-40B4-BE49-F238E27FC236}">
                <a16:creationId xmlns:a16="http://schemas.microsoft.com/office/drawing/2014/main" id="{F9D525AC-95B4-A6EC-5E0C-109FEEE566A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42352" y="3441713"/>
            <a:ext cx="303836" cy="303836"/>
          </a:xfrm>
          <a:prstGeom prst="rect">
            <a:avLst/>
          </a:prstGeom>
        </p:spPr>
      </p:pic>
    </p:spTree>
    <p:extLst>
      <p:ext uri="{BB962C8B-B14F-4D97-AF65-F5344CB8AC3E}">
        <p14:creationId xmlns:p14="http://schemas.microsoft.com/office/powerpoint/2010/main" val="28269654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848B29B3-B264-07AF-F6E0-507AF0C6BCF3}"/>
              </a:ext>
            </a:extLst>
          </p:cNvPr>
          <p:cNvSpPr txBox="1">
            <a:spLocks/>
          </p:cNvSpPr>
          <p:nvPr/>
        </p:nvSpPr>
        <p:spPr>
          <a:xfrm>
            <a:off x="144816" y="837763"/>
            <a:ext cx="6906490" cy="673219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Open Sans" pitchFamily="2" charset="0"/>
                <a:ea typeface="Open Sans" pitchFamily="2" charset="0"/>
                <a:cs typeface="Open Sans"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Open Sans" pitchFamily="2" charset="0"/>
                <a:ea typeface="Open Sans" pitchFamily="2" charset="0"/>
                <a:cs typeface="Open Sans"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Open Sans" pitchFamily="2" charset="0"/>
                <a:ea typeface="Open Sans" pitchFamily="2" charset="0"/>
                <a:cs typeface="Open Sans"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Open Sans" pitchFamily="2" charset="0"/>
                <a:ea typeface="Open Sans" pitchFamily="2" charset="0"/>
                <a:cs typeface="Open Sans"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Open Sans" pitchFamily="2" charset="0"/>
                <a:ea typeface="Open Sans" pitchFamily="2" charset="0"/>
                <a:cs typeface="Open Sans" pitchFamily="2"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Courier New" panose="02070309020205020404" pitchFamily="49" charset="0"/>
              <a:buNone/>
            </a:pPr>
            <a:r>
              <a:rPr lang="en-US" sz="3600" b="1" dirty="0">
                <a:solidFill>
                  <a:srgbClr val="74283D"/>
                </a:solidFill>
              </a:rPr>
              <a:t>Questions &amp; Feedback:</a:t>
            </a:r>
          </a:p>
          <a:p>
            <a:pPr marL="0" indent="0" algn="ctr">
              <a:buFont typeface="Courier New" panose="02070309020205020404" pitchFamily="49" charset="0"/>
              <a:buNone/>
            </a:pPr>
            <a:br>
              <a:rPr lang="en-US" sz="2000" dirty="0">
                <a:solidFill>
                  <a:srgbClr val="74283D"/>
                </a:solidFill>
              </a:rPr>
            </a:br>
            <a:endParaRPr lang="en-US" sz="2000" dirty="0">
              <a:solidFill>
                <a:srgbClr val="74283D"/>
              </a:solidFill>
            </a:endParaRPr>
          </a:p>
          <a:p>
            <a:pPr marL="1257300" lvl="3" indent="0">
              <a:buNone/>
            </a:pPr>
            <a:r>
              <a:rPr lang="en-US" b="1" dirty="0">
                <a:solidFill>
                  <a:srgbClr val="74283D"/>
                </a:solidFill>
              </a:rPr>
              <a:t>	Jonathan Fozard</a:t>
            </a:r>
            <a:br>
              <a:rPr lang="en-US" b="1" dirty="0">
                <a:solidFill>
                  <a:srgbClr val="74283D"/>
                </a:solidFill>
              </a:rPr>
            </a:br>
            <a:r>
              <a:rPr lang="en-US" b="1" dirty="0">
                <a:solidFill>
                  <a:srgbClr val="74283D"/>
                </a:solidFill>
              </a:rPr>
              <a:t>	VP &amp; Chief Information Officer</a:t>
            </a:r>
            <a:br>
              <a:rPr lang="en-US" b="1" dirty="0">
                <a:solidFill>
                  <a:srgbClr val="74283D"/>
                </a:solidFill>
              </a:rPr>
            </a:br>
            <a:r>
              <a:rPr lang="en-US" b="1" dirty="0">
                <a:solidFill>
                  <a:srgbClr val="74283D"/>
                </a:solidFill>
              </a:rPr>
              <a:t>	jfozard@fsu.edu</a:t>
            </a:r>
            <a:br>
              <a:rPr lang="en-US" sz="1600" dirty="0">
                <a:solidFill>
                  <a:srgbClr val="74283D"/>
                </a:solidFill>
              </a:rPr>
            </a:br>
            <a:br>
              <a:rPr lang="en-US" sz="1600" dirty="0">
                <a:solidFill>
                  <a:srgbClr val="74283D"/>
                </a:solidFill>
              </a:rPr>
            </a:br>
            <a:br>
              <a:rPr lang="en-US" sz="1600" dirty="0">
                <a:solidFill>
                  <a:srgbClr val="74283D"/>
                </a:solidFill>
              </a:rPr>
            </a:br>
            <a:br>
              <a:rPr lang="en-US" sz="2100" dirty="0">
                <a:solidFill>
                  <a:srgbClr val="74283D"/>
                </a:solidFill>
              </a:rPr>
            </a:br>
            <a:endParaRPr lang="en-US" sz="2100" dirty="0">
              <a:solidFill>
                <a:srgbClr val="74283D"/>
              </a:solidFill>
            </a:endParaRPr>
          </a:p>
          <a:p>
            <a:pPr marL="800100" lvl="2" indent="0">
              <a:buFont typeface="Courier New" panose="02070309020205020404" pitchFamily="49" charset="0"/>
              <a:buNone/>
            </a:pPr>
            <a:endParaRPr lang="en-US" sz="3200" dirty="0">
              <a:solidFill>
                <a:srgbClr val="74283D"/>
              </a:solidFill>
            </a:endParaRPr>
          </a:p>
          <a:p>
            <a:pPr marL="800100" lvl="2" indent="0">
              <a:buFont typeface="Courier New" panose="02070309020205020404" pitchFamily="49" charset="0"/>
              <a:buNone/>
            </a:pPr>
            <a:br>
              <a:rPr lang="en-US" sz="3600" dirty="0"/>
            </a:br>
            <a:endParaRPr lang="en-US" sz="3600" dirty="0"/>
          </a:p>
        </p:txBody>
      </p:sp>
      <p:pic>
        <p:nvPicPr>
          <p:cNvPr id="3" name="Picture 2">
            <a:extLst>
              <a:ext uri="{FF2B5EF4-FFF2-40B4-BE49-F238E27FC236}">
                <a16:creationId xmlns:a16="http://schemas.microsoft.com/office/drawing/2014/main" id="{D44654F8-CB80-CBAC-D733-4CBE64E96ADB}"/>
              </a:ext>
            </a:extLst>
          </p:cNvPr>
          <p:cNvPicPr>
            <a:picLocks noChangeAspect="1"/>
          </p:cNvPicPr>
          <p:nvPr/>
        </p:nvPicPr>
        <p:blipFill>
          <a:blip r:embed="rId3"/>
          <a:stretch>
            <a:fillRect/>
          </a:stretch>
        </p:blipFill>
        <p:spPr>
          <a:xfrm>
            <a:off x="737750" y="2901847"/>
            <a:ext cx="1059244" cy="1054306"/>
          </a:xfrm>
          <a:prstGeom prst="rect">
            <a:avLst/>
          </a:prstGeom>
          <a:ln w="3175">
            <a:solidFill>
              <a:srgbClr val="782F40"/>
            </a:solidFill>
          </a:ln>
        </p:spPr>
      </p:pic>
      <p:pic>
        <p:nvPicPr>
          <p:cNvPr id="1026" name="Picture 2" descr="Our Team – Status Insurance Brokers">
            <a:extLst>
              <a:ext uri="{FF2B5EF4-FFF2-40B4-BE49-F238E27FC236}">
                <a16:creationId xmlns:a16="http://schemas.microsoft.com/office/drawing/2014/main" id="{DFA32B62-CBA5-8399-F263-17EA8E662BD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43221" y="3275725"/>
            <a:ext cx="955148" cy="30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832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3"/>
          <a:stretch>
            <a:fillRect/>
          </a:stretch>
        </p:blipFill>
        <p:spPr>
          <a:xfrm>
            <a:off x="6914114" y="0"/>
            <a:ext cx="5270682" cy="6166916"/>
          </a:xfrm>
          <a:prstGeom prst="rect">
            <a:avLst/>
          </a:prstGeom>
        </p:spPr>
      </p:pic>
      <p:sp>
        <p:nvSpPr>
          <p:cNvPr id="3" name="TextBox 2"/>
          <p:cNvSpPr txBox="1"/>
          <p:nvPr/>
        </p:nvSpPr>
        <p:spPr>
          <a:xfrm>
            <a:off x="762000" y="762000"/>
            <a:ext cx="5095875" cy="180975"/>
          </a:xfrm>
          <a:prstGeom prst="rect">
            <a:avLst/>
          </a:prstGeom>
          <a:noFill/>
        </p:spPr>
        <p:txBody>
          <a:bodyPr wrap="square" lIns="0" tIns="0" rIns="0" bIns="0" anchor="t">
            <a:spAutoFit/>
          </a:bodyPr>
          <a:lstStyle/>
          <a:p>
            <a:pPr algn="l"/>
            <a:r>
              <a:rPr sz="1050" b="1" i="0" u="none" dirty="0">
                <a:solidFill>
                  <a:srgbClr val="CEB888"/>
                </a:solidFill>
                <a:latin typeface="Open Sans"/>
              </a:rPr>
              <a:t>TECHNICAL ASSISTANCE</a:t>
            </a:r>
          </a:p>
        </p:txBody>
      </p:sp>
      <p:sp>
        <p:nvSpPr>
          <p:cNvPr id="4" name="TextBox 3"/>
          <p:cNvSpPr txBox="1"/>
          <p:nvPr/>
        </p:nvSpPr>
        <p:spPr>
          <a:xfrm>
            <a:off x="1954514" y="1085850"/>
            <a:ext cx="5350668" cy="1051321"/>
          </a:xfrm>
          <a:prstGeom prst="rect">
            <a:avLst/>
          </a:prstGeom>
          <a:noFill/>
        </p:spPr>
        <p:txBody>
          <a:bodyPr wrap="square" lIns="0" tIns="0" rIns="0" bIns="0" anchor="t">
            <a:spAutoFit/>
          </a:bodyPr>
          <a:lstStyle/>
          <a:p>
            <a:pPr algn="l">
              <a:lnSpc>
                <a:spcPts val="4140"/>
              </a:lnSpc>
            </a:pPr>
            <a:r>
              <a:rPr lang="en-US" sz="3450" b="1" i="0" u="none" dirty="0">
                <a:solidFill>
                  <a:srgbClr val="782F40"/>
                </a:solidFill>
                <a:latin typeface="Merriweather"/>
              </a:rPr>
              <a:t>FSU ITS </a:t>
            </a:r>
            <a:r>
              <a:rPr sz="3450" b="1" i="0" u="none" dirty="0">
                <a:solidFill>
                  <a:srgbClr val="782F40"/>
                </a:solidFill>
                <a:latin typeface="Merriweather"/>
              </a:rPr>
              <a:t>Support Options</a:t>
            </a:r>
          </a:p>
        </p:txBody>
      </p:sp>
      <p:sp>
        <p:nvSpPr>
          <p:cNvPr id="5" name="TextBox 4"/>
          <p:cNvSpPr txBox="1"/>
          <p:nvPr/>
        </p:nvSpPr>
        <p:spPr>
          <a:xfrm>
            <a:off x="762000" y="2280046"/>
            <a:ext cx="5270682" cy="914400"/>
          </a:xfrm>
          <a:prstGeom prst="rect">
            <a:avLst/>
          </a:prstGeom>
          <a:noFill/>
        </p:spPr>
        <p:txBody>
          <a:bodyPr wrap="square" lIns="0" tIns="0" rIns="0" bIns="0" anchor="t">
            <a:spAutoFit/>
          </a:bodyPr>
          <a:lstStyle/>
          <a:p>
            <a:pPr algn="l">
              <a:lnSpc>
                <a:spcPts val="2400"/>
              </a:lnSpc>
            </a:pPr>
            <a:r>
              <a:rPr sz="1500" b="0" i="0" u="none" dirty="0">
                <a:solidFill>
                  <a:srgbClr val="4A4A4A"/>
                </a:solidFill>
                <a:latin typeface="Open Sans"/>
              </a:rPr>
              <a:t>Get the reliable tech help you need, when you need it. The ITS Service Desk is your primary contact for all campus technology services.</a:t>
            </a:r>
          </a:p>
        </p:txBody>
      </p:sp>
      <p:pic>
        <p:nvPicPr>
          <p:cNvPr id="6" name="Picture 5" descr="image.png"/>
          <p:cNvPicPr>
            <a:picLocks noChangeAspect="1"/>
          </p:cNvPicPr>
          <p:nvPr/>
        </p:nvPicPr>
        <p:blipFill>
          <a:blip r:embed="rId4"/>
          <a:stretch>
            <a:fillRect/>
          </a:stretch>
        </p:blipFill>
        <p:spPr>
          <a:xfrm>
            <a:off x="1236889" y="3819964"/>
            <a:ext cx="381000" cy="342900"/>
          </a:xfrm>
          <a:prstGeom prst="rect">
            <a:avLst/>
          </a:prstGeom>
        </p:spPr>
      </p:pic>
      <p:sp>
        <p:nvSpPr>
          <p:cNvPr id="7" name="TextBox 6"/>
          <p:cNvSpPr txBox="1"/>
          <p:nvPr/>
        </p:nvSpPr>
        <p:spPr>
          <a:xfrm>
            <a:off x="1856014" y="3918522"/>
            <a:ext cx="3421873" cy="184666"/>
          </a:xfrm>
          <a:prstGeom prst="rect">
            <a:avLst/>
          </a:prstGeom>
          <a:noFill/>
        </p:spPr>
        <p:txBody>
          <a:bodyPr wrap="square" lIns="0" tIns="0" rIns="0" bIns="0" anchor="t">
            <a:spAutoFit/>
          </a:bodyPr>
          <a:lstStyle/>
          <a:p>
            <a:pPr algn="l"/>
            <a:r>
              <a:rPr sz="1200" b="1" i="0" u="none" dirty="0">
                <a:solidFill>
                  <a:srgbClr val="2C2A29"/>
                </a:solidFill>
                <a:latin typeface="Open Sans"/>
              </a:rPr>
              <a:t>Call the </a:t>
            </a:r>
            <a:r>
              <a:rPr lang="en-US" sz="1200" b="1" i="0" u="none" dirty="0">
                <a:solidFill>
                  <a:srgbClr val="2C2A29"/>
                </a:solidFill>
                <a:latin typeface="Open Sans"/>
              </a:rPr>
              <a:t>IT </a:t>
            </a:r>
            <a:r>
              <a:rPr sz="1200" b="1" i="0" u="none" dirty="0">
                <a:solidFill>
                  <a:srgbClr val="2C2A29"/>
                </a:solidFill>
                <a:latin typeface="Open Sans"/>
              </a:rPr>
              <a:t>Service Desk</a:t>
            </a:r>
            <a:r>
              <a:rPr sz="1200" b="0" i="0" u="none" dirty="0">
                <a:solidFill>
                  <a:srgbClr val="000000"/>
                </a:solidFill>
                <a:latin typeface="Open Sans"/>
              </a:rPr>
              <a:t> </a:t>
            </a:r>
            <a:r>
              <a:rPr sz="1200" b="0" i="0" u="none" dirty="0">
                <a:solidFill>
                  <a:srgbClr val="555555"/>
                </a:solidFill>
                <a:latin typeface="Open Sans SemiBold"/>
              </a:rPr>
              <a:t>850-644-4357 (HELP)</a:t>
            </a:r>
            <a:endParaRPr sz="1200" b="0" i="0" u="none" dirty="0">
              <a:solidFill>
                <a:srgbClr val="555555"/>
              </a:solidFill>
              <a:latin typeface="Open Sans"/>
            </a:endParaRPr>
          </a:p>
        </p:txBody>
      </p:sp>
      <p:pic>
        <p:nvPicPr>
          <p:cNvPr id="8" name="Picture 7" descr="image.png"/>
          <p:cNvPicPr>
            <a:picLocks noChangeAspect="1"/>
          </p:cNvPicPr>
          <p:nvPr/>
        </p:nvPicPr>
        <p:blipFill>
          <a:blip r:embed="rId5"/>
          <a:stretch>
            <a:fillRect/>
          </a:stretch>
        </p:blipFill>
        <p:spPr>
          <a:xfrm>
            <a:off x="1236889" y="4593605"/>
            <a:ext cx="381000" cy="342900"/>
          </a:xfrm>
          <a:prstGeom prst="rect">
            <a:avLst/>
          </a:prstGeom>
        </p:spPr>
      </p:pic>
      <p:sp>
        <p:nvSpPr>
          <p:cNvPr id="9" name="TextBox 8"/>
          <p:cNvSpPr txBox="1"/>
          <p:nvPr/>
        </p:nvSpPr>
        <p:spPr>
          <a:xfrm>
            <a:off x="1856014" y="4642598"/>
            <a:ext cx="3086100" cy="369332"/>
          </a:xfrm>
          <a:prstGeom prst="rect">
            <a:avLst/>
          </a:prstGeom>
          <a:noFill/>
        </p:spPr>
        <p:txBody>
          <a:bodyPr wrap="square" lIns="0" tIns="0" rIns="0" bIns="0" anchor="t">
            <a:spAutoFit/>
          </a:bodyPr>
          <a:lstStyle/>
          <a:p>
            <a:pPr algn="l"/>
            <a:r>
              <a:rPr sz="1200" b="1" i="0" u="none" dirty="0">
                <a:solidFill>
                  <a:srgbClr val="2C2A29"/>
                </a:solidFill>
                <a:latin typeface="Open Sans"/>
              </a:rPr>
              <a:t>Submit a Support Request</a:t>
            </a:r>
            <a:r>
              <a:rPr lang="en-US" sz="1200" b="1" i="0" u="none" dirty="0">
                <a:solidFill>
                  <a:srgbClr val="2C2A29"/>
                </a:solidFill>
                <a:latin typeface="Open Sans"/>
              </a:rPr>
              <a:t> &amp; Live Chat</a:t>
            </a:r>
            <a:r>
              <a:rPr sz="1200" b="0" i="0" u="none" dirty="0">
                <a:solidFill>
                  <a:srgbClr val="000000"/>
                </a:solidFill>
                <a:latin typeface="Open Sans"/>
              </a:rPr>
              <a:t> </a:t>
            </a:r>
            <a:r>
              <a:rPr sz="1200" b="0" i="0" u="none" dirty="0">
                <a:solidFill>
                  <a:srgbClr val="555555"/>
                </a:solidFill>
                <a:latin typeface="Open Sans"/>
              </a:rPr>
              <a:t> </a:t>
            </a:r>
            <a:r>
              <a:rPr sz="1200" b="0" i="0" u="none" dirty="0">
                <a:solidFill>
                  <a:srgbClr val="555555"/>
                </a:solidFill>
                <a:latin typeface="Open Sans SemiBold"/>
              </a:rPr>
              <a:t>its.fsu.edu/help</a:t>
            </a:r>
            <a:r>
              <a:rPr sz="1200" b="0" i="0" u="none" dirty="0">
                <a:solidFill>
                  <a:srgbClr val="555555"/>
                </a:solidFill>
                <a:latin typeface="Open Sans"/>
              </a:rPr>
              <a:t> to open a ticket</a:t>
            </a:r>
          </a:p>
        </p:txBody>
      </p:sp>
      <p:pic>
        <p:nvPicPr>
          <p:cNvPr id="27" name="Picture 26">
            <a:extLst>
              <a:ext uri="{FF2B5EF4-FFF2-40B4-BE49-F238E27FC236}">
                <a16:creationId xmlns:a16="http://schemas.microsoft.com/office/drawing/2014/main" id="{649EBEA0-8FE5-532B-30D8-7935664E2A6B}"/>
              </a:ext>
            </a:extLst>
          </p:cNvPr>
          <p:cNvPicPr>
            <a:picLocks noChangeAspect="1"/>
          </p:cNvPicPr>
          <p:nvPr/>
        </p:nvPicPr>
        <p:blipFill>
          <a:blip r:embed="rId6"/>
          <a:stretch>
            <a:fillRect/>
          </a:stretch>
        </p:blipFill>
        <p:spPr>
          <a:xfrm>
            <a:off x="762000" y="1082132"/>
            <a:ext cx="1058973" cy="1009463"/>
          </a:xfrm>
          <a:prstGeom prst="rect">
            <a:avLst/>
          </a:prstGeom>
        </p:spPr>
      </p:pic>
      <p:sp>
        <p:nvSpPr>
          <p:cNvPr id="31" name="Rectangle 30">
            <a:extLst>
              <a:ext uri="{FF2B5EF4-FFF2-40B4-BE49-F238E27FC236}">
                <a16:creationId xmlns:a16="http://schemas.microsoft.com/office/drawing/2014/main" id="{ADD694EA-1E00-2854-5A54-318E13F4E278}"/>
              </a:ext>
              <a:ext uri="{C183D7F6-B498-43B3-948B-1728B52AA6E4}">
                <adec:decorative xmlns:adec="http://schemas.microsoft.com/office/drawing/2017/decorative" val="1"/>
              </a:ext>
            </a:extLst>
          </p:cNvPr>
          <p:cNvSpPr/>
          <p:nvPr/>
        </p:nvSpPr>
        <p:spPr>
          <a:xfrm>
            <a:off x="6914114" y="2965076"/>
            <a:ext cx="5277886" cy="3215288"/>
          </a:xfrm>
          <a:prstGeom prst="rect">
            <a:avLst/>
          </a:prstGeom>
          <a:gradFill>
            <a:gsLst>
              <a:gs pos="0">
                <a:srgbClr val="101820">
                  <a:alpha val="0"/>
                </a:srgbClr>
              </a:gs>
              <a:gs pos="100000">
                <a:srgbClr val="101820">
                  <a:alpha val="91766"/>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579836C-A3EE-340E-1DE5-01499552B52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905705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782F40"/>
        </a:solidFill>
        <a:effectLst/>
      </p:bgPr>
    </p:bg>
    <p:spTree>
      <p:nvGrpSpPr>
        <p:cNvPr id="1" name=""/>
        <p:cNvGrpSpPr/>
        <p:nvPr/>
      </p:nvGrpSpPr>
      <p:grpSpPr>
        <a:xfrm>
          <a:off x="0" y="0"/>
          <a:ext cx="0" cy="0"/>
          <a:chOff x="0" y="0"/>
          <a:chExt cx="0" cy="0"/>
        </a:xfrm>
      </p:grpSpPr>
      <p:sp>
        <p:nvSpPr>
          <p:cNvPr id="5" name="AutoShape 2" descr="A realistic depiction of a wooden basket filled with fresh eggs, placed on a bed of hay. The basket is rustic and natural-looking, with the letters 'AI' subtly and elegantly etched or painted on the side of the basket. The setting features soft, warm lighting that enhances the texture of the eggshells, the wood, and the straw. The scene resembles a farm environment, with earthy tones and a natural atmosphere.">
            <a:extLst>
              <a:ext uri="{FF2B5EF4-FFF2-40B4-BE49-F238E27FC236}">
                <a16:creationId xmlns:a16="http://schemas.microsoft.com/office/drawing/2014/main" id="{7C310DFD-15AD-C7BD-5800-429540A5CFAC}"/>
              </a:ext>
            </a:extLst>
          </p:cNvPr>
          <p:cNvSpPr>
            <a:spLocks noChangeAspect="1" noChangeArrowheads="1"/>
          </p:cNvSpPr>
          <p:nvPr/>
        </p:nvSpPr>
        <p:spPr bwMode="auto">
          <a:xfrm>
            <a:off x="6033408" y="349703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01820"/>
              </a:solidFill>
              <a:effectLst/>
              <a:uLnTx/>
              <a:uFillTx/>
              <a:latin typeface="Open Sans"/>
              <a:ea typeface="+mn-ea"/>
              <a:cs typeface="+mn-cs"/>
            </a:endParaRPr>
          </a:p>
        </p:txBody>
      </p:sp>
      <p:sp>
        <p:nvSpPr>
          <p:cNvPr id="6" name="AutoShape 4" descr="A realistic depiction of a wooden basket filled with fresh eggs, placed on a bed of hay. The basket is rustic and natural-looking, with the letters 'AI' subtly and elegantly etched or painted on the side of the basket. The setting features soft, warm lighting that enhances the texture of the eggshells, the wood, and the straw. The scene resembles a farm environment, with earthy tones and a natural atmosphere.">
            <a:extLst>
              <a:ext uri="{FF2B5EF4-FFF2-40B4-BE49-F238E27FC236}">
                <a16:creationId xmlns:a16="http://schemas.microsoft.com/office/drawing/2014/main" id="{BBB4C60D-5210-FA20-E84B-DB7CFD288C84}"/>
              </a:ext>
            </a:extLst>
          </p:cNvPr>
          <p:cNvSpPr>
            <a:spLocks noChangeAspect="1" noChangeArrowheads="1"/>
          </p:cNvSpPr>
          <p:nvPr/>
        </p:nvSpPr>
        <p:spPr bwMode="auto">
          <a:xfrm>
            <a:off x="6185808" y="364943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01820"/>
              </a:solidFill>
              <a:effectLst/>
              <a:uLnTx/>
              <a:uFillTx/>
              <a:latin typeface="Open Sans"/>
              <a:ea typeface="+mn-ea"/>
              <a:cs typeface="+mn-cs"/>
            </a:endParaRPr>
          </a:p>
        </p:txBody>
      </p:sp>
      <p:sp>
        <p:nvSpPr>
          <p:cNvPr id="8" name="AutoShape 6">
            <a:extLst>
              <a:ext uri="{FF2B5EF4-FFF2-40B4-BE49-F238E27FC236}">
                <a16:creationId xmlns:a16="http://schemas.microsoft.com/office/drawing/2014/main" id="{C23DEF14-BC9E-5128-A521-25690C566EA6}"/>
              </a:ext>
            </a:extLst>
          </p:cNvPr>
          <p:cNvSpPr>
            <a:spLocks noChangeAspect="1" noChangeArrowheads="1"/>
          </p:cNvSpPr>
          <p:nvPr/>
        </p:nvSpPr>
        <p:spPr bwMode="auto">
          <a:xfrm>
            <a:off x="6338208" y="380183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01820"/>
              </a:solidFill>
              <a:effectLst/>
              <a:uLnTx/>
              <a:uFillTx/>
              <a:latin typeface="Open Sans"/>
              <a:ea typeface="+mn-ea"/>
              <a:cs typeface="+mn-cs"/>
            </a:endParaRPr>
          </a:p>
        </p:txBody>
      </p:sp>
      <p:pic>
        <p:nvPicPr>
          <p:cNvPr id="9" name="Picture 8">
            <a:extLst>
              <a:ext uri="{FF2B5EF4-FFF2-40B4-BE49-F238E27FC236}">
                <a16:creationId xmlns:a16="http://schemas.microsoft.com/office/drawing/2014/main" id="{A17B6D37-0721-8C78-2989-8246898CE29F}"/>
              </a:ext>
            </a:extLst>
          </p:cNvPr>
          <p:cNvPicPr>
            <a:picLocks noChangeAspect="1"/>
          </p:cNvPicPr>
          <p:nvPr/>
        </p:nvPicPr>
        <p:blipFill>
          <a:blip r:embed="rId3">
            <a:alphaModFix/>
          </a:blip>
          <a:stretch>
            <a:fillRect/>
          </a:stretch>
        </p:blipFill>
        <p:spPr>
          <a:xfrm>
            <a:off x="5902779" y="0"/>
            <a:ext cx="6276059" cy="6858000"/>
          </a:xfrm>
          <a:prstGeom prst="rect">
            <a:avLst/>
          </a:prstGeom>
          <a:effectLst/>
        </p:spPr>
      </p:pic>
      <p:sp>
        <p:nvSpPr>
          <p:cNvPr id="2" name="TextBox 1">
            <a:extLst>
              <a:ext uri="{FF2B5EF4-FFF2-40B4-BE49-F238E27FC236}">
                <a16:creationId xmlns:a16="http://schemas.microsoft.com/office/drawing/2014/main" id="{641B2188-51E5-C2CB-E2AC-089E837915F7}"/>
              </a:ext>
            </a:extLst>
          </p:cNvPr>
          <p:cNvSpPr txBox="1"/>
          <p:nvPr/>
        </p:nvSpPr>
        <p:spPr>
          <a:xfrm>
            <a:off x="560170" y="1618464"/>
            <a:ext cx="4994267"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srgbClr val="CDB684"/>
                </a:solidFill>
                <a:effectLst/>
                <a:uLnTx/>
                <a:uFillTx/>
                <a:latin typeface="Open Sans"/>
                <a:ea typeface="+mn-ea"/>
                <a:cs typeface="+mn-cs"/>
              </a:rPr>
              <a:t>Our</a:t>
            </a:r>
            <a:r>
              <a:rPr kumimoji="0" lang="en-US" sz="3200" i="0" u="none" strike="noStrike" kern="1200" cap="none" spc="0" normalizeH="0" baseline="0" noProof="0" dirty="0">
                <a:ln>
                  <a:noFill/>
                </a:ln>
                <a:solidFill>
                  <a:srgbClr val="FFFFFF"/>
                </a:solidFill>
                <a:effectLst/>
                <a:uLnTx/>
                <a:uFillTx/>
                <a:latin typeface="Open Sans"/>
                <a:ea typeface="+mn-ea"/>
                <a:cs typeface="+mn-cs"/>
              </a:rPr>
              <a:t> </a:t>
            </a:r>
            <a:r>
              <a:rPr kumimoji="0" lang="en-US" sz="3200" i="0" u="none" strike="noStrike" kern="1200" cap="none" spc="0" normalizeH="0" baseline="0" noProof="0" dirty="0">
                <a:ln>
                  <a:noFill/>
                </a:ln>
                <a:solidFill>
                  <a:srgbClr val="CDB684"/>
                </a:solidFill>
                <a:effectLst/>
                <a:uLnTx/>
                <a:uFillTx/>
                <a:latin typeface="Open Sans"/>
                <a:ea typeface="+mn-ea"/>
                <a:cs typeface="+mn-cs"/>
              </a:rPr>
              <a:t>AI Strategy</a:t>
            </a:r>
            <a:r>
              <a:rPr kumimoji="0" lang="en-US" sz="3200" i="0" u="none" strike="noStrike" kern="1200" cap="none" spc="0" normalizeH="0" baseline="0" noProof="0" dirty="0">
                <a:ln>
                  <a:noFill/>
                </a:ln>
                <a:solidFill>
                  <a:srgbClr val="FFFFFF"/>
                </a:solidFill>
                <a:effectLst/>
                <a:uLnTx/>
                <a:uFillTx/>
                <a:latin typeface="Open Sans"/>
                <a:ea typeface="+mn-ea"/>
                <a:cs typeface="+mn-cs"/>
              </a:rPr>
              <a:t> is centered on delivering secure, reliable, and accessible solutions that empower every member of our campus community.</a:t>
            </a:r>
          </a:p>
        </p:txBody>
      </p:sp>
      <p:cxnSp>
        <p:nvCxnSpPr>
          <p:cNvPr id="11" name="Straight Connector 10">
            <a:extLst>
              <a:ext uri="{FF2B5EF4-FFF2-40B4-BE49-F238E27FC236}">
                <a16:creationId xmlns:a16="http://schemas.microsoft.com/office/drawing/2014/main" id="{45C3FE09-20E6-B8C1-0AA3-4A17524AFA2D}"/>
              </a:ext>
            </a:extLst>
          </p:cNvPr>
          <p:cNvCxnSpPr/>
          <p:nvPr/>
        </p:nvCxnSpPr>
        <p:spPr>
          <a:xfrm>
            <a:off x="424544" y="1363436"/>
            <a:ext cx="4923064"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5B01F199-86D2-28F8-3A4C-1308B5DE5A53}"/>
              </a:ext>
            </a:extLst>
          </p:cNvPr>
          <p:cNvCxnSpPr/>
          <p:nvPr/>
        </p:nvCxnSpPr>
        <p:spPr>
          <a:xfrm>
            <a:off x="424544" y="5418364"/>
            <a:ext cx="4923064" cy="0"/>
          </a:xfrm>
          <a:prstGeom prst="line">
            <a:avLst/>
          </a:prstGeom>
        </p:spPr>
        <p:style>
          <a:lnRef idx="1">
            <a:schemeClr val="accent2"/>
          </a:lnRef>
          <a:fillRef idx="0">
            <a:schemeClr val="accent2"/>
          </a:fillRef>
          <a:effectRef idx="0">
            <a:schemeClr val="accent2"/>
          </a:effectRef>
          <a:fontRef idx="minor">
            <a:schemeClr val="tx1"/>
          </a:fontRef>
        </p:style>
      </p:cxnSp>
      <p:sp>
        <p:nvSpPr>
          <p:cNvPr id="14" name="Rectangle 13">
            <a:extLst>
              <a:ext uri="{FF2B5EF4-FFF2-40B4-BE49-F238E27FC236}">
                <a16:creationId xmlns:a16="http://schemas.microsoft.com/office/drawing/2014/main" id="{3FA3F895-CD84-5C96-9AE4-1FA665A9DED5}"/>
              </a:ext>
              <a:ext uri="{C183D7F6-B498-43B3-948B-1728B52AA6E4}">
                <adec:decorative xmlns:adec="http://schemas.microsoft.com/office/drawing/2017/decorative" val="1"/>
              </a:ext>
            </a:extLst>
          </p:cNvPr>
          <p:cNvSpPr/>
          <p:nvPr/>
        </p:nvSpPr>
        <p:spPr>
          <a:xfrm rot="10800000">
            <a:off x="5902776" y="-11526"/>
            <a:ext cx="6289221" cy="825073"/>
          </a:xfrm>
          <a:prstGeom prst="rect">
            <a:avLst/>
          </a:prstGeom>
          <a:gradFill>
            <a:gsLst>
              <a:gs pos="0">
                <a:srgbClr val="101820">
                  <a:alpha val="0"/>
                </a:srgbClr>
              </a:gs>
              <a:gs pos="100000">
                <a:srgbClr val="101820">
                  <a:alpha val="91766"/>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A600CA3-0153-8EE7-4F3D-CD868A07C4F5}"/>
              </a:ext>
              <a:ext uri="{C183D7F6-B498-43B3-948B-1728B52AA6E4}">
                <adec:decorative xmlns:adec="http://schemas.microsoft.com/office/drawing/2017/decorative" val="1"/>
              </a:ext>
            </a:extLst>
          </p:cNvPr>
          <p:cNvSpPr/>
          <p:nvPr/>
        </p:nvSpPr>
        <p:spPr>
          <a:xfrm>
            <a:off x="5902779" y="5869641"/>
            <a:ext cx="6289221" cy="999886"/>
          </a:xfrm>
          <a:prstGeom prst="rect">
            <a:avLst/>
          </a:prstGeom>
          <a:gradFill>
            <a:gsLst>
              <a:gs pos="0">
                <a:srgbClr val="101820">
                  <a:alpha val="0"/>
                </a:srgbClr>
              </a:gs>
              <a:gs pos="100000">
                <a:srgbClr val="101820">
                  <a:alpha val="91766"/>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7263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8196" name="Picture 4" descr="Florida State rolls out new logos, part of ongoing rebranding efforts">
            <a:extLst>
              <a:ext uri="{FF2B5EF4-FFF2-40B4-BE49-F238E27FC236}">
                <a16:creationId xmlns:a16="http://schemas.microsoft.com/office/drawing/2014/main" id="{FD974D9D-2C00-1277-46DC-113E0D93912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843"/>
          <a:stretch>
            <a:fillRect/>
          </a:stretch>
        </p:blipFill>
        <p:spPr bwMode="auto">
          <a:xfrm>
            <a:off x="5440799" y="0"/>
            <a:ext cx="1402117" cy="6725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10 Best Cloud GPU Services for AI, ML and DL - HashDork">
            <a:extLst>
              <a:ext uri="{FF2B5EF4-FFF2-40B4-BE49-F238E27FC236}">
                <a16:creationId xmlns:a16="http://schemas.microsoft.com/office/drawing/2014/main" id="{FFA18753-01BB-905B-8D95-F633C3AD92D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164" y="2545738"/>
            <a:ext cx="2913432" cy="1748742"/>
          </a:xfrm>
          <a:prstGeom prst="rect">
            <a:avLst/>
          </a:prstGeom>
          <a:noFill/>
          <a:ln w="3175">
            <a:solidFill>
              <a:srgbClr val="101820"/>
            </a:solidFill>
          </a:ln>
          <a:extLst>
            <a:ext uri="{909E8E84-426E-40DD-AFC4-6F175D3DCCD1}">
              <a14:hiddenFill xmlns:a14="http://schemas.microsoft.com/office/drawing/2010/main">
                <a:solidFill>
                  <a:srgbClr val="FFFFFF"/>
                </a:solidFill>
              </a14:hiddenFill>
            </a:ext>
          </a:extLst>
        </p:spPr>
      </p:pic>
      <p:pic>
        <p:nvPicPr>
          <p:cNvPr id="6" name="Picture 4" descr="Salesforce Advisor Link Roadmap: Turn Insights into Action">
            <a:extLst>
              <a:ext uri="{FF2B5EF4-FFF2-40B4-BE49-F238E27FC236}">
                <a16:creationId xmlns:a16="http://schemas.microsoft.com/office/drawing/2014/main" id="{59283F9C-8677-829E-C1E3-0DD60442C0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33199" y="2609193"/>
            <a:ext cx="2963872" cy="1667759"/>
          </a:xfrm>
          <a:prstGeom prst="rect">
            <a:avLst/>
          </a:prstGeom>
          <a:noFill/>
          <a:ln w="3175">
            <a:solidFill>
              <a:srgbClr val="101820"/>
            </a:solidFill>
          </a:ln>
          <a:extLst>
            <a:ext uri="{909E8E84-426E-40DD-AFC4-6F175D3DCCD1}">
              <a14:hiddenFill xmlns:a14="http://schemas.microsoft.com/office/drawing/2010/main">
                <a:solidFill>
                  <a:srgbClr val="FFFFFF"/>
                </a:solidFill>
              </a14:hiddenFill>
            </a:ext>
          </a:extLst>
        </p:spPr>
      </p:pic>
      <p:pic>
        <p:nvPicPr>
          <p:cNvPr id="7" name="Picture 6" descr="Snowflake Pros and Cons | AltexSoft">
            <a:extLst>
              <a:ext uri="{FF2B5EF4-FFF2-40B4-BE49-F238E27FC236}">
                <a16:creationId xmlns:a16="http://schemas.microsoft.com/office/drawing/2014/main" id="{0DEDF6A6-B5AD-4139-CBDE-9D1B51FA814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9425" t="7798" r="19738"/>
          <a:stretch/>
        </p:blipFill>
        <p:spPr bwMode="auto">
          <a:xfrm>
            <a:off x="4647132" y="2587782"/>
            <a:ext cx="3244661" cy="1857368"/>
          </a:xfrm>
          <a:prstGeom prst="rect">
            <a:avLst/>
          </a:prstGeom>
          <a:noFill/>
          <a:ln w="3175">
            <a:solidFill>
              <a:srgbClr val="101820"/>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CDEECA9-9B45-DB0D-8383-09EFD2DA1191}"/>
              </a:ext>
            </a:extLst>
          </p:cNvPr>
          <p:cNvSpPr txBox="1"/>
          <p:nvPr/>
        </p:nvSpPr>
        <p:spPr>
          <a:xfrm rot="16200000">
            <a:off x="8200880" y="3298898"/>
            <a:ext cx="129530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01820">
                    <a:lumMod val="25000"/>
                    <a:lumOff val="75000"/>
                  </a:srgbClr>
                </a:solidFill>
                <a:effectLst/>
                <a:uLnTx/>
                <a:uFillTx/>
                <a:latin typeface="Open Sans"/>
                <a:ea typeface="+mn-ea"/>
                <a:cs typeface="+mn-cs"/>
              </a:rPr>
              <a:t>Salesforce</a:t>
            </a:r>
          </a:p>
        </p:txBody>
      </p:sp>
      <p:sp>
        <p:nvSpPr>
          <p:cNvPr id="9" name="TextBox 8">
            <a:extLst>
              <a:ext uri="{FF2B5EF4-FFF2-40B4-BE49-F238E27FC236}">
                <a16:creationId xmlns:a16="http://schemas.microsoft.com/office/drawing/2014/main" id="{944E8010-AAAA-DC29-A2DF-95E7D7725B9D}"/>
              </a:ext>
            </a:extLst>
          </p:cNvPr>
          <p:cNvSpPr txBox="1"/>
          <p:nvPr/>
        </p:nvSpPr>
        <p:spPr>
          <a:xfrm rot="16200000">
            <a:off x="3814813" y="3248667"/>
            <a:ext cx="129530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01820">
                    <a:lumMod val="25000"/>
                    <a:lumOff val="75000"/>
                  </a:srgbClr>
                </a:solidFill>
                <a:effectLst/>
                <a:uLnTx/>
                <a:uFillTx/>
                <a:latin typeface="Open Sans"/>
                <a:ea typeface="+mn-ea"/>
                <a:cs typeface="+mn-cs"/>
              </a:rPr>
              <a:t>Snowflake</a:t>
            </a:r>
          </a:p>
        </p:txBody>
      </p:sp>
      <p:sp>
        <p:nvSpPr>
          <p:cNvPr id="10" name="TextBox 9">
            <a:extLst>
              <a:ext uri="{FF2B5EF4-FFF2-40B4-BE49-F238E27FC236}">
                <a16:creationId xmlns:a16="http://schemas.microsoft.com/office/drawing/2014/main" id="{7CF86B73-92CC-6391-42E8-B2A4F2DD2B06}"/>
              </a:ext>
            </a:extLst>
          </p:cNvPr>
          <p:cNvSpPr txBox="1"/>
          <p:nvPr/>
        </p:nvSpPr>
        <p:spPr>
          <a:xfrm rot="16200000">
            <a:off x="-600593" y="3223581"/>
            <a:ext cx="172502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01820">
                    <a:lumMod val="25000"/>
                    <a:lumOff val="75000"/>
                  </a:srgbClr>
                </a:solidFill>
                <a:effectLst/>
                <a:uLnTx/>
                <a:uFillTx/>
                <a:latin typeface="Open Sans"/>
                <a:ea typeface="+mn-ea"/>
                <a:cs typeface="+mn-cs"/>
              </a:rPr>
              <a:t>Amazon</a:t>
            </a:r>
          </a:p>
        </p:txBody>
      </p:sp>
      <p:pic>
        <p:nvPicPr>
          <p:cNvPr id="11" name="Picture 2" descr="Microsoft's Latest Launch of Copilot in Microsoft 365 - AgilizTech">
            <a:extLst>
              <a:ext uri="{FF2B5EF4-FFF2-40B4-BE49-F238E27FC236}">
                <a16:creationId xmlns:a16="http://schemas.microsoft.com/office/drawing/2014/main" id="{5ACAE93A-D6A7-164A-FA7A-E72B5F1B5ED9}"/>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2489"/>
          <a:stretch/>
        </p:blipFill>
        <p:spPr bwMode="auto">
          <a:xfrm>
            <a:off x="497486" y="239722"/>
            <a:ext cx="2939611" cy="1745084"/>
          </a:xfrm>
          <a:prstGeom prst="rect">
            <a:avLst/>
          </a:prstGeom>
          <a:noFill/>
          <a:ln w="3175">
            <a:solidFill>
              <a:srgbClr val="101820"/>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F2BA0F0-40CA-E92A-F967-958D95E2D296}"/>
              </a:ext>
            </a:extLst>
          </p:cNvPr>
          <p:cNvSpPr txBox="1"/>
          <p:nvPr/>
        </p:nvSpPr>
        <p:spPr>
          <a:xfrm rot="16200000">
            <a:off x="-610627" y="927599"/>
            <a:ext cx="174508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01820">
                    <a:lumMod val="25000"/>
                    <a:lumOff val="75000"/>
                  </a:srgbClr>
                </a:solidFill>
                <a:effectLst/>
                <a:uLnTx/>
                <a:uFillTx/>
                <a:latin typeface="Open Sans"/>
                <a:ea typeface="+mn-ea"/>
                <a:cs typeface="+mn-cs"/>
              </a:rPr>
              <a:t>Microsoft</a:t>
            </a:r>
          </a:p>
        </p:txBody>
      </p:sp>
      <p:pic>
        <p:nvPicPr>
          <p:cNvPr id="13" name="Picture 4" descr="New Zoom AI feature will provide you with summaries of meetings you ...">
            <a:extLst>
              <a:ext uri="{FF2B5EF4-FFF2-40B4-BE49-F238E27FC236}">
                <a16:creationId xmlns:a16="http://schemas.microsoft.com/office/drawing/2014/main" id="{392A88E1-4778-1BB6-34FB-5E27AD1CD60D}"/>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7696" t="10618" r="7429"/>
          <a:stretch/>
        </p:blipFill>
        <p:spPr bwMode="auto">
          <a:xfrm>
            <a:off x="9083640" y="4931173"/>
            <a:ext cx="2913431" cy="1667759"/>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9A86696-E1B2-780F-34A7-0179FE4685B7}"/>
              </a:ext>
            </a:extLst>
          </p:cNvPr>
          <p:cNvSpPr txBox="1"/>
          <p:nvPr/>
        </p:nvSpPr>
        <p:spPr>
          <a:xfrm rot="16200000">
            <a:off x="8072804" y="5588094"/>
            <a:ext cx="165234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01820">
                    <a:lumMod val="25000"/>
                    <a:lumOff val="75000"/>
                  </a:srgbClr>
                </a:solidFill>
                <a:effectLst/>
                <a:uLnTx/>
                <a:uFillTx/>
                <a:latin typeface="Open Sans"/>
                <a:ea typeface="+mn-ea"/>
                <a:cs typeface="+mn-cs"/>
              </a:rPr>
              <a:t>Zoom</a:t>
            </a:r>
          </a:p>
        </p:txBody>
      </p:sp>
      <p:pic>
        <p:nvPicPr>
          <p:cNvPr id="15" name="Picture 14">
            <a:extLst>
              <a:ext uri="{FF2B5EF4-FFF2-40B4-BE49-F238E27FC236}">
                <a16:creationId xmlns:a16="http://schemas.microsoft.com/office/drawing/2014/main" id="{C3CE36F4-6E7D-CF62-53D4-EBD664EFB26B}"/>
              </a:ext>
            </a:extLst>
          </p:cNvPr>
          <p:cNvPicPr>
            <a:picLocks noChangeAspect="1"/>
          </p:cNvPicPr>
          <p:nvPr/>
        </p:nvPicPr>
        <p:blipFill>
          <a:blip r:embed="rId9"/>
          <a:srcRect l="11520" t="2612" r="10773" b="4880"/>
          <a:stretch/>
        </p:blipFill>
        <p:spPr>
          <a:xfrm>
            <a:off x="9033199" y="371406"/>
            <a:ext cx="2908547" cy="1789139"/>
          </a:xfrm>
          <a:prstGeom prst="rect">
            <a:avLst/>
          </a:prstGeom>
          <a:solidFill>
            <a:srgbClr val="FFFFFF">
              <a:shade val="85000"/>
            </a:srgbClr>
          </a:solidFill>
          <a:ln w="3175" cap="sq">
            <a:solidFill>
              <a:schemeClr val="bg1">
                <a:lumMod val="85000"/>
              </a:schemeClr>
            </a:solidFill>
            <a:miter lim="800000"/>
          </a:ln>
          <a:effectLst/>
          <a:scene3d>
            <a:camera prst="orthographicFront"/>
            <a:lightRig rig="twoPt" dir="t">
              <a:rot lat="0" lon="0" rev="7200000"/>
            </a:lightRig>
          </a:scene3d>
          <a:sp3d>
            <a:bevelT w="25400" h="19050"/>
            <a:contourClr>
              <a:srgbClr val="FFFFFF"/>
            </a:contourClr>
          </a:sp3d>
        </p:spPr>
      </p:pic>
      <p:sp>
        <p:nvSpPr>
          <p:cNvPr id="16" name="TextBox 15">
            <a:extLst>
              <a:ext uri="{FF2B5EF4-FFF2-40B4-BE49-F238E27FC236}">
                <a16:creationId xmlns:a16="http://schemas.microsoft.com/office/drawing/2014/main" id="{C5D03E72-E7AE-893E-8856-F696209750A5}"/>
              </a:ext>
            </a:extLst>
          </p:cNvPr>
          <p:cNvSpPr txBox="1"/>
          <p:nvPr/>
        </p:nvSpPr>
        <p:spPr>
          <a:xfrm rot="16200000">
            <a:off x="7941168" y="1027716"/>
            <a:ext cx="178913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01820">
                    <a:lumMod val="25000"/>
                    <a:lumOff val="75000"/>
                  </a:srgbClr>
                </a:solidFill>
                <a:effectLst/>
                <a:uLnTx/>
                <a:uFillTx/>
                <a:latin typeface="Open Sans"/>
                <a:ea typeface="+mn-ea"/>
                <a:cs typeface="+mn-cs"/>
              </a:rPr>
              <a:t>Google</a:t>
            </a:r>
          </a:p>
        </p:txBody>
      </p:sp>
      <p:pic>
        <p:nvPicPr>
          <p:cNvPr id="8194" name="Picture 2" descr="Adobe Illustrator 2024 Updates | From Adobe MAX 2023 - iDevie">
            <a:extLst>
              <a:ext uri="{FF2B5EF4-FFF2-40B4-BE49-F238E27FC236}">
                <a16:creationId xmlns:a16="http://schemas.microsoft.com/office/drawing/2014/main" id="{98913CB7-52D2-AE4E-0AA0-518FE8D798A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7233" y="4867719"/>
            <a:ext cx="2913431" cy="1667759"/>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C700A91-5A62-2D3C-7DE6-886D8BFF37AE}"/>
              </a:ext>
            </a:extLst>
          </p:cNvPr>
          <p:cNvPicPr>
            <a:picLocks noChangeAspect="1"/>
          </p:cNvPicPr>
          <p:nvPr/>
        </p:nvPicPr>
        <p:blipFill rotWithShape="1">
          <a:blip r:embed="rId11"/>
          <a:srcRect b="8032"/>
          <a:stretch/>
        </p:blipFill>
        <p:spPr>
          <a:xfrm>
            <a:off x="4738944" y="4867716"/>
            <a:ext cx="2963872" cy="1731213"/>
          </a:xfrm>
          <a:prstGeom prst="rect">
            <a:avLst/>
          </a:prstGeom>
          <a:ln w="3175">
            <a:solidFill>
              <a:schemeClr val="tx1"/>
            </a:solidFill>
          </a:ln>
        </p:spPr>
      </p:pic>
      <p:sp>
        <p:nvSpPr>
          <p:cNvPr id="18" name="TextBox 17">
            <a:extLst>
              <a:ext uri="{FF2B5EF4-FFF2-40B4-BE49-F238E27FC236}">
                <a16:creationId xmlns:a16="http://schemas.microsoft.com/office/drawing/2014/main" id="{2510D9B5-32F0-2337-0BCD-CE23DF12C13E}"/>
              </a:ext>
            </a:extLst>
          </p:cNvPr>
          <p:cNvSpPr txBox="1"/>
          <p:nvPr/>
        </p:nvSpPr>
        <p:spPr>
          <a:xfrm rot="16200000">
            <a:off x="3031827" y="5510764"/>
            <a:ext cx="296387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lumMod val="25000"/>
                    <a:lumOff val="75000"/>
                  </a:srgbClr>
                </a:solidFill>
                <a:effectLst/>
                <a:uLnTx/>
                <a:uFillTx/>
                <a:latin typeface="Open Sans" panose="020B0606030504020204" pitchFamily="2" charset="0"/>
                <a:ea typeface="Open Sans" panose="020B0606030504020204" pitchFamily="2" charset="0"/>
                <a:cs typeface="Open Sans" panose="020B0606030504020204" pitchFamily="2" charset="0"/>
              </a:rPr>
              <a:t>Decisions</a:t>
            </a:r>
          </a:p>
        </p:txBody>
      </p:sp>
      <p:sp>
        <p:nvSpPr>
          <p:cNvPr id="2" name="TextBox 1">
            <a:extLst>
              <a:ext uri="{FF2B5EF4-FFF2-40B4-BE49-F238E27FC236}">
                <a16:creationId xmlns:a16="http://schemas.microsoft.com/office/drawing/2014/main" id="{58AE5D89-0962-01EB-858B-312E25AA6D10}"/>
              </a:ext>
            </a:extLst>
          </p:cNvPr>
          <p:cNvSpPr txBox="1"/>
          <p:nvPr/>
        </p:nvSpPr>
        <p:spPr>
          <a:xfrm rot="16200000">
            <a:off x="-536552" y="5516930"/>
            <a:ext cx="166775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01820">
                    <a:lumMod val="25000"/>
                    <a:lumOff val="75000"/>
                  </a:srgbClr>
                </a:solidFill>
                <a:effectLst/>
                <a:uLnTx/>
                <a:uFillTx/>
                <a:latin typeface="Open Sans"/>
                <a:ea typeface="+mn-ea"/>
                <a:cs typeface="+mn-cs"/>
              </a:rPr>
              <a:t>Adobe</a:t>
            </a:r>
          </a:p>
        </p:txBody>
      </p:sp>
      <p:pic>
        <p:nvPicPr>
          <p:cNvPr id="20" name="Picture 19" descr="DocuSign&#10;&#10;AI-generated content may be incorrect.">
            <a:extLst>
              <a:ext uri="{FF2B5EF4-FFF2-40B4-BE49-F238E27FC236}">
                <a16:creationId xmlns:a16="http://schemas.microsoft.com/office/drawing/2014/main" id="{57666EDD-0C13-E135-9D19-B9811624544D}"/>
              </a:ext>
            </a:extLst>
          </p:cNvPr>
          <p:cNvPicPr>
            <a:picLocks noChangeAspect="1"/>
          </p:cNvPicPr>
          <p:nvPr/>
        </p:nvPicPr>
        <p:blipFill>
          <a:blip r:embed="rId12"/>
          <a:stretch>
            <a:fillRect/>
          </a:stretch>
        </p:blipFill>
        <p:spPr>
          <a:xfrm>
            <a:off x="5589237" y="969763"/>
            <a:ext cx="1061109" cy="621779"/>
          </a:xfrm>
          <a:prstGeom prst="rect">
            <a:avLst/>
          </a:prstGeom>
        </p:spPr>
      </p:pic>
      <p:sp>
        <p:nvSpPr>
          <p:cNvPr id="4" name="TextBox 3">
            <a:extLst>
              <a:ext uri="{FF2B5EF4-FFF2-40B4-BE49-F238E27FC236}">
                <a16:creationId xmlns:a16="http://schemas.microsoft.com/office/drawing/2014/main" id="{B02536C0-0BD8-BCE7-C0E2-EB384AC02D4D}"/>
              </a:ext>
            </a:extLst>
          </p:cNvPr>
          <p:cNvSpPr txBox="1"/>
          <p:nvPr/>
        </p:nvSpPr>
        <p:spPr>
          <a:xfrm>
            <a:off x="6259213" y="944095"/>
            <a:ext cx="782265" cy="246221"/>
          </a:xfrm>
          <a:prstGeom prst="rect">
            <a:avLst/>
          </a:prstGeom>
          <a:noFill/>
        </p:spPr>
        <p:txBody>
          <a:bodyPr wrap="square">
            <a:spAutoFit/>
          </a:bodyPr>
          <a:lstStyle/>
          <a:p>
            <a:r>
              <a:rPr lang="en-US" sz="1000" b="1" i="0" u="none" strike="noStrike" cap="none" dirty="0">
                <a:solidFill>
                  <a:schemeClr val="lt1"/>
                </a:solidFill>
                <a:highlight>
                  <a:srgbClr val="800000"/>
                </a:highlight>
                <a:latin typeface="Arial"/>
                <a:ea typeface="Arial"/>
                <a:cs typeface="Arial"/>
                <a:sym typeface="Arial"/>
              </a:rPr>
              <a:t>NEW </a:t>
            </a:r>
            <a:endParaRPr lang="en-US" sz="1000" dirty="0"/>
          </a:p>
        </p:txBody>
      </p:sp>
      <p:pic>
        <p:nvPicPr>
          <p:cNvPr id="22" name="Picture 21" descr="powered by cloud force.&#10;&#10;AI-generated content may be incorrect.">
            <a:extLst>
              <a:ext uri="{FF2B5EF4-FFF2-40B4-BE49-F238E27FC236}">
                <a16:creationId xmlns:a16="http://schemas.microsoft.com/office/drawing/2014/main" id="{2B9D239B-7611-A813-EA9A-E961B36DF2C4}"/>
              </a:ext>
            </a:extLst>
          </p:cNvPr>
          <p:cNvPicPr>
            <a:picLocks noChangeAspect="1"/>
          </p:cNvPicPr>
          <p:nvPr/>
        </p:nvPicPr>
        <p:blipFill>
          <a:blip r:embed="rId13"/>
          <a:stretch>
            <a:fillRect/>
          </a:stretch>
        </p:blipFill>
        <p:spPr>
          <a:xfrm>
            <a:off x="4507823" y="960462"/>
            <a:ext cx="1000212" cy="631079"/>
          </a:xfrm>
          <a:prstGeom prst="rect">
            <a:avLst/>
          </a:prstGeom>
          <a:ln w="6350">
            <a:solidFill>
              <a:schemeClr val="tx1"/>
            </a:solidFill>
          </a:ln>
        </p:spPr>
      </p:pic>
      <p:pic>
        <p:nvPicPr>
          <p:cNvPr id="24" name="Picture 23" descr="By Instructure&#10;&#10;AI-generated content may be incorrect.">
            <a:extLst>
              <a:ext uri="{FF2B5EF4-FFF2-40B4-BE49-F238E27FC236}">
                <a16:creationId xmlns:a16="http://schemas.microsoft.com/office/drawing/2014/main" id="{C652EAB2-6C95-CD2D-224A-CFA4C46E0968}"/>
              </a:ext>
            </a:extLst>
          </p:cNvPr>
          <p:cNvPicPr>
            <a:picLocks noChangeAspect="1"/>
          </p:cNvPicPr>
          <p:nvPr/>
        </p:nvPicPr>
        <p:blipFill>
          <a:blip r:embed="rId14"/>
          <a:stretch>
            <a:fillRect/>
          </a:stretch>
        </p:blipFill>
        <p:spPr>
          <a:xfrm>
            <a:off x="6734319" y="956791"/>
            <a:ext cx="1059720" cy="634750"/>
          </a:xfrm>
          <a:prstGeom prst="rect">
            <a:avLst/>
          </a:prstGeom>
          <a:ln w="3175">
            <a:solidFill>
              <a:schemeClr val="tx1"/>
            </a:solidFill>
          </a:ln>
        </p:spPr>
      </p:pic>
      <p:sp>
        <p:nvSpPr>
          <p:cNvPr id="25" name="TextBox 24">
            <a:extLst>
              <a:ext uri="{FF2B5EF4-FFF2-40B4-BE49-F238E27FC236}">
                <a16:creationId xmlns:a16="http://schemas.microsoft.com/office/drawing/2014/main" id="{69385E50-2883-897A-901A-F48FFD96D0E4}"/>
              </a:ext>
            </a:extLst>
          </p:cNvPr>
          <p:cNvSpPr txBox="1"/>
          <p:nvPr/>
        </p:nvSpPr>
        <p:spPr>
          <a:xfrm>
            <a:off x="5125066" y="937838"/>
            <a:ext cx="782265" cy="246221"/>
          </a:xfrm>
          <a:prstGeom prst="rect">
            <a:avLst/>
          </a:prstGeom>
          <a:noFill/>
        </p:spPr>
        <p:txBody>
          <a:bodyPr wrap="square">
            <a:spAutoFit/>
          </a:bodyPr>
          <a:lstStyle/>
          <a:p>
            <a:r>
              <a:rPr lang="en-US" sz="1000" b="1" i="0" u="none" strike="noStrike" cap="none" dirty="0">
                <a:solidFill>
                  <a:schemeClr val="lt1"/>
                </a:solidFill>
                <a:highlight>
                  <a:srgbClr val="800000"/>
                </a:highlight>
                <a:latin typeface="Arial"/>
                <a:ea typeface="Arial"/>
                <a:cs typeface="Arial"/>
                <a:sym typeface="Arial"/>
              </a:rPr>
              <a:t>NEW </a:t>
            </a:r>
            <a:endParaRPr lang="en-US" sz="1000" dirty="0"/>
          </a:p>
        </p:txBody>
      </p:sp>
      <p:sp>
        <p:nvSpPr>
          <p:cNvPr id="26" name="TextBox 25">
            <a:extLst>
              <a:ext uri="{FF2B5EF4-FFF2-40B4-BE49-F238E27FC236}">
                <a16:creationId xmlns:a16="http://schemas.microsoft.com/office/drawing/2014/main" id="{93306930-C001-7AB4-E140-46EEFE37873F}"/>
              </a:ext>
            </a:extLst>
          </p:cNvPr>
          <p:cNvSpPr txBox="1"/>
          <p:nvPr/>
        </p:nvSpPr>
        <p:spPr>
          <a:xfrm>
            <a:off x="7396328" y="915786"/>
            <a:ext cx="782265" cy="246221"/>
          </a:xfrm>
          <a:prstGeom prst="rect">
            <a:avLst/>
          </a:prstGeom>
          <a:noFill/>
        </p:spPr>
        <p:txBody>
          <a:bodyPr wrap="square">
            <a:spAutoFit/>
          </a:bodyPr>
          <a:lstStyle/>
          <a:p>
            <a:r>
              <a:rPr lang="en-US" sz="1000" b="1" i="0" u="none" strike="noStrike" cap="none" dirty="0">
                <a:solidFill>
                  <a:schemeClr val="lt1"/>
                </a:solidFill>
                <a:highlight>
                  <a:srgbClr val="800000"/>
                </a:highlight>
                <a:latin typeface="Arial"/>
                <a:ea typeface="Arial"/>
                <a:cs typeface="Arial"/>
                <a:sym typeface="Arial"/>
              </a:rPr>
              <a:t>NEW </a:t>
            </a:r>
            <a:endParaRPr lang="en-US" sz="1000" dirty="0"/>
          </a:p>
        </p:txBody>
      </p:sp>
      <p:sp>
        <p:nvSpPr>
          <p:cNvPr id="27" name="Rectangle 26">
            <a:extLst>
              <a:ext uri="{FF2B5EF4-FFF2-40B4-BE49-F238E27FC236}">
                <a16:creationId xmlns:a16="http://schemas.microsoft.com/office/drawing/2014/main" id="{D7C5BEF8-00D2-A4AB-ABFB-CC54DA2F3C29}"/>
              </a:ext>
            </a:extLst>
          </p:cNvPr>
          <p:cNvSpPr/>
          <p:nvPr/>
        </p:nvSpPr>
        <p:spPr>
          <a:xfrm>
            <a:off x="4900704" y="494099"/>
            <a:ext cx="2555508" cy="338554"/>
          </a:xfrm>
          <a:prstGeom prst="rect">
            <a:avLst/>
          </a:prstGeom>
          <a:noFill/>
        </p:spPr>
        <p:txBody>
          <a:bodyPr wrap="none" lIns="91440" tIns="45720" rIns="91440" bIns="45720">
            <a:spAutoFit/>
          </a:bodyPr>
          <a:lstStyle/>
          <a:p>
            <a:pPr algn="ctr"/>
            <a:r>
              <a:rPr lang="en-US" sz="1600" b="0" cap="none" spc="0" dirty="0">
                <a:ln w="0"/>
                <a:gradFill>
                  <a:gsLst>
                    <a:gs pos="21000">
                      <a:srgbClr val="53575C"/>
                    </a:gs>
                    <a:gs pos="88000">
                      <a:srgbClr val="C5C7CA"/>
                    </a:gs>
                  </a:gsLst>
                  <a:lin ang="5400000"/>
                </a:gradFill>
                <a:effectLst/>
              </a:rPr>
              <a:t>AI Empowered Platforms</a:t>
            </a:r>
          </a:p>
        </p:txBody>
      </p:sp>
      <p:pic>
        <p:nvPicPr>
          <p:cNvPr id="29" name="Picture 28" descr="The text appears to be a fragmented and unrelated series of numbers and letters, with no clear image or context provided.&#10;&#10;AI-generated content may be incorrect.">
            <a:extLst>
              <a:ext uri="{FF2B5EF4-FFF2-40B4-BE49-F238E27FC236}">
                <a16:creationId xmlns:a16="http://schemas.microsoft.com/office/drawing/2014/main" id="{218F27CD-A482-DA41-2116-ECA415EA5369}"/>
              </a:ext>
            </a:extLst>
          </p:cNvPr>
          <p:cNvPicPr>
            <a:picLocks noChangeAspect="1"/>
          </p:cNvPicPr>
          <p:nvPr/>
        </p:nvPicPr>
        <p:blipFill>
          <a:blip r:embed="rId15"/>
          <a:stretch>
            <a:fillRect/>
          </a:stretch>
        </p:blipFill>
        <p:spPr>
          <a:xfrm>
            <a:off x="5073492" y="1719557"/>
            <a:ext cx="1000212" cy="569777"/>
          </a:xfrm>
          <a:prstGeom prst="rect">
            <a:avLst/>
          </a:prstGeom>
        </p:spPr>
      </p:pic>
      <p:sp>
        <p:nvSpPr>
          <p:cNvPr id="30" name="TextBox 29">
            <a:extLst>
              <a:ext uri="{FF2B5EF4-FFF2-40B4-BE49-F238E27FC236}">
                <a16:creationId xmlns:a16="http://schemas.microsoft.com/office/drawing/2014/main" id="{955A3924-95C6-3C58-1C23-EFE3422B4CE8}"/>
              </a:ext>
            </a:extLst>
          </p:cNvPr>
          <p:cNvSpPr txBox="1"/>
          <p:nvPr/>
        </p:nvSpPr>
        <p:spPr>
          <a:xfrm>
            <a:off x="5565448" y="1689709"/>
            <a:ext cx="782265" cy="246221"/>
          </a:xfrm>
          <a:prstGeom prst="rect">
            <a:avLst/>
          </a:prstGeom>
          <a:noFill/>
        </p:spPr>
        <p:txBody>
          <a:bodyPr wrap="square">
            <a:spAutoFit/>
          </a:bodyPr>
          <a:lstStyle/>
          <a:p>
            <a:r>
              <a:rPr lang="en-US" sz="1000" b="1" i="0" u="none" strike="noStrike" cap="none" dirty="0">
                <a:solidFill>
                  <a:schemeClr val="lt1"/>
                </a:solidFill>
                <a:highlight>
                  <a:srgbClr val="800000"/>
                </a:highlight>
                <a:latin typeface="Arial"/>
                <a:ea typeface="Arial"/>
                <a:cs typeface="Arial"/>
                <a:sym typeface="Arial"/>
              </a:rPr>
              <a:t>Fall ‘26 </a:t>
            </a:r>
            <a:endParaRPr lang="en-US" sz="1000" dirty="0"/>
          </a:p>
        </p:txBody>
      </p:sp>
      <p:pic>
        <p:nvPicPr>
          <p:cNvPr id="34" name="Picture 33" descr="Claude&#10;&#10;AI-generated content may be incorrect.">
            <a:extLst>
              <a:ext uri="{FF2B5EF4-FFF2-40B4-BE49-F238E27FC236}">
                <a16:creationId xmlns:a16="http://schemas.microsoft.com/office/drawing/2014/main" id="{8D28CDC1-E8D7-17FA-DCB5-696DF1096588}"/>
              </a:ext>
            </a:extLst>
          </p:cNvPr>
          <p:cNvPicPr>
            <a:picLocks noChangeAspect="1"/>
          </p:cNvPicPr>
          <p:nvPr/>
        </p:nvPicPr>
        <p:blipFill>
          <a:blip r:embed="rId16"/>
          <a:stretch>
            <a:fillRect/>
          </a:stretch>
        </p:blipFill>
        <p:spPr>
          <a:xfrm>
            <a:off x="6303818" y="1683643"/>
            <a:ext cx="1078195" cy="602326"/>
          </a:xfrm>
          <a:prstGeom prst="rect">
            <a:avLst/>
          </a:prstGeom>
          <a:ln w="6350">
            <a:solidFill>
              <a:schemeClr val="tx1"/>
            </a:solidFill>
          </a:ln>
        </p:spPr>
      </p:pic>
      <p:sp>
        <p:nvSpPr>
          <p:cNvPr id="35" name="TextBox 34">
            <a:extLst>
              <a:ext uri="{FF2B5EF4-FFF2-40B4-BE49-F238E27FC236}">
                <a16:creationId xmlns:a16="http://schemas.microsoft.com/office/drawing/2014/main" id="{C47AA9E4-AFB5-11B9-4F63-9A2A5CC376D3}"/>
              </a:ext>
            </a:extLst>
          </p:cNvPr>
          <p:cNvSpPr txBox="1"/>
          <p:nvPr/>
        </p:nvSpPr>
        <p:spPr>
          <a:xfrm>
            <a:off x="6866846" y="1638206"/>
            <a:ext cx="782265" cy="246221"/>
          </a:xfrm>
          <a:prstGeom prst="rect">
            <a:avLst/>
          </a:prstGeom>
          <a:noFill/>
        </p:spPr>
        <p:txBody>
          <a:bodyPr wrap="square">
            <a:spAutoFit/>
          </a:bodyPr>
          <a:lstStyle/>
          <a:p>
            <a:r>
              <a:rPr lang="en-US" sz="1000" b="1" i="0" u="none" strike="noStrike" cap="none" dirty="0">
                <a:solidFill>
                  <a:schemeClr val="lt1"/>
                </a:solidFill>
                <a:highlight>
                  <a:srgbClr val="800000"/>
                </a:highlight>
                <a:latin typeface="Arial"/>
                <a:ea typeface="Arial"/>
                <a:cs typeface="Arial"/>
                <a:sym typeface="Arial"/>
              </a:rPr>
              <a:t>Fall ‘26 </a:t>
            </a:r>
            <a:endParaRPr lang="en-US" sz="1000" dirty="0"/>
          </a:p>
        </p:txBody>
      </p:sp>
    </p:spTree>
    <p:extLst>
      <p:ext uri="{BB962C8B-B14F-4D97-AF65-F5344CB8AC3E}">
        <p14:creationId xmlns:p14="http://schemas.microsoft.com/office/powerpoint/2010/main" val="999259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0EEE3-16F2-04EC-9BE5-E1DEB41E1012}"/>
              </a:ext>
            </a:extLst>
          </p:cNvPr>
          <p:cNvSpPr>
            <a:spLocks noGrp="1"/>
          </p:cNvSpPr>
          <p:nvPr>
            <p:ph type="title"/>
          </p:nvPr>
        </p:nvSpPr>
        <p:spPr>
          <a:xfrm>
            <a:off x="609599" y="750570"/>
            <a:ext cx="10972802" cy="609600"/>
          </a:xfrm>
        </p:spPr>
        <p:txBody>
          <a:bodyPr/>
          <a:lstStyle/>
          <a:p>
            <a:r>
              <a:rPr lang="en-US" dirty="0"/>
              <a:t>FSU AI &amp; Policy Committee (AIEAC)</a:t>
            </a:r>
          </a:p>
        </p:txBody>
      </p:sp>
      <p:sp>
        <p:nvSpPr>
          <p:cNvPr id="3" name="Content Placeholder 2">
            <a:extLst>
              <a:ext uri="{FF2B5EF4-FFF2-40B4-BE49-F238E27FC236}">
                <a16:creationId xmlns:a16="http://schemas.microsoft.com/office/drawing/2014/main" id="{41DBAC99-D2D0-574B-9859-B3F6434FCBA0}"/>
              </a:ext>
            </a:extLst>
          </p:cNvPr>
          <p:cNvSpPr>
            <a:spLocks noGrp="1"/>
          </p:cNvSpPr>
          <p:nvPr>
            <p:ph sz="half" idx="10"/>
          </p:nvPr>
        </p:nvSpPr>
        <p:spPr>
          <a:xfrm>
            <a:off x="609600" y="1753496"/>
            <a:ext cx="7706810" cy="3449324"/>
          </a:xfrm>
        </p:spPr>
        <p:txBody>
          <a:bodyPr vert="horz" lIns="91440" tIns="45720" rIns="91440" bIns="45720" rtlCol="0" anchor="t">
            <a:normAutofit fontScale="85000" lnSpcReduction="20000"/>
          </a:bodyPr>
          <a:lstStyle/>
          <a:p>
            <a:pPr>
              <a:lnSpc>
                <a:spcPct val="120000"/>
              </a:lnSpc>
              <a:spcBef>
                <a:spcPts val="0"/>
              </a:spcBef>
              <a:spcAft>
                <a:spcPts val="1200"/>
              </a:spcAft>
            </a:pPr>
            <a:r>
              <a:rPr lang="en-US" sz="1800"/>
              <a:t>Artificial Intelligence in Education Advisory Committee (AIEAC) was </a:t>
            </a:r>
            <a:r>
              <a:rPr lang="en-US" sz="1800" b="1"/>
              <a:t>established in the fall of 2024 to provide guidelines and resources </a:t>
            </a:r>
            <a:r>
              <a:rPr lang="en-US" sz="1800"/>
              <a:t>for the use of AI in teaching and learning</a:t>
            </a:r>
          </a:p>
          <a:p>
            <a:pPr>
              <a:lnSpc>
                <a:spcPct val="120000"/>
              </a:lnSpc>
              <a:spcBef>
                <a:spcPts val="0"/>
              </a:spcBef>
              <a:spcAft>
                <a:spcPts val="1200"/>
              </a:spcAft>
            </a:pPr>
            <a:r>
              <a:rPr lang="en-US" sz="1800" b="1"/>
              <a:t>Comprised of faculty, staff, students, and administrators</a:t>
            </a:r>
            <a:r>
              <a:rPr lang="en-US" sz="1800"/>
              <a:t>, the AIEAC is conducting an extensive review of practices, resources, and materials from peer institutions and professional organizations</a:t>
            </a:r>
            <a:endParaRPr lang="en-US" sz="1800">
              <a:cs typeface="Arial"/>
            </a:endParaRPr>
          </a:p>
          <a:p>
            <a:pPr>
              <a:lnSpc>
                <a:spcPct val="120000"/>
              </a:lnSpc>
              <a:spcBef>
                <a:spcPts val="0"/>
              </a:spcBef>
              <a:spcAft>
                <a:spcPts val="1200"/>
              </a:spcAft>
            </a:pPr>
            <a:r>
              <a:rPr lang="en-US" sz="1800" b="1"/>
              <a:t>Faculty and student surveys </a:t>
            </a:r>
            <a:r>
              <a:rPr lang="en-US" sz="1800"/>
              <a:t>have been distributed to assess AI adoption and use in teaching and learning</a:t>
            </a:r>
            <a:endParaRPr lang="en-US" sz="1800">
              <a:cs typeface="Arial"/>
            </a:endParaRPr>
          </a:p>
          <a:p>
            <a:pPr>
              <a:lnSpc>
                <a:spcPct val="120000"/>
              </a:lnSpc>
              <a:spcBef>
                <a:spcPts val="0"/>
              </a:spcBef>
              <a:spcAft>
                <a:spcPts val="1200"/>
              </a:spcAft>
            </a:pPr>
            <a:r>
              <a:rPr lang="en-US" sz="1800"/>
              <a:t>Survey data is being used to </a:t>
            </a:r>
            <a:r>
              <a:rPr lang="en-US" sz="1800" b="1"/>
              <a:t>develop targeted, multi-tiered training and support resources</a:t>
            </a:r>
            <a:r>
              <a:rPr lang="en-US" sz="1800"/>
              <a:t> for faculty and students</a:t>
            </a:r>
            <a:endParaRPr lang="en-US" sz="1800">
              <a:cs typeface="Arial"/>
            </a:endParaRPr>
          </a:p>
          <a:p>
            <a:pPr>
              <a:lnSpc>
                <a:spcPct val="120000"/>
              </a:lnSpc>
              <a:spcBef>
                <a:spcPts val="0"/>
              </a:spcBef>
              <a:spcAft>
                <a:spcPts val="600"/>
              </a:spcAft>
            </a:pPr>
            <a:r>
              <a:rPr lang="en-US" sz="1800"/>
              <a:t>Top-level AI-focused website (ai.fsu.edu) is live, and </a:t>
            </a:r>
            <a:r>
              <a:rPr lang="en-US" sz="1800" b="1"/>
              <a:t>showcases FSU’s AI initiatives</a:t>
            </a:r>
            <a:r>
              <a:rPr lang="en-US" sz="1800"/>
              <a:t>, policies &amp; guidelines, resources, and accomplishments</a:t>
            </a:r>
            <a:endParaRPr lang="en-US" sz="1800">
              <a:cs typeface="Arial"/>
            </a:endParaRPr>
          </a:p>
        </p:txBody>
      </p:sp>
      <p:pic>
        <p:nvPicPr>
          <p:cNvPr id="5" name="Picture 4" descr="Graphic with text &quot;AI at Florida State University&quot;">
            <a:extLst>
              <a:ext uri="{FF2B5EF4-FFF2-40B4-BE49-F238E27FC236}">
                <a16:creationId xmlns:a16="http://schemas.microsoft.com/office/drawing/2014/main" id="{E811C24F-FEAE-29AB-C0A6-6A6099871EA5}"/>
              </a:ext>
            </a:extLst>
          </p:cNvPr>
          <p:cNvPicPr>
            <a:picLocks noChangeAspect="1"/>
          </p:cNvPicPr>
          <p:nvPr/>
        </p:nvPicPr>
        <p:blipFill>
          <a:blip r:embed="rId3"/>
          <a:stretch>
            <a:fillRect/>
          </a:stretch>
        </p:blipFill>
        <p:spPr>
          <a:xfrm>
            <a:off x="9471660" y="0"/>
            <a:ext cx="2720340" cy="2720340"/>
          </a:xfrm>
          <a:prstGeom prst="rect">
            <a:avLst/>
          </a:prstGeom>
        </p:spPr>
      </p:pic>
      <p:sp>
        <p:nvSpPr>
          <p:cNvPr id="6" name="TextBox 5">
            <a:extLst>
              <a:ext uri="{FF2B5EF4-FFF2-40B4-BE49-F238E27FC236}">
                <a16:creationId xmlns:a16="http://schemas.microsoft.com/office/drawing/2014/main" id="{B76F0227-E5CD-6C62-C919-0B8A757A96C6}"/>
              </a:ext>
            </a:extLst>
          </p:cNvPr>
          <p:cNvSpPr txBox="1"/>
          <p:nvPr/>
        </p:nvSpPr>
        <p:spPr>
          <a:xfrm>
            <a:off x="9135688" y="2412563"/>
            <a:ext cx="2720340" cy="307777"/>
          </a:xfrm>
          <a:prstGeom prst="rect">
            <a:avLst/>
          </a:prstGeom>
          <a:noFill/>
        </p:spPr>
        <p:txBody>
          <a:bodyPr wrap="square">
            <a:spAutoFit/>
          </a:bodyPr>
          <a:lstStyle/>
          <a:p>
            <a:pPr algn="ctr"/>
            <a:r>
              <a:rPr lang="en-US" sz="1400">
                <a:solidFill>
                  <a:schemeClr val="bg1"/>
                </a:solidFill>
                <a:latin typeface="Open Sans" panose="020B0606030504020204" pitchFamily="2" charset="0"/>
                <a:ea typeface="Open Sans" panose="020B0606030504020204" pitchFamily="2" charset="0"/>
                <a:cs typeface="Open Sans" panose="020B0606030504020204" pitchFamily="2" charset="0"/>
              </a:rPr>
              <a:t>ai.fsu.edu</a:t>
            </a:r>
          </a:p>
        </p:txBody>
      </p:sp>
    </p:spTree>
    <p:extLst>
      <p:ext uri="{BB962C8B-B14F-4D97-AF65-F5344CB8AC3E}">
        <p14:creationId xmlns:p14="http://schemas.microsoft.com/office/powerpoint/2010/main" val="3595770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58B4B2C-4318-E5E1-B559-D1F55B90A17F}"/>
              </a:ext>
            </a:extLst>
          </p:cNvPr>
          <p:cNvGraphicFramePr/>
          <p:nvPr/>
        </p:nvGraphicFramePr>
        <p:xfrm>
          <a:off x="1263650" y="1475317"/>
          <a:ext cx="9245600" cy="42396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3">
            <a:extLst>
              <a:ext uri="{FF2B5EF4-FFF2-40B4-BE49-F238E27FC236}">
                <a16:creationId xmlns:a16="http://schemas.microsoft.com/office/drawing/2014/main" id="{886172D3-7A51-8212-F945-18346E081C53}"/>
              </a:ext>
            </a:extLst>
          </p:cNvPr>
          <p:cNvSpPr>
            <a:spLocks noGrp="1"/>
          </p:cNvSpPr>
          <p:nvPr>
            <p:ph type="title"/>
          </p:nvPr>
        </p:nvSpPr>
        <p:spPr>
          <a:xfrm>
            <a:off x="438150" y="204573"/>
            <a:ext cx="11169650" cy="1011066"/>
          </a:xfrm>
        </p:spPr>
        <p:txBody>
          <a:bodyPr>
            <a:normAutofit fontScale="90000"/>
          </a:bodyPr>
          <a:lstStyle/>
          <a:p>
            <a:pPr algn="ctr"/>
            <a:r>
              <a:rPr lang="en-US" dirty="0"/>
              <a:t>Importance of strategic, protected investments</a:t>
            </a:r>
          </a:p>
        </p:txBody>
      </p:sp>
    </p:spTree>
    <p:extLst>
      <p:ext uri="{BB962C8B-B14F-4D97-AF65-F5344CB8AC3E}">
        <p14:creationId xmlns:p14="http://schemas.microsoft.com/office/powerpoint/2010/main" val="2336999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ontent Placeholder 2">
            <a:extLst>
              <a:ext uri="{FF2B5EF4-FFF2-40B4-BE49-F238E27FC236}">
                <a16:creationId xmlns:a16="http://schemas.microsoft.com/office/drawing/2014/main" id="{6A261400-47F3-3588-CB34-29791D8C9D34}"/>
              </a:ext>
            </a:extLst>
          </p:cNvPr>
          <p:cNvSpPr txBox="1">
            <a:spLocks/>
          </p:cNvSpPr>
          <p:nvPr/>
        </p:nvSpPr>
        <p:spPr>
          <a:xfrm>
            <a:off x="521829" y="2132558"/>
            <a:ext cx="5386391" cy="1837927"/>
          </a:xfrm>
          <a:prstGeom prst="roundRect">
            <a:avLst/>
          </a:prstGeom>
          <a:noFill/>
        </p:spPr>
        <p:txBody>
          <a:bodyPr vert="horz" lIns="91440" tIns="45720" rIns="91440" bIns="45720" rtlCol="0" anchor="t">
            <a:normAutofit/>
          </a:bodyPr>
          <a:lstStyle>
            <a:defPPr>
              <a:defRPr lang="en-US"/>
            </a:defPPr>
            <a:lvl1pPr marL="0" algn="l" defTabSz="914400" rtl="0" eaLnBrk="1" latinLnBrk="0" hangingPunct="1">
              <a:defRPr sz="18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1600" b="0" i="0" u="none" strike="noStrike" kern="1200" cap="none" spc="0" normalizeH="0" baseline="0" noProof="0" dirty="0">
                <a:ln>
                  <a:noFill/>
                </a:ln>
                <a:solidFill>
                  <a:srgbClr val="101820"/>
                </a:solidFill>
                <a:effectLst/>
                <a:uLnTx/>
                <a:uFillTx/>
                <a:ea typeface="Open Sans"/>
                <a:cs typeface="Open Sans"/>
              </a:rPr>
              <a:t>To safeguard Florida State University's digital resources, ITS introduced an annual cybersecurity awareness training program. This training should be completed by all FSU employees by </a:t>
            </a:r>
            <a:r>
              <a:rPr kumimoji="0" lang="en-US" sz="1600" b="1" i="0" u="none" strike="noStrike" kern="1200" cap="none" spc="0" normalizeH="0" baseline="0" noProof="0" dirty="0">
                <a:ln>
                  <a:noFill/>
                </a:ln>
                <a:solidFill>
                  <a:srgbClr val="101820"/>
                </a:solidFill>
                <a:effectLst/>
                <a:uLnTx/>
                <a:uFillTx/>
                <a:ea typeface="Open Sans"/>
                <a:cs typeface="Open Sans"/>
              </a:rPr>
              <a:t>October 15 each year</a:t>
            </a:r>
            <a:r>
              <a:rPr kumimoji="0" lang="en-US" sz="1600" b="0" i="0" u="none" strike="noStrike" kern="1200" cap="none" spc="0" normalizeH="0" baseline="0" noProof="0" dirty="0">
                <a:ln>
                  <a:noFill/>
                </a:ln>
                <a:solidFill>
                  <a:srgbClr val="101820"/>
                </a:solidFill>
                <a:effectLst/>
                <a:uLnTx/>
                <a:uFillTx/>
                <a:ea typeface="Open Sans"/>
                <a:cs typeface="Open Sans"/>
              </a:rPr>
              <a:t>.</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1600" b="0" i="0" u="none" strike="noStrike" kern="1200" cap="none" spc="0" normalizeH="0" baseline="0" noProof="0" dirty="0">
              <a:ln>
                <a:noFill/>
              </a:ln>
              <a:solidFill>
                <a:srgbClr val="101820"/>
              </a:solidFill>
              <a:effectLst/>
              <a:uLnTx/>
              <a:uFillTx/>
              <a:ea typeface="Open Sans"/>
              <a:cs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101820"/>
              </a:solidFill>
              <a:effectLst/>
              <a:uLnTx/>
              <a:uFillTx/>
              <a:ea typeface="Open Sans"/>
              <a:cs typeface="Open Sans"/>
            </a:endParaRPr>
          </a:p>
        </p:txBody>
      </p:sp>
      <p:pic>
        <p:nvPicPr>
          <p:cNvPr id="5" name="Picture 4" descr="A hand holding a tablet displaying a sports news feed.&#10;&#10;AI-generated content may be incorrect.">
            <a:extLst>
              <a:ext uri="{FF2B5EF4-FFF2-40B4-BE49-F238E27FC236}">
                <a16:creationId xmlns:a16="http://schemas.microsoft.com/office/drawing/2014/main" id="{C1134E79-4FA6-B3C8-7281-C27FB0F66479}"/>
              </a:ext>
            </a:extLst>
          </p:cNvPr>
          <p:cNvPicPr>
            <a:picLocks noChangeAspect="1"/>
          </p:cNvPicPr>
          <p:nvPr/>
        </p:nvPicPr>
        <p:blipFill>
          <a:blip r:embed="rId3"/>
          <a:srcRect l="6592" r="3426"/>
          <a:stretch>
            <a:fillRect/>
          </a:stretch>
        </p:blipFill>
        <p:spPr>
          <a:xfrm>
            <a:off x="6975021" y="0"/>
            <a:ext cx="5216979" cy="6157494"/>
          </a:xfrm>
          <a:prstGeom prst="rect">
            <a:avLst/>
          </a:prstGeom>
        </p:spPr>
      </p:pic>
      <p:pic>
        <p:nvPicPr>
          <p:cNvPr id="73" name="Picture 72">
            <a:extLst>
              <a:ext uri="{FF2B5EF4-FFF2-40B4-BE49-F238E27FC236}">
                <a16:creationId xmlns:a16="http://schemas.microsoft.com/office/drawing/2014/main" id="{2C831835-9633-4AD6-A2F9-D27AE3CC3696}"/>
              </a:ext>
            </a:extLst>
          </p:cNvPr>
          <p:cNvPicPr>
            <a:picLocks noChangeAspect="1"/>
          </p:cNvPicPr>
          <p:nvPr/>
        </p:nvPicPr>
        <p:blipFill>
          <a:blip r:embed="rId4">
            <a:alphaModFix amt="70000"/>
            <a:extLst>
              <a:ext uri="{BEBA8EAE-BF5A-486C-A8C5-ECC9F3942E4B}">
                <a14:imgProps xmlns:a14="http://schemas.microsoft.com/office/drawing/2010/main">
                  <a14:imgLayer r:embed="rId5">
                    <a14:imgEffect>
                      <a14:saturation sat="400000"/>
                    </a14:imgEffect>
                  </a14:imgLayer>
                </a14:imgProps>
              </a:ext>
            </a:extLst>
          </a:blip>
          <a:stretch/>
        </p:blipFill>
        <p:spPr>
          <a:xfrm>
            <a:off x="3312228" y="3818426"/>
            <a:ext cx="1598876" cy="1561305"/>
          </a:xfrm>
          <a:prstGeom prst="rect">
            <a:avLst/>
          </a:prstGeom>
          <a:noFill/>
        </p:spPr>
      </p:pic>
      <p:sp>
        <p:nvSpPr>
          <p:cNvPr id="26" name="Title 1">
            <a:extLst>
              <a:ext uri="{FF2B5EF4-FFF2-40B4-BE49-F238E27FC236}">
                <a16:creationId xmlns:a16="http://schemas.microsoft.com/office/drawing/2014/main" id="{5D67535D-B5BB-7B18-26CA-F9C9701BCF5A}"/>
              </a:ext>
            </a:extLst>
          </p:cNvPr>
          <p:cNvSpPr>
            <a:spLocks noGrp="1"/>
          </p:cNvSpPr>
          <p:nvPr>
            <p:ph type="title"/>
          </p:nvPr>
        </p:nvSpPr>
        <p:spPr>
          <a:xfrm>
            <a:off x="521829" y="548686"/>
            <a:ext cx="5639483" cy="1583872"/>
          </a:xfrm>
          <a:prstGeom prst="roundRect">
            <a:avLst/>
          </a:prstGeom>
          <a:solidFill>
            <a:srgbClr val="FFFFFF">
              <a:alpha val="85000"/>
            </a:srgbClr>
          </a:solidFill>
        </p:spPr>
        <p:txBody>
          <a:bodyPr/>
          <a:lstStyle/>
          <a:p>
            <a:r>
              <a:rPr lang="en-US" sz="3200" b="1" dirty="0">
                <a:latin typeface="+mn-lt"/>
                <a:cs typeface="Times New Roman"/>
              </a:rPr>
              <a:t>Required Annual Cybersecurity awareness training</a:t>
            </a:r>
            <a:endParaRPr lang="en-US" sz="3200" b="1" dirty="0">
              <a:latin typeface="+mn-lt"/>
            </a:endParaRPr>
          </a:p>
        </p:txBody>
      </p:sp>
      <p:sp>
        <p:nvSpPr>
          <p:cNvPr id="7" name="Content Placeholder 2">
            <a:extLst>
              <a:ext uri="{FF2B5EF4-FFF2-40B4-BE49-F238E27FC236}">
                <a16:creationId xmlns:a16="http://schemas.microsoft.com/office/drawing/2014/main" id="{CAD2DB1C-B78E-BE9B-A15A-2891D59C4768}"/>
              </a:ext>
            </a:extLst>
          </p:cNvPr>
          <p:cNvSpPr txBox="1">
            <a:spLocks/>
          </p:cNvSpPr>
          <p:nvPr/>
        </p:nvSpPr>
        <p:spPr>
          <a:xfrm>
            <a:off x="1271730" y="4367475"/>
            <a:ext cx="2040498" cy="383002"/>
          </a:xfrm>
          <a:prstGeom prst="rect">
            <a:avLst/>
          </a:prstGeom>
          <a:noFill/>
        </p:spPr>
        <p:txBody>
          <a:bodyPr vert="horz" lIns="91440" tIns="45720" rIns="91440" bIns="45720" rtlCol="0" anchor="t">
            <a:noAutofit/>
          </a:bodyPr>
          <a:lstStyle>
            <a:lvl1pPr marL="342900" indent="-342900" algn="l" defTabSz="914400" rtl="0" eaLnBrk="1" latinLnBrk="0" hangingPunct="1">
              <a:spcBef>
                <a:spcPct val="20000"/>
              </a:spcBef>
              <a:buFont typeface="Courier New" panose="02070309020205020404" pitchFamily="49" charset="0"/>
              <a:buChar char="o"/>
              <a:defRPr sz="2600" kern="1200">
                <a:solidFill>
                  <a:srgbClr val="101820"/>
                </a:solidFill>
                <a:latin typeface="+mn-lt"/>
                <a:ea typeface="Open Sans Light" pitchFamily="2" charset="0"/>
                <a:cs typeface="Open Sans Light" pitchFamily="2" charset="0"/>
              </a:defRPr>
            </a:lvl1pPr>
            <a:lvl2pPr marL="742950" indent="-285750" algn="l" defTabSz="914400" rtl="0" eaLnBrk="1" latinLnBrk="0" hangingPunct="1">
              <a:spcBef>
                <a:spcPct val="20000"/>
              </a:spcBef>
              <a:buFont typeface="Courier New" panose="02070309020205020404" pitchFamily="49" charset="0"/>
              <a:buChar char="o"/>
              <a:defRPr sz="2200" kern="1200">
                <a:solidFill>
                  <a:srgbClr val="101820"/>
                </a:solidFill>
                <a:latin typeface="+mn-lt"/>
                <a:ea typeface="Open Sans Light" pitchFamily="2" charset="0"/>
                <a:cs typeface="Open Sans Light" pitchFamily="2" charset="0"/>
              </a:defRPr>
            </a:lvl2pPr>
            <a:lvl3pPr marL="11430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3pPr>
            <a:lvl4pPr marL="16002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4pPr>
            <a:lvl5pPr marL="2057400" indent="-228600" algn="l" defTabSz="914400" rtl="0" eaLnBrk="1" latinLnBrk="0" hangingPunct="1">
              <a:spcBef>
                <a:spcPct val="20000"/>
              </a:spcBef>
              <a:buFont typeface="Courier New" panose="02070309020205020404" pitchFamily="49" charset="0"/>
              <a:buChar char="o"/>
              <a:defRPr sz="1800" kern="1200">
                <a:solidFill>
                  <a:srgbClr val="101820"/>
                </a:solidFill>
                <a:latin typeface="+mn-lt"/>
                <a:ea typeface="Open Sans Light" pitchFamily="2" charset="0"/>
                <a:cs typeface="Open Sans Light" pitchFamily="2"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600"/>
              </a:spcAft>
              <a:buNone/>
            </a:pPr>
            <a:r>
              <a:rPr lang="en-US" sz="1600" i="1" dirty="0">
                <a:solidFill>
                  <a:schemeClr val="tx1"/>
                </a:solidFill>
                <a:ea typeface="Open Sans Light"/>
                <a:cs typeface="Open Sans Light"/>
              </a:rPr>
              <a:t>Scan to learn more</a:t>
            </a:r>
            <a:endParaRPr lang="en-US" sz="1600" i="1" dirty="0">
              <a:solidFill>
                <a:schemeClr val="tx1"/>
              </a:solidFill>
            </a:endParaRPr>
          </a:p>
        </p:txBody>
      </p:sp>
      <p:sp>
        <p:nvSpPr>
          <p:cNvPr id="9" name="Rectangle 8">
            <a:extLst>
              <a:ext uri="{FF2B5EF4-FFF2-40B4-BE49-F238E27FC236}">
                <a16:creationId xmlns:a16="http://schemas.microsoft.com/office/drawing/2014/main" id="{249FAE06-812D-F323-400A-4D4298F0F019}"/>
              </a:ext>
              <a:ext uri="{C183D7F6-B498-43B3-948B-1728B52AA6E4}">
                <adec:decorative xmlns:adec="http://schemas.microsoft.com/office/drawing/2017/decorative" val="1"/>
              </a:ext>
            </a:extLst>
          </p:cNvPr>
          <p:cNvSpPr/>
          <p:nvPr/>
        </p:nvSpPr>
        <p:spPr>
          <a:xfrm>
            <a:off x="6975021" y="2378192"/>
            <a:ext cx="5216979" cy="3797095"/>
          </a:xfrm>
          <a:prstGeom prst="rect">
            <a:avLst/>
          </a:prstGeom>
          <a:gradFill>
            <a:gsLst>
              <a:gs pos="0">
                <a:srgbClr val="101820">
                  <a:alpha val="0"/>
                </a:srgbClr>
              </a:gs>
              <a:gs pos="100000">
                <a:srgbClr val="101820">
                  <a:alpha val="91766"/>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0635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1C257-1C3F-2A8C-D7A5-F838D7C8F9B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4690912-805D-BDDF-39DC-A444AD3C6FEA}"/>
              </a:ext>
            </a:extLst>
          </p:cNvPr>
          <p:cNvSpPr txBox="1"/>
          <p:nvPr/>
        </p:nvSpPr>
        <p:spPr>
          <a:xfrm>
            <a:off x="6643875" y="550529"/>
            <a:ext cx="5095875" cy="307777"/>
          </a:xfrm>
          <a:prstGeom prst="rect">
            <a:avLst/>
          </a:prstGeom>
          <a:noFill/>
        </p:spPr>
        <p:txBody>
          <a:bodyPr wrap="square" lIns="0" tIns="0" rIns="0" bIns="0" anchor="t">
            <a:spAutoFit/>
          </a:bodyPr>
          <a:lstStyle/>
          <a:p>
            <a:pPr algn="l"/>
            <a:r>
              <a:rPr lang="en-US" sz="2000" b="1" i="0" u="none" dirty="0">
                <a:solidFill>
                  <a:srgbClr val="CEB888"/>
                </a:solidFill>
                <a:latin typeface="Open Sans"/>
              </a:rPr>
              <a:t>VISIT AI.FSU.EDU</a:t>
            </a:r>
            <a:endParaRPr sz="2000" b="1" i="0" u="none" dirty="0">
              <a:solidFill>
                <a:srgbClr val="CEB888"/>
              </a:solidFill>
              <a:latin typeface="Open Sans"/>
            </a:endParaRPr>
          </a:p>
        </p:txBody>
      </p:sp>
      <p:sp>
        <p:nvSpPr>
          <p:cNvPr id="4" name="TextBox 3">
            <a:extLst>
              <a:ext uri="{FF2B5EF4-FFF2-40B4-BE49-F238E27FC236}">
                <a16:creationId xmlns:a16="http://schemas.microsoft.com/office/drawing/2014/main" id="{74B9C049-D2E2-FF3E-DB23-1240D3211F71}"/>
              </a:ext>
            </a:extLst>
          </p:cNvPr>
          <p:cNvSpPr txBox="1"/>
          <p:nvPr/>
        </p:nvSpPr>
        <p:spPr>
          <a:xfrm>
            <a:off x="6643875" y="936083"/>
            <a:ext cx="5304557" cy="1051570"/>
          </a:xfrm>
          <a:prstGeom prst="rect">
            <a:avLst/>
          </a:prstGeom>
          <a:noFill/>
        </p:spPr>
        <p:txBody>
          <a:bodyPr wrap="square" lIns="0" tIns="0" rIns="0" bIns="0" anchor="t">
            <a:spAutoFit/>
          </a:bodyPr>
          <a:lstStyle/>
          <a:p>
            <a:pPr algn="l">
              <a:lnSpc>
                <a:spcPts val="4140"/>
              </a:lnSpc>
            </a:pPr>
            <a:r>
              <a:rPr lang="en-US" sz="3450" b="1" i="0" u="none" dirty="0">
                <a:solidFill>
                  <a:srgbClr val="782F40"/>
                </a:solidFill>
                <a:latin typeface="Merriweather"/>
              </a:rPr>
              <a:t>AI News, Updates, Events &amp; Free Training</a:t>
            </a:r>
            <a:endParaRPr sz="3450" b="1" i="0" u="none" dirty="0">
              <a:solidFill>
                <a:srgbClr val="782F40"/>
              </a:solidFill>
              <a:latin typeface="Merriweather"/>
            </a:endParaRPr>
          </a:p>
        </p:txBody>
      </p:sp>
      <p:sp>
        <p:nvSpPr>
          <p:cNvPr id="5" name="TextBox 4">
            <a:extLst>
              <a:ext uri="{FF2B5EF4-FFF2-40B4-BE49-F238E27FC236}">
                <a16:creationId xmlns:a16="http://schemas.microsoft.com/office/drawing/2014/main" id="{B9671EAB-F5B7-BC08-0518-9794D0CF6800}"/>
              </a:ext>
            </a:extLst>
          </p:cNvPr>
          <p:cNvSpPr txBox="1"/>
          <p:nvPr/>
        </p:nvSpPr>
        <p:spPr>
          <a:xfrm>
            <a:off x="6643875" y="2161780"/>
            <a:ext cx="4530499" cy="588238"/>
          </a:xfrm>
          <a:prstGeom prst="rect">
            <a:avLst/>
          </a:prstGeom>
          <a:noFill/>
        </p:spPr>
        <p:txBody>
          <a:bodyPr wrap="square" lIns="0" tIns="0" rIns="0" bIns="0" anchor="t">
            <a:spAutoFit/>
          </a:bodyPr>
          <a:lstStyle/>
          <a:p>
            <a:pPr algn="l">
              <a:lnSpc>
                <a:spcPts val="2400"/>
              </a:lnSpc>
            </a:pPr>
            <a:r>
              <a:rPr lang="en-US" sz="1500" dirty="0">
                <a:solidFill>
                  <a:srgbClr val="4A4A4A"/>
                </a:solidFill>
                <a:latin typeface="Open Sans"/>
              </a:rPr>
              <a:t>View all the </a:t>
            </a:r>
            <a:r>
              <a:rPr lang="en-US" sz="1500" b="0" i="0" u="none" dirty="0">
                <a:solidFill>
                  <a:srgbClr val="4A4A4A"/>
                </a:solidFill>
                <a:latin typeface="Open Sans"/>
              </a:rPr>
              <a:t>latest AI events, news, and research across Florida State University in one place.</a:t>
            </a:r>
            <a:endParaRPr sz="1500" b="0" i="0" u="none" dirty="0">
              <a:solidFill>
                <a:srgbClr val="4A4A4A"/>
              </a:solidFill>
              <a:latin typeface="Open Sans"/>
            </a:endParaRPr>
          </a:p>
        </p:txBody>
      </p:sp>
      <p:sp>
        <p:nvSpPr>
          <p:cNvPr id="9" name="TextBox 8">
            <a:extLst>
              <a:ext uri="{FF2B5EF4-FFF2-40B4-BE49-F238E27FC236}">
                <a16:creationId xmlns:a16="http://schemas.microsoft.com/office/drawing/2014/main" id="{92A9DB26-A995-3745-A0FF-3F890A783695}"/>
              </a:ext>
            </a:extLst>
          </p:cNvPr>
          <p:cNvSpPr txBox="1"/>
          <p:nvPr/>
        </p:nvSpPr>
        <p:spPr>
          <a:xfrm>
            <a:off x="8534365" y="4979500"/>
            <a:ext cx="3086100" cy="184666"/>
          </a:xfrm>
          <a:prstGeom prst="rect">
            <a:avLst/>
          </a:prstGeom>
          <a:noFill/>
        </p:spPr>
        <p:txBody>
          <a:bodyPr wrap="square" lIns="0" tIns="0" rIns="0" bIns="0" anchor="t">
            <a:spAutoFit/>
          </a:bodyPr>
          <a:lstStyle/>
          <a:p>
            <a:r>
              <a:rPr lang="en-US" sz="1200" b="1" dirty="0"/>
              <a:t>FREE LinkedIn Learning AI Courses</a:t>
            </a:r>
            <a:endParaRPr sz="1200" b="0" i="0" u="none" dirty="0">
              <a:solidFill>
                <a:srgbClr val="555555"/>
              </a:solidFill>
              <a:latin typeface="Open Sans"/>
            </a:endParaRPr>
          </a:p>
        </p:txBody>
      </p:sp>
      <p:sp>
        <p:nvSpPr>
          <p:cNvPr id="19" name="TextBox 18">
            <a:extLst>
              <a:ext uri="{FF2B5EF4-FFF2-40B4-BE49-F238E27FC236}">
                <a16:creationId xmlns:a16="http://schemas.microsoft.com/office/drawing/2014/main" id="{E92DF39C-26F9-8689-48BB-E5A152776828}"/>
              </a:ext>
            </a:extLst>
          </p:cNvPr>
          <p:cNvSpPr txBox="1"/>
          <p:nvPr/>
        </p:nvSpPr>
        <p:spPr>
          <a:xfrm>
            <a:off x="8459467" y="3617633"/>
            <a:ext cx="6094902" cy="276999"/>
          </a:xfrm>
          <a:prstGeom prst="rect">
            <a:avLst/>
          </a:prstGeom>
          <a:noFill/>
        </p:spPr>
        <p:txBody>
          <a:bodyPr wrap="square">
            <a:spAutoFit/>
          </a:bodyPr>
          <a:lstStyle/>
          <a:p>
            <a:r>
              <a:rPr lang="it-IT" sz="1200" b="1" i="0" u="none" dirty="0">
                <a:solidFill>
                  <a:srgbClr val="2C2A29"/>
                </a:solidFill>
                <a:latin typeface="Open Sans"/>
              </a:rPr>
              <a:t>FREE Google AI for Professional Certification</a:t>
            </a:r>
          </a:p>
        </p:txBody>
      </p:sp>
      <p:pic>
        <p:nvPicPr>
          <p:cNvPr id="12" name="Picture 11" descr="The image shows a webpage featuring Florida State University's Artificial Intelligence program, highlighting various initiatives, projects, and accolades related to AI integration in education and research.&#10;&#10;AI-generated content may be incorrect.">
            <a:extLst>
              <a:ext uri="{FF2B5EF4-FFF2-40B4-BE49-F238E27FC236}">
                <a16:creationId xmlns:a16="http://schemas.microsoft.com/office/drawing/2014/main" id="{4487B076-0C13-C0E5-9F14-36F0AFBD9911}"/>
              </a:ext>
            </a:extLst>
          </p:cNvPr>
          <p:cNvPicPr>
            <a:picLocks noChangeAspect="1"/>
          </p:cNvPicPr>
          <p:nvPr/>
        </p:nvPicPr>
        <p:blipFill>
          <a:blip r:embed="rId2"/>
          <a:stretch>
            <a:fillRect/>
          </a:stretch>
        </p:blipFill>
        <p:spPr>
          <a:xfrm>
            <a:off x="0" y="-1"/>
            <a:ext cx="6025244" cy="6155871"/>
          </a:xfrm>
          <a:prstGeom prst="rect">
            <a:avLst/>
          </a:prstGeom>
          <a:ln w="3175">
            <a:solidFill>
              <a:schemeClr val="tx1"/>
            </a:solidFill>
          </a:ln>
        </p:spPr>
      </p:pic>
      <p:pic>
        <p:nvPicPr>
          <p:cNvPr id="14" name="Picture 13" descr="The image is a QR code, which is a matrix of black and white squares used for storing and decoding information.&#10;&#10;AI-generated content may be incorrect.">
            <a:extLst>
              <a:ext uri="{FF2B5EF4-FFF2-40B4-BE49-F238E27FC236}">
                <a16:creationId xmlns:a16="http://schemas.microsoft.com/office/drawing/2014/main" id="{C7DBF1DF-A4D1-7246-F4D0-D9FF8D639F2F}"/>
              </a:ext>
            </a:extLst>
          </p:cNvPr>
          <p:cNvPicPr>
            <a:picLocks noChangeAspect="1"/>
          </p:cNvPicPr>
          <p:nvPr/>
        </p:nvPicPr>
        <p:blipFill>
          <a:blip r:embed="rId3"/>
          <a:stretch>
            <a:fillRect/>
          </a:stretch>
        </p:blipFill>
        <p:spPr>
          <a:xfrm>
            <a:off x="7399498" y="3270889"/>
            <a:ext cx="979980" cy="986769"/>
          </a:xfrm>
          <a:prstGeom prst="rect">
            <a:avLst/>
          </a:prstGeom>
        </p:spPr>
      </p:pic>
      <p:pic>
        <p:nvPicPr>
          <p:cNvPr id="17" name="Picture 16" descr="The image displays a QR code, which is a matrix of black and white squares used to encode information for easy scanning.&#10;&#10;AI-generated content may be incorrect.">
            <a:extLst>
              <a:ext uri="{FF2B5EF4-FFF2-40B4-BE49-F238E27FC236}">
                <a16:creationId xmlns:a16="http://schemas.microsoft.com/office/drawing/2014/main" id="{4BCECBED-526F-153F-8152-E453CC12BDA6}"/>
              </a:ext>
            </a:extLst>
          </p:cNvPr>
          <p:cNvPicPr>
            <a:picLocks noChangeAspect="1"/>
          </p:cNvPicPr>
          <p:nvPr/>
        </p:nvPicPr>
        <p:blipFill>
          <a:blip r:embed="rId4"/>
          <a:stretch>
            <a:fillRect/>
          </a:stretch>
        </p:blipFill>
        <p:spPr>
          <a:xfrm>
            <a:off x="7399498" y="4578449"/>
            <a:ext cx="1002983" cy="986769"/>
          </a:xfrm>
          <a:prstGeom prst="rect">
            <a:avLst/>
          </a:prstGeom>
        </p:spPr>
      </p:pic>
    </p:spTree>
    <p:extLst>
      <p:ext uri="{BB962C8B-B14F-4D97-AF65-F5344CB8AC3E}">
        <p14:creationId xmlns:p14="http://schemas.microsoft.com/office/powerpoint/2010/main" val="2204213472"/>
      </p:ext>
    </p:extLst>
  </p:cSld>
  <p:clrMapOvr>
    <a:masterClrMapping/>
  </p:clrMapOvr>
</p:sld>
</file>

<file path=ppt/theme/theme1.xml><?xml version="1.0" encoding="utf-8"?>
<a:theme xmlns:a="http://schemas.openxmlformats.org/drawingml/2006/main" name="1_ITS Brand">
  <a:themeElements>
    <a:clrScheme name="FSU Brand">
      <a:dk1>
        <a:srgbClr val="101820"/>
      </a:dk1>
      <a:lt1>
        <a:srgbClr val="FFFFFF"/>
      </a:lt1>
      <a:dk2>
        <a:srgbClr val="782F40"/>
      </a:dk2>
      <a:lt2>
        <a:srgbClr val="CEB888"/>
      </a:lt2>
      <a:accent1>
        <a:srgbClr val="572932"/>
      </a:accent1>
      <a:accent2>
        <a:srgbClr val="DFD1A7"/>
      </a:accent2>
      <a:accent3>
        <a:srgbClr val="A6192E"/>
      </a:accent3>
      <a:accent4>
        <a:srgbClr val="FFC72C"/>
      </a:accent4>
      <a:accent5>
        <a:srgbClr val="425563"/>
      </a:accent5>
      <a:accent6>
        <a:srgbClr val="5CB8B2"/>
      </a:accent6>
      <a:hlink>
        <a:srgbClr val="782F40"/>
      </a:hlink>
      <a:folHlink>
        <a:srgbClr val="CEB888"/>
      </a:folHlink>
    </a:clrScheme>
    <a:fontScheme name="FSU Brand">
      <a:majorFont>
        <a:latin typeface="Times New Roman"/>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6" id="{49D42995-9508-4C88-9171-88CF0AA7BB1D}" vid="{06C24505-8CB7-469B-AFBC-64BBD3E6A015}"/>
    </a:ext>
  </a:extLst>
</a:theme>
</file>

<file path=ppt/theme/theme2.xml><?xml version="1.0" encoding="utf-8"?>
<a:theme xmlns:a="http://schemas.openxmlformats.org/drawingml/2006/main" name="2_ITS Brand">
  <a:themeElements>
    <a:clrScheme name="FSU Brand">
      <a:dk1>
        <a:srgbClr val="101820"/>
      </a:dk1>
      <a:lt1>
        <a:srgbClr val="FFFFFF"/>
      </a:lt1>
      <a:dk2>
        <a:srgbClr val="782F40"/>
      </a:dk2>
      <a:lt2>
        <a:srgbClr val="CEB888"/>
      </a:lt2>
      <a:accent1>
        <a:srgbClr val="572932"/>
      </a:accent1>
      <a:accent2>
        <a:srgbClr val="DFD1A7"/>
      </a:accent2>
      <a:accent3>
        <a:srgbClr val="A6192E"/>
      </a:accent3>
      <a:accent4>
        <a:srgbClr val="FFC72C"/>
      </a:accent4>
      <a:accent5>
        <a:srgbClr val="425563"/>
      </a:accent5>
      <a:accent6>
        <a:srgbClr val="5CB8B2"/>
      </a:accent6>
      <a:hlink>
        <a:srgbClr val="782F40"/>
      </a:hlink>
      <a:folHlink>
        <a:srgbClr val="CEB888"/>
      </a:folHlink>
    </a:clrScheme>
    <a:fontScheme name="FSU Brand">
      <a:majorFont>
        <a:latin typeface="Times New Roman"/>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6" id="{49D42995-9508-4C88-9171-88CF0AA7BB1D}" vid="{06C24505-8CB7-469B-AFBC-64BBD3E6A015}"/>
    </a:ext>
  </a:extLst>
</a:theme>
</file>

<file path=ppt/theme/theme3.xml><?xml version="1.0" encoding="utf-8"?>
<a:theme xmlns:a="http://schemas.openxmlformats.org/drawingml/2006/main" name="ITS Brand">
  <a:themeElements>
    <a:clrScheme name="FSU Brand">
      <a:dk1>
        <a:srgbClr val="101820"/>
      </a:dk1>
      <a:lt1>
        <a:srgbClr val="FFFFFF"/>
      </a:lt1>
      <a:dk2>
        <a:srgbClr val="782F40"/>
      </a:dk2>
      <a:lt2>
        <a:srgbClr val="CEB888"/>
      </a:lt2>
      <a:accent1>
        <a:srgbClr val="572932"/>
      </a:accent1>
      <a:accent2>
        <a:srgbClr val="DFD1A7"/>
      </a:accent2>
      <a:accent3>
        <a:srgbClr val="A6192E"/>
      </a:accent3>
      <a:accent4>
        <a:srgbClr val="FFC72C"/>
      </a:accent4>
      <a:accent5>
        <a:srgbClr val="425563"/>
      </a:accent5>
      <a:accent6>
        <a:srgbClr val="5CB8B2"/>
      </a:accent6>
      <a:hlink>
        <a:srgbClr val="782F40"/>
      </a:hlink>
      <a:folHlink>
        <a:srgbClr val="CEB888"/>
      </a:folHlink>
    </a:clrScheme>
    <a:fontScheme name="FSU Brand">
      <a:majorFont>
        <a:latin typeface="Times New Roman"/>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6" id="{49D42995-9508-4C88-9171-88CF0AA7BB1D}" vid="{06C24505-8CB7-469B-AFBC-64BBD3E6A01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8A144E7C77334D97F780776E91F497" ma:contentTypeVersion="18" ma:contentTypeDescription="Create a new document." ma:contentTypeScope="" ma:versionID="258306fc4d1742517c9112aa275432f5">
  <xsd:schema xmlns:xsd="http://www.w3.org/2001/XMLSchema" xmlns:xs="http://www.w3.org/2001/XMLSchema" xmlns:p="http://schemas.microsoft.com/office/2006/metadata/properties" xmlns:ns2="9f4e1a07-8b84-45be-bb8c-a4e0d092b921" xmlns:ns3="67aa5433-2597-4bc5-93b8-b6ee9f1bd362" targetNamespace="http://schemas.microsoft.com/office/2006/metadata/properties" ma:root="true" ma:fieldsID="5012878002df2d594f832293ca759af9" ns2:_="" ns3:_="">
    <xsd:import namespace="9f4e1a07-8b84-45be-bb8c-a4e0d092b921"/>
    <xsd:import namespace="67aa5433-2597-4bc5-93b8-b6ee9f1bd36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4e1a07-8b84-45be-bb8c-a4e0d092b9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43b83bf-5a34-45d0-bf74-ccf9241540c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aa5433-2597-4bc5-93b8-b6ee9f1bd36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cdbe19b-41a5-4e59-bdc4-55eed4b21e34}" ma:internalName="TaxCatchAll" ma:showField="CatchAllData" ma:web="67aa5433-2597-4bc5-93b8-b6ee9f1bd3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f4e1a07-8b84-45be-bb8c-a4e0d092b921">
      <Terms xmlns="http://schemas.microsoft.com/office/infopath/2007/PartnerControls"/>
    </lcf76f155ced4ddcb4097134ff3c332f>
    <TaxCatchAll xmlns="67aa5433-2597-4bc5-93b8-b6ee9f1bd362" xsi:nil="true"/>
  </documentManagement>
</p:properties>
</file>

<file path=customXml/itemProps1.xml><?xml version="1.0" encoding="utf-8"?>
<ds:datastoreItem xmlns:ds="http://schemas.openxmlformats.org/officeDocument/2006/customXml" ds:itemID="{9BBAEE44-8126-4613-9AD5-A23FA4494F8B}"/>
</file>

<file path=customXml/itemProps2.xml><?xml version="1.0" encoding="utf-8"?>
<ds:datastoreItem xmlns:ds="http://schemas.openxmlformats.org/officeDocument/2006/customXml" ds:itemID="{FB6ADFC9-2976-4615-ACF1-B3AD77CD6BF7}"/>
</file>

<file path=customXml/itemProps3.xml><?xml version="1.0" encoding="utf-8"?>
<ds:datastoreItem xmlns:ds="http://schemas.openxmlformats.org/officeDocument/2006/customXml" ds:itemID="{5088BE38-55A0-4BAD-8150-426A09E4F45E}"/>
</file>

<file path=docMetadata/LabelInfo.xml><?xml version="1.0" encoding="utf-8"?>
<clbl:labelList xmlns:clbl="http://schemas.microsoft.com/office/2020/mipLabelMetadata">
  <clbl:label id="{a36450eb-db06-42a7-8d1b-026719f701e3}" enabled="0" method="" siteId="{a36450eb-db06-42a7-8d1b-026719f701e3}" removed="1"/>
</clbl:labelList>
</file>

<file path=docProps/app.xml><?xml version="1.0" encoding="utf-8"?>
<Properties xmlns="http://schemas.openxmlformats.org/officeDocument/2006/extended-properties" xmlns:vt="http://schemas.openxmlformats.org/officeDocument/2006/docPropsVTypes">
  <Template/>
  <TotalTime>9780</TotalTime>
  <Words>948</Words>
  <Application>Microsoft Office PowerPoint</Application>
  <PresentationFormat>Widescreen</PresentationFormat>
  <Paragraphs>127</Paragraphs>
  <Slides>17</Slides>
  <Notes>10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17</vt:i4>
      </vt:variant>
    </vt:vector>
  </HeadingPairs>
  <TitlesOfParts>
    <vt:vector size="31" baseType="lpstr">
      <vt:lpstr>Aptos</vt:lpstr>
      <vt:lpstr>Arial</vt:lpstr>
      <vt:lpstr>Calibri</vt:lpstr>
      <vt:lpstr>Courier New</vt:lpstr>
      <vt:lpstr>Inter</vt:lpstr>
      <vt:lpstr>Merriweather</vt:lpstr>
      <vt:lpstr>Open Sans</vt:lpstr>
      <vt:lpstr>Open Sans Light</vt:lpstr>
      <vt:lpstr>Open Sans Medium</vt:lpstr>
      <vt:lpstr>Open Sans SemiBold</vt:lpstr>
      <vt:lpstr>Times New Roman</vt:lpstr>
      <vt:lpstr>1_ITS Brand</vt:lpstr>
      <vt:lpstr>2_ITS Brand</vt:lpstr>
      <vt:lpstr>ITS Brand</vt:lpstr>
      <vt:lpstr>ITS Update</vt:lpstr>
      <vt:lpstr>PowerPoint Presentation</vt:lpstr>
      <vt:lpstr>PowerPoint Presentation</vt:lpstr>
      <vt:lpstr>PowerPoint Presentation</vt:lpstr>
      <vt:lpstr>PowerPoint Presentation</vt:lpstr>
      <vt:lpstr>FSU AI &amp; Policy Committee (AIEAC)</vt:lpstr>
      <vt:lpstr>Importance of strategic, protected investments</vt:lpstr>
      <vt:lpstr>Required Annual Cybersecurity awareness training</vt:lpstr>
      <vt:lpstr>PowerPoint Presentation</vt:lpstr>
      <vt:lpstr>AI Sparks Pilot | 2025 - 2026</vt:lpstr>
      <vt:lpstr>Course Accessibility Training| 2025 - 2026</vt:lpstr>
      <vt:lpstr>Classroom Technologies| 2025 - 2026</vt:lpstr>
      <vt:lpstr>Academic Technologies| 2025 - 2026</vt:lpstr>
      <vt:lpstr>Assessment &amp; Testing| 2025 - 2026</vt:lpstr>
      <vt:lpstr>FSU Online Quality Initiative | 2025 - 2026</vt:lpstr>
      <vt:lpstr>Research Computing Center (RCC)</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CIO Update</dc:title>
  <dc:creator/>
  <cp:lastModifiedBy>Melissa Crawford</cp:lastModifiedBy>
  <cp:revision>8</cp:revision>
  <dcterms:created xsi:type="dcterms:W3CDTF">2024-02-23T10:10:42Z</dcterms:created>
  <dcterms:modified xsi:type="dcterms:W3CDTF">2026-08-12T12:46:03Z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0x010100BF8A144E7C77334D97F780776E91F497</vt:lpwstr>
  </property>
</Properties>
</file>