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</p:sldMasterIdLst>
  <p:notesMasterIdLst>
    <p:notesMasterId r:id="rId25"/>
  </p:notesMasterIdLst>
  <p:sldIdLst>
    <p:sldId id="256" r:id="rId4"/>
    <p:sldId id="257" r:id="rId5"/>
    <p:sldId id="1485" r:id="rId6"/>
    <p:sldId id="260" r:id="rId7"/>
    <p:sldId id="261" r:id="rId8"/>
    <p:sldId id="1479" r:id="rId9"/>
    <p:sldId id="1484" r:id="rId10"/>
    <p:sldId id="1397" r:id="rId11"/>
    <p:sldId id="1445" r:id="rId12"/>
    <p:sldId id="1486" r:id="rId13"/>
    <p:sldId id="1444" r:id="rId14"/>
    <p:sldId id="1446" r:id="rId15"/>
    <p:sldId id="1487" r:id="rId16"/>
    <p:sldId id="1443" r:id="rId17"/>
    <p:sldId id="1447" r:id="rId18"/>
    <p:sldId id="1488" r:id="rId19"/>
    <p:sldId id="269" r:id="rId20"/>
    <p:sldId id="1423" r:id="rId21"/>
    <p:sldId id="1489" r:id="rId22"/>
    <p:sldId id="1425" r:id="rId23"/>
    <p:sldId id="149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6F524A-F0EB-267F-7E3D-BC35558C710F}" name="Emily Kennelly" initials="EK" userId="S::elk03@fsu.edu::e282b1dc-9c52-4d1f-809a-819b7dca1654" providerId="AD"/>
  <p188:author id="{55F2FA95-518F-4DD0-B654-573ACDB6E893}" name="Michelle Douglas" initials="MD" userId="S::mdb13c@fsu.edu::67e5ad27-c4ff-4e05-9873-c8344c35af0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8D3"/>
    <a:srgbClr val="782F40"/>
    <a:srgbClr val="A6192E"/>
    <a:srgbClr val="DFD1A7"/>
    <a:srgbClr val="5E7461"/>
    <a:srgbClr val="5729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D7FE80-35F7-4D64-B9B3-73C70E45DE8A}" v="3" dt="2026-07-23T17:18:33.9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84262" autoAdjust="0"/>
  </p:normalViewPr>
  <p:slideViewPr>
    <p:cSldViewPr snapToGrid="0">
      <p:cViewPr varScale="1">
        <p:scale>
          <a:sx n="72" d="100"/>
          <a:sy n="72" d="100"/>
        </p:scale>
        <p:origin x="1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EE896-000D-42B2-A472-015E8040E77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057EB-11C2-4D92-8F9E-5F1ACA326A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58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FF3D8-A105-A827-61BC-A07FAC59D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A9F380-EBD8-E151-E87C-D783127370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51A812-920B-05B0-CCA3-B25956C8CC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0819B-EB52-89EB-717F-6A6D197CE0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80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838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56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(read slide)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569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592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2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9B901-0B25-C17D-6828-E4F8E3B2A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73EAE-1C3E-E8D9-0B3B-A9F139982B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34406A-CAE5-AACA-BB31-A34EA45B77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8C3B76-8342-D3E3-1C90-B53B36FC63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798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93C0B-156A-ECFF-3953-7B5FC655C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94ECA3-3690-5CBE-3B38-AD44DB1039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51782E-5585-ACBE-3AD5-C47C3EE1E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58AC9-0431-BD2C-0780-E6F0524A08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924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00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720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BE68A-E5F8-702C-0A93-F1C59C8FF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E05265-5510-84A1-57EE-E29DCE791C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C82F1-70AE-A4E6-E8A4-3B4E561F29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1A81A-2103-849D-A50B-731447B860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399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40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9169" y="1122363"/>
            <a:ext cx="643597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79" y="3989942"/>
            <a:ext cx="11173042" cy="10861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958BE-999F-7265-40E9-A5240BE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3645" y="929266"/>
            <a:ext cx="5693863" cy="340949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A544B2E-8699-8C40-9CEE-8DF77282B273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86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FB93E-0165-7922-39CB-8403F57F6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EA9D9-C4B7-4E5A-8BF1-AEF50543E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A843D-7418-D612-5FF8-37BC1250E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8C526-2423-FE08-908F-D1CC625B0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B452B-B2E3-6970-E135-544F8D1E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8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C7E10-773A-0FFD-96F5-E4B1534C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810511-A094-CDF5-22AD-008F576DE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B847DB-CB00-6B46-18BA-61354D20E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565E6-501E-A950-9109-73B7D4DEC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AC4804-95CB-A5EC-7436-0327C8E4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416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611A7-5CAB-A0A8-9ADF-47EA9915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8EB790-385C-75D8-F148-5AB1825EE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3F9ED-109C-E7E4-FC65-C4B45DDFE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966A9-97E3-4E20-D3F5-19EB07AB9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219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E530E-A39E-4B7F-27F3-A1DED943E6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4815FF-D0F2-4CED-8659-42739ACF6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4235-F59F-1C05-743D-753E4B2CE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61F74-418A-3F5C-3E9E-5A26EB2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918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71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846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orftfolio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2" y="2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1501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2438750" y="1982088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1501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871863" y="-607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1501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sz="quarter" idx="22"/>
          </p:nvPr>
        </p:nvSpPr>
        <p:spPr>
          <a:xfrm>
            <a:off x="7321753" y="1982695"/>
            <a:ext cx="2539934" cy="1980871"/>
          </a:xfrm>
        </p:spPr>
        <p:txBody>
          <a:bodyPr>
            <a:normAutofit/>
          </a:bodyPr>
          <a:lstStyle>
            <a:lvl1pPr marL="0" indent="0">
              <a:buNone/>
              <a:defRPr sz="1501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9742112" y="1217"/>
            <a:ext cx="2449888" cy="1980871"/>
          </a:xfrm>
        </p:spPr>
        <p:txBody>
          <a:bodyPr>
            <a:normAutofit/>
          </a:bodyPr>
          <a:lstStyle>
            <a:lvl1pPr marL="0" indent="0">
              <a:buNone/>
              <a:defRPr sz="1501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4944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-Sup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368165" y="1603015"/>
            <a:ext cx="1259942" cy="1258811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buNone/>
              <a:defRPr sz="1200" baseline="0"/>
            </a:lvl1pPr>
          </a:lstStyle>
          <a:p>
            <a:r>
              <a:rPr lang="en-US" dirty="0"/>
              <a:t>Drag  Your Picture Here</a:t>
            </a:r>
          </a:p>
        </p:txBody>
      </p:sp>
      <p:sp>
        <p:nvSpPr>
          <p:cNvPr id="75" name="Picture Placeholder 1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134531" y="1592554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/>
            </a:lvl1pPr>
          </a:lstStyle>
          <a:p>
            <a:r>
              <a:rPr lang="en-US" dirty="0"/>
              <a:t>Drag  Your Picture Here</a:t>
            </a:r>
          </a:p>
        </p:txBody>
      </p:sp>
      <p:sp>
        <p:nvSpPr>
          <p:cNvPr id="76" name="Picture Placeholder 13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6839987" y="1609007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217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en-US" dirty="0"/>
              <a:t>Drag  Your Picture Here</a:t>
            </a:r>
          </a:p>
          <a:p>
            <a:endParaRPr lang="en-US" dirty="0"/>
          </a:p>
        </p:txBody>
      </p:sp>
      <p:sp>
        <p:nvSpPr>
          <p:cNvPr id="77" name="Picture Placeholder 13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564327" y="1609007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217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en-US" dirty="0"/>
              <a:t>Drag  Your Picture Here</a:t>
            </a:r>
          </a:p>
          <a:p>
            <a:endParaRPr lang="en-US" dirty="0"/>
          </a:p>
        </p:txBody>
      </p:sp>
      <p:sp>
        <p:nvSpPr>
          <p:cNvPr id="78" name="Picture Placeholder 13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8214258" y="4054258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lnSpc>
                <a:spcPct val="130000"/>
              </a:lnSpc>
              <a:defRPr sz="1200"/>
            </a:lvl1pPr>
          </a:lstStyle>
          <a:p>
            <a:r>
              <a:rPr lang="en-US" dirty="0"/>
              <a:t>Drag  Your Picture Here</a:t>
            </a:r>
          </a:p>
        </p:txBody>
      </p:sp>
      <p:sp>
        <p:nvSpPr>
          <p:cNvPr id="79" name="Picture Placeholder 13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499535" y="4054258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217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en-US" dirty="0"/>
              <a:t>Drag  Your Picture Here</a:t>
            </a:r>
          </a:p>
          <a:p>
            <a:endParaRPr lang="en-US" dirty="0"/>
          </a:p>
        </p:txBody>
      </p:sp>
      <p:sp>
        <p:nvSpPr>
          <p:cNvPr id="80" name="Picture Placeholder 13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756072" y="4040047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217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en-US" dirty="0"/>
              <a:t>Drag  Your Picture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75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_Picture_place-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/>
          <p:cNvSpPr>
            <a:spLocks noGrp="1" noChangeAspect="1"/>
          </p:cNvSpPr>
          <p:nvPr>
            <p:ph type="pic" sz="quarter" idx="13"/>
          </p:nvPr>
        </p:nvSpPr>
        <p:spPr>
          <a:xfrm>
            <a:off x="0" y="-1"/>
            <a:ext cx="12203143" cy="685800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9182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887" y="1122363"/>
            <a:ext cx="11022226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1392"/>
            <a:ext cx="9144000" cy="11023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D87F3-13C9-F97D-679A-047289A8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55B78-8660-7977-A527-B43BB02E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0E80E-7229-C624-05C6-2454A98F93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95418" y="5360840"/>
            <a:ext cx="7001164" cy="12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2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716" y="3155682"/>
            <a:ext cx="9712569" cy="161520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9716" y="4886897"/>
            <a:ext cx="9712568" cy="104497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958BE-999F-7265-40E9-A5240BE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80026" y="601160"/>
            <a:ext cx="3831948" cy="22945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7A3D07-BFCC-B067-1A26-38A5C1EC8CEA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02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B4CA4-1BDB-D2FB-E9F6-6566E18DC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773"/>
            <a:ext cx="10515600" cy="10110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35409-C4CD-90F4-F6FD-D38184519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7590"/>
            <a:ext cx="10515600" cy="4187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AAF2A-F252-85D7-B59A-AC065740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67192"/>
            <a:ext cx="2743200" cy="49080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6550C-9433-24E4-3EAD-30A81EC25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67192"/>
            <a:ext cx="2743200" cy="49080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54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880B4-DA72-8AD7-D5F8-C1BC286E9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2637E-8094-255C-CEBE-7776CDF65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D5793-4EBF-1BB5-2B3F-E9C4CC7E79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811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23F44-6423-5214-29F9-1564FE9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811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B8CE90-6158-6721-6A83-1930F91FD763}"/>
              </a:ext>
            </a:extLst>
          </p:cNvPr>
          <p:cNvSpPr txBox="1"/>
          <p:nvPr userDrawn="1"/>
        </p:nvSpPr>
        <p:spPr>
          <a:xfrm>
            <a:off x="4487562" y="6448811"/>
            <a:ext cx="321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spc="0" dirty="0">
                <a:solidFill>
                  <a:schemeClr val="bg2"/>
                </a:solidFill>
                <a:latin typeface="+mn-lt"/>
                <a:ea typeface="Open Sans Light" pitchFamily="2" charset="0"/>
                <a:cs typeface="Open Sans Light" pitchFamily="2" charset="0"/>
              </a:rPr>
              <a:t>FLORIDA STATE UNIVERSITY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30D4B3-C176-C0D1-6627-BC47F077D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93439" y="44064"/>
            <a:ext cx="1298561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9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E62A-D4A1-12DB-FEC1-3819C3DD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FDB61-7333-5D50-B5C0-688DFCF83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40B5E-3E52-C4B9-9898-43CCDA94B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B8290-B12E-D7AE-B4CE-6AD080C2F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C5EE9-E76D-B076-3220-D9966577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02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448D9-6A0B-D164-B8E3-2D97680A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7717C-8D84-604E-FB53-FAA257C01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00931-DDF4-74B4-7482-676148ED4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CAB2-B6AC-6647-DF64-D642E5901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62DAE-67EA-6C69-E4D3-B0EA58043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8A9263-131B-40FF-E9B4-EC7D4948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24AB0-E725-AA9C-815A-6667122E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54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32159-26DE-7E09-2A91-62B668AF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CF45FF-8322-1D1F-71EE-C7DA4139F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47C8-C8DC-7727-063C-207D80FFE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22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F308FF-9CEF-9E71-F5F8-4339D02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EB8CB-6197-F5EC-FBD0-1D15310AD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67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AC931FD-487B-FB4F-9663-6F1B47FCF50B}"/>
              </a:ext>
            </a:extLst>
          </p:cNvPr>
          <p:cNvSpPr/>
          <p:nvPr userDrawn="1"/>
        </p:nvSpPr>
        <p:spPr>
          <a:xfrm>
            <a:off x="0" y="6359525"/>
            <a:ext cx="12192000" cy="498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4AF466-845F-25C1-2F42-A39E88937987}"/>
              </a:ext>
            </a:extLst>
          </p:cNvPr>
          <p:cNvSpPr txBox="1"/>
          <p:nvPr userDrawn="1"/>
        </p:nvSpPr>
        <p:spPr>
          <a:xfrm>
            <a:off x="4487562" y="6448811"/>
            <a:ext cx="321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spc="0" dirty="0">
                <a:solidFill>
                  <a:schemeClr val="accent2"/>
                </a:solidFill>
                <a:latin typeface="+mn-lt"/>
                <a:ea typeface="Open Sans Light" pitchFamily="2" charset="0"/>
                <a:cs typeface="Open Sans Light" pitchFamily="2" charset="0"/>
              </a:rPr>
              <a:t>FLORIDA STATE UNIVERSITY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3CF2F-ADD4-6F9A-E59D-04341310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9F1B-2C71-3B4E-A91B-8504AACA0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ED1D6-CC84-B500-5E9B-CA793480A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88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0A297-EF75-F329-75D5-059F83F2B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488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5B310E-2295-14E1-1DF0-91C6E89C8D7F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707038" y="47104"/>
            <a:ext cx="1293523" cy="6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51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+mj-lt"/>
          <a:ea typeface="+mj-ea"/>
          <a:cs typeface="Times New Roman" panose="02020603050405020304" pitchFamily="18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m.maxient.com/reportingform.php?FloridaStateUniv&amp;layout_id=5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azing.fsu.ed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hyperlink" Target="https://report.fsu.edu/" TargetMode="External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hr-eoc@fsu.edu" TargetMode="External"/><Relationship Id="rId5" Type="http://schemas.openxmlformats.org/officeDocument/2006/relationships/hyperlink" Target="mailto:cjb03k@fsu.edu" TargetMode="External"/><Relationship Id="rId4" Type="http://schemas.openxmlformats.org/officeDocument/2006/relationships/hyperlink" Target="mailto:Tsbrown@fsu.edu" TargetMode="External"/><Relationship Id="rId9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2.svg"/><Relationship Id="rId4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eap.fsu.edu" TargetMode="External"/><Relationship Id="rId3" Type="http://schemas.openxmlformats.org/officeDocument/2006/relationships/hyperlink" Target="knowmore.fsu.edu" TargetMode="External"/><Relationship Id="rId7" Type="http://schemas.openxmlformats.org/officeDocument/2006/relationships/hyperlink" Target="counseling.fsu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dsst.fsu.edu/vap" TargetMode="External"/><Relationship Id="rId5" Type="http://schemas.openxmlformats.org/officeDocument/2006/relationships/hyperlink" Target="police.fsu.edu" TargetMode="External"/><Relationship Id="rId4" Type="http://schemas.openxmlformats.org/officeDocument/2006/relationships/hyperlink" Target="compliance.hr.fsu.edu" TargetMode="External"/><Relationship Id="rId9" Type="http://schemas.openxmlformats.org/officeDocument/2006/relationships/hyperlink" Target="uhs.fsu.ed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tsbrown@fsu.edu" TargetMode="External"/><Relationship Id="rId7" Type="http://schemas.openxmlformats.org/officeDocument/2006/relationships/image" Target="../media/image44.svg"/><Relationship Id="rId2" Type="http://schemas.openxmlformats.org/officeDocument/2006/relationships/hyperlink" Target="mailto:cjb03k@fsu.edu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svg"/><Relationship Id="rId5" Type="http://schemas.openxmlformats.org/officeDocument/2006/relationships/image" Target="../media/image43.svg"/><Relationship Id="rId4" Type="http://schemas.openxmlformats.org/officeDocument/2006/relationships/hyperlink" Target="hazing.fsu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gulations.fsu.edu/policies/office-preside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07244-BA2B-01FB-9833-CC4433783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48655"/>
            <a:ext cx="12191999" cy="1053601"/>
          </a:xfrm>
        </p:spPr>
        <p:txBody>
          <a:bodyPr/>
          <a:lstStyle/>
          <a:p>
            <a:r>
              <a:rPr lang="en-US" b="1" dirty="0">
                <a:latin typeface="+mn-lt"/>
              </a:rPr>
              <a:t>Human Resources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5F2A2-3AA3-93BC-39DD-820B2D566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33564"/>
            <a:ext cx="9144000" cy="1627686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+mn-lt"/>
              </a:rPr>
              <a:t>Renisha Gibbs </a:t>
            </a:r>
          </a:p>
          <a:p>
            <a:r>
              <a:rPr lang="en-US" dirty="0">
                <a:latin typeface="+mn-lt"/>
              </a:rPr>
              <a:t>Associate Vice President for Human Resources/Finance &amp; Administration Chief of Staff</a:t>
            </a:r>
          </a:p>
          <a:p>
            <a:r>
              <a:rPr lang="en-US" dirty="0">
                <a:latin typeface="+mn-lt"/>
              </a:rPr>
              <a:t>August 17, 2026</a:t>
            </a:r>
          </a:p>
        </p:txBody>
      </p:sp>
    </p:spTree>
    <p:extLst>
      <p:ext uri="{BB962C8B-B14F-4D97-AF65-F5344CB8AC3E}">
        <p14:creationId xmlns:p14="http://schemas.microsoft.com/office/powerpoint/2010/main" val="2604660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D437AF3-8EDA-C92C-7B5F-DDDAEDD70B40}"/>
              </a:ext>
            </a:extLst>
          </p:cNvPr>
          <p:cNvSpPr/>
          <p:nvPr/>
        </p:nvSpPr>
        <p:spPr>
          <a:xfrm>
            <a:off x="0" y="2254102"/>
            <a:ext cx="12188825" cy="250711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7" name="Straight Connector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4761214"/>
            <a:ext cx="12188825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293924" y="1547011"/>
            <a:ext cx="6094413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750" b="1" dirty="0"/>
              <a:t>You are considered a Responsible Employee and have a mandatory reporting obligation if the:</a:t>
            </a:r>
          </a:p>
        </p:txBody>
      </p:sp>
      <p:sp>
        <p:nvSpPr>
          <p:cNvPr id="5" name="Rectangle 4"/>
          <p:cNvSpPr/>
          <p:nvPr/>
        </p:nvSpPr>
        <p:spPr>
          <a:xfrm>
            <a:off x="992432" y="5523169"/>
            <a:ext cx="102071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The report must be made within 2 days to the Office of Title IX or the Human Resources Office.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Even if you have told: FSUPD, your supervisor, or the Victim Advocate Program, you still need to make an official report.</a:t>
            </a:r>
          </a:p>
        </p:txBody>
      </p:sp>
      <p:grpSp>
        <p:nvGrpSpPr>
          <p:cNvPr id="11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12940" y="2449584"/>
            <a:ext cx="9886627" cy="2194886"/>
            <a:chOff x="1923983" y="5422389"/>
            <a:chExt cx="20732285" cy="4879286"/>
          </a:xfrm>
        </p:grpSpPr>
        <p:sp>
          <p:nvSpPr>
            <p:cNvPr id="3" name="Hexagon 2"/>
            <p:cNvSpPr/>
            <p:nvPr/>
          </p:nvSpPr>
          <p:spPr>
            <a:xfrm rot="5400000">
              <a:off x="19071518" y="5643629"/>
              <a:ext cx="3207982" cy="2765502"/>
            </a:xfrm>
            <a:prstGeom prst="hexagon">
              <a:avLst/>
            </a:prstGeom>
            <a:solidFill>
              <a:srgbClr val="425563"/>
            </a:solidFill>
            <a:ln>
              <a:solidFill>
                <a:srgbClr val="425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52" name="Hexagon 51"/>
            <p:cNvSpPr/>
            <p:nvPr/>
          </p:nvSpPr>
          <p:spPr>
            <a:xfrm rot="5400000">
              <a:off x="13427989" y="5643629"/>
              <a:ext cx="3207982" cy="2765502"/>
            </a:xfrm>
            <a:prstGeom prst="hexagon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53" name="Hexagon 52"/>
            <p:cNvSpPr/>
            <p:nvPr/>
          </p:nvSpPr>
          <p:spPr>
            <a:xfrm rot="5400000">
              <a:off x="7784460" y="5643629"/>
              <a:ext cx="3207982" cy="2765502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54" name="Hexagon 53"/>
            <p:cNvSpPr/>
            <p:nvPr/>
          </p:nvSpPr>
          <p:spPr>
            <a:xfrm rot="5400000">
              <a:off x="2140931" y="5643629"/>
              <a:ext cx="3207982" cy="2765502"/>
            </a:xfrm>
            <a:prstGeom prst="hexagon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58" name="Oval 57"/>
            <p:cNvSpPr/>
            <p:nvPr/>
          </p:nvSpPr>
          <p:spPr>
            <a:xfrm>
              <a:off x="3599100" y="10056167"/>
              <a:ext cx="245508" cy="245508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59" name="Oval 58"/>
            <p:cNvSpPr/>
            <p:nvPr/>
          </p:nvSpPr>
          <p:spPr>
            <a:xfrm>
              <a:off x="9281366" y="10056167"/>
              <a:ext cx="245508" cy="24550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60" name="Oval 59"/>
            <p:cNvSpPr/>
            <p:nvPr/>
          </p:nvSpPr>
          <p:spPr>
            <a:xfrm>
              <a:off x="20607346" y="10056167"/>
              <a:ext cx="245508" cy="245508"/>
            </a:xfrm>
            <a:prstGeom prst="ellipse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62" name="Oval 61"/>
            <p:cNvSpPr/>
            <p:nvPr/>
          </p:nvSpPr>
          <p:spPr>
            <a:xfrm>
              <a:off x="14909226" y="10056167"/>
              <a:ext cx="245508" cy="245508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6856979" y="8708053"/>
              <a:ext cx="5148872" cy="1169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Incident involves someone you supervise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8940254" y="8708053"/>
              <a:ext cx="3716014" cy="1169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Incident involves a minor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3361510" y="8665145"/>
              <a:ext cx="3460616" cy="1169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You witness sexual violence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923983" y="8705891"/>
              <a:ext cx="3716014" cy="1169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Incident involves a student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>
              <a:off x="20247860" y="6413933"/>
              <a:ext cx="889428" cy="115469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3265242" y="6474123"/>
              <a:ext cx="913223" cy="123850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8896233" y="6446827"/>
              <a:ext cx="1015774" cy="128166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14525420" y="6398117"/>
              <a:ext cx="1313220" cy="1330004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2792051" y="4994704"/>
            <a:ext cx="6607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Everyone is encouraged to report - All incidents.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40ED0ECD-7E30-B9CE-3577-67BB7F39D4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9433" y="405954"/>
            <a:ext cx="10829958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0" lvl="0" indent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Times New Roman" panose="02020603050405020304" pitchFamily="18" charset="0"/>
              </a:rPr>
              <a:t>Employee Reporting Obligation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469A0D-3A45-CCDD-BC16-946BD1AAE59F}"/>
              </a:ext>
            </a:extLst>
          </p:cNvPr>
          <p:cNvSpPr txBox="1"/>
          <p:nvPr/>
        </p:nvSpPr>
        <p:spPr>
          <a:xfrm>
            <a:off x="679433" y="1302893"/>
            <a:ext cx="10754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Faculty are not confidential. You are considered </a:t>
            </a:r>
            <a:r>
              <a:rPr lang="en-U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a Responsible Employee and have a </a:t>
            </a: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mandatory </a:t>
            </a:r>
            <a:r>
              <a:rPr lang="en-U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reporting obligation if: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17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964BF-78C3-516C-A813-7836D83C4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0884B8-BE5F-8CCA-4850-EF95F16740EC}"/>
              </a:ext>
            </a:extLst>
          </p:cNvPr>
          <p:cNvSpPr/>
          <p:nvPr/>
        </p:nvSpPr>
        <p:spPr>
          <a:xfrm>
            <a:off x="4280508" y="5172489"/>
            <a:ext cx="2263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4D90BC-699D-9F3D-44E5-CACF8A3BD964}"/>
              </a:ext>
            </a:extLst>
          </p:cNvPr>
          <p:cNvSpPr txBox="1"/>
          <p:nvPr/>
        </p:nvSpPr>
        <p:spPr>
          <a:xfrm>
            <a:off x="4908430" y="27518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2E299D-342B-9D42-7E22-E5F79A0CF192}"/>
              </a:ext>
            </a:extLst>
          </p:cNvPr>
          <p:cNvSpPr txBox="1"/>
          <p:nvPr/>
        </p:nvSpPr>
        <p:spPr>
          <a:xfrm>
            <a:off x="737899" y="1883960"/>
            <a:ext cx="9443791" cy="3565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cs typeface="Times New Roman" panose="02020603050405020304" pitchFamily="18" charset="0"/>
              </a:rPr>
              <a:t>FSU’s hazing prevention team’s mission is to enhance the quality and safety of student organizations by educating students on what hazing looks like and ways to report it.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cs typeface="Times New Roman" panose="02020603050405020304" pitchFamily="18" charset="0"/>
              </a:rPr>
              <a:t>We do this through interactive presentations and intentional programming that empowers students to create newer, less harmful traditions. 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cs typeface="Times New Roman" panose="02020603050405020304" pitchFamily="18" charset="0"/>
              </a:rPr>
              <a:t>We also teach our students how to identify hazing tactics, strategies to challenge the norms, and ways to report hazing.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D2DAEA96-9933-94A0-C13A-D31DF4DEA5A1}"/>
              </a:ext>
            </a:extLst>
          </p:cNvPr>
          <p:cNvSpPr txBox="1">
            <a:spLocks/>
          </p:cNvSpPr>
          <p:nvPr/>
        </p:nvSpPr>
        <p:spPr>
          <a:xfrm>
            <a:off x="607156" y="571189"/>
            <a:ext cx="10829958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en-US" spc="-150" dirty="0"/>
              <a:t>Hazing Prevention</a:t>
            </a:r>
          </a:p>
        </p:txBody>
      </p:sp>
    </p:spTree>
    <p:extLst>
      <p:ext uri="{BB962C8B-B14F-4D97-AF65-F5344CB8AC3E}">
        <p14:creationId xmlns:p14="http://schemas.microsoft.com/office/powerpoint/2010/main" val="75034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CBEF8-ABFE-6688-55BA-1B2A8D658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6E88733-73BB-6BCD-C6FF-35BF75267767}"/>
              </a:ext>
            </a:extLst>
          </p:cNvPr>
          <p:cNvSpPr/>
          <p:nvPr/>
        </p:nvSpPr>
        <p:spPr>
          <a:xfrm>
            <a:off x="4280508" y="5172489"/>
            <a:ext cx="2263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69F523-5E02-48BF-F018-3758CD1F522D}"/>
              </a:ext>
            </a:extLst>
          </p:cNvPr>
          <p:cNvSpPr txBox="1"/>
          <p:nvPr/>
        </p:nvSpPr>
        <p:spPr>
          <a:xfrm>
            <a:off x="4908430" y="27518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5A429D-3C40-0EFB-6D3A-282E1AE79A6E}"/>
              </a:ext>
            </a:extLst>
          </p:cNvPr>
          <p:cNvSpPr txBox="1"/>
          <p:nvPr/>
        </p:nvSpPr>
        <p:spPr>
          <a:xfrm>
            <a:off x="776326" y="1597664"/>
            <a:ext cx="95183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university has a reporting portal dedicated to submitting reports of Hazing incidents.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If you become aware of students impacted by Hazing activities, your </a:t>
            </a:r>
            <a:r>
              <a:rPr lang="en-US" sz="2400" b="1" dirty="0">
                <a:solidFill>
                  <a:schemeClr val="bg1"/>
                </a:solidFill>
              </a:rPr>
              <a:t>Mandatory Reporter status requires </a:t>
            </a:r>
            <a:r>
              <a:rPr lang="en-US" sz="2400" dirty="0">
                <a:solidFill>
                  <a:schemeClr val="bg1"/>
                </a:solidFill>
              </a:rPr>
              <a:t>that you report </a:t>
            </a:r>
            <a:r>
              <a:rPr lang="en-US" sz="2400" b="1" dirty="0">
                <a:solidFill>
                  <a:srgbClr val="782F4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Hazing Incidents</a:t>
            </a:r>
            <a:r>
              <a:rPr lang="en-U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r>
              <a:rPr lang="en-US" sz="2400" dirty="0"/>
              <a:t>.</a:t>
            </a:r>
            <a:r>
              <a:rPr lang="en-US" sz="2400" b="1" dirty="0"/>
              <a:t>...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58966E-48F0-9E09-AB61-617758A3B25D}"/>
              </a:ext>
            </a:extLst>
          </p:cNvPr>
          <p:cNvSpPr txBox="1"/>
          <p:nvPr/>
        </p:nvSpPr>
        <p:spPr>
          <a:xfrm>
            <a:off x="632489" y="4866476"/>
            <a:ext cx="10556173" cy="830997"/>
          </a:xfrm>
          <a:prstGeom prst="rect">
            <a:avLst/>
          </a:prstGeom>
          <a:solidFill>
            <a:srgbClr val="EFE8D3">
              <a:alpha val="78000"/>
            </a:srgbClr>
          </a:solidFill>
          <a:ln>
            <a:solidFill>
              <a:srgbClr val="EFE8D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FSU Hazing Education Initiative – </a:t>
            </a:r>
            <a:r>
              <a:rPr lang="en-US" sz="2400" b="1" dirty="0">
                <a:solidFill>
                  <a:srgbClr val="782F40"/>
                </a:solidFill>
                <a:hlinkClick r:id="rId4"/>
              </a:rPr>
              <a:t>hazing.fsu.edu</a:t>
            </a:r>
            <a:r>
              <a:rPr lang="en-U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r>
              <a:rPr lang="en-US" sz="2400" dirty="0"/>
              <a:t> 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Please share this information with your students.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4C6D961-6D45-15D4-81D8-65C6E661D641}"/>
              </a:ext>
            </a:extLst>
          </p:cNvPr>
          <p:cNvSpPr txBox="1">
            <a:spLocks/>
          </p:cNvSpPr>
          <p:nvPr/>
        </p:nvSpPr>
        <p:spPr>
          <a:xfrm>
            <a:off x="632489" y="412930"/>
            <a:ext cx="10829958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en-US" spc="-150" dirty="0"/>
              <a:t>Report Hazing Incidents</a:t>
            </a:r>
          </a:p>
        </p:txBody>
      </p:sp>
    </p:spTree>
    <p:extLst>
      <p:ext uri="{BB962C8B-B14F-4D97-AF65-F5344CB8AC3E}">
        <p14:creationId xmlns:p14="http://schemas.microsoft.com/office/powerpoint/2010/main" val="81087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arallelogram 11">
            <a:extLst>
              <a:ext uri="{FF2B5EF4-FFF2-40B4-BE49-F238E27FC236}">
                <a16:creationId xmlns:a16="http://schemas.microsoft.com/office/drawing/2014/main" id="{9ADFA328-7AF3-2991-B11D-2CE714DDC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785" y="1567024"/>
            <a:ext cx="6046210" cy="835116"/>
          </a:xfrm>
          <a:prstGeom prst="parallelogram">
            <a:avLst/>
          </a:prstGeom>
          <a:solidFill>
            <a:srgbClr val="EFE8D3"/>
          </a:solidFill>
          <a:ln>
            <a:solidFill>
              <a:srgbClr val="EFE8D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376590" y="3738976"/>
            <a:ext cx="91260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The Affected Individual or Responding Individual tells you directly that an incident occurred, or they are being accused by another.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437198" y="2730039"/>
            <a:ext cx="74420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Any individual mentions/tell you. Even if it is a second or third-hand report (e.g., co-workers/police/media).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376590" y="4789082"/>
            <a:ext cx="62571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You witness (see or hear) a situation.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403282" y="5530078"/>
            <a:ext cx="48012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You hear it through the rumor mill.</a:t>
            </a:r>
          </a:p>
        </p:txBody>
      </p:sp>
      <p:sp>
        <p:nvSpPr>
          <p:cNvPr id="3" name="Rectangle 2"/>
          <p:cNvSpPr/>
          <p:nvPr/>
        </p:nvSpPr>
        <p:spPr>
          <a:xfrm>
            <a:off x="803938" y="1656777"/>
            <a:ext cx="5195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“Knew or Should Have Known” standard duty to report and respond if:</a:t>
            </a: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043A9B1C-96A2-D939-9DB7-56D2E5AA6E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4615" y="535061"/>
            <a:ext cx="10829958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0" lvl="0" indent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Times New Roman" panose="02020603050405020304" pitchFamily="18" charset="0"/>
              </a:rPr>
              <a:t>Reporting Triggers</a:t>
            </a:r>
          </a:p>
        </p:txBody>
      </p:sp>
      <p:pic>
        <p:nvPicPr>
          <p:cNvPr id="14" name="Graphic 13" descr="Chat with solid fill">
            <a:extLst>
              <a:ext uri="{FF2B5EF4-FFF2-40B4-BE49-F238E27FC236}">
                <a16:creationId xmlns:a16="http://schemas.microsoft.com/office/drawing/2014/main" id="{D498002B-87FA-BE47-10FD-EF13F44446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430" y="3629752"/>
            <a:ext cx="811058" cy="811058"/>
          </a:xfrm>
          <a:prstGeom prst="rect">
            <a:avLst/>
          </a:prstGeom>
        </p:spPr>
      </p:pic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64D752A4-6982-9D16-A9EF-5FAA321A91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47321">
            <a:off x="499963" y="2644372"/>
            <a:ext cx="853992" cy="853992"/>
          </a:xfrm>
          <a:prstGeom prst="rect">
            <a:avLst/>
          </a:prstGeom>
        </p:spPr>
      </p:pic>
      <p:pic>
        <p:nvPicPr>
          <p:cNvPr id="23" name="Graphic 22" descr="Ear with solid fill">
            <a:extLst>
              <a:ext uri="{FF2B5EF4-FFF2-40B4-BE49-F238E27FC236}">
                <a16:creationId xmlns:a16="http://schemas.microsoft.com/office/drawing/2014/main" id="{17914C34-EAAE-FE24-8A01-818426A7F6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430" y="5430333"/>
            <a:ext cx="811058" cy="811058"/>
          </a:xfrm>
          <a:prstGeom prst="rect">
            <a:avLst/>
          </a:prstGeom>
        </p:spPr>
      </p:pic>
      <p:pic>
        <p:nvPicPr>
          <p:cNvPr id="34" name="Graphic 33" descr="Life ring with solid fill">
            <a:extLst>
              <a:ext uri="{FF2B5EF4-FFF2-40B4-BE49-F238E27FC236}">
                <a16:creationId xmlns:a16="http://schemas.microsoft.com/office/drawing/2014/main" id="{97290BF2-1FC4-E777-FBDE-7A48D622DB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1429" y="4479917"/>
            <a:ext cx="811059" cy="811059"/>
          </a:xfrm>
          <a:prstGeom prst="rect">
            <a:avLst/>
          </a:prstGeom>
        </p:spPr>
      </p:pic>
      <p:pic>
        <p:nvPicPr>
          <p:cNvPr id="44" name="Picture 43" descr="A black and white dotted background&#10;">
            <a:extLst>
              <a:ext uri="{FF2B5EF4-FFF2-40B4-BE49-F238E27FC236}">
                <a16:creationId xmlns:a16="http://schemas.microsoft.com/office/drawing/2014/main" id="{CF6F491C-0622-4323-D740-9E375BF91E7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0607"/>
          <a:stretch>
            <a:fillRect/>
          </a:stretch>
        </p:blipFill>
        <p:spPr>
          <a:xfrm>
            <a:off x="10142769" y="2086309"/>
            <a:ext cx="1245292" cy="4236629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B4FB26F4-1CA9-195A-B123-2CD8058A9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66694" y="937763"/>
            <a:ext cx="2226031" cy="2297091"/>
            <a:chOff x="9060372" y="1299220"/>
            <a:chExt cx="2465517" cy="253847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941B146-4BD2-DF2B-E10D-65D4C7E44669}"/>
                </a:ext>
              </a:extLst>
            </p:cNvPr>
            <p:cNvGrpSpPr/>
            <p:nvPr/>
          </p:nvGrpSpPr>
          <p:grpSpPr>
            <a:xfrm>
              <a:off x="9060372" y="1299220"/>
              <a:ext cx="2465517" cy="2538470"/>
              <a:chOff x="6890212" y="2675028"/>
              <a:chExt cx="3582585" cy="3591086"/>
            </a:xfrm>
          </p:grpSpPr>
          <p:sp>
            <p:nvSpPr>
              <p:cNvPr id="5" name="Freeform 6"/>
              <p:cNvSpPr>
                <a:spLocks/>
              </p:cNvSpPr>
              <p:nvPr/>
            </p:nvSpPr>
            <p:spPr bwMode="auto">
              <a:xfrm>
                <a:off x="8673936" y="2675028"/>
                <a:ext cx="1793184" cy="2143678"/>
              </a:xfrm>
              <a:custGeom>
                <a:avLst/>
                <a:gdLst/>
                <a:ahLst/>
                <a:cxnLst>
                  <a:cxn ang="0">
                    <a:pos x="0" y="196"/>
                  </a:cxn>
                  <a:cxn ang="0">
                    <a:pos x="0" y="61"/>
                  </a:cxn>
                  <a:cxn ang="0">
                    <a:pos x="1" y="61"/>
                  </a:cxn>
                  <a:cxn ang="0">
                    <a:pos x="32" y="62"/>
                  </a:cxn>
                  <a:cxn ang="0">
                    <a:pos x="67" y="0"/>
                  </a:cxn>
                  <a:cxn ang="0">
                    <a:pos x="126" y="15"/>
                  </a:cxn>
                  <a:cxn ang="0">
                    <a:pos x="126" y="86"/>
                  </a:cxn>
                  <a:cxn ang="0">
                    <a:pos x="185" y="120"/>
                  </a:cxn>
                  <a:cxn ang="0">
                    <a:pos x="186" y="120"/>
                  </a:cxn>
                  <a:cxn ang="0">
                    <a:pos x="246" y="84"/>
                  </a:cxn>
                  <a:cxn ang="0">
                    <a:pos x="269" y="106"/>
                  </a:cxn>
                  <a:cxn ang="0">
                    <a:pos x="283" y="120"/>
                  </a:cxn>
                  <a:cxn ang="0">
                    <a:pos x="288" y="126"/>
                  </a:cxn>
                  <a:cxn ang="0">
                    <a:pos x="252" y="186"/>
                  </a:cxn>
                  <a:cxn ang="0">
                    <a:pos x="287" y="244"/>
                  </a:cxn>
                  <a:cxn ang="0">
                    <a:pos x="359" y="244"/>
                  </a:cxn>
                  <a:cxn ang="0">
                    <a:pos x="374" y="301"/>
                  </a:cxn>
                  <a:cxn ang="0">
                    <a:pos x="313" y="341"/>
                  </a:cxn>
                  <a:cxn ang="0">
                    <a:pos x="314" y="374"/>
                  </a:cxn>
                  <a:cxn ang="0">
                    <a:pos x="314" y="376"/>
                  </a:cxn>
                  <a:cxn ang="0">
                    <a:pos x="175" y="376"/>
                  </a:cxn>
                  <a:cxn ang="0">
                    <a:pos x="174" y="376"/>
                  </a:cxn>
                  <a:cxn ang="0">
                    <a:pos x="175" y="377"/>
                  </a:cxn>
                  <a:cxn ang="0">
                    <a:pos x="187" y="406"/>
                  </a:cxn>
                  <a:cxn ang="0">
                    <a:pos x="175" y="434"/>
                  </a:cxn>
                  <a:cxn ang="0">
                    <a:pos x="146" y="446"/>
                  </a:cxn>
                  <a:cxn ang="0">
                    <a:pos x="117" y="434"/>
                  </a:cxn>
                  <a:cxn ang="0">
                    <a:pos x="106" y="406"/>
                  </a:cxn>
                  <a:cxn ang="0">
                    <a:pos x="117" y="377"/>
                  </a:cxn>
                  <a:cxn ang="0">
                    <a:pos x="118" y="376"/>
                  </a:cxn>
                  <a:cxn ang="0">
                    <a:pos x="117" y="376"/>
                  </a:cxn>
                  <a:cxn ang="0">
                    <a:pos x="0" y="376"/>
                  </a:cxn>
                  <a:cxn ang="0">
                    <a:pos x="0" y="253"/>
                  </a:cxn>
                  <a:cxn ang="0">
                    <a:pos x="3" y="253"/>
                  </a:cxn>
                  <a:cxn ang="0">
                    <a:pos x="32" y="265"/>
                  </a:cxn>
                  <a:cxn ang="0">
                    <a:pos x="61" y="253"/>
                  </a:cxn>
                  <a:cxn ang="0">
                    <a:pos x="73" y="224"/>
                  </a:cxn>
                  <a:cxn ang="0">
                    <a:pos x="61" y="196"/>
                  </a:cxn>
                  <a:cxn ang="0">
                    <a:pos x="32" y="184"/>
                  </a:cxn>
                  <a:cxn ang="0">
                    <a:pos x="3" y="196"/>
                  </a:cxn>
                  <a:cxn ang="0">
                    <a:pos x="0" y="196"/>
                  </a:cxn>
                </a:cxnLst>
                <a:rect l="0" t="0" r="r" b="b"/>
                <a:pathLst>
                  <a:path w="374" h="446">
                    <a:moveTo>
                      <a:pt x="0" y="196"/>
                    </a:moveTo>
                    <a:cubicBezTo>
                      <a:pt x="0" y="61"/>
                      <a:pt x="0" y="61"/>
                      <a:pt x="0" y="61"/>
                    </a:cubicBezTo>
                    <a:cubicBezTo>
                      <a:pt x="0" y="61"/>
                      <a:pt x="1" y="61"/>
                      <a:pt x="1" y="61"/>
                    </a:cubicBezTo>
                    <a:cubicBezTo>
                      <a:pt x="12" y="61"/>
                      <a:pt x="22" y="61"/>
                      <a:pt x="32" y="6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87" y="4"/>
                      <a:pt x="107" y="8"/>
                      <a:pt x="126" y="15"/>
                    </a:cubicBezTo>
                    <a:cubicBezTo>
                      <a:pt x="126" y="86"/>
                      <a:pt x="126" y="86"/>
                      <a:pt x="126" y="86"/>
                    </a:cubicBezTo>
                    <a:cubicBezTo>
                      <a:pt x="146" y="95"/>
                      <a:pt x="166" y="106"/>
                      <a:pt x="185" y="120"/>
                    </a:cubicBezTo>
                    <a:cubicBezTo>
                      <a:pt x="185" y="120"/>
                      <a:pt x="185" y="120"/>
                      <a:pt x="186" y="120"/>
                    </a:cubicBezTo>
                    <a:cubicBezTo>
                      <a:pt x="246" y="84"/>
                      <a:pt x="246" y="84"/>
                      <a:pt x="246" y="84"/>
                    </a:cubicBezTo>
                    <a:cubicBezTo>
                      <a:pt x="254" y="91"/>
                      <a:pt x="262" y="98"/>
                      <a:pt x="269" y="106"/>
                    </a:cubicBezTo>
                    <a:cubicBezTo>
                      <a:pt x="274" y="111"/>
                      <a:pt x="278" y="115"/>
                      <a:pt x="283" y="120"/>
                    </a:cubicBezTo>
                    <a:cubicBezTo>
                      <a:pt x="284" y="122"/>
                      <a:pt x="286" y="124"/>
                      <a:pt x="288" y="126"/>
                    </a:cubicBezTo>
                    <a:cubicBezTo>
                      <a:pt x="252" y="186"/>
                      <a:pt x="252" y="186"/>
                      <a:pt x="252" y="186"/>
                    </a:cubicBezTo>
                    <a:cubicBezTo>
                      <a:pt x="266" y="204"/>
                      <a:pt x="278" y="224"/>
                      <a:pt x="287" y="244"/>
                    </a:cubicBezTo>
                    <a:cubicBezTo>
                      <a:pt x="359" y="244"/>
                      <a:pt x="359" y="244"/>
                      <a:pt x="359" y="244"/>
                    </a:cubicBezTo>
                    <a:cubicBezTo>
                      <a:pt x="365" y="263"/>
                      <a:pt x="370" y="282"/>
                      <a:pt x="374" y="301"/>
                    </a:cubicBezTo>
                    <a:cubicBezTo>
                      <a:pt x="313" y="341"/>
                      <a:pt x="313" y="341"/>
                      <a:pt x="313" y="341"/>
                    </a:cubicBezTo>
                    <a:cubicBezTo>
                      <a:pt x="314" y="352"/>
                      <a:pt x="314" y="363"/>
                      <a:pt x="314" y="374"/>
                    </a:cubicBezTo>
                    <a:cubicBezTo>
                      <a:pt x="314" y="375"/>
                      <a:pt x="314" y="375"/>
                      <a:pt x="314" y="376"/>
                    </a:cubicBezTo>
                    <a:cubicBezTo>
                      <a:pt x="175" y="376"/>
                      <a:pt x="175" y="376"/>
                      <a:pt x="175" y="376"/>
                    </a:cubicBezTo>
                    <a:cubicBezTo>
                      <a:pt x="174" y="376"/>
                      <a:pt x="174" y="376"/>
                      <a:pt x="174" y="376"/>
                    </a:cubicBezTo>
                    <a:cubicBezTo>
                      <a:pt x="174" y="376"/>
                      <a:pt x="175" y="377"/>
                      <a:pt x="175" y="377"/>
                    </a:cubicBezTo>
                    <a:cubicBezTo>
                      <a:pt x="183" y="385"/>
                      <a:pt x="187" y="395"/>
                      <a:pt x="187" y="406"/>
                    </a:cubicBezTo>
                    <a:cubicBezTo>
                      <a:pt x="187" y="417"/>
                      <a:pt x="183" y="427"/>
                      <a:pt x="175" y="434"/>
                    </a:cubicBezTo>
                    <a:cubicBezTo>
                      <a:pt x="167" y="442"/>
                      <a:pt x="157" y="446"/>
                      <a:pt x="146" y="446"/>
                    </a:cubicBezTo>
                    <a:cubicBezTo>
                      <a:pt x="135" y="446"/>
                      <a:pt x="125" y="442"/>
                      <a:pt x="117" y="434"/>
                    </a:cubicBezTo>
                    <a:cubicBezTo>
                      <a:pt x="110" y="427"/>
                      <a:pt x="106" y="417"/>
                      <a:pt x="106" y="406"/>
                    </a:cubicBezTo>
                    <a:cubicBezTo>
                      <a:pt x="106" y="395"/>
                      <a:pt x="110" y="385"/>
                      <a:pt x="117" y="377"/>
                    </a:cubicBezTo>
                    <a:cubicBezTo>
                      <a:pt x="118" y="377"/>
                      <a:pt x="118" y="376"/>
                      <a:pt x="118" y="376"/>
                    </a:cubicBezTo>
                    <a:cubicBezTo>
                      <a:pt x="117" y="376"/>
                      <a:pt x="117" y="376"/>
                      <a:pt x="117" y="376"/>
                    </a:cubicBezTo>
                    <a:cubicBezTo>
                      <a:pt x="0" y="376"/>
                      <a:pt x="0" y="376"/>
                      <a:pt x="0" y="376"/>
                    </a:cubicBezTo>
                    <a:cubicBezTo>
                      <a:pt x="0" y="253"/>
                      <a:pt x="0" y="253"/>
                      <a:pt x="0" y="253"/>
                    </a:cubicBezTo>
                    <a:cubicBezTo>
                      <a:pt x="3" y="253"/>
                      <a:pt x="3" y="253"/>
                      <a:pt x="3" y="253"/>
                    </a:cubicBezTo>
                    <a:cubicBezTo>
                      <a:pt x="11" y="261"/>
                      <a:pt x="21" y="265"/>
                      <a:pt x="32" y="265"/>
                    </a:cubicBezTo>
                    <a:cubicBezTo>
                      <a:pt x="43" y="265"/>
                      <a:pt x="53" y="261"/>
                      <a:pt x="61" y="253"/>
                    </a:cubicBezTo>
                    <a:cubicBezTo>
                      <a:pt x="69" y="245"/>
                      <a:pt x="73" y="236"/>
                      <a:pt x="73" y="224"/>
                    </a:cubicBezTo>
                    <a:cubicBezTo>
                      <a:pt x="73" y="213"/>
                      <a:pt x="69" y="204"/>
                      <a:pt x="61" y="196"/>
                    </a:cubicBezTo>
                    <a:cubicBezTo>
                      <a:pt x="53" y="188"/>
                      <a:pt x="43" y="184"/>
                      <a:pt x="32" y="184"/>
                    </a:cubicBezTo>
                    <a:cubicBezTo>
                      <a:pt x="21" y="184"/>
                      <a:pt x="11" y="188"/>
                      <a:pt x="3" y="196"/>
                    </a:cubicBezTo>
                    <a:lnTo>
                      <a:pt x="0" y="196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 dirty="0"/>
              </a:p>
            </p:txBody>
          </p:sp>
          <p:sp>
            <p:nvSpPr>
              <p:cNvPr id="6" name="Freeform 7"/>
              <p:cNvSpPr>
                <a:spLocks/>
              </p:cNvSpPr>
              <p:nvPr/>
            </p:nvSpPr>
            <p:spPr bwMode="auto">
              <a:xfrm>
                <a:off x="8314544" y="4481923"/>
                <a:ext cx="2158253" cy="1784191"/>
              </a:xfrm>
              <a:custGeom>
                <a:avLst/>
                <a:gdLst/>
                <a:ahLst/>
                <a:cxnLst>
                  <a:cxn ang="0">
                    <a:pos x="75" y="311"/>
                  </a:cxn>
                  <a:cxn ang="0">
                    <a:pos x="75" y="166"/>
                  </a:cxn>
                  <a:cxn ang="0">
                    <a:pos x="70" y="172"/>
                  </a:cxn>
                  <a:cxn ang="0">
                    <a:pos x="41" y="184"/>
                  </a:cxn>
                  <a:cxn ang="0">
                    <a:pos x="12" y="172"/>
                  </a:cxn>
                  <a:cxn ang="0">
                    <a:pos x="0" y="144"/>
                  </a:cxn>
                  <a:cxn ang="0">
                    <a:pos x="12" y="115"/>
                  </a:cxn>
                  <a:cxn ang="0">
                    <a:pos x="41" y="103"/>
                  </a:cxn>
                  <a:cxn ang="0">
                    <a:pos x="70" y="115"/>
                  </a:cxn>
                  <a:cxn ang="0">
                    <a:pos x="75" y="121"/>
                  </a:cxn>
                  <a:cxn ang="0">
                    <a:pos x="75" y="0"/>
                  </a:cxn>
                  <a:cxn ang="0">
                    <a:pos x="192" y="0"/>
                  </a:cxn>
                  <a:cxn ang="0">
                    <a:pos x="192" y="1"/>
                  </a:cxn>
                  <a:cxn ang="0">
                    <a:pos x="181" y="30"/>
                  </a:cxn>
                  <a:cxn ang="0">
                    <a:pos x="192" y="58"/>
                  </a:cxn>
                  <a:cxn ang="0">
                    <a:pos x="221" y="70"/>
                  </a:cxn>
                  <a:cxn ang="0">
                    <a:pos x="250" y="58"/>
                  </a:cxn>
                  <a:cxn ang="0">
                    <a:pos x="262" y="30"/>
                  </a:cxn>
                  <a:cxn ang="0">
                    <a:pos x="250" y="1"/>
                  </a:cxn>
                  <a:cxn ang="0">
                    <a:pos x="250" y="0"/>
                  </a:cxn>
                  <a:cxn ang="0">
                    <a:pos x="389" y="0"/>
                  </a:cxn>
                  <a:cxn ang="0">
                    <a:pos x="388" y="32"/>
                  </a:cxn>
                  <a:cxn ang="0">
                    <a:pos x="450" y="66"/>
                  </a:cxn>
                  <a:cxn ang="0">
                    <a:pos x="436" y="121"/>
                  </a:cxn>
                  <a:cxn ang="0">
                    <a:pos x="363" y="125"/>
                  </a:cxn>
                  <a:cxn ang="0">
                    <a:pos x="329" y="183"/>
                  </a:cxn>
                  <a:cxn ang="0">
                    <a:pos x="366" y="243"/>
                  </a:cxn>
                  <a:cxn ang="0">
                    <a:pos x="344" y="266"/>
                  </a:cxn>
                  <a:cxn ang="0">
                    <a:pos x="322" y="287"/>
                  </a:cxn>
                  <a:cxn ang="0">
                    <a:pos x="260" y="251"/>
                  </a:cxn>
                  <a:cxn ang="0">
                    <a:pos x="203" y="285"/>
                  </a:cxn>
                  <a:cxn ang="0">
                    <a:pos x="203" y="356"/>
                  </a:cxn>
                  <a:cxn ang="0">
                    <a:pos x="145" y="371"/>
                  </a:cxn>
                  <a:cxn ang="0">
                    <a:pos x="108" y="309"/>
                  </a:cxn>
                  <a:cxn ang="0">
                    <a:pos x="76" y="311"/>
                  </a:cxn>
                  <a:cxn ang="0">
                    <a:pos x="75" y="311"/>
                  </a:cxn>
                </a:cxnLst>
                <a:rect l="0" t="0" r="r" b="b"/>
                <a:pathLst>
                  <a:path w="450" h="371">
                    <a:moveTo>
                      <a:pt x="75" y="311"/>
                    </a:moveTo>
                    <a:cubicBezTo>
                      <a:pt x="75" y="166"/>
                      <a:pt x="75" y="166"/>
                      <a:pt x="75" y="166"/>
                    </a:cubicBezTo>
                    <a:cubicBezTo>
                      <a:pt x="73" y="168"/>
                      <a:pt x="72" y="170"/>
                      <a:pt x="70" y="172"/>
                    </a:cubicBezTo>
                    <a:cubicBezTo>
                      <a:pt x="62" y="180"/>
                      <a:pt x="52" y="184"/>
                      <a:pt x="41" y="184"/>
                    </a:cubicBezTo>
                    <a:cubicBezTo>
                      <a:pt x="30" y="184"/>
                      <a:pt x="20" y="180"/>
                      <a:pt x="12" y="172"/>
                    </a:cubicBezTo>
                    <a:cubicBezTo>
                      <a:pt x="4" y="165"/>
                      <a:pt x="0" y="155"/>
                      <a:pt x="0" y="144"/>
                    </a:cubicBezTo>
                    <a:cubicBezTo>
                      <a:pt x="0" y="133"/>
                      <a:pt x="4" y="123"/>
                      <a:pt x="12" y="115"/>
                    </a:cubicBezTo>
                    <a:cubicBezTo>
                      <a:pt x="20" y="107"/>
                      <a:pt x="30" y="103"/>
                      <a:pt x="41" y="103"/>
                    </a:cubicBezTo>
                    <a:cubicBezTo>
                      <a:pt x="52" y="103"/>
                      <a:pt x="62" y="107"/>
                      <a:pt x="70" y="115"/>
                    </a:cubicBezTo>
                    <a:cubicBezTo>
                      <a:pt x="72" y="117"/>
                      <a:pt x="73" y="119"/>
                      <a:pt x="75" y="121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192" y="0"/>
                      <a:pt x="192" y="0"/>
                      <a:pt x="192" y="0"/>
                    </a:cubicBezTo>
                    <a:cubicBezTo>
                      <a:pt x="192" y="1"/>
                      <a:pt x="192" y="1"/>
                      <a:pt x="192" y="1"/>
                    </a:cubicBezTo>
                    <a:cubicBezTo>
                      <a:pt x="185" y="9"/>
                      <a:pt x="181" y="19"/>
                      <a:pt x="181" y="30"/>
                    </a:cubicBezTo>
                    <a:cubicBezTo>
                      <a:pt x="181" y="41"/>
                      <a:pt x="185" y="51"/>
                      <a:pt x="192" y="58"/>
                    </a:cubicBezTo>
                    <a:cubicBezTo>
                      <a:pt x="200" y="66"/>
                      <a:pt x="210" y="70"/>
                      <a:pt x="221" y="70"/>
                    </a:cubicBezTo>
                    <a:cubicBezTo>
                      <a:pt x="232" y="70"/>
                      <a:pt x="242" y="66"/>
                      <a:pt x="250" y="58"/>
                    </a:cubicBezTo>
                    <a:cubicBezTo>
                      <a:pt x="258" y="51"/>
                      <a:pt x="262" y="41"/>
                      <a:pt x="262" y="30"/>
                    </a:cubicBezTo>
                    <a:cubicBezTo>
                      <a:pt x="262" y="19"/>
                      <a:pt x="258" y="9"/>
                      <a:pt x="250" y="1"/>
                    </a:cubicBezTo>
                    <a:cubicBezTo>
                      <a:pt x="250" y="0"/>
                      <a:pt x="250" y="0"/>
                      <a:pt x="250" y="0"/>
                    </a:cubicBezTo>
                    <a:cubicBezTo>
                      <a:pt x="389" y="0"/>
                      <a:pt x="389" y="0"/>
                      <a:pt x="389" y="0"/>
                    </a:cubicBezTo>
                    <a:cubicBezTo>
                      <a:pt x="389" y="11"/>
                      <a:pt x="389" y="22"/>
                      <a:pt x="388" y="32"/>
                    </a:cubicBezTo>
                    <a:cubicBezTo>
                      <a:pt x="450" y="66"/>
                      <a:pt x="450" y="66"/>
                      <a:pt x="450" y="66"/>
                    </a:cubicBezTo>
                    <a:cubicBezTo>
                      <a:pt x="446" y="85"/>
                      <a:pt x="442" y="103"/>
                      <a:pt x="436" y="121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54" y="145"/>
                      <a:pt x="343" y="164"/>
                      <a:pt x="329" y="183"/>
                    </a:cubicBezTo>
                    <a:cubicBezTo>
                      <a:pt x="366" y="243"/>
                      <a:pt x="366" y="243"/>
                      <a:pt x="366" y="243"/>
                    </a:cubicBezTo>
                    <a:cubicBezTo>
                      <a:pt x="359" y="251"/>
                      <a:pt x="352" y="258"/>
                      <a:pt x="344" y="266"/>
                    </a:cubicBezTo>
                    <a:cubicBezTo>
                      <a:pt x="337" y="273"/>
                      <a:pt x="329" y="280"/>
                      <a:pt x="322" y="287"/>
                    </a:cubicBezTo>
                    <a:cubicBezTo>
                      <a:pt x="260" y="251"/>
                      <a:pt x="260" y="251"/>
                      <a:pt x="260" y="251"/>
                    </a:cubicBezTo>
                    <a:cubicBezTo>
                      <a:pt x="242" y="265"/>
                      <a:pt x="223" y="276"/>
                      <a:pt x="203" y="285"/>
                    </a:cubicBezTo>
                    <a:cubicBezTo>
                      <a:pt x="203" y="356"/>
                      <a:pt x="203" y="356"/>
                      <a:pt x="203" y="356"/>
                    </a:cubicBezTo>
                    <a:cubicBezTo>
                      <a:pt x="184" y="363"/>
                      <a:pt x="165" y="368"/>
                      <a:pt x="145" y="371"/>
                    </a:cubicBezTo>
                    <a:cubicBezTo>
                      <a:pt x="108" y="309"/>
                      <a:pt x="108" y="309"/>
                      <a:pt x="108" y="309"/>
                    </a:cubicBezTo>
                    <a:cubicBezTo>
                      <a:pt x="98" y="310"/>
                      <a:pt x="87" y="311"/>
                      <a:pt x="76" y="311"/>
                    </a:cubicBezTo>
                    <a:cubicBezTo>
                      <a:pt x="76" y="311"/>
                      <a:pt x="75" y="311"/>
                      <a:pt x="75" y="31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</a:schemeClr>
              </a:solidFill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 dirty="0"/>
              </a:p>
            </p:txBody>
          </p:sp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6890212" y="2678812"/>
                <a:ext cx="2133662" cy="1803112"/>
              </a:xfrm>
              <a:custGeom>
                <a:avLst/>
                <a:gdLst/>
                <a:ahLst/>
                <a:cxnLst>
                  <a:cxn ang="0">
                    <a:pos x="372" y="375"/>
                  </a:cxn>
                  <a:cxn ang="0">
                    <a:pos x="239" y="375"/>
                  </a:cxn>
                  <a:cxn ang="0">
                    <a:pos x="248" y="368"/>
                  </a:cxn>
                  <a:cxn ang="0">
                    <a:pos x="260" y="340"/>
                  </a:cxn>
                  <a:cxn ang="0">
                    <a:pos x="248" y="311"/>
                  </a:cxn>
                  <a:cxn ang="0">
                    <a:pos x="220" y="299"/>
                  </a:cxn>
                  <a:cxn ang="0">
                    <a:pos x="191" y="311"/>
                  </a:cxn>
                  <a:cxn ang="0">
                    <a:pos x="179" y="340"/>
                  </a:cxn>
                  <a:cxn ang="0">
                    <a:pos x="191" y="368"/>
                  </a:cxn>
                  <a:cxn ang="0">
                    <a:pos x="200" y="375"/>
                  </a:cxn>
                  <a:cxn ang="0">
                    <a:pos x="61" y="375"/>
                  </a:cxn>
                  <a:cxn ang="0">
                    <a:pos x="61" y="375"/>
                  </a:cxn>
                  <a:cxn ang="0">
                    <a:pos x="61" y="373"/>
                  </a:cxn>
                  <a:cxn ang="0">
                    <a:pos x="61" y="367"/>
                  </a:cxn>
                  <a:cxn ang="0">
                    <a:pos x="62" y="342"/>
                  </a:cxn>
                  <a:cxn ang="0">
                    <a:pos x="0" y="307"/>
                  </a:cxn>
                  <a:cxn ang="0">
                    <a:pos x="16" y="243"/>
                  </a:cxn>
                  <a:cxn ang="0">
                    <a:pos x="86" y="247"/>
                  </a:cxn>
                  <a:cxn ang="0">
                    <a:pos x="119" y="191"/>
                  </a:cxn>
                  <a:cxn ang="0">
                    <a:pos x="85" y="127"/>
                  </a:cxn>
                  <a:cxn ang="0">
                    <a:pos x="92" y="119"/>
                  </a:cxn>
                  <a:cxn ang="0">
                    <a:pos x="106" y="105"/>
                  </a:cxn>
                  <a:cxn ang="0">
                    <a:pos x="128" y="84"/>
                  </a:cxn>
                  <a:cxn ang="0">
                    <a:pos x="188" y="120"/>
                  </a:cxn>
                  <a:cxn ang="0">
                    <a:pos x="190" y="119"/>
                  </a:cxn>
                  <a:cxn ang="0">
                    <a:pos x="243" y="88"/>
                  </a:cxn>
                  <a:cxn ang="0">
                    <a:pos x="243" y="16"/>
                  </a:cxn>
                  <a:cxn ang="0">
                    <a:pos x="303" y="0"/>
                  </a:cxn>
                  <a:cxn ang="0">
                    <a:pos x="339" y="62"/>
                  </a:cxn>
                  <a:cxn ang="0">
                    <a:pos x="372" y="60"/>
                  </a:cxn>
                  <a:cxn ang="0">
                    <a:pos x="372" y="195"/>
                  </a:cxn>
                  <a:cxn ang="0">
                    <a:pos x="372" y="199"/>
                  </a:cxn>
                  <a:cxn ang="0">
                    <a:pos x="375" y="195"/>
                  </a:cxn>
                  <a:cxn ang="0">
                    <a:pos x="404" y="183"/>
                  </a:cxn>
                  <a:cxn ang="0">
                    <a:pos x="433" y="195"/>
                  </a:cxn>
                  <a:cxn ang="0">
                    <a:pos x="445" y="223"/>
                  </a:cxn>
                  <a:cxn ang="0">
                    <a:pos x="433" y="252"/>
                  </a:cxn>
                  <a:cxn ang="0">
                    <a:pos x="404" y="264"/>
                  </a:cxn>
                  <a:cxn ang="0">
                    <a:pos x="375" y="252"/>
                  </a:cxn>
                  <a:cxn ang="0">
                    <a:pos x="372" y="248"/>
                  </a:cxn>
                  <a:cxn ang="0">
                    <a:pos x="372" y="252"/>
                  </a:cxn>
                  <a:cxn ang="0">
                    <a:pos x="372" y="375"/>
                  </a:cxn>
                </a:cxnLst>
                <a:rect l="0" t="0" r="r" b="b"/>
                <a:pathLst>
                  <a:path w="445" h="375">
                    <a:moveTo>
                      <a:pt x="372" y="375"/>
                    </a:moveTo>
                    <a:cubicBezTo>
                      <a:pt x="239" y="375"/>
                      <a:pt x="239" y="375"/>
                      <a:pt x="239" y="375"/>
                    </a:cubicBezTo>
                    <a:cubicBezTo>
                      <a:pt x="243" y="373"/>
                      <a:pt x="246" y="371"/>
                      <a:pt x="248" y="368"/>
                    </a:cubicBezTo>
                    <a:cubicBezTo>
                      <a:pt x="256" y="360"/>
                      <a:pt x="260" y="351"/>
                      <a:pt x="260" y="340"/>
                    </a:cubicBezTo>
                    <a:cubicBezTo>
                      <a:pt x="260" y="328"/>
                      <a:pt x="256" y="319"/>
                      <a:pt x="248" y="311"/>
                    </a:cubicBezTo>
                    <a:cubicBezTo>
                      <a:pt x="241" y="303"/>
                      <a:pt x="231" y="299"/>
                      <a:pt x="220" y="299"/>
                    </a:cubicBezTo>
                    <a:cubicBezTo>
                      <a:pt x="209" y="299"/>
                      <a:pt x="199" y="303"/>
                      <a:pt x="191" y="311"/>
                    </a:cubicBezTo>
                    <a:cubicBezTo>
                      <a:pt x="183" y="319"/>
                      <a:pt x="179" y="328"/>
                      <a:pt x="179" y="340"/>
                    </a:cubicBezTo>
                    <a:cubicBezTo>
                      <a:pt x="179" y="351"/>
                      <a:pt x="183" y="360"/>
                      <a:pt x="191" y="368"/>
                    </a:cubicBezTo>
                    <a:cubicBezTo>
                      <a:pt x="194" y="371"/>
                      <a:pt x="197" y="373"/>
                      <a:pt x="200" y="375"/>
                    </a:cubicBezTo>
                    <a:cubicBezTo>
                      <a:pt x="61" y="375"/>
                      <a:pt x="61" y="375"/>
                      <a:pt x="61" y="375"/>
                    </a:cubicBezTo>
                    <a:cubicBezTo>
                      <a:pt x="61" y="375"/>
                      <a:pt x="61" y="375"/>
                      <a:pt x="61" y="375"/>
                    </a:cubicBezTo>
                    <a:cubicBezTo>
                      <a:pt x="61" y="374"/>
                      <a:pt x="61" y="374"/>
                      <a:pt x="61" y="373"/>
                    </a:cubicBezTo>
                    <a:cubicBezTo>
                      <a:pt x="61" y="371"/>
                      <a:pt x="61" y="369"/>
                      <a:pt x="61" y="367"/>
                    </a:cubicBezTo>
                    <a:cubicBezTo>
                      <a:pt x="61" y="359"/>
                      <a:pt x="61" y="350"/>
                      <a:pt x="62" y="342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4" y="285"/>
                      <a:pt x="9" y="263"/>
                      <a:pt x="16" y="243"/>
                    </a:cubicBezTo>
                    <a:cubicBezTo>
                      <a:pt x="86" y="247"/>
                      <a:pt x="86" y="247"/>
                      <a:pt x="86" y="247"/>
                    </a:cubicBezTo>
                    <a:cubicBezTo>
                      <a:pt x="95" y="227"/>
                      <a:pt x="106" y="209"/>
                      <a:pt x="119" y="191"/>
                    </a:cubicBezTo>
                    <a:cubicBezTo>
                      <a:pt x="85" y="127"/>
                      <a:pt x="85" y="127"/>
                      <a:pt x="85" y="127"/>
                    </a:cubicBezTo>
                    <a:cubicBezTo>
                      <a:pt x="87" y="124"/>
                      <a:pt x="90" y="122"/>
                      <a:pt x="92" y="119"/>
                    </a:cubicBezTo>
                    <a:cubicBezTo>
                      <a:pt x="97" y="114"/>
                      <a:pt x="101" y="110"/>
                      <a:pt x="106" y="105"/>
                    </a:cubicBezTo>
                    <a:cubicBezTo>
                      <a:pt x="113" y="98"/>
                      <a:pt x="120" y="91"/>
                      <a:pt x="128" y="84"/>
                    </a:cubicBezTo>
                    <a:cubicBezTo>
                      <a:pt x="188" y="120"/>
                      <a:pt x="188" y="120"/>
                      <a:pt x="188" y="120"/>
                    </a:cubicBezTo>
                    <a:cubicBezTo>
                      <a:pt x="189" y="120"/>
                      <a:pt x="190" y="119"/>
                      <a:pt x="190" y="119"/>
                    </a:cubicBezTo>
                    <a:cubicBezTo>
                      <a:pt x="207" y="106"/>
                      <a:pt x="225" y="96"/>
                      <a:pt x="243" y="88"/>
                    </a:cubicBezTo>
                    <a:cubicBezTo>
                      <a:pt x="243" y="16"/>
                      <a:pt x="243" y="16"/>
                      <a:pt x="243" y="16"/>
                    </a:cubicBezTo>
                    <a:cubicBezTo>
                      <a:pt x="262" y="9"/>
                      <a:pt x="282" y="4"/>
                      <a:pt x="303" y="0"/>
                    </a:cubicBezTo>
                    <a:cubicBezTo>
                      <a:pt x="339" y="62"/>
                      <a:pt x="339" y="62"/>
                      <a:pt x="339" y="62"/>
                    </a:cubicBezTo>
                    <a:cubicBezTo>
                      <a:pt x="350" y="61"/>
                      <a:pt x="361" y="60"/>
                      <a:pt x="372" y="60"/>
                    </a:cubicBezTo>
                    <a:cubicBezTo>
                      <a:pt x="372" y="195"/>
                      <a:pt x="372" y="195"/>
                      <a:pt x="372" y="195"/>
                    </a:cubicBezTo>
                    <a:cubicBezTo>
                      <a:pt x="372" y="199"/>
                      <a:pt x="372" y="199"/>
                      <a:pt x="372" y="199"/>
                    </a:cubicBezTo>
                    <a:cubicBezTo>
                      <a:pt x="373" y="197"/>
                      <a:pt x="374" y="196"/>
                      <a:pt x="375" y="195"/>
                    </a:cubicBezTo>
                    <a:cubicBezTo>
                      <a:pt x="383" y="187"/>
                      <a:pt x="393" y="183"/>
                      <a:pt x="404" y="183"/>
                    </a:cubicBezTo>
                    <a:cubicBezTo>
                      <a:pt x="415" y="183"/>
                      <a:pt x="425" y="187"/>
                      <a:pt x="433" y="195"/>
                    </a:cubicBezTo>
                    <a:cubicBezTo>
                      <a:pt x="441" y="203"/>
                      <a:pt x="445" y="212"/>
                      <a:pt x="445" y="223"/>
                    </a:cubicBezTo>
                    <a:cubicBezTo>
                      <a:pt x="445" y="235"/>
                      <a:pt x="441" y="244"/>
                      <a:pt x="433" y="252"/>
                    </a:cubicBezTo>
                    <a:cubicBezTo>
                      <a:pt x="425" y="260"/>
                      <a:pt x="415" y="264"/>
                      <a:pt x="404" y="264"/>
                    </a:cubicBezTo>
                    <a:cubicBezTo>
                      <a:pt x="393" y="264"/>
                      <a:pt x="383" y="260"/>
                      <a:pt x="375" y="252"/>
                    </a:cubicBezTo>
                    <a:cubicBezTo>
                      <a:pt x="374" y="251"/>
                      <a:pt x="373" y="250"/>
                      <a:pt x="372" y="248"/>
                    </a:cubicBezTo>
                    <a:cubicBezTo>
                      <a:pt x="372" y="252"/>
                      <a:pt x="372" y="252"/>
                      <a:pt x="372" y="252"/>
                    </a:cubicBezTo>
                    <a:lnTo>
                      <a:pt x="372" y="375"/>
                    </a:lnTo>
                    <a:close/>
                  </a:path>
                </a:pathLst>
              </a:custGeom>
              <a:solidFill>
                <a:schemeClr val="bg1">
                  <a:lumMod val="50000"/>
                  <a:lumOff val="50000"/>
                </a:schemeClr>
              </a:solidFill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 dirty="0"/>
              </a:p>
            </p:txBody>
          </p: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>
                <a:off x="6890212" y="4116760"/>
                <a:ext cx="1783726" cy="2143678"/>
              </a:xfrm>
              <a:custGeom>
                <a:avLst/>
                <a:gdLst/>
                <a:ahLst/>
                <a:cxnLst>
                  <a:cxn ang="0">
                    <a:pos x="61" y="76"/>
                  </a:cxn>
                  <a:cxn ang="0">
                    <a:pos x="200" y="76"/>
                  </a:cxn>
                  <a:cxn ang="0">
                    <a:pos x="191" y="69"/>
                  </a:cxn>
                  <a:cxn ang="0">
                    <a:pos x="179" y="41"/>
                  </a:cxn>
                  <a:cxn ang="0">
                    <a:pos x="191" y="12"/>
                  </a:cxn>
                  <a:cxn ang="0">
                    <a:pos x="220" y="0"/>
                  </a:cxn>
                  <a:cxn ang="0">
                    <a:pos x="248" y="12"/>
                  </a:cxn>
                  <a:cxn ang="0">
                    <a:pos x="260" y="41"/>
                  </a:cxn>
                  <a:cxn ang="0">
                    <a:pos x="248" y="69"/>
                  </a:cxn>
                  <a:cxn ang="0">
                    <a:pos x="239" y="76"/>
                  </a:cxn>
                  <a:cxn ang="0">
                    <a:pos x="372" y="76"/>
                  </a:cxn>
                  <a:cxn ang="0">
                    <a:pos x="372" y="197"/>
                  </a:cxn>
                  <a:cxn ang="0">
                    <a:pos x="367" y="191"/>
                  </a:cxn>
                  <a:cxn ang="0">
                    <a:pos x="338" y="179"/>
                  </a:cxn>
                  <a:cxn ang="0">
                    <a:pos x="309" y="191"/>
                  </a:cxn>
                  <a:cxn ang="0">
                    <a:pos x="297" y="220"/>
                  </a:cxn>
                  <a:cxn ang="0">
                    <a:pos x="309" y="248"/>
                  </a:cxn>
                  <a:cxn ang="0">
                    <a:pos x="338" y="260"/>
                  </a:cxn>
                  <a:cxn ang="0">
                    <a:pos x="367" y="248"/>
                  </a:cxn>
                  <a:cxn ang="0">
                    <a:pos x="372" y="242"/>
                  </a:cxn>
                  <a:cxn ang="0">
                    <a:pos x="372" y="387"/>
                  </a:cxn>
                  <a:cxn ang="0">
                    <a:pos x="340" y="385"/>
                  </a:cxn>
                  <a:cxn ang="0">
                    <a:pos x="302" y="446"/>
                  </a:cxn>
                  <a:cxn ang="0">
                    <a:pos x="242" y="430"/>
                  </a:cxn>
                  <a:cxn ang="0">
                    <a:pos x="247" y="361"/>
                  </a:cxn>
                  <a:cxn ang="0">
                    <a:pos x="184" y="323"/>
                  </a:cxn>
                  <a:cxn ang="0">
                    <a:pos x="129" y="363"/>
                  </a:cxn>
                  <a:cxn ang="0">
                    <a:pos x="106" y="342"/>
                  </a:cxn>
                  <a:cxn ang="0">
                    <a:pos x="82" y="316"/>
                  </a:cxn>
                  <a:cxn ang="0">
                    <a:pos x="118" y="254"/>
                  </a:cxn>
                  <a:cxn ang="0">
                    <a:pos x="86" y="199"/>
                  </a:cxn>
                  <a:cxn ang="0">
                    <a:pos x="15" y="199"/>
                  </a:cxn>
                  <a:cxn ang="0">
                    <a:pos x="0" y="141"/>
                  </a:cxn>
                  <a:cxn ang="0">
                    <a:pos x="62" y="104"/>
                  </a:cxn>
                  <a:cxn ang="0">
                    <a:pos x="61" y="84"/>
                  </a:cxn>
                  <a:cxn ang="0">
                    <a:pos x="61" y="76"/>
                  </a:cxn>
                </a:cxnLst>
                <a:rect l="0" t="0" r="r" b="b"/>
                <a:pathLst>
                  <a:path w="372" h="446">
                    <a:moveTo>
                      <a:pt x="61" y="76"/>
                    </a:moveTo>
                    <a:cubicBezTo>
                      <a:pt x="200" y="76"/>
                      <a:pt x="200" y="76"/>
                      <a:pt x="200" y="76"/>
                    </a:cubicBezTo>
                    <a:cubicBezTo>
                      <a:pt x="197" y="74"/>
                      <a:pt x="194" y="72"/>
                      <a:pt x="191" y="69"/>
                    </a:cubicBezTo>
                    <a:cubicBezTo>
                      <a:pt x="183" y="61"/>
                      <a:pt x="179" y="52"/>
                      <a:pt x="179" y="41"/>
                    </a:cubicBezTo>
                    <a:cubicBezTo>
                      <a:pt x="179" y="29"/>
                      <a:pt x="183" y="20"/>
                      <a:pt x="191" y="12"/>
                    </a:cubicBezTo>
                    <a:cubicBezTo>
                      <a:pt x="199" y="4"/>
                      <a:pt x="209" y="0"/>
                      <a:pt x="220" y="0"/>
                    </a:cubicBezTo>
                    <a:cubicBezTo>
                      <a:pt x="231" y="0"/>
                      <a:pt x="241" y="4"/>
                      <a:pt x="248" y="12"/>
                    </a:cubicBezTo>
                    <a:cubicBezTo>
                      <a:pt x="256" y="20"/>
                      <a:pt x="260" y="29"/>
                      <a:pt x="260" y="41"/>
                    </a:cubicBezTo>
                    <a:cubicBezTo>
                      <a:pt x="260" y="52"/>
                      <a:pt x="256" y="61"/>
                      <a:pt x="248" y="69"/>
                    </a:cubicBezTo>
                    <a:cubicBezTo>
                      <a:pt x="246" y="72"/>
                      <a:pt x="243" y="74"/>
                      <a:pt x="239" y="76"/>
                    </a:cubicBezTo>
                    <a:cubicBezTo>
                      <a:pt x="372" y="76"/>
                      <a:pt x="372" y="76"/>
                      <a:pt x="372" y="76"/>
                    </a:cubicBezTo>
                    <a:cubicBezTo>
                      <a:pt x="372" y="197"/>
                      <a:pt x="372" y="197"/>
                      <a:pt x="372" y="197"/>
                    </a:cubicBezTo>
                    <a:cubicBezTo>
                      <a:pt x="370" y="195"/>
                      <a:pt x="369" y="193"/>
                      <a:pt x="367" y="191"/>
                    </a:cubicBezTo>
                    <a:cubicBezTo>
                      <a:pt x="359" y="183"/>
                      <a:pt x="349" y="179"/>
                      <a:pt x="338" y="179"/>
                    </a:cubicBezTo>
                    <a:cubicBezTo>
                      <a:pt x="327" y="179"/>
                      <a:pt x="317" y="183"/>
                      <a:pt x="309" y="191"/>
                    </a:cubicBezTo>
                    <a:cubicBezTo>
                      <a:pt x="301" y="199"/>
                      <a:pt x="297" y="209"/>
                      <a:pt x="297" y="220"/>
                    </a:cubicBezTo>
                    <a:cubicBezTo>
                      <a:pt x="297" y="231"/>
                      <a:pt x="301" y="241"/>
                      <a:pt x="309" y="248"/>
                    </a:cubicBezTo>
                    <a:cubicBezTo>
                      <a:pt x="317" y="256"/>
                      <a:pt x="327" y="260"/>
                      <a:pt x="338" y="260"/>
                    </a:cubicBezTo>
                    <a:cubicBezTo>
                      <a:pt x="349" y="260"/>
                      <a:pt x="359" y="256"/>
                      <a:pt x="367" y="248"/>
                    </a:cubicBezTo>
                    <a:cubicBezTo>
                      <a:pt x="369" y="246"/>
                      <a:pt x="370" y="244"/>
                      <a:pt x="372" y="242"/>
                    </a:cubicBezTo>
                    <a:cubicBezTo>
                      <a:pt x="372" y="387"/>
                      <a:pt x="372" y="387"/>
                      <a:pt x="372" y="387"/>
                    </a:cubicBezTo>
                    <a:cubicBezTo>
                      <a:pt x="361" y="387"/>
                      <a:pt x="351" y="386"/>
                      <a:pt x="340" y="385"/>
                    </a:cubicBezTo>
                    <a:cubicBezTo>
                      <a:pt x="302" y="446"/>
                      <a:pt x="302" y="446"/>
                      <a:pt x="302" y="446"/>
                    </a:cubicBezTo>
                    <a:cubicBezTo>
                      <a:pt x="281" y="443"/>
                      <a:pt x="261" y="437"/>
                      <a:pt x="242" y="430"/>
                    </a:cubicBezTo>
                    <a:cubicBezTo>
                      <a:pt x="247" y="361"/>
                      <a:pt x="247" y="361"/>
                      <a:pt x="247" y="361"/>
                    </a:cubicBezTo>
                    <a:cubicBezTo>
                      <a:pt x="225" y="351"/>
                      <a:pt x="204" y="338"/>
                      <a:pt x="184" y="323"/>
                    </a:cubicBezTo>
                    <a:cubicBezTo>
                      <a:pt x="129" y="363"/>
                      <a:pt x="129" y="363"/>
                      <a:pt x="129" y="363"/>
                    </a:cubicBezTo>
                    <a:cubicBezTo>
                      <a:pt x="121" y="356"/>
                      <a:pt x="113" y="349"/>
                      <a:pt x="106" y="342"/>
                    </a:cubicBezTo>
                    <a:cubicBezTo>
                      <a:pt x="97" y="333"/>
                      <a:pt x="89" y="325"/>
                      <a:pt x="82" y="316"/>
                    </a:cubicBezTo>
                    <a:cubicBezTo>
                      <a:pt x="118" y="254"/>
                      <a:pt x="118" y="254"/>
                      <a:pt x="118" y="254"/>
                    </a:cubicBezTo>
                    <a:cubicBezTo>
                      <a:pt x="105" y="237"/>
                      <a:pt x="94" y="219"/>
                      <a:pt x="86" y="199"/>
                    </a:cubicBezTo>
                    <a:cubicBezTo>
                      <a:pt x="15" y="199"/>
                      <a:pt x="15" y="199"/>
                      <a:pt x="15" y="199"/>
                    </a:cubicBezTo>
                    <a:cubicBezTo>
                      <a:pt x="8" y="180"/>
                      <a:pt x="3" y="161"/>
                      <a:pt x="0" y="141"/>
                    </a:cubicBezTo>
                    <a:cubicBezTo>
                      <a:pt x="62" y="104"/>
                      <a:pt x="62" y="104"/>
                      <a:pt x="62" y="104"/>
                    </a:cubicBezTo>
                    <a:cubicBezTo>
                      <a:pt x="62" y="98"/>
                      <a:pt x="61" y="91"/>
                      <a:pt x="61" y="84"/>
                    </a:cubicBezTo>
                    <a:lnTo>
                      <a:pt x="61" y="76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 dirty="0"/>
              </a:p>
            </p:txBody>
          </p:sp>
        </p:grpSp>
        <p:pic>
          <p:nvPicPr>
            <p:cNvPr id="19" name="Graphic 18" descr="Life ring with solid fill">
              <a:extLst>
                <a:ext uri="{FF2B5EF4-FFF2-40B4-BE49-F238E27FC236}">
                  <a16:creationId xmlns:a16="http://schemas.microsoft.com/office/drawing/2014/main" id="{F60FDED0-9F2D-5AE2-8638-286BA1898A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441346" y="2720584"/>
              <a:ext cx="642600" cy="642600"/>
            </a:xfrm>
            <a:prstGeom prst="rect">
              <a:avLst/>
            </a:prstGeom>
          </p:spPr>
        </p:pic>
        <p:pic>
          <p:nvPicPr>
            <p:cNvPr id="32" name="Graphic 31" descr="Megaphone with solid fill">
              <a:extLst>
                <a:ext uri="{FF2B5EF4-FFF2-40B4-BE49-F238E27FC236}">
                  <a16:creationId xmlns:a16="http://schemas.microsoft.com/office/drawing/2014/main" id="{2AEB9EA7-0CD2-093E-7E90-A2EEA0E8CD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747321">
              <a:off x="9547974" y="1638277"/>
              <a:ext cx="591954" cy="591954"/>
            </a:xfrm>
            <a:prstGeom prst="rect">
              <a:avLst/>
            </a:prstGeom>
          </p:spPr>
        </p:pic>
        <p:pic>
          <p:nvPicPr>
            <p:cNvPr id="33" name="Graphic 32" descr="Chat with solid fill">
              <a:extLst>
                <a:ext uri="{FF2B5EF4-FFF2-40B4-BE49-F238E27FC236}">
                  <a16:creationId xmlns:a16="http://schemas.microsoft.com/office/drawing/2014/main" id="{4CDF8430-8D3C-F7AE-871F-A477DBB2D5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610765" y="2010720"/>
              <a:ext cx="533452" cy="533452"/>
            </a:xfrm>
            <a:prstGeom prst="rect">
              <a:avLst/>
            </a:prstGeom>
          </p:spPr>
        </p:pic>
        <p:pic>
          <p:nvPicPr>
            <p:cNvPr id="35" name="Graphic 34" descr="Ear with solid fill">
              <a:extLst>
                <a:ext uri="{FF2B5EF4-FFF2-40B4-BE49-F238E27FC236}">
                  <a16:creationId xmlns:a16="http://schemas.microsoft.com/office/drawing/2014/main" id="{469336FE-B286-D7B2-DCAC-DF830891DC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407164" y="2846852"/>
              <a:ext cx="596291" cy="596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0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666696" y="1618910"/>
            <a:ext cx="10687877" cy="3436022"/>
          </a:xfrm>
          <a:prstGeom prst="rect">
            <a:avLst/>
          </a:prstGeom>
          <a:noFill/>
        </p:spPr>
        <p:txBody>
          <a:bodyPr wrap="square" lIns="109682" tIns="54841" rIns="109682" bIns="54841" rtlCol="0">
            <a:spAutoFit/>
          </a:bodyPr>
          <a:lstStyle/>
          <a:p>
            <a:pPr marL="285679" indent="-285679" defTabSz="913989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191B0E"/>
                </a:solidFill>
                <a:ea typeface="Open Sans Light" panose="020B0306030504020204" pitchFamily="34" charset="0"/>
                <a:cs typeface="Lato Light"/>
              </a:rPr>
              <a:t>Reassure the individual that you are available to listen and help.</a:t>
            </a:r>
          </a:p>
          <a:p>
            <a:pPr marL="285679" indent="-285679" defTabSz="913989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191B0E"/>
              </a:solidFill>
              <a:ea typeface="Open Sans Light" panose="020B0306030504020204" pitchFamily="34" charset="0"/>
              <a:cs typeface="Lato Light"/>
            </a:endParaRPr>
          </a:p>
          <a:p>
            <a:pPr marL="285679" indent="-285679" defTabSz="913989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91B0E"/>
                </a:solidFill>
                <a:ea typeface="Open Sans Light" panose="020B0306030504020204" pitchFamily="34" charset="0"/>
                <a:cs typeface="Lato Light"/>
              </a:rPr>
              <a:t>Make sure the person is immediately safe</a:t>
            </a:r>
            <a:r>
              <a:rPr lang="en-US" sz="2200" dirty="0">
                <a:solidFill>
                  <a:srgbClr val="191B0E"/>
                </a:solidFill>
                <a:ea typeface="Open Sans Light" panose="020B0306030504020204" pitchFamily="34" charset="0"/>
                <a:cs typeface="Lato Light"/>
              </a:rPr>
              <a:t>; </a:t>
            </a:r>
            <a:r>
              <a:rPr lang="en-US" sz="2200" b="1" dirty="0">
                <a:solidFill>
                  <a:srgbClr val="191B0E"/>
                </a:solidFill>
                <a:ea typeface="Open Sans Light" panose="020B0306030504020204" pitchFamily="34" charset="0"/>
                <a:cs typeface="Lato Light"/>
              </a:rPr>
              <a:t>help the individual contact the Victim Advocate Program, if needed</a:t>
            </a:r>
            <a:r>
              <a:rPr lang="en-US" sz="2200" dirty="0">
                <a:solidFill>
                  <a:srgbClr val="191B0E"/>
                </a:solidFill>
                <a:ea typeface="Open Sans Light" panose="020B0306030504020204" pitchFamily="34" charset="0"/>
                <a:cs typeface="Lato Light"/>
              </a:rPr>
              <a:t>. If requested, call the police.  </a:t>
            </a:r>
          </a:p>
          <a:p>
            <a:pPr marL="285679" indent="-285679" defTabSz="913989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191B0E"/>
              </a:solidFill>
              <a:ea typeface="Open Sans Light" panose="020B0306030504020204" pitchFamily="34" charset="0"/>
              <a:cs typeface="Lato Light"/>
            </a:endParaRPr>
          </a:p>
          <a:p>
            <a:pPr marL="285679" indent="-285679" defTabSz="913989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191B0E"/>
                </a:solidFill>
                <a:ea typeface="Open Sans Light" panose="020B0306030504020204" pitchFamily="34" charset="0"/>
                <a:cs typeface="Lato Light"/>
              </a:rPr>
              <a:t>Respond to any requests that precipitated the disclosure. </a:t>
            </a:r>
          </a:p>
          <a:p>
            <a:pPr marL="285679" indent="-285679" defTabSz="913989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191B0E"/>
              </a:solidFill>
              <a:ea typeface="Open Sans Light" panose="020B0306030504020204" pitchFamily="34" charset="0"/>
              <a:cs typeface="Lato Light"/>
            </a:endParaRPr>
          </a:p>
          <a:p>
            <a:pPr marL="285679" indent="-285679" defTabSz="913989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782F40"/>
                </a:solidFill>
                <a:ea typeface="Open Sans Light" panose="020B0306030504020204" pitchFamily="34" charset="0"/>
                <a:cs typeface="Lato Light"/>
              </a:rPr>
              <a:t>Mandatory Reporter</a:t>
            </a:r>
            <a:r>
              <a:rPr lang="en-US" sz="2200" dirty="0">
                <a:solidFill>
                  <a:srgbClr val="191B0E"/>
                </a:solidFill>
                <a:ea typeface="Open Sans Light" panose="020B0306030504020204" pitchFamily="34" charset="0"/>
                <a:cs typeface="Lato Light"/>
              </a:rPr>
              <a:t>: Let them know that certain things they may tell you about (i.e., discrimination or sexual misconduct) will require you to notify the Office of Title IX or HR and that a Title IX or HR administrator will be in contact.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2AAB7EA0-F0FA-B6DA-3CF7-9C7A642A679C}"/>
              </a:ext>
            </a:extLst>
          </p:cNvPr>
          <p:cNvSpPr txBox="1">
            <a:spLocks/>
          </p:cNvSpPr>
          <p:nvPr/>
        </p:nvSpPr>
        <p:spPr>
          <a:xfrm>
            <a:off x="524615" y="535061"/>
            <a:ext cx="10829958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en-US" spc="-150" dirty="0"/>
              <a:t>How to Handle a Disclosure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BD03B2-11FE-8201-F7A6-FC581E185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93242" y="5580646"/>
            <a:ext cx="6605516" cy="523220"/>
            <a:chOff x="2793242" y="5673838"/>
            <a:chExt cx="6605516" cy="523220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6B2A1618-B817-F912-7469-13E244DE00FE}"/>
                </a:ext>
              </a:extLst>
            </p:cNvPr>
            <p:cNvSpPr/>
            <p:nvPr/>
          </p:nvSpPr>
          <p:spPr>
            <a:xfrm>
              <a:off x="2793242" y="5673838"/>
              <a:ext cx="6605516" cy="523220"/>
            </a:xfrm>
            <a:prstGeom prst="parallelogram">
              <a:avLst/>
            </a:prstGeom>
            <a:solidFill>
              <a:srgbClr val="EFE8D3"/>
            </a:solidFill>
            <a:ln w="57150">
              <a:solidFill>
                <a:srgbClr val="782F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24CB51A-885C-AA59-66A4-4C1D6724A592}"/>
                </a:ext>
              </a:extLst>
            </p:cNvPr>
            <p:cNvSpPr txBox="1"/>
            <p:nvPr/>
          </p:nvSpPr>
          <p:spPr>
            <a:xfrm>
              <a:off x="3391469" y="5673838"/>
              <a:ext cx="54090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Make a report at report.fsu.edu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007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6FD51-EA26-B04A-A978-EFBC5D1F1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BC13307-5B30-A43A-C4FE-89242F37A784}"/>
              </a:ext>
            </a:extLst>
          </p:cNvPr>
          <p:cNvSpPr/>
          <p:nvPr/>
        </p:nvSpPr>
        <p:spPr>
          <a:xfrm>
            <a:off x="6738141" y="1453387"/>
            <a:ext cx="5229173" cy="4706960"/>
          </a:xfrm>
          <a:prstGeom prst="rect">
            <a:avLst/>
          </a:prstGeom>
          <a:solidFill>
            <a:srgbClr val="EFE8D3"/>
          </a:solidFill>
          <a:ln>
            <a:solidFill>
              <a:srgbClr val="EFE8D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CA4C99-9F01-36E1-6267-A8D539595457}"/>
              </a:ext>
            </a:extLst>
          </p:cNvPr>
          <p:cNvGrpSpPr/>
          <p:nvPr/>
        </p:nvGrpSpPr>
        <p:grpSpPr>
          <a:xfrm>
            <a:off x="348929" y="1963219"/>
            <a:ext cx="5839862" cy="1015771"/>
            <a:chOff x="9971439" y="3436076"/>
            <a:chExt cx="5842907" cy="1016035"/>
          </a:xfrm>
          <a:solidFill>
            <a:schemeClr val="bg1">
              <a:lumMod val="75000"/>
              <a:lumOff val="25000"/>
            </a:schemeClr>
          </a:solidFill>
        </p:grpSpPr>
        <p:sp>
          <p:nvSpPr>
            <p:cNvPr id="20" name="Teardrop 19">
              <a:extLst>
                <a:ext uri="{FF2B5EF4-FFF2-40B4-BE49-F238E27FC236}">
                  <a16:creationId xmlns:a16="http://schemas.microsoft.com/office/drawing/2014/main" id="{D71FD789-3626-C6BE-5260-CDCA5ABF4787}"/>
                </a:ext>
              </a:extLst>
            </p:cNvPr>
            <p:cNvSpPr/>
            <p:nvPr/>
          </p:nvSpPr>
          <p:spPr bwMode="auto">
            <a:xfrm rot="8100000">
              <a:off x="9971439" y="3536561"/>
              <a:ext cx="556683" cy="55668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43" tIns="30471" rIns="60943" bIns="30471" anchor="ctr"/>
            <a:lstStyle/>
            <a:p>
              <a:pPr algn="ctr">
                <a:defRPr/>
              </a:pPr>
              <a:endParaRPr lang="en-US" sz="1600" dirty="0"/>
            </a:p>
          </p:txBody>
        </p:sp>
        <p:sp>
          <p:nvSpPr>
            <p:cNvPr id="21" name="Content Placeholder 2">
              <a:extLst>
                <a:ext uri="{FF2B5EF4-FFF2-40B4-BE49-F238E27FC236}">
                  <a16:creationId xmlns:a16="http://schemas.microsoft.com/office/drawing/2014/main" id="{FB24609A-8714-9869-9119-26D226C89D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548785" y="3436076"/>
              <a:ext cx="5265561" cy="101603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0943" tIns="30471" rIns="60943" bIns="30471"/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Font typeface="Arial" charset="0"/>
                <a:buNone/>
              </a:pPr>
              <a:r>
                <a:rPr lang="en-US" sz="2000" dirty="0">
                  <a:solidFill>
                    <a:schemeClr val="bg1"/>
                  </a:solidFill>
                  <a:latin typeface="+mn-lt"/>
                  <a:cs typeface="Lato Regular"/>
                </a:rPr>
                <a:t>If you are a mandatory reporter, you cannot keep the information confidential. However, you should maintain privacy</a:t>
              </a:r>
              <a:r>
                <a:rPr lang="en-US" sz="1600" dirty="0">
                  <a:solidFill>
                    <a:schemeClr val="bg1"/>
                  </a:solidFill>
                  <a:latin typeface="+mn-lt"/>
                  <a:cs typeface="Lato Regular"/>
                </a:rPr>
                <a:t>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5C0AFDA-1722-02C7-5891-25FE57D491C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</a:blip>
          <a:stretch>
            <a:fillRect/>
          </a:stretch>
        </p:blipFill>
        <p:spPr>
          <a:xfrm>
            <a:off x="469413" y="2193895"/>
            <a:ext cx="329025" cy="36675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699E5D8-7F06-0A68-27C7-75C38A0E6FC6}"/>
              </a:ext>
            </a:extLst>
          </p:cNvPr>
          <p:cNvGrpSpPr/>
          <p:nvPr/>
        </p:nvGrpSpPr>
        <p:grpSpPr>
          <a:xfrm>
            <a:off x="339968" y="3806868"/>
            <a:ext cx="5990664" cy="1015771"/>
            <a:chOff x="7454254" y="1971831"/>
            <a:chExt cx="5992223" cy="101603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6F71FC5-598C-1C36-DE19-F30CC5EAA8E8}"/>
                </a:ext>
              </a:extLst>
            </p:cNvPr>
            <p:cNvGrpSpPr/>
            <p:nvPr/>
          </p:nvGrpSpPr>
          <p:grpSpPr>
            <a:xfrm>
              <a:off x="7454254" y="1971831"/>
              <a:ext cx="5992223" cy="1016035"/>
              <a:chOff x="7454609" y="2072090"/>
              <a:chExt cx="5993782" cy="1016035"/>
            </a:xfrm>
          </p:grpSpPr>
          <p:sp>
            <p:nvSpPr>
              <p:cNvPr id="25" name="Teardrop 24">
                <a:extLst>
                  <a:ext uri="{FF2B5EF4-FFF2-40B4-BE49-F238E27FC236}">
                    <a16:creationId xmlns:a16="http://schemas.microsoft.com/office/drawing/2014/main" id="{108D56FB-8143-ED1E-DDBD-45A3C8B7F7AD}"/>
                  </a:ext>
                </a:extLst>
              </p:cNvPr>
              <p:cNvSpPr/>
              <p:nvPr/>
            </p:nvSpPr>
            <p:spPr bwMode="auto">
              <a:xfrm rot="8100000">
                <a:off x="7454609" y="2259493"/>
                <a:ext cx="556683" cy="556683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0943" tIns="30471" rIns="60943" bIns="30471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1C1F7E28-F767-3E1B-4DE9-BB42E8BBD31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4653" y="2072090"/>
                <a:ext cx="5353738" cy="10160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0943" tIns="30471" rIns="60943" bIns="30471"/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Font typeface="Arial" charset="0"/>
                  <a:buNone/>
                </a:pPr>
                <a:r>
                  <a:rPr lang="en-US" sz="2000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Once a report is made, the Office of Title IX or HR will work with the Affected Individual if they wish for the matter to remain confidential.</a:t>
                </a:r>
              </a:p>
              <a:p>
                <a:pPr algn="ctr">
                  <a:spcBef>
                    <a:spcPct val="20000"/>
                  </a:spcBef>
                  <a:buFont typeface="Arial" charset="0"/>
                  <a:buNone/>
                </a:pPr>
                <a:endParaRPr lang="en-US" sz="1600" dirty="0">
                  <a:latin typeface="+mn-lt"/>
                  <a:cs typeface="Lato Light"/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10AF19E-0F23-E995-DD51-C452708B7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100000" contrast="-70000"/>
            </a:blip>
            <a:stretch>
              <a:fillRect/>
            </a:stretch>
          </p:blipFill>
          <p:spPr>
            <a:xfrm>
              <a:off x="7540451" y="2293008"/>
              <a:ext cx="424016" cy="30849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CC5B063-9A03-64DF-E992-0BD642C15E78}"/>
              </a:ext>
            </a:extLst>
          </p:cNvPr>
          <p:cNvGrpSpPr/>
          <p:nvPr/>
        </p:nvGrpSpPr>
        <p:grpSpPr>
          <a:xfrm>
            <a:off x="6096000" y="1677466"/>
            <a:ext cx="6458911" cy="1851454"/>
            <a:chOff x="2579094" y="4675269"/>
            <a:chExt cx="6460593" cy="185193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F90AF61-C0F7-A1DE-E89C-5DCA93347919}"/>
                </a:ext>
              </a:extLst>
            </p:cNvPr>
            <p:cNvGrpSpPr/>
            <p:nvPr/>
          </p:nvGrpSpPr>
          <p:grpSpPr>
            <a:xfrm>
              <a:off x="2579094" y="4675269"/>
              <a:ext cx="6460593" cy="1851933"/>
              <a:chOff x="6707523" y="4555818"/>
              <a:chExt cx="6462276" cy="1851933"/>
            </a:xfrm>
          </p:grpSpPr>
          <p:sp>
            <p:nvSpPr>
              <p:cNvPr id="30" name="Teardrop 29">
                <a:extLst>
                  <a:ext uri="{FF2B5EF4-FFF2-40B4-BE49-F238E27FC236}">
                    <a16:creationId xmlns:a16="http://schemas.microsoft.com/office/drawing/2014/main" id="{798F376F-7D04-47DF-D15E-066040185DBE}"/>
                  </a:ext>
                </a:extLst>
              </p:cNvPr>
              <p:cNvSpPr/>
              <p:nvPr/>
            </p:nvSpPr>
            <p:spPr bwMode="auto">
              <a:xfrm rot="8100000">
                <a:off x="9660319" y="4555818"/>
                <a:ext cx="556683" cy="55668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0943" tIns="30471" rIns="60943" bIns="30471" anchor="ctr"/>
              <a:lstStyle/>
              <a:p>
                <a:pPr algn="ctr">
                  <a:defRPr/>
                </a:pPr>
                <a:endParaRPr lang="en-US" sz="1600" dirty="0"/>
              </a:p>
            </p:txBody>
          </p:sp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AD03266D-3E6C-46A3-189F-F0E34064659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707523" y="5391716"/>
                <a:ext cx="6462276" cy="10160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60943" tIns="30471" rIns="60943" bIns="30471"/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Font typeface="Arial" charset="0"/>
                  <a:buNone/>
                </a:pPr>
                <a:r>
                  <a:rPr lang="en-US" sz="2000" b="1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The </a:t>
                </a:r>
                <a:r>
                  <a:rPr lang="en-US" sz="2000" b="1" dirty="0">
                    <a:solidFill>
                      <a:srgbClr val="782F40"/>
                    </a:solidFill>
                    <a:latin typeface="+mn-lt"/>
                    <a:cs typeface="Lato Regular"/>
                  </a:rPr>
                  <a:t>only</a:t>
                </a:r>
                <a:r>
                  <a:rPr lang="en-US" sz="2000" b="1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 confidential </a:t>
                </a:r>
              </a:p>
              <a:p>
                <a:pPr algn="ctr">
                  <a:spcBef>
                    <a:spcPct val="20000"/>
                  </a:spcBef>
                  <a:buFont typeface="Arial" charset="0"/>
                  <a:buNone/>
                </a:pPr>
                <a:r>
                  <a:rPr lang="en-US" sz="2000" b="1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sources on campus are:</a:t>
                </a:r>
              </a:p>
              <a:p>
                <a:pPr algn="ctr">
                  <a:spcBef>
                    <a:spcPct val="20000"/>
                  </a:spcBef>
                  <a:buFont typeface="Arial" charset="0"/>
                  <a:buNone/>
                </a:pPr>
                <a:endParaRPr lang="en-US" sz="2000" b="1" dirty="0">
                  <a:solidFill>
                    <a:schemeClr val="bg1"/>
                  </a:solidFill>
                  <a:latin typeface="+mn-lt"/>
                  <a:cs typeface="Lato Regular"/>
                </a:endParaRPr>
              </a:p>
              <a:p>
                <a:pPr algn="ctr"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FSU Victim Advocate Program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Medical Staff at University Health Center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Mental Health Counselors: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Counseling &amp; Psychological Services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Employee Assistance Program</a:t>
                </a:r>
              </a:p>
              <a:p>
                <a:pPr algn="ctr">
                  <a:spcBef>
                    <a:spcPct val="20000"/>
                  </a:spcBef>
                  <a:buFont typeface="Arial" charset="0"/>
                  <a:buNone/>
                </a:pPr>
                <a:endParaRPr lang="en-US" sz="1600" dirty="0">
                  <a:latin typeface="+mn-lt"/>
                  <a:cs typeface="Lato Light"/>
                </a:endParaRPr>
              </a:p>
            </p:txBody>
          </p:sp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1E5DB07-5502-3420-FC1C-B17DAA715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100000" contrast="-70000"/>
            </a:blip>
            <a:stretch>
              <a:fillRect/>
            </a:stretch>
          </p:blipFill>
          <p:spPr>
            <a:xfrm>
              <a:off x="5613689" y="4780407"/>
              <a:ext cx="383399" cy="390472"/>
            </a:xfrm>
            <a:prstGeom prst="rect">
              <a:avLst/>
            </a:prstGeom>
          </p:spPr>
        </p:pic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B89400ED-36BC-815D-3193-254BD30741AC}"/>
              </a:ext>
            </a:extLst>
          </p:cNvPr>
          <p:cNvSpPr txBox="1">
            <a:spLocks/>
          </p:cNvSpPr>
          <p:nvPr/>
        </p:nvSpPr>
        <p:spPr>
          <a:xfrm>
            <a:off x="586155" y="535061"/>
            <a:ext cx="10829958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en-US" spc="-150" dirty="0"/>
              <a:t>How to Handle a Disclosure Continued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01EB9C-8F74-F483-6856-A87DE90A83B5}"/>
              </a:ext>
            </a:extLst>
          </p:cNvPr>
          <p:cNvCxnSpPr>
            <a:cxnSpLocks/>
          </p:cNvCxnSpPr>
          <p:nvPr/>
        </p:nvCxnSpPr>
        <p:spPr>
          <a:xfrm>
            <a:off x="6553872" y="1453388"/>
            <a:ext cx="0" cy="47069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51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D2F87C1-E50A-F9F5-C782-A75AD2A36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9000" y="2462599"/>
            <a:ext cx="5500047" cy="3657924"/>
          </a:xfrm>
          <a:prstGeom prst="roundRect">
            <a:avLst/>
          </a:prstGeom>
          <a:solidFill>
            <a:srgbClr val="EFE8D3"/>
          </a:solidFill>
          <a:ln>
            <a:solidFill>
              <a:srgbClr val="CEB8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1594D09-F5B9-E48A-73D9-C2299C80C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1938" y="2462600"/>
            <a:ext cx="5500047" cy="3657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5CB8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4378221" y="1747921"/>
            <a:ext cx="3435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a typeface="Lato Black" charset="0"/>
                <a:cs typeface="Lato Black" charset="0"/>
              </a:rPr>
              <a:t>Online:</a:t>
            </a:r>
            <a:r>
              <a:rPr lang="en-US" sz="2400" b="1" dirty="0">
                <a:solidFill>
                  <a:schemeClr val="tx2"/>
                </a:solidFill>
                <a:ea typeface="Lato Black" charset="0"/>
                <a:cs typeface="Lato Black" charset="0"/>
              </a:rPr>
              <a:t> </a:t>
            </a:r>
            <a:r>
              <a:rPr lang="en-US" sz="2400" dirty="0">
                <a:hlinkClick r:id="rId3"/>
              </a:rPr>
              <a:t>report.fsu.edu</a:t>
            </a:r>
            <a:endParaRPr lang="en-US" sz="2400" dirty="0"/>
          </a:p>
        </p:txBody>
      </p:sp>
      <p:sp>
        <p:nvSpPr>
          <p:cNvPr id="55" name="TextBox 54"/>
          <p:cNvSpPr txBox="1"/>
          <p:nvPr/>
        </p:nvSpPr>
        <p:spPr>
          <a:xfrm>
            <a:off x="949731" y="3618903"/>
            <a:ext cx="202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a typeface="Lato Black" charset="0"/>
                <a:cs typeface="Lato Black" charset="0"/>
              </a:rPr>
              <a:t>Office of Title IX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277764" y="5005783"/>
            <a:ext cx="3560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a typeface="Lato Black" charset="0"/>
                <a:cs typeface="Lato Black" charset="0"/>
              </a:rPr>
              <a:t>Other Discrimination:</a:t>
            </a:r>
          </a:p>
          <a:p>
            <a:r>
              <a:rPr lang="en-US" sz="1600" dirty="0">
                <a:solidFill>
                  <a:schemeClr val="bg1"/>
                </a:solidFill>
                <a:ea typeface="Lato Black" charset="0"/>
                <a:cs typeface="Lato Black" charset="0"/>
              </a:rPr>
              <a:t>Department of Student Conduct and Community Standards</a:t>
            </a:r>
          </a:p>
        </p:txBody>
      </p:sp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8515" y="1893256"/>
            <a:ext cx="240772" cy="38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7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955961" y="4088275"/>
            <a:ext cx="3368871" cy="538609"/>
          </a:xfrm>
          <a:prstGeom prst="rect">
            <a:avLst/>
          </a:prstGeom>
        </p:spPr>
        <p:txBody>
          <a:bodyPr wrap="none" lIns="45720" tIns="22860" rIns="45720" bIns="22860" anchor="t">
            <a:spAutoFit/>
          </a:bodyPr>
          <a:lstStyle/>
          <a:p>
            <a:pPr marL="28575"/>
            <a:r>
              <a:rPr lang="en-US" sz="1600" dirty="0">
                <a:solidFill>
                  <a:schemeClr val="bg1"/>
                </a:solidFill>
              </a:rPr>
              <a:t>Terri Brown</a:t>
            </a:r>
          </a:p>
          <a:p>
            <a:pPr marL="28575"/>
            <a:r>
              <a:rPr lang="en-US" sz="1600" dirty="0">
                <a:hlinkClick r:id="rId4"/>
              </a:rPr>
              <a:t>Tsbrown@fsu.edu</a:t>
            </a:r>
            <a:r>
              <a:rPr lang="en-US" sz="1600" dirty="0">
                <a:solidFill>
                  <a:schemeClr val="bg1"/>
                </a:solidFill>
              </a:rPr>
              <a:t>; (850) 645-2741</a:t>
            </a:r>
          </a:p>
        </p:txBody>
      </p:sp>
      <p:sp>
        <p:nvSpPr>
          <p:cNvPr id="4" name="Rectangle 3"/>
          <p:cNvSpPr/>
          <p:nvPr/>
        </p:nvSpPr>
        <p:spPr>
          <a:xfrm>
            <a:off x="1806100" y="2736981"/>
            <a:ext cx="2732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1C1E21"/>
                </a:solidFill>
              </a:rPr>
              <a:t>Reports/Complaints against Students: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33900" y="2736982"/>
            <a:ext cx="40235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Reports/Complaints against Faculty, Staff, or 3rd Parties: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28348" y="3568135"/>
            <a:ext cx="437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a typeface="Lato Black" charset="0"/>
                <a:cs typeface="Lato Black" charset="0"/>
              </a:rPr>
              <a:t>HR-Equal Opportunity Compliance &amp; Engagement Office (EOCE)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576151" y="3978200"/>
            <a:ext cx="4530483" cy="2092881"/>
          </a:xfrm>
          <a:prstGeom prst="rect">
            <a:avLst/>
          </a:prstGeom>
        </p:spPr>
        <p:txBody>
          <a:bodyPr wrap="square" lIns="45720" tIns="22860" rIns="45720" bIns="22860" anchor="t">
            <a:spAutoFit/>
          </a:bodyPr>
          <a:lstStyle/>
          <a:p>
            <a:endParaRPr lang="en-US" sz="8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8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8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Cornelius Brownlee, Director</a:t>
            </a:r>
          </a:p>
          <a:p>
            <a:pPr marL="228600"/>
            <a:r>
              <a:rPr lang="en-US" sz="1600" dirty="0">
                <a:solidFill>
                  <a:srgbClr val="782F40"/>
                </a:solidFill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cjb03k@fsu.edu</a:t>
            </a:r>
            <a:endParaRPr lang="en-US" sz="1600" dirty="0">
              <a:solidFill>
                <a:srgbClr val="782F4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/>
            <a:endParaRPr lang="en-US" sz="16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/>
            <a:endParaRPr lang="en-US" sz="8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HR-EOCE Office</a:t>
            </a:r>
          </a:p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hr-eoc@fsu.edu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; (850) 645-6519</a:t>
            </a:r>
          </a:p>
          <a:p>
            <a:endParaRPr lang="en-US" sz="9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/>
            <a:endParaRPr lang="en-US" sz="1200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8012FC9-2E8A-3361-11A3-1A2206699E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49731" y="314269"/>
            <a:ext cx="10292538" cy="13670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Times New Roman" panose="02020603050405020304" pitchFamily="18" charset="0"/>
              </a:rPr>
              <a:t>Where to Report a Disclosure </a:t>
            </a:r>
            <a:br>
              <a: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Times New Roman" panose="02020603050405020304" pitchFamily="18" charset="0"/>
              </a:rPr>
            </a:br>
            <a:r>
              <a: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Times New Roman" panose="02020603050405020304" pitchFamily="18" charset="0"/>
              </a:rPr>
              <a:t>or Make a Complaint</a:t>
            </a:r>
          </a:p>
        </p:txBody>
      </p:sp>
      <p:pic>
        <p:nvPicPr>
          <p:cNvPr id="10" name="Graphic 9" descr="Backpack with solid fill">
            <a:extLst>
              <a:ext uri="{FF2B5EF4-FFF2-40B4-BE49-F238E27FC236}">
                <a16:creationId xmlns:a16="http://schemas.microsoft.com/office/drawing/2014/main" id="{5D6895F5-992F-9BC0-F865-36A7F3E9EA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0485" y="2559253"/>
            <a:ext cx="914400" cy="914400"/>
          </a:xfrm>
          <a:prstGeom prst="rect">
            <a:avLst/>
          </a:prstGeom>
        </p:spPr>
      </p:pic>
      <p:pic>
        <p:nvPicPr>
          <p:cNvPr id="12" name="Graphic 11" descr="Briefcase with solid fill">
            <a:extLst>
              <a:ext uri="{FF2B5EF4-FFF2-40B4-BE49-F238E27FC236}">
                <a16:creationId xmlns:a16="http://schemas.microsoft.com/office/drawing/2014/main" id="{E0473093-6326-CED5-1044-87CDE44B19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47209" y="2559253"/>
            <a:ext cx="914400" cy="9144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0CE93D8-1C47-CAF2-BB30-979511A45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85366" y="2632909"/>
            <a:ext cx="0" cy="3317303"/>
          </a:xfrm>
          <a:prstGeom prst="line">
            <a:avLst/>
          </a:prstGeom>
          <a:ln w="57150">
            <a:solidFill>
              <a:srgbClr val="CEB8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 descr="Postit Notes with solid fill">
            <a:extLst>
              <a:ext uri="{FF2B5EF4-FFF2-40B4-BE49-F238E27FC236}">
                <a16:creationId xmlns:a16="http://schemas.microsoft.com/office/drawing/2014/main" id="{B6571E2E-B844-7F70-05E9-D2D9730E2A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5201" y="5047141"/>
            <a:ext cx="619604" cy="61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7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84BD-E891-8F83-848D-B3163274F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510" y="408618"/>
            <a:ext cx="10515600" cy="1011066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solidFill>
                  <a:srgbClr val="782F40"/>
                </a:solidFill>
                <a:cs typeface="Lato Regular"/>
              </a:rPr>
              <a:t>Non-Retaliation</a:t>
            </a:r>
            <a:br>
              <a:rPr lang="id-ID" sz="4400" b="1" dirty="0">
                <a:solidFill>
                  <a:srgbClr val="782F40"/>
                </a:solidFill>
                <a:cs typeface="Lato Regular"/>
              </a:rPr>
            </a:b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6918E4-6A60-3496-258A-7847DBF84E52}"/>
              </a:ext>
            </a:extLst>
          </p:cNvPr>
          <p:cNvSpPr/>
          <p:nvPr/>
        </p:nvSpPr>
        <p:spPr>
          <a:xfrm>
            <a:off x="550633" y="1395149"/>
            <a:ext cx="82160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46"/>
            <a:r>
              <a:rPr lang="en-US" sz="2400" b="1" dirty="0">
                <a:solidFill>
                  <a:prstClr val="black"/>
                </a:solidFill>
              </a:rPr>
              <a:t>Retaliation is prohibited against individuals who: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63B0D8-DA2A-EB24-39E7-AD2B665A0C04}"/>
              </a:ext>
            </a:extLst>
          </p:cNvPr>
          <p:cNvSpPr/>
          <p:nvPr/>
        </p:nvSpPr>
        <p:spPr>
          <a:xfrm>
            <a:off x="550633" y="3983606"/>
            <a:ext cx="55556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46"/>
            <a:r>
              <a:rPr lang="en-US" sz="2400" b="1" dirty="0">
                <a:solidFill>
                  <a:prstClr val="black"/>
                </a:solidFill>
              </a:rPr>
              <a:t>Retaliation is defined broadly: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2CE7FB5-5BD1-E6C6-8B3B-5F64C6BDFA63}"/>
              </a:ext>
            </a:extLst>
          </p:cNvPr>
          <p:cNvGrpSpPr/>
          <p:nvPr/>
        </p:nvGrpSpPr>
        <p:grpSpPr>
          <a:xfrm>
            <a:off x="8419191" y="2042853"/>
            <a:ext cx="2912977" cy="1522315"/>
            <a:chOff x="8667853" y="2050938"/>
            <a:chExt cx="2912977" cy="152231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9F8AA7B-B2DD-3F63-2C85-EE523CC566F8}"/>
                </a:ext>
              </a:extLst>
            </p:cNvPr>
            <p:cNvGrpSpPr/>
            <p:nvPr/>
          </p:nvGrpSpPr>
          <p:grpSpPr>
            <a:xfrm>
              <a:off x="8667853" y="2050938"/>
              <a:ext cx="2912977" cy="1522315"/>
              <a:chOff x="7485014" y="2093949"/>
              <a:chExt cx="2912977" cy="1522315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F6E23EF-22AF-9445-A680-2345F671D303}"/>
                  </a:ext>
                </a:extLst>
              </p:cNvPr>
              <p:cNvSpPr/>
              <p:nvPr/>
            </p:nvSpPr>
            <p:spPr>
              <a:xfrm>
                <a:off x="8595068" y="2093949"/>
                <a:ext cx="692870" cy="693051"/>
              </a:xfrm>
              <a:prstGeom prst="ellipse">
                <a:avLst/>
              </a:pr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68584" tIns="34292" rIns="68584" bIns="34292" rtlCol="0" anchor="ctr"/>
              <a:lstStyle/>
              <a:p>
                <a:pPr marL="0" marR="0" lvl="0" indent="0" algn="ctr" defTabSz="6858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5F4FCE9-9209-54F5-B887-246A1F83DF01}"/>
                  </a:ext>
                </a:extLst>
              </p:cNvPr>
              <p:cNvSpPr/>
              <p:nvPr/>
            </p:nvSpPr>
            <p:spPr>
              <a:xfrm>
                <a:off x="7485014" y="2869906"/>
                <a:ext cx="2912977" cy="746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685846"/>
                <a:r>
                  <a:rPr lang="en-US" sz="1600" dirty="0">
                    <a:solidFill>
                      <a:prstClr val="black"/>
                    </a:solidFill>
                  </a:rPr>
                  <a:t>Request a </a:t>
                </a:r>
              </a:p>
              <a:p>
                <a:pPr algn="ctr" defTabSz="685846"/>
                <a:r>
                  <a:rPr lang="en-US" sz="1600" dirty="0">
                    <a:solidFill>
                      <a:prstClr val="black"/>
                    </a:solidFill>
                  </a:rPr>
                  <a:t>Reasonable Accommodation</a:t>
                </a:r>
              </a:p>
              <a:p>
                <a:pPr algn="ctr" defTabSz="685846"/>
                <a:endParaRPr lang="en-US" sz="105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6EF98FD-CC7A-27BF-92EB-0A018D5F5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34948" y="2192675"/>
              <a:ext cx="399333" cy="39821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8163F03-FB36-1DAC-D0E3-2590ACC01A1D}"/>
              </a:ext>
            </a:extLst>
          </p:cNvPr>
          <p:cNvGrpSpPr/>
          <p:nvPr/>
        </p:nvGrpSpPr>
        <p:grpSpPr>
          <a:xfrm>
            <a:off x="574168" y="1959676"/>
            <a:ext cx="2728705" cy="1389590"/>
            <a:chOff x="1870538" y="2093949"/>
            <a:chExt cx="2728705" cy="138959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8233277-E77E-EA5E-7238-45432F826747}"/>
                </a:ext>
              </a:extLst>
            </p:cNvPr>
            <p:cNvSpPr/>
            <p:nvPr/>
          </p:nvSpPr>
          <p:spPr>
            <a:xfrm>
              <a:off x="2886303" y="2093949"/>
              <a:ext cx="692870" cy="693051"/>
            </a:xfrm>
            <a:prstGeom prst="ellipse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lIns="68584" tIns="34292" rIns="68584" bIns="34292" rtlCol="0" anchor="ctr"/>
            <a:lstStyle/>
            <a:p>
              <a:pPr marL="0" marR="0" lvl="0" indent="0" algn="ctr" defTabSz="685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423502-02DD-21B1-1D8C-C031A2547E29}"/>
                </a:ext>
              </a:extLst>
            </p:cNvPr>
            <p:cNvSpPr txBox="1"/>
            <p:nvPr/>
          </p:nvSpPr>
          <p:spPr>
            <a:xfrm>
              <a:off x="1870538" y="2873428"/>
              <a:ext cx="2728705" cy="610111"/>
            </a:xfrm>
            <a:prstGeom prst="rect">
              <a:avLst/>
            </a:prstGeom>
            <a:noFill/>
          </p:spPr>
          <p:txBody>
            <a:bodyPr wrap="square" lIns="82304" tIns="41152" rIns="82304" bIns="41152" rtlCol="0">
              <a:spAutoFit/>
            </a:bodyPr>
            <a:lstStyle/>
            <a:p>
              <a:pPr algn="ctr" defTabSz="685846">
                <a:lnSpc>
                  <a:spcPct val="110000"/>
                </a:lnSpc>
              </a:pPr>
              <a:r>
                <a:rPr lang="en-US" sz="1600" dirty="0">
                  <a:solidFill>
                    <a:prstClr val="black"/>
                  </a:solidFill>
                  <a:cs typeface="Lato Light"/>
                </a:rPr>
                <a:t>Make a complaint (internal/external/lawsuit)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0E8EF35-E1CC-1409-1350-43C20977D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 contrast="-70000"/>
            </a:blip>
            <a:stretch>
              <a:fillRect/>
            </a:stretch>
          </p:blipFill>
          <p:spPr>
            <a:xfrm>
              <a:off x="2998674" y="2206095"/>
              <a:ext cx="521797" cy="439817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9481ED-FB9F-7987-063C-D41E7399EB30}"/>
              </a:ext>
            </a:extLst>
          </p:cNvPr>
          <p:cNvGrpSpPr/>
          <p:nvPr/>
        </p:nvGrpSpPr>
        <p:grpSpPr>
          <a:xfrm>
            <a:off x="3564469" y="2024752"/>
            <a:ext cx="2351927" cy="1279396"/>
            <a:chOff x="3976262" y="2093949"/>
            <a:chExt cx="2351927" cy="127939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689878A-D0C1-7A97-8715-8F33BA2C561F}"/>
                </a:ext>
              </a:extLst>
            </p:cNvPr>
            <p:cNvSpPr/>
            <p:nvPr/>
          </p:nvSpPr>
          <p:spPr>
            <a:xfrm>
              <a:off x="4845262" y="2093949"/>
              <a:ext cx="692870" cy="693051"/>
            </a:xfrm>
            <a:prstGeom prst="ellipse">
              <a:avLst/>
            </a:prstGeom>
            <a:solidFill>
              <a:srgbClr val="782F40"/>
            </a:solidFill>
            <a:ln w="25400" cap="flat" cmpd="sng" algn="ctr">
              <a:noFill/>
              <a:prstDash val="solid"/>
            </a:ln>
            <a:effectLst/>
          </p:spPr>
          <p:txBody>
            <a:bodyPr lIns="68584" tIns="34292" rIns="68584" bIns="34292" rtlCol="0" anchor="ctr"/>
            <a:lstStyle/>
            <a:p>
              <a:pPr marL="0" marR="0" lvl="0" indent="0" algn="ctr" defTabSz="685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36264BF-831C-6F19-C7FC-7B8B769D2C19}"/>
                </a:ext>
              </a:extLst>
            </p:cNvPr>
            <p:cNvSpPr/>
            <p:nvPr/>
          </p:nvSpPr>
          <p:spPr>
            <a:xfrm>
              <a:off x="3976262" y="2873208"/>
              <a:ext cx="2351927" cy="5001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46"/>
              <a:r>
                <a:rPr lang="en-US" sz="1600" dirty="0">
                  <a:solidFill>
                    <a:prstClr val="black"/>
                  </a:solidFill>
                </a:rPr>
                <a:t>Help someone report</a:t>
              </a:r>
            </a:p>
            <a:p>
              <a:pPr defTabSz="685846"/>
              <a:endParaRPr lang="en-US" sz="1050" dirty="0">
                <a:solidFill>
                  <a:prstClr val="black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9CB7488-A888-277E-17AE-8D96D109E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100000" contrast="-70000"/>
            </a:blip>
            <a:stretch>
              <a:fillRect/>
            </a:stretch>
          </p:blipFill>
          <p:spPr>
            <a:xfrm>
              <a:off x="4974153" y="2220580"/>
              <a:ext cx="435087" cy="433869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4BD569B-1836-E2F0-C536-663AF13C56B8}"/>
              </a:ext>
            </a:extLst>
          </p:cNvPr>
          <p:cNvGrpSpPr/>
          <p:nvPr/>
        </p:nvGrpSpPr>
        <p:grpSpPr>
          <a:xfrm>
            <a:off x="6422374" y="2024752"/>
            <a:ext cx="1630576" cy="1525617"/>
            <a:chOff x="6276553" y="2093949"/>
            <a:chExt cx="1630576" cy="152561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A705A36-6258-C537-6C3E-EDA0CFF0B584}"/>
                </a:ext>
              </a:extLst>
            </p:cNvPr>
            <p:cNvSpPr/>
            <p:nvPr/>
          </p:nvSpPr>
          <p:spPr>
            <a:xfrm>
              <a:off x="6722220" y="2093949"/>
              <a:ext cx="692870" cy="693051"/>
            </a:xfrm>
            <a:prstGeom prst="ellipse">
              <a:avLst/>
            </a:prstGeom>
            <a:solidFill>
              <a:srgbClr val="5E7461"/>
            </a:solidFill>
            <a:ln w="25400" cap="flat" cmpd="sng" algn="ctr">
              <a:noFill/>
              <a:prstDash val="solid"/>
            </a:ln>
            <a:effectLst/>
          </p:spPr>
          <p:txBody>
            <a:bodyPr lIns="68584" tIns="34292" rIns="68584" bIns="34292" rtlCol="0" anchor="ctr"/>
            <a:lstStyle/>
            <a:p>
              <a:pPr marL="0" marR="0" lvl="0" indent="0" algn="ctr" defTabSz="685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4771E8F-3F4A-C033-2C5F-560948F43DF5}"/>
                </a:ext>
              </a:extLst>
            </p:cNvPr>
            <p:cNvSpPr/>
            <p:nvPr/>
          </p:nvSpPr>
          <p:spPr>
            <a:xfrm>
              <a:off x="6276553" y="2873208"/>
              <a:ext cx="1630576" cy="7463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46"/>
              <a:r>
                <a:rPr lang="en-US" sz="1600" dirty="0">
                  <a:solidFill>
                    <a:prstClr val="black"/>
                  </a:solidFill>
                </a:rPr>
                <a:t>Participate in </a:t>
              </a:r>
            </a:p>
            <a:p>
              <a:pPr algn="ctr" defTabSz="685846"/>
              <a:r>
                <a:rPr lang="en-US" sz="1600" dirty="0">
                  <a:solidFill>
                    <a:prstClr val="black"/>
                  </a:solidFill>
                </a:rPr>
                <a:t>investigations</a:t>
              </a:r>
            </a:p>
            <a:p>
              <a:pPr defTabSz="685846"/>
              <a:endParaRPr lang="en-US" sz="1050" dirty="0">
                <a:solidFill>
                  <a:prstClr val="black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516C506-4484-CBDF-3DDD-05D0D8AE8A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lum bright="100000" contrast="-70000"/>
            </a:blip>
            <a:srcRect l="-1" r="30140" b="29148"/>
            <a:stretch/>
          </p:blipFill>
          <p:spPr>
            <a:xfrm>
              <a:off x="6858251" y="2210678"/>
              <a:ext cx="467180" cy="472479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8B28A7D-0E52-3230-118D-165A9F72F756}"/>
              </a:ext>
            </a:extLst>
          </p:cNvPr>
          <p:cNvGrpSpPr/>
          <p:nvPr/>
        </p:nvGrpSpPr>
        <p:grpSpPr>
          <a:xfrm>
            <a:off x="5007701" y="4540404"/>
            <a:ext cx="2552439" cy="1605921"/>
            <a:chOff x="4692009" y="4082441"/>
            <a:chExt cx="2552439" cy="160592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9FA9E30-2365-E3E6-C451-1953DEF7F25D}"/>
                </a:ext>
              </a:extLst>
            </p:cNvPr>
            <p:cNvSpPr/>
            <p:nvPr/>
          </p:nvSpPr>
          <p:spPr>
            <a:xfrm>
              <a:off x="5621795" y="4082441"/>
              <a:ext cx="692870" cy="693051"/>
            </a:xfrm>
            <a:prstGeom prst="ellipse">
              <a:avLst/>
            </a:prstGeom>
            <a:solidFill>
              <a:srgbClr val="A6192E"/>
            </a:solidFill>
            <a:ln w="25400" cap="flat" cmpd="sng" algn="ctr">
              <a:noFill/>
              <a:prstDash val="solid"/>
            </a:ln>
            <a:effectLst/>
          </p:spPr>
          <p:txBody>
            <a:bodyPr lIns="68584" tIns="34292" rIns="68584" bIns="34292" rtlCol="0" anchor="ctr"/>
            <a:lstStyle/>
            <a:p>
              <a:pPr marL="0" marR="0" lvl="0" indent="0" algn="ctr" defTabSz="685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E57D9C1-7275-15D8-189A-F94941BCF5ED}"/>
                </a:ext>
              </a:extLst>
            </p:cNvPr>
            <p:cNvSpPr txBox="1"/>
            <p:nvPr/>
          </p:nvSpPr>
          <p:spPr>
            <a:xfrm>
              <a:off x="4692009" y="4807407"/>
              <a:ext cx="2552439" cy="880955"/>
            </a:xfrm>
            <a:prstGeom prst="rect">
              <a:avLst/>
            </a:prstGeom>
            <a:noFill/>
          </p:spPr>
          <p:txBody>
            <a:bodyPr wrap="square" lIns="82304" tIns="41152" rIns="82304" bIns="41152" rtlCol="0">
              <a:spAutoFit/>
            </a:bodyPr>
            <a:lstStyle/>
            <a:p>
              <a:pPr algn="ctr" defTabSz="685846">
                <a:lnSpc>
                  <a:spcPct val="110000"/>
                </a:lnSpc>
              </a:pPr>
              <a:r>
                <a:rPr lang="en-US" sz="1600" dirty="0">
                  <a:solidFill>
                    <a:prstClr val="black"/>
                  </a:solidFill>
                  <a:cs typeface="Lato Light"/>
                </a:rPr>
                <a:t>Any negative employment/academic action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11C617E-C1F3-693A-6097-FAAC212C0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5768563" y="4224412"/>
              <a:ext cx="399333" cy="398215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A260C1B-F670-1F01-4E68-8A39EBB1BB9F}"/>
              </a:ext>
            </a:extLst>
          </p:cNvPr>
          <p:cNvGrpSpPr/>
          <p:nvPr/>
        </p:nvGrpSpPr>
        <p:grpSpPr>
          <a:xfrm>
            <a:off x="8499695" y="4544375"/>
            <a:ext cx="2191932" cy="1340907"/>
            <a:chOff x="7161122" y="4007945"/>
            <a:chExt cx="2191932" cy="134090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33B320C-F004-EF79-8514-6DBBE4907E47}"/>
                </a:ext>
              </a:extLst>
            </p:cNvPr>
            <p:cNvSpPr/>
            <p:nvPr/>
          </p:nvSpPr>
          <p:spPr>
            <a:xfrm>
              <a:off x="7930048" y="4007945"/>
              <a:ext cx="692870" cy="693051"/>
            </a:xfrm>
            <a:prstGeom prst="ellipse">
              <a:avLst/>
            </a:prstGeom>
            <a:solidFill>
              <a:srgbClr val="A6192E"/>
            </a:solidFill>
            <a:ln w="25400" cap="flat" cmpd="sng" algn="ctr">
              <a:noFill/>
              <a:prstDash val="solid"/>
            </a:ln>
            <a:effectLst/>
          </p:spPr>
          <p:txBody>
            <a:bodyPr lIns="68584" tIns="34292" rIns="68584" bIns="34292" rtlCol="0" anchor="ctr"/>
            <a:lstStyle/>
            <a:p>
              <a:pPr marL="0" marR="0" lvl="0" indent="0" algn="ctr" defTabSz="685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B50982-1CEC-D66F-146F-989F354BE52E}"/>
                </a:ext>
              </a:extLst>
            </p:cNvPr>
            <p:cNvSpPr txBox="1"/>
            <p:nvPr/>
          </p:nvSpPr>
          <p:spPr>
            <a:xfrm>
              <a:off x="7161122" y="4738741"/>
              <a:ext cx="2191932" cy="610111"/>
            </a:xfrm>
            <a:prstGeom prst="rect">
              <a:avLst/>
            </a:prstGeom>
            <a:noFill/>
          </p:spPr>
          <p:txBody>
            <a:bodyPr wrap="square" lIns="82304" tIns="41152" rIns="82304" bIns="41152" rtlCol="0">
              <a:spAutoFit/>
            </a:bodyPr>
            <a:lstStyle/>
            <a:p>
              <a:pPr algn="ctr" defTabSz="685846">
                <a:lnSpc>
                  <a:spcPct val="110000"/>
                </a:lnSpc>
              </a:pPr>
              <a:r>
                <a:rPr lang="en-US" sz="1600" dirty="0">
                  <a:solidFill>
                    <a:prstClr val="black"/>
                  </a:solidFill>
                  <a:cs typeface="Lato Light"/>
                </a:rPr>
                <a:t>Creating a hostile work environment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242542C-811D-56EB-D5F4-C6B34C31B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8061329" y="4133134"/>
              <a:ext cx="450854" cy="44267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6F8FCC0-F5DD-A289-1C56-EE467BF364ED}"/>
              </a:ext>
            </a:extLst>
          </p:cNvPr>
          <p:cNvGrpSpPr/>
          <p:nvPr/>
        </p:nvGrpSpPr>
        <p:grpSpPr>
          <a:xfrm>
            <a:off x="1702304" y="4540404"/>
            <a:ext cx="2416541" cy="1315722"/>
            <a:chOff x="2706805" y="4127391"/>
            <a:chExt cx="2416541" cy="131572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1629C5E-03D4-C504-FF29-54184261CC8B}"/>
                </a:ext>
              </a:extLst>
            </p:cNvPr>
            <p:cNvSpPr/>
            <p:nvPr/>
          </p:nvSpPr>
          <p:spPr>
            <a:xfrm>
              <a:off x="3520780" y="4127391"/>
              <a:ext cx="692870" cy="693051"/>
            </a:xfrm>
            <a:prstGeom prst="ellipse">
              <a:avLst/>
            </a:prstGeom>
            <a:solidFill>
              <a:srgbClr val="A6192E"/>
            </a:solidFill>
            <a:ln w="25400" cap="flat" cmpd="sng" algn="ctr">
              <a:noFill/>
              <a:prstDash val="solid"/>
            </a:ln>
            <a:effectLst/>
          </p:spPr>
          <p:txBody>
            <a:bodyPr lIns="68584" tIns="34292" rIns="68584" bIns="34292" rtlCol="0" anchor="ctr"/>
            <a:lstStyle/>
            <a:p>
              <a:pPr marL="0" marR="0" lvl="0" indent="0" algn="ctr" defTabSz="685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613F87-A2F7-6DD0-FBAA-E5CB110211C1}"/>
                </a:ext>
              </a:extLst>
            </p:cNvPr>
            <p:cNvSpPr txBox="1"/>
            <p:nvPr/>
          </p:nvSpPr>
          <p:spPr>
            <a:xfrm>
              <a:off x="2706805" y="4833002"/>
              <a:ext cx="2416541" cy="610111"/>
            </a:xfrm>
            <a:prstGeom prst="rect">
              <a:avLst/>
            </a:prstGeom>
            <a:noFill/>
          </p:spPr>
          <p:txBody>
            <a:bodyPr wrap="square" lIns="82304" tIns="41152" rIns="82304" bIns="41152" rtlCol="0">
              <a:spAutoFit/>
            </a:bodyPr>
            <a:lstStyle/>
            <a:p>
              <a:pPr algn="ctr" defTabSz="685846">
                <a:lnSpc>
                  <a:spcPct val="110000"/>
                </a:lnSpc>
              </a:pPr>
              <a:r>
                <a:rPr lang="en-US" sz="1600" dirty="0">
                  <a:solidFill>
                    <a:prstClr val="black"/>
                  </a:solidFill>
                  <a:cs typeface="Lato Light"/>
                </a:rPr>
                <a:t>Any action that could discourage a complaint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B883C92-D00F-18E5-CE08-65BFCC1C8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3670632" y="4292253"/>
              <a:ext cx="432634" cy="365050"/>
            </a:xfrm>
            <a:prstGeom prst="rect">
              <a:avLst/>
            </a:prstGeom>
          </p:spPr>
        </p:pic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3AEAFDA-396E-1457-50A5-2CCA00DBC12F}"/>
              </a:ext>
            </a:extLst>
          </p:cNvPr>
          <p:cNvCxnSpPr>
            <a:cxnSpLocks/>
          </p:cNvCxnSpPr>
          <p:nvPr/>
        </p:nvCxnSpPr>
        <p:spPr>
          <a:xfrm>
            <a:off x="347609" y="3760344"/>
            <a:ext cx="11496782" cy="0"/>
          </a:xfrm>
          <a:prstGeom prst="line">
            <a:avLst/>
          </a:prstGeom>
          <a:ln>
            <a:solidFill>
              <a:srgbClr val="DFD1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682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00"/>
          <p:cNvSpPr txBox="1"/>
          <p:nvPr/>
        </p:nvSpPr>
        <p:spPr>
          <a:xfrm>
            <a:off x="681019" y="1456412"/>
            <a:ext cx="9369264" cy="312699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Florida Law: </a:t>
            </a:r>
            <a:r>
              <a:rPr lang="en-US" sz="2000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Requires everyone in the state to personally report child abuse to the Florida Department of Children and Families (DCF).</a:t>
            </a:r>
          </a:p>
          <a:p>
            <a:endParaRPr lang="en-US" sz="2000" b="1" dirty="0">
              <a:solidFill>
                <a:schemeClr val="bg1"/>
              </a:solidFill>
              <a:ea typeface="Open Sans Light" panose="020B0306030504020204" pitchFamily="34" charset="0"/>
              <a:cs typeface="Lato Light"/>
            </a:endParaRPr>
          </a:p>
          <a:p>
            <a:r>
              <a:rPr lang="en-US" sz="2000" b="1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Child Abuse, Abandonment, or Neglect: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Sexual Harassment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Sexual Violence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ea typeface="Open Sans Light" panose="020B0306030504020204" pitchFamily="34" charset="0"/>
              <a:cs typeface="Lato Light"/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If the child is in immediate danger, call 911, then report to DCF.</a:t>
            </a:r>
          </a:p>
          <a:p>
            <a:endParaRPr lang="en-US" sz="2000" dirty="0">
              <a:solidFill>
                <a:schemeClr val="bg1"/>
              </a:solidFill>
              <a:ea typeface="Open Sans Light" panose="020B0306030504020204" pitchFamily="34" charset="0"/>
              <a:cs typeface="Lato Light"/>
            </a:endParaRPr>
          </a:p>
          <a:p>
            <a:endParaRPr lang="en-US" sz="1600" dirty="0">
              <a:solidFill>
                <a:schemeClr val="bg1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021939" y="4583404"/>
            <a:ext cx="8148119" cy="1495776"/>
          </a:xfrm>
          <a:prstGeom prst="rect">
            <a:avLst/>
          </a:prstGeom>
          <a:solidFill>
            <a:srgbClr val="EFE8D3"/>
          </a:solidFill>
          <a:ln w="38100">
            <a:solidFill>
              <a:srgbClr val="782F40"/>
            </a:solidFill>
          </a:ln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Report to FSUPD (all) and Human Resources (if sexual harassment/violence). They will handle any investigation or referral. </a:t>
            </a:r>
          </a:p>
          <a:p>
            <a:pPr algn="ctr"/>
            <a:endParaRPr lang="en-US" dirty="0">
              <a:solidFill>
                <a:schemeClr val="bg1"/>
              </a:solidFill>
              <a:ea typeface="Open Sans Light" panose="020B0306030504020204" pitchFamily="34" charset="0"/>
              <a:cs typeface="Lato Light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FDLE sexual predator and sexual offender registry</a:t>
            </a:r>
          </a:p>
          <a:p>
            <a:pPr algn="ctr"/>
            <a:r>
              <a:rPr lang="en-US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Website: </a:t>
            </a:r>
            <a:r>
              <a:rPr lang="en-US" dirty="0">
                <a:solidFill>
                  <a:schemeClr val="bg2"/>
                </a:solidFill>
                <a:ea typeface="Open Sans Light" panose="020B0306030504020204" pitchFamily="34" charset="0"/>
                <a:cs typeface="Lato Light"/>
              </a:rPr>
              <a:t>offender.fdle.state.fl.us </a:t>
            </a:r>
            <a:r>
              <a:rPr lang="en-US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or Toll-free #: (888) 357-7332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44759796-491D-EAC8-21F7-3C04861244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019" y="433854"/>
            <a:ext cx="10829958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0" lvl="0" indent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Times New Roman" panose="02020603050405020304" pitchFamily="18" charset="0"/>
              </a:rPr>
              <a:t>Vulnerable Persons Act</a:t>
            </a:r>
          </a:p>
        </p:txBody>
      </p:sp>
      <p:pic>
        <p:nvPicPr>
          <p:cNvPr id="7" name="Picture 6" descr="A couple of children dancing&#10;&#10;">
            <a:extLst>
              <a:ext uri="{FF2B5EF4-FFF2-40B4-BE49-F238E27FC236}">
                <a16:creationId xmlns:a16="http://schemas.microsoft.com/office/drawing/2014/main" id="{E02704C6-9747-69B0-D699-DD0AAE2F6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963" y="1131492"/>
            <a:ext cx="2825460" cy="282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5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EFB6CB4-EB22-9229-8DAD-694DEADC194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6979" y="390696"/>
            <a:ext cx="4969152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0" lvl="0" indent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Times New Roman" panose="02020603050405020304" pitchFamily="18" charset="0"/>
              </a:rPr>
              <a:t>Takeaways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851951F-5BA4-C2E0-BC86-7BD9F8DB560D}"/>
              </a:ext>
            </a:extLst>
          </p:cNvPr>
          <p:cNvGrpSpPr/>
          <p:nvPr/>
        </p:nvGrpSpPr>
        <p:grpSpPr>
          <a:xfrm>
            <a:off x="4195691" y="1618252"/>
            <a:ext cx="3800619" cy="4266706"/>
            <a:chOff x="4191559" y="1977847"/>
            <a:chExt cx="3800619" cy="4266706"/>
          </a:xfrm>
        </p:grpSpPr>
        <p:sp>
          <p:nvSpPr>
            <p:cNvPr id="25" name="Rectangle 2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191559" y="1977847"/>
              <a:ext cx="3800619" cy="4266706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rgbClr val="CEB88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3" tIns="45722" rIns="91443" bIns="45722" rtlCol="0" anchor="ctr"/>
            <a:lstStyle/>
            <a:p>
              <a:pPr algn="ctr"/>
              <a:endParaRPr lang="en-US" sz="1351" dirty="0">
                <a:latin typeface="Lato Light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C3B791C-8FA6-BBF9-F715-FAD9CE0E6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4427497" y="2136686"/>
              <a:ext cx="3397854" cy="3854120"/>
              <a:chOff x="4427497" y="2136686"/>
              <a:chExt cx="3397854" cy="3854120"/>
            </a:xfrm>
          </p:grpSpPr>
          <p:sp>
            <p:nvSpPr>
              <p:cNvPr id="11" name="Title 20"/>
              <p:cNvSpPr txBox="1">
                <a:spLocks/>
              </p:cNvSpPr>
              <p:nvPr/>
            </p:nvSpPr>
            <p:spPr>
              <a:xfrm>
                <a:off x="4427497" y="2136686"/>
                <a:ext cx="3255154" cy="677108"/>
              </a:xfrm>
              <a:prstGeom prst="rect">
                <a:avLst/>
              </a:prstGeom>
            </p:spPr>
            <p:txBody>
              <a:bodyPr vert="horz" wrap="square" lIns="121893" tIns="0" rIns="121893" bIns="0" rtlCol="0" anchor="ctr">
                <a:spAutoFit/>
              </a:bodyPr>
              <a:lstStyle>
                <a:lvl1pPr algn="ctr" defTabSz="457200" rtl="0" eaLnBrk="1" latinLnBrk="0" hangingPunct="1">
                  <a:spcBef>
                    <a:spcPct val="0"/>
                  </a:spcBef>
                  <a:buNone/>
                  <a:defRPr sz="2900" kern="1200">
                    <a:solidFill>
                      <a:schemeClr val="accent6"/>
                    </a:solidFill>
                    <a:latin typeface="Source Sans Pro ExtraLight"/>
                    <a:ea typeface="+mj-ea"/>
                    <a:cs typeface="Source Sans Pro ExtraLight"/>
                  </a:defRPr>
                </a:lvl1pPr>
              </a:lstStyle>
              <a:p>
                <a:r>
                  <a:rPr lang="en-US" sz="2200" b="1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Model appropriate behavior</a:t>
                </a:r>
              </a:p>
            </p:txBody>
          </p:sp>
          <p:sp>
            <p:nvSpPr>
              <p:cNvPr id="12" name="Title 20"/>
              <p:cNvSpPr txBox="1">
                <a:spLocks/>
              </p:cNvSpPr>
              <p:nvPr/>
            </p:nvSpPr>
            <p:spPr>
              <a:xfrm>
                <a:off x="4427497" y="2992850"/>
                <a:ext cx="3397854" cy="2016614"/>
              </a:xfrm>
              <a:prstGeom prst="rect">
                <a:avLst/>
              </a:prstGeom>
            </p:spPr>
            <p:txBody>
              <a:bodyPr vert="horz" wrap="square" lIns="121893" tIns="60946" rIns="121893" bIns="60946" rtlCol="0" anchor="ctr">
                <a:spAutoFit/>
              </a:bodyPr>
              <a:lstStyle>
                <a:lvl1pPr algn="ctr" defTabSz="457200" rtl="0" eaLnBrk="1" latinLnBrk="0" hangingPunct="1">
                  <a:spcBef>
                    <a:spcPct val="0"/>
                  </a:spcBef>
                  <a:buNone/>
                  <a:defRPr sz="2900" kern="1200">
                    <a:solidFill>
                      <a:schemeClr val="accent6"/>
                    </a:solidFill>
                    <a:latin typeface="Source Sans Pro ExtraLight"/>
                    <a:ea typeface="+mj-ea"/>
                    <a:cs typeface="Source Sans Pro ExtraLight"/>
                  </a:defRPr>
                </a:lvl1pPr>
              </a:lstStyle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Set the tone/culture (have a professional filter)</a:t>
                </a:r>
              </a:p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Reporting is encouraged, and in some cases mandatory</a:t>
                </a:r>
              </a:p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Silence and inaction also send a message</a:t>
                </a:r>
              </a:p>
            </p:txBody>
          </p:sp>
          <p:pic>
            <p:nvPicPr>
              <p:cNvPr id="16" name="Graphic 15" descr="Thumbs up sign with solid fill">
                <a:extLst>
                  <a:ext uri="{FF2B5EF4-FFF2-40B4-BE49-F238E27FC236}">
                    <a16:creationId xmlns:a16="http://schemas.microsoft.com/office/drawing/2014/main" id="{4BA78401-48F6-0438-8C4A-C1938BFB22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597874" y="5076406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F9441E6-C042-1826-F393-43BB59C8EFB7}"/>
              </a:ext>
            </a:extLst>
          </p:cNvPr>
          <p:cNvGrpSpPr/>
          <p:nvPr/>
        </p:nvGrpSpPr>
        <p:grpSpPr>
          <a:xfrm>
            <a:off x="8076331" y="1590608"/>
            <a:ext cx="3842179" cy="4273802"/>
            <a:chOff x="8107153" y="1970751"/>
            <a:chExt cx="3842179" cy="4273802"/>
          </a:xfrm>
        </p:grpSpPr>
        <p:sp>
          <p:nvSpPr>
            <p:cNvPr id="15" name="Rectangle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07153" y="1970751"/>
              <a:ext cx="3842179" cy="4273802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3" tIns="45722" rIns="91443" bIns="45722" rtlCol="0" anchor="ctr"/>
            <a:lstStyle/>
            <a:p>
              <a:pPr algn="ctr"/>
              <a:endParaRPr lang="en-US" sz="1351" dirty="0">
                <a:latin typeface="Lato Light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0A86342-8B86-5D1A-809A-BF3A81839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349214" y="2136686"/>
              <a:ext cx="3355741" cy="3944320"/>
              <a:chOff x="8349214" y="2136686"/>
              <a:chExt cx="3355741" cy="3944320"/>
            </a:xfrm>
          </p:grpSpPr>
          <p:sp>
            <p:nvSpPr>
              <p:cNvPr id="17" name="Title 20"/>
              <p:cNvSpPr txBox="1">
                <a:spLocks/>
              </p:cNvSpPr>
              <p:nvPr/>
            </p:nvSpPr>
            <p:spPr>
              <a:xfrm>
                <a:off x="8380691" y="2992850"/>
                <a:ext cx="3295102" cy="1696526"/>
              </a:xfrm>
              <a:prstGeom prst="rect">
                <a:avLst/>
              </a:prstGeom>
            </p:spPr>
            <p:txBody>
              <a:bodyPr vert="horz" wrap="square" lIns="121893" tIns="60946" rIns="121893" bIns="60946" rtlCol="0" anchor="ctr">
                <a:spAutoFit/>
              </a:bodyPr>
              <a:lstStyle>
                <a:lvl1pPr algn="ctr" defTabSz="457200" rtl="0" eaLnBrk="1" latinLnBrk="0" hangingPunct="1">
                  <a:spcBef>
                    <a:spcPct val="0"/>
                  </a:spcBef>
                  <a:buNone/>
                  <a:defRPr sz="2900" kern="1200">
                    <a:solidFill>
                      <a:schemeClr val="accent6"/>
                    </a:solidFill>
                    <a:latin typeface="Source Sans Pro ExtraLight"/>
                    <a:ea typeface="+mj-ea"/>
                    <a:cs typeface="Source Sans Pro ExtraLight"/>
                  </a:defRPr>
                </a:lvl1pPr>
              </a:lstStyle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For consultation</a:t>
                </a:r>
              </a:p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To report incidents </a:t>
                </a:r>
                <a:r>
                  <a:rPr lang="en-US" sz="1600" b="1" dirty="0">
                    <a:solidFill>
                      <a:schemeClr val="bg1"/>
                    </a:solidFill>
                    <a:latin typeface="+mn-lt"/>
                    <a:cs typeface="Lato Light"/>
                  </a:rPr>
                  <a:t>before </a:t>
                </a:r>
                <a:r>
                  <a:rPr lang="en-US" sz="16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taking action, especially if recent protected activity (Non-Retaliation)</a:t>
                </a:r>
              </a:p>
            </p:txBody>
          </p:sp>
          <p:sp>
            <p:nvSpPr>
              <p:cNvPr id="18" name="Title 20"/>
              <p:cNvSpPr txBox="1">
                <a:spLocks/>
              </p:cNvSpPr>
              <p:nvPr/>
            </p:nvSpPr>
            <p:spPr>
              <a:xfrm>
                <a:off x="8349214" y="2136686"/>
                <a:ext cx="3355741" cy="677108"/>
              </a:xfrm>
              <a:prstGeom prst="rect">
                <a:avLst/>
              </a:prstGeom>
            </p:spPr>
            <p:txBody>
              <a:bodyPr vert="horz" wrap="square" lIns="121893" tIns="0" rIns="121893" bIns="0" rtlCol="0" anchor="ctr">
                <a:spAutoFit/>
              </a:bodyPr>
              <a:lstStyle>
                <a:lvl1pPr algn="ctr" defTabSz="457200" rtl="0" eaLnBrk="1" latinLnBrk="0" hangingPunct="1">
                  <a:spcBef>
                    <a:spcPct val="0"/>
                  </a:spcBef>
                  <a:buNone/>
                  <a:defRPr sz="2900" kern="1200">
                    <a:solidFill>
                      <a:schemeClr val="accent6"/>
                    </a:solidFill>
                    <a:latin typeface="Source Sans Pro ExtraLight"/>
                    <a:ea typeface="+mj-ea"/>
                    <a:cs typeface="Source Sans Pro ExtraLight"/>
                  </a:defRPr>
                </a:lvl1pPr>
              </a:lstStyle>
              <a:p>
                <a:r>
                  <a:rPr lang="en-US" sz="2200" b="1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Contact HR (or other appropriate office)</a:t>
                </a:r>
              </a:p>
            </p:txBody>
          </p:sp>
          <p:pic>
            <p:nvPicPr>
              <p:cNvPr id="22" name="Graphic 21" descr="Chat with solid fill">
                <a:extLst>
                  <a:ext uri="{FF2B5EF4-FFF2-40B4-BE49-F238E27FC236}">
                    <a16:creationId xmlns:a16="http://schemas.microsoft.com/office/drawing/2014/main" id="{48732B5A-E442-51CF-E47B-D4E4C5B71B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05833" y="5166606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1EE03CB-1B62-5E81-FC34-F9C77C38244F}"/>
              </a:ext>
            </a:extLst>
          </p:cNvPr>
          <p:cNvGrpSpPr/>
          <p:nvPr/>
        </p:nvGrpSpPr>
        <p:grpSpPr>
          <a:xfrm>
            <a:off x="292482" y="1600882"/>
            <a:ext cx="3825488" cy="4273802"/>
            <a:chOff x="297196" y="1970751"/>
            <a:chExt cx="3825488" cy="4273802"/>
          </a:xfrm>
        </p:grpSpPr>
        <p:sp>
          <p:nvSpPr>
            <p:cNvPr id="23" name="Rectangle 2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7196" y="1970751"/>
              <a:ext cx="3800619" cy="42738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3" tIns="45722" rIns="91443" bIns="45722" rtlCol="0" anchor="ctr"/>
            <a:lstStyle/>
            <a:p>
              <a:pPr algn="ctr"/>
              <a:endParaRPr lang="en-US" sz="1351" dirty="0">
                <a:latin typeface="Lato Light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82E8027-000B-04CD-E758-EA05F218D5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66979" y="2136686"/>
              <a:ext cx="3755705" cy="3944320"/>
              <a:chOff x="366979" y="2136686"/>
              <a:chExt cx="3755705" cy="3944320"/>
            </a:xfrm>
          </p:grpSpPr>
          <p:sp>
            <p:nvSpPr>
              <p:cNvPr id="13" name="Title 20"/>
              <p:cNvSpPr txBox="1">
                <a:spLocks/>
              </p:cNvSpPr>
              <p:nvPr/>
            </p:nvSpPr>
            <p:spPr>
              <a:xfrm>
                <a:off x="366979" y="2136686"/>
                <a:ext cx="3717870" cy="677108"/>
              </a:xfrm>
              <a:prstGeom prst="rect">
                <a:avLst/>
              </a:prstGeom>
            </p:spPr>
            <p:txBody>
              <a:bodyPr vert="horz" wrap="square" lIns="121893" tIns="0" rIns="121893" bIns="0" rtlCol="0" anchor="ctr">
                <a:spAutoFit/>
              </a:bodyPr>
              <a:lstStyle>
                <a:lvl1pPr algn="ctr" defTabSz="457200" rtl="0" eaLnBrk="1" latinLnBrk="0" hangingPunct="1">
                  <a:spcBef>
                    <a:spcPct val="0"/>
                  </a:spcBef>
                  <a:buNone/>
                  <a:defRPr sz="2900" kern="1200">
                    <a:solidFill>
                      <a:schemeClr val="accent6"/>
                    </a:solidFill>
                    <a:latin typeface="Source Sans Pro ExtraLight"/>
                    <a:ea typeface="+mj-ea"/>
                    <a:cs typeface="Source Sans Pro ExtraLight"/>
                  </a:defRPr>
                </a:lvl1pPr>
              </a:lstStyle>
              <a:p>
                <a:r>
                  <a:rPr lang="en-US" sz="2200" b="1" dirty="0">
                    <a:solidFill>
                      <a:schemeClr val="bg1"/>
                    </a:solidFill>
                    <a:latin typeface="+mn-lt"/>
                    <a:cs typeface="Lato Regular"/>
                  </a:rPr>
                  <a:t>Proactively manage class/work environment</a:t>
                </a:r>
              </a:p>
            </p:txBody>
          </p:sp>
          <p:sp>
            <p:nvSpPr>
              <p:cNvPr id="14" name="Title 20"/>
              <p:cNvSpPr txBox="1">
                <a:spLocks/>
              </p:cNvSpPr>
              <p:nvPr/>
            </p:nvSpPr>
            <p:spPr>
              <a:xfrm>
                <a:off x="575726" y="3052065"/>
                <a:ext cx="3546958" cy="1898184"/>
              </a:xfrm>
              <a:prstGeom prst="rect">
                <a:avLst/>
              </a:prstGeom>
            </p:spPr>
            <p:txBody>
              <a:bodyPr vert="horz" wrap="square" lIns="121893" tIns="60946" rIns="121893" bIns="60946" rtlCol="0" anchor="ctr">
                <a:spAutoFit/>
              </a:bodyPr>
              <a:lstStyle>
                <a:lvl1pPr algn="ctr" defTabSz="457200" rtl="0" eaLnBrk="1" latinLnBrk="0" hangingPunct="1">
                  <a:spcBef>
                    <a:spcPct val="0"/>
                  </a:spcBef>
                  <a:buNone/>
                  <a:defRPr sz="2900" kern="1200">
                    <a:solidFill>
                      <a:schemeClr val="accent6"/>
                    </a:solidFill>
                    <a:latin typeface="Source Sans Pro ExtraLight"/>
                    <a:ea typeface="+mj-ea"/>
                    <a:cs typeface="Source Sans Pro ExtraLight"/>
                  </a:defRPr>
                </a:lvl1pPr>
              </a:lstStyle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Know your responsibilities</a:t>
                </a:r>
              </a:p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If you see something, say something</a:t>
                </a:r>
              </a:p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Remind students/regularly circulate policies</a:t>
                </a:r>
              </a:p>
              <a:p>
                <a:pPr marL="171450" indent="-171450" algn="l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-US" sz="1500" dirty="0">
                    <a:solidFill>
                      <a:schemeClr val="bg1"/>
                    </a:solidFill>
                    <a:latin typeface="+mn-lt"/>
                    <a:cs typeface="Lato Light"/>
                  </a:rPr>
                  <a:t>Take all disclosures seriously</a:t>
                </a:r>
              </a:p>
            </p:txBody>
          </p:sp>
          <p:pic>
            <p:nvPicPr>
              <p:cNvPr id="28" name="Graphic 27" descr="Clipboard with solid fill">
                <a:extLst>
                  <a:ext uri="{FF2B5EF4-FFF2-40B4-BE49-F238E27FC236}">
                    <a16:creationId xmlns:a16="http://schemas.microsoft.com/office/drawing/2014/main" id="{5C229D24-111C-125A-4FD4-7465645343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571767" y="5166606"/>
                <a:ext cx="914400" cy="9144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7610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84BD-E891-8F83-848D-B3163274F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09" y="407773"/>
            <a:ext cx="10515600" cy="1011066"/>
          </a:xfrm>
        </p:spPr>
        <p:txBody>
          <a:bodyPr/>
          <a:lstStyle/>
          <a:p>
            <a:r>
              <a:rPr lang="en-US" sz="4400" b="1" dirty="0"/>
              <a:t>HR Mission &amp; Vision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23C10-A1CA-5A70-82DF-D4E640468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636" y="1676027"/>
            <a:ext cx="10432473" cy="4187524"/>
          </a:xfrm>
        </p:spPr>
        <p:txBody>
          <a:bodyPr/>
          <a:lstStyle/>
          <a:p>
            <a:r>
              <a:rPr lang="en-US" dirty="0">
                <a:latin typeface="+mn-lt"/>
              </a:rPr>
              <a:t>Mission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+mn-lt"/>
              </a:rPr>
              <a:t>HR serves as a strategic partner to advance the mission of the university by attracting, developing, and inspiring excellence in our campus community.</a:t>
            </a:r>
          </a:p>
          <a:p>
            <a:pPr marL="457200" lvl="1" indent="0">
              <a:buNone/>
            </a:pPr>
            <a:endParaRPr lang="en-US" sz="2200" dirty="0">
              <a:latin typeface="+mn-lt"/>
            </a:endParaRPr>
          </a:p>
          <a:p>
            <a:r>
              <a:rPr lang="en-US" dirty="0">
                <a:latin typeface="+mn-lt"/>
              </a:rPr>
              <a:t>Vision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+mn-lt"/>
              </a:rPr>
              <a:t>HR strives to be a strategically-driven leader in higher education human resources by providing effective solutions to our customers through innovation, collaboration, and exceptional service.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760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6"/>
          <p:cNvSpPr>
            <a:spLocks/>
          </p:cNvSpPr>
          <p:nvPr/>
        </p:nvSpPr>
        <p:spPr bwMode="auto">
          <a:xfrm>
            <a:off x="8305658" y="3853870"/>
            <a:ext cx="1508526" cy="14763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10" name="AutoShape 7"/>
          <p:cNvSpPr>
            <a:spLocks/>
          </p:cNvSpPr>
          <p:nvPr/>
        </p:nvSpPr>
        <p:spPr bwMode="auto">
          <a:xfrm>
            <a:off x="6933621" y="3853870"/>
            <a:ext cx="1507733" cy="14763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11" name="AutoShape 8"/>
          <p:cNvSpPr>
            <a:spLocks/>
          </p:cNvSpPr>
          <p:nvPr/>
        </p:nvSpPr>
        <p:spPr bwMode="auto">
          <a:xfrm>
            <a:off x="5567140" y="3853870"/>
            <a:ext cx="1508526" cy="14763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12" name="AutoShape 9"/>
          <p:cNvSpPr>
            <a:spLocks/>
          </p:cNvSpPr>
          <p:nvPr/>
        </p:nvSpPr>
        <p:spPr bwMode="auto">
          <a:xfrm>
            <a:off x="4207006" y="3853870"/>
            <a:ext cx="1508526" cy="14763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13" name="AutoShape 10"/>
          <p:cNvSpPr>
            <a:spLocks/>
          </p:cNvSpPr>
          <p:nvPr/>
        </p:nvSpPr>
        <p:spPr bwMode="auto">
          <a:xfrm>
            <a:off x="2841319" y="3853870"/>
            <a:ext cx="1507733" cy="14763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14" name="AutoShape 11"/>
          <p:cNvSpPr>
            <a:spLocks/>
          </p:cNvSpPr>
          <p:nvPr/>
        </p:nvSpPr>
        <p:spPr bwMode="auto">
          <a:xfrm>
            <a:off x="1451031" y="3853870"/>
            <a:ext cx="1508526" cy="14763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16" name="AutoShape 13"/>
          <p:cNvSpPr>
            <a:spLocks/>
          </p:cNvSpPr>
          <p:nvPr/>
        </p:nvSpPr>
        <p:spPr bwMode="auto">
          <a:xfrm>
            <a:off x="1339935" y="3760209"/>
            <a:ext cx="334876" cy="3349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19" name="AutoShape 16"/>
          <p:cNvSpPr>
            <a:spLocks/>
          </p:cNvSpPr>
          <p:nvPr/>
        </p:nvSpPr>
        <p:spPr bwMode="auto">
          <a:xfrm>
            <a:off x="5474295" y="3760209"/>
            <a:ext cx="334876" cy="3349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4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22" name="AutoShape 19"/>
          <p:cNvSpPr>
            <a:spLocks/>
          </p:cNvSpPr>
          <p:nvPr/>
        </p:nvSpPr>
        <p:spPr bwMode="auto">
          <a:xfrm>
            <a:off x="2746094" y="3760209"/>
            <a:ext cx="334876" cy="3349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2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25" name="AutoShape 22"/>
          <p:cNvSpPr>
            <a:spLocks/>
          </p:cNvSpPr>
          <p:nvPr/>
        </p:nvSpPr>
        <p:spPr bwMode="auto">
          <a:xfrm>
            <a:off x="8208846" y="3760209"/>
            <a:ext cx="334876" cy="3349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solidFill>
                <a:srgbClr val="2BB1E8"/>
              </a:solidFill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28" name="AutoShape 25"/>
          <p:cNvSpPr>
            <a:spLocks/>
          </p:cNvSpPr>
          <p:nvPr/>
        </p:nvSpPr>
        <p:spPr bwMode="auto">
          <a:xfrm>
            <a:off x="9579295" y="3760209"/>
            <a:ext cx="334876" cy="3349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2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solidFill>
                <a:srgbClr val="2BB1E8"/>
              </a:solidFill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31" name="AutoShape 28"/>
          <p:cNvSpPr>
            <a:spLocks/>
          </p:cNvSpPr>
          <p:nvPr/>
        </p:nvSpPr>
        <p:spPr bwMode="auto">
          <a:xfrm>
            <a:off x="4112575" y="3760209"/>
            <a:ext cx="334082" cy="3349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3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34" name="AutoShape 31"/>
          <p:cNvSpPr>
            <a:spLocks/>
          </p:cNvSpPr>
          <p:nvPr/>
        </p:nvSpPr>
        <p:spPr bwMode="auto">
          <a:xfrm>
            <a:off x="6839983" y="3760209"/>
            <a:ext cx="334876" cy="3349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5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35160" y="3855458"/>
            <a:ext cx="8383785" cy="144462"/>
            <a:chOff x="1904207" y="3369683"/>
            <a:chExt cx="8385969" cy="144462"/>
          </a:xfrm>
        </p:grpSpPr>
        <p:sp>
          <p:nvSpPr>
            <p:cNvPr id="17" name="AutoShape 14"/>
            <p:cNvSpPr>
              <a:spLocks/>
            </p:cNvSpPr>
            <p:nvPr/>
          </p:nvSpPr>
          <p:spPr bwMode="auto">
            <a:xfrm>
              <a:off x="1904207" y="3369683"/>
              <a:ext cx="144463" cy="144462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Gill Sans" charset="0"/>
                <a:sym typeface="Gill Sans" charset="0"/>
              </a:endParaRPr>
            </a:p>
          </p:txBody>
        </p:sp>
        <p:sp>
          <p:nvSpPr>
            <p:cNvPr id="20" name="AutoShape 17"/>
            <p:cNvSpPr>
              <a:spLocks/>
            </p:cNvSpPr>
            <p:nvPr/>
          </p:nvSpPr>
          <p:spPr bwMode="auto">
            <a:xfrm>
              <a:off x="6039644" y="3369683"/>
              <a:ext cx="144463" cy="144462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Gill Sans" charset="0"/>
                <a:sym typeface="Gill Sans" charset="0"/>
              </a:endParaRPr>
            </a:p>
          </p:txBody>
        </p:sp>
        <p:sp>
          <p:nvSpPr>
            <p:cNvPr id="23" name="AutoShape 20"/>
            <p:cNvSpPr>
              <a:spLocks/>
            </p:cNvSpPr>
            <p:nvPr/>
          </p:nvSpPr>
          <p:spPr bwMode="auto">
            <a:xfrm>
              <a:off x="3310732" y="3369683"/>
              <a:ext cx="144463" cy="144462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Gill Sans" charset="0"/>
                <a:sym typeface="Gill Sans" charset="0"/>
              </a:endParaRPr>
            </a:p>
          </p:txBody>
        </p:sp>
        <p:sp>
          <p:nvSpPr>
            <p:cNvPr id="26" name="AutoShape 23"/>
            <p:cNvSpPr>
              <a:spLocks/>
            </p:cNvSpPr>
            <p:nvPr/>
          </p:nvSpPr>
          <p:spPr bwMode="auto">
            <a:xfrm>
              <a:off x="8774907" y="3369683"/>
              <a:ext cx="144463" cy="144462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Gill Sans" charset="0"/>
                <a:sym typeface="Gill Sans" charset="0"/>
              </a:endParaRPr>
            </a:p>
          </p:txBody>
        </p:sp>
        <p:sp>
          <p:nvSpPr>
            <p:cNvPr id="29" name="AutoShape 26"/>
            <p:cNvSpPr>
              <a:spLocks/>
            </p:cNvSpPr>
            <p:nvPr/>
          </p:nvSpPr>
          <p:spPr bwMode="auto">
            <a:xfrm>
              <a:off x="10145713" y="3369683"/>
              <a:ext cx="144463" cy="144462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Gill Sans" charset="0"/>
                <a:sym typeface="Gill Sans" charset="0"/>
              </a:endParaRPr>
            </a:p>
          </p:txBody>
        </p:sp>
        <p:sp>
          <p:nvSpPr>
            <p:cNvPr id="32" name="AutoShape 29"/>
            <p:cNvSpPr>
              <a:spLocks/>
            </p:cNvSpPr>
            <p:nvPr/>
          </p:nvSpPr>
          <p:spPr bwMode="auto">
            <a:xfrm>
              <a:off x="4676775" y="3369683"/>
              <a:ext cx="145257" cy="144462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Gill Sans" charset="0"/>
                <a:sym typeface="Gill Sans" charset="0"/>
              </a:endParaRPr>
            </a:p>
          </p:txBody>
        </p:sp>
        <p:sp>
          <p:nvSpPr>
            <p:cNvPr id="35" name="AutoShape 32"/>
            <p:cNvSpPr>
              <a:spLocks/>
            </p:cNvSpPr>
            <p:nvPr/>
          </p:nvSpPr>
          <p:spPr bwMode="auto">
            <a:xfrm>
              <a:off x="7405688" y="3369683"/>
              <a:ext cx="144463" cy="144462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Gill Sans" charset="0"/>
                <a:sym typeface="Gill Sans" charset="0"/>
              </a:endParaRPr>
            </a:p>
          </p:txBody>
        </p:sp>
      </p:grpSp>
      <p:sp>
        <p:nvSpPr>
          <p:cNvPr id="36" name="AutoShape 54"/>
          <p:cNvSpPr>
            <a:spLocks/>
          </p:cNvSpPr>
          <p:nvPr/>
        </p:nvSpPr>
        <p:spPr bwMode="auto">
          <a:xfrm rot="21599989">
            <a:off x="1376437" y="3467314"/>
            <a:ext cx="249173" cy="1666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19046" tIns="19046" rIns="19046" bIns="19046" anchor="ctr"/>
          <a:lstStyle/>
          <a:p>
            <a:pPr defTabSz="228555">
              <a:defRPr/>
            </a:pPr>
            <a:endParaRPr lang="es-ES" sz="15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37" name="AutoShape 55"/>
          <p:cNvSpPr>
            <a:spLocks/>
          </p:cNvSpPr>
          <p:nvPr/>
        </p:nvSpPr>
        <p:spPr bwMode="auto">
          <a:xfrm rot="21599989">
            <a:off x="4153045" y="3467314"/>
            <a:ext cx="249967" cy="1666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19046" tIns="19046" rIns="19046" bIns="19046" anchor="ctr"/>
          <a:lstStyle/>
          <a:p>
            <a:pPr defTabSz="228555">
              <a:defRPr/>
            </a:pPr>
            <a:endParaRPr lang="es-ES" sz="15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38" name="AutoShape 56"/>
          <p:cNvSpPr>
            <a:spLocks/>
          </p:cNvSpPr>
          <p:nvPr/>
        </p:nvSpPr>
        <p:spPr bwMode="auto">
          <a:xfrm rot="21599989">
            <a:off x="6882834" y="3467314"/>
            <a:ext cx="249967" cy="1666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19046" tIns="19046" rIns="19046" bIns="19046" anchor="ctr"/>
          <a:lstStyle/>
          <a:p>
            <a:pPr defTabSz="228555">
              <a:defRPr/>
            </a:pPr>
            <a:endParaRPr lang="es-ES" sz="15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39" name="AutoShape 57"/>
          <p:cNvSpPr>
            <a:spLocks/>
          </p:cNvSpPr>
          <p:nvPr/>
        </p:nvSpPr>
        <p:spPr bwMode="auto">
          <a:xfrm rot="21599989">
            <a:off x="9618179" y="3467314"/>
            <a:ext cx="249966" cy="1666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19046" tIns="19046" rIns="19046" bIns="19046" anchor="ctr"/>
          <a:lstStyle/>
          <a:p>
            <a:pPr defTabSz="228555">
              <a:defRPr/>
            </a:pPr>
            <a:endParaRPr lang="es-ES" sz="15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40" name="AutoShape 58"/>
          <p:cNvSpPr>
            <a:spLocks/>
          </p:cNvSpPr>
          <p:nvPr/>
        </p:nvSpPr>
        <p:spPr bwMode="auto">
          <a:xfrm rot="10799989">
            <a:off x="8256458" y="4240427"/>
            <a:ext cx="249966" cy="1666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19046" tIns="19046" rIns="19046" bIns="19046" anchor="ctr"/>
          <a:lstStyle/>
          <a:p>
            <a:pPr defTabSz="228555">
              <a:defRPr/>
            </a:pPr>
            <a:endParaRPr lang="es-ES" sz="15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41" name="AutoShape 59"/>
          <p:cNvSpPr>
            <a:spLocks/>
          </p:cNvSpPr>
          <p:nvPr/>
        </p:nvSpPr>
        <p:spPr bwMode="auto">
          <a:xfrm rot="10799989">
            <a:off x="5514765" y="4240427"/>
            <a:ext cx="249967" cy="1666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19046" tIns="19046" rIns="19046" bIns="19046" anchor="ctr"/>
          <a:lstStyle/>
          <a:p>
            <a:pPr defTabSz="228555">
              <a:defRPr/>
            </a:pPr>
            <a:endParaRPr lang="es-ES" sz="15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42" name="AutoShape 60"/>
          <p:cNvSpPr>
            <a:spLocks/>
          </p:cNvSpPr>
          <p:nvPr/>
        </p:nvSpPr>
        <p:spPr bwMode="auto">
          <a:xfrm rot="10799989">
            <a:off x="2791325" y="4240427"/>
            <a:ext cx="249967" cy="1666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19046" tIns="19046" rIns="19046" bIns="19046" anchor="ctr"/>
          <a:lstStyle/>
          <a:p>
            <a:pPr defTabSz="228555">
              <a:defRPr/>
            </a:pPr>
            <a:endParaRPr lang="es-ES" sz="1500" dirty="0">
              <a:effectLst>
                <a:outerShdw blurRad="38100" dist="38100" dir="2700000" algn="tl">
                  <a:srgbClr val="000000"/>
                </a:outerShdw>
              </a:effectLst>
              <a:cs typeface="Gill Sans" charset="0"/>
              <a:sym typeface="Gill Sans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5509" y="2437552"/>
            <a:ext cx="198483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Title IX Office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(850) 645-2741</a:t>
            </a:r>
          </a:p>
          <a:p>
            <a:pPr algn="ctr"/>
            <a:r>
              <a:rPr lang="en-US" sz="1600" dirty="0">
                <a:hlinkClick r:id="rId3" action="ppaction://hlinkfile"/>
              </a:rPr>
              <a:t>knowmore.fsu.edu</a:t>
            </a:r>
            <a:endParaRPr lang="en-US" sz="1600" dirty="0"/>
          </a:p>
          <a:p>
            <a:endParaRPr lang="en-US" sz="900" dirty="0"/>
          </a:p>
        </p:txBody>
      </p:sp>
      <p:sp>
        <p:nvSpPr>
          <p:cNvPr id="21" name="Rectangle 20"/>
          <p:cNvSpPr/>
          <p:nvPr/>
        </p:nvSpPr>
        <p:spPr>
          <a:xfrm>
            <a:off x="3319986" y="1876843"/>
            <a:ext cx="269079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Human Resources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(850) 645-6519</a:t>
            </a:r>
          </a:p>
          <a:p>
            <a:pPr algn="ctr"/>
            <a:r>
              <a:rPr lang="en-US" sz="1600" dirty="0">
                <a:hlinkClick r:id="rId4" action="ppaction://hlinkfile"/>
              </a:rPr>
              <a:t>compliance.hr.fsu.edu</a:t>
            </a:r>
            <a:endParaRPr lang="en-US" sz="1600" dirty="0"/>
          </a:p>
          <a:p>
            <a:endParaRPr lang="en-US" sz="900" dirty="0">
              <a:highlight>
                <a:srgbClr val="00FF00"/>
              </a:highligh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206266" y="2140525"/>
            <a:ext cx="1738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FSU Police Department (850) 644-1234</a:t>
            </a:r>
            <a:r>
              <a:rPr lang="en-US" sz="1600" dirty="0"/>
              <a:t>; </a:t>
            </a:r>
            <a:r>
              <a:rPr lang="en-US" sz="1600" dirty="0">
                <a:hlinkClick r:id="rId5" action="ppaction://hlinkfile"/>
              </a:rPr>
              <a:t>police.fsu.edu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8552348" y="2140525"/>
            <a:ext cx="2830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Victim Advocate Program               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(850) 644-7161</a:t>
            </a:r>
            <a:r>
              <a:rPr lang="en-US" sz="1600" dirty="0"/>
              <a:t> </a:t>
            </a:r>
            <a:r>
              <a:rPr lang="en-US" sz="1600" dirty="0">
                <a:hlinkClick r:id="rId6"/>
              </a:rPr>
              <a:t>dsst.fsu.edu/vap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1507373" y="4596475"/>
            <a:ext cx="2238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Counseling &amp; Psychological Services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(850) 644-8255 </a:t>
            </a:r>
            <a:r>
              <a:rPr lang="en-US" sz="1600" dirty="0">
                <a:hlinkClick r:id="rId7" action="ppaction://hlinkfile"/>
              </a:rPr>
              <a:t>counseling.fsu.edu</a:t>
            </a:r>
            <a:endParaRPr lang="en-US" sz="1600" dirty="0"/>
          </a:p>
        </p:txBody>
      </p:sp>
      <p:sp>
        <p:nvSpPr>
          <p:cNvPr id="33" name="Rectangle 32"/>
          <p:cNvSpPr/>
          <p:nvPr/>
        </p:nvSpPr>
        <p:spPr>
          <a:xfrm>
            <a:off x="4872349" y="4637635"/>
            <a:ext cx="22135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Employee Assistance Program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(850) 644-2288</a:t>
            </a:r>
          </a:p>
          <a:p>
            <a:pPr algn="ctr"/>
            <a:r>
              <a:rPr lang="en-US" sz="1600" dirty="0">
                <a:hlinkClick r:id="rId8" action="ppaction://hlinkfile"/>
              </a:rPr>
              <a:t>eap.fsu.edu</a:t>
            </a:r>
            <a:endParaRPr lang="en-US" sz="1600" dirty="0"/>
          </a:p>
        </p:txBody>
      </p:sp>
      <p:sp>
        <p:nvSpPr>
          <p:cNvPr id="43" name="Rectangle 42"/>
          <p:cNvSpPr/>
          <p:nvPr/>
        </p:nvSpPr>
        <p:spPr>
          <a:xfrm>
            <a:off x="8023728" y="4651899"/>
            <a:ext cx="2660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University Health Services 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(850) 644-6230 </a:t>
            </a:r>
          </a:p>
          <a:p>
            <a:pPr algn="ctr"/>
            <a:r>
              <a:rPr lang="en-US" sz="1600" dirty="0">
                <a:hlinkClick r:id="rId9" action="ppaction://hlinkfile"/>
              </a:rPr>
              <a:t>uhs.fsu.edu</a:t>
            </a:r>
            <a:r>
              <a:rPr lang="en-US" sz="1600" dirty="0"/>
              <a:t> 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8AD963E3-C6B7-6A5C-B668-C6AC56FDAC79}"/>
              </a:ext>
            </a:extLst>
          </p:cNvPr>
          <p:cNvSpPr txBox="1">
            <a:spLocks/>
          </p:cNvSpPr>
          <p:nvPr/>
        </p:nvSpPr>
        <p:spPr>
          <a:xfrm>
            <a:off x="570454" y="439125"/>
            <a:ext cx="6076925" cy="6899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en-US" spc="-150" dirty="0"/>
              <a:t>Available Resources</a:t>
            </a:r>
          </a:p>
        </p:txBody>
      </p:sp>
    </p:spTree>
    <p:extLst>
      <p:ext uri="{BB962C8B-B14F-4D97-AF65-F5344CB8AC3E}">
        <p14:creationId xmlns:p14="http://schemas.microsoft.com/office/powerpoint/2010/main" val="49198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1B912-8C23-ACD7-F802-C931B844E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31348-1E34-A457-DCA3-99ECFFB07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375"/>
            <a:ext cx="10515600" cy="1011066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67F70F-C032-8932-780E-3C6736CB8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0026" y="2110517"/>
            <a:ext cx="7411947" cy="3049619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+mn-lt"/>
              </a:rPr>
              <a:t>Equal Opportunity Compliance and Engagement; Anti-Sexual Misconduct </a:t>
            </a:r>
            <a:r>
              <a:rPr lang="en-US" sz="2200" i="1" dirty="0">
                <a:latin typeface="+mn-lt"/>
              </a:rPr>
              <a:t>(Faculty/ Staff):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+mn-lt"/>
              </a:rPr>
              <a:t>Cornelius Brownlee, Director - </a:t>
            </a:r>
            <a:r>
              <a:rPr lang="en-US" sz="2200" dirty="0">
                <a:latin typeface="+mn-lt"/>
                <a:hlinkClick r:id="rId2"/>
              </a:rPr>
              <a:t>cjb03k@fsu.edu</a:t>
            </a:r>
            <a:r>
              <a:rPr lang="en-US" sz="2200" dirty="0">
                <a:latin typeface="+mn-lt"/>
              </a:rPr>
              <a:t> </a:t>
            </a:r>
          </a:p>
          <a:p>
            <a:pPr marL="457200" lvl="1" indent="0">
              <a:buNone/>
            </a:pP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Title IX; Anti-Sexual Misconduct </a:t>
            </a:r>
            <a:r>
              <a:rPr lang="en-US" sz="2200" i="1" dirty="0">
                <a:latin typeface="+mn-lt"/>
              </a:rPr>
              <a:t>(Students):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+mn-lt"/>
              </a:rPr>
              <a:t>Terri Brown, Title IX Director - </a:t>
            </a:r>
            <a:r>
              <a:rPr lang="en-US" sz="2200" dirty="0">
                <a:latin typeface="+mn-lt"/>
                <a:hlinkClick r:id="rId3"/>
              </a:rPr>
              <a:t>tsbrown@fsu.edu</a:t>
            </a:r>
            <a:endParaRPr lang="en-US" sz="2200" dirty="0"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1800" dirty="0">
              <a:latin typeface="+mn-lt"/>
            </a:endParaRPr>
          </a:p>
          <a:p>
            <a:pPr lvl="1"/>
            <a:endParaRPr lang="en-US" sz="1800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AB192C-34E4-54A0-2363-D3A5EEC82CDC}"/>
              </a:ext>
            </a:extLst>
          </p:cNvPr>
          <p:cNvSpPr txBox="1"/>
          <p:nvPr/>
        </p:nvSpPr>
        <p:spPr>
          <a:xfrm>
            <a:off x="2390026" y="4731768"/>
            <a:ext cx="55420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Hazing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bg1"/>
                </a:solidFill>
                <a:hlinkClick r:id="rId4"/>
              </a:rPr>
              <a:t>hazing.fsu.edu  </a:t>
            </a:r>
            <a:endParaRPr lang="en-US" sz="22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10" name="Graphic 9" descr="Briefcase with solid fill">
            <a:extLst>
              <a:ext uri="{FF2B5EF4-FFF2-40B4-BE49-F238E27FC236}">
                <a16:creationId xmlns:a16="http://schemas.microsoft.com/office/drawing/2014/main" id="{994EAC5D-7541-A9AD-63D9-1D9FC1EA39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2045" y="2128304"/>
            <a:ext cx="653264" cy="653264"/>
          </a:xfrm>
          <a:prstGeom prst="rect">
            <a:avLst/>
          </a:prstGeom>
        </p:spPr>
      </p:pic>
      <p:pic>
        <p:nvPicPr>
          <p:cNvPr id="11" name="Graphic 10" descr="Backpack with solid fill">
            <a:extLst>
              <a:ext uri="{FF2B5EF4-FFF2-40B4-BE49-F238E27FC236}">
                <a16:creationId xmlns:a16="http://schemas.microsoft.com/office/drawing/2014/main" id="{C7A8E24F-70D3-D5BF-F4C5-72D1D7BECB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045" y="3464265"/>
            <a:ext cx="673812" cy="673812"/>
          </a:xfrm>
          <a:prstGeom prst="rect">
            <a:avLst/>
          </a:prstGeom>
        </p:spPr>
      </p:pic>
      <p:pic>
        <p:nvPicPr>
          <p:cNvPr id="13" name="Graphic 12" descr="Stop with solid fill">
            <a:extLst>
              <a:ext uri="{FF2B5EF4-FFF2-40B4-BE49-F238E27FC236}">
                <a16:creationId xmlns:a16="http://schemas.microsoft.com/office/drawing/2014/main" id="{DAD46BBC-CE89-AD3B-F6B5-081A5F4FA1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50544" y="4731768"/>
            <a:ext cx="695860" cy="6958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34D29D-408F-A5BF-BBC0-EFC47F58453F}"/>
              </a:ext>
            </a:extLst>
          </p:cNvPr>
          <p:cNvSpPr txBox="1"/>
          <p:nvPr/>
        </p:nvSpPr>
        <p:spPr>
          <a:xfrm>
            <a:off x="965560" y="1290293"/>
            <a:ext cx="6713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437524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74F7E-BF68-342F-6A99-055E047DC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7BE50-4AD1-56FD-80DD-34580C86A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HR Functional Areas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2C7D0-26E0-5A07-A9B7-310F94D23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718" y="1501966"/>
            <a:ext cx="9822873" cy="4504306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+mn-lt"/>
              </a:rPr>
              <a:t>Attendance &amp; Leave</a:t>
            </a:r>
          </a:p>
          <a:p>
            <a:r>
              <a:rPr lang="en-US" sz="2400" dirty="0">
                <a:latin typeface="+mn-lt"/>
              </a:rPr>
              <a:t>Benefits</a:t>
            </a:r>
          </a:p>
          <a:p>
            <a:r>
              <a:rPr lang="en-US" sz="2400" dirty="0">
                <a:latin typeface="+mn-lt"/>
              </a:rPr>
              <a:t>Communications/Training &amp; Organizational Development (TOD)</a:t>
            </a:r>
          </a:p>
          <a:p>
            <a:r>
              <a:rPr lang="en-US" sz="2400" dirty="0">
                <a:latin typeface="+mn-lt"/>
              </a:rPr>
              <a:t>Compensation</a:t>
            </a:r>
          </a:p>
          <a:p>
            <a:r>
              <a:rPr lang="en-US" sz="2400" dirty="0">
                <a:latin typeface="+mn-lt"/>
              </a:rPr>
              <a:t>Employee Data Management (EDM)</a:t>
            </a:r>
          </a:p>
          <a:p>
            <a:r>
              <a:rPr lang="en-US" sz="2400" dirty="0">
                <a:latin typeface="+mn-lt"/>
              </a:rPr>
              <a:t>Employee &amp; Labor Relations (ELR)</a:t>
            </a:r>
          </a:p>
          <a:p>
            <a:r>
              <a:rPr lang="en-US" sz="2400" dirty="0">
                <a:latin typeface="+mn-lt"/>
              </a:rPr>
              <a:t>Employment Services (ES)</a:t>
            </a:r>
          </a:p>
          <a:p>
            <a:r>
              <a:rPr lang="en-US" sz="2400" dirty="0">
                <a:latin typeface="+mn-lt"/>
              </a:rPr>
              <a:t>Equal Opportunity Compliance &amp; Engagement (EOCE)</a:t>
            </a:r>
          </a:p>
          <a:p>
            <a:r>
              <a:rPr lang="en-US" sz="2400" dirty="0">
                <a:latin typeface="+mn-lt"/>
              </a:rPr>
              <a:t>Talent Acquisition</a:t>
            </a:r>
          </a:p>
          <a:p>
            <a:r>
              <a:rPr lang="en-US" sz="2400" dirty="0">
                <a:latin typeface="+mn-lt"/>
              </a:rPr>
              <a:t>Faculty Relations</a:t>
            </a:r>
          </a:p>
          <a:p>
            <a:endParaRPr lang="en-US" sz="2400" dirty="0"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304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84BD-E891-8F83-848D-B3163274F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8526"/>
            <a:ext cx="10515600" cy="1011066"/>
          </a:xfrm>
        </p:spPr>
        <p:txBody>
          <a:bodyPr/>
          <a:lstStyle/>
          <a:p>
            <a:r>
              <a:rPr lang="en-US" sz="4400" b="1" dirty="0"/>
              <a:t>HR Office EEO Compliance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23C10-A1CA-5A70-82DF-D4E640468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4071"/>
            <a:ext cx="10336619" cy="4187524"/>
          </a:xfrm>
        </p:spPr>
        <p:txBody>
          <a:bodyPr/>
          <a:lstStyle/>
          <a:p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HR is responsible for advancing and monitoring the following university policies</a:t>
            </a:r>
            <a:r>
              <a:rPr lang="en-US" sz="2400" dirty="0">
                <a:solidFill>
                  <a:prstClr val="black"/>
                </a:solidFill>
                <a:latin typeface="+mn-lt"/>
                <a:cs typeface="+mn-cs"/>
              </a:rPr>
              <a:t>: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/>
            <a:r>
              <a:rPr lang="en-US" dirty="0">
                <a:latin typeface="+mn-lt"/>
              </a:rPr>
              <a:t>Americans with Disabilities Act (ADA) </a:t>
            </a:r>
          </a:p>
          <a:p>
            <a:pPr lvl="1"/>
            <a:r>
              <a:rPr lang="en-US" dirty="0">
                <a:latin typeface="+mn-lt"/>
              </a:rPr>
              <a:t>Affirmative Action Plan (AAP)</a:t>
            </a:r>
          </a:p>
          <a:p>
            <a:pPr lvl="1"/>
            <a:r>
              <a:rPr lang="en-US" dirty="0">
                <a:latin typeface="+mn-lt"/>
              </a:rPr>
              <a:t>Equal Employment Opportunity (EEO) </a:t>
            </a:r>
          </a:p>
          <a:p>
            <a:pPr lvl="1"/>
            <a:r>
              <a:rPr lang="en-US" dirty="0">
                <a:latin typeface="+mn-lt"/>
              </a:rPr>
              <a:t>Faculty &amp; Staff Ombuds</a:t>
            </a:r>
          </a:p>
          <a:p>
            <a:pPr lvl="1"/>
            <a:r>
              <a:rPr lang="en-US" dirty="0">
                <a:latin typeface="+mn-lt"/>
              </a:rPr>
              <a:t>Sexual Misconduct (SM) </a:t>
            </a:r>
          </a:p>
          <a:p>
            <a:pPr lvl="1"/>
            <a:r>
              <a:rPr lang="en-US" dirty="0">
                <a:latin typeface="+mn-lt"/>
              </a:rPr>
              <a:t>Title IX (Faculty and Staff)</a:t>
            </a:r>
          </a:p>
          <a:p>
            <a:pPr lvl="1"/>
            <a:r>
              <a:rPr lang="en-US" dirty="0">
                <a:latin typeface="+mn-lt"/>
              </a:rPr>
              <a:t>Rehabilitation Act of 1973</a:t>
            </a:r>
          </a:p>
          <a:p>
            <a:pPr lvl="1"/>
            <a:r>
              <a:rPr lang="en-US" dirty="0">
                <a:latin typeface="+mn-lt"/>
              </a:rPr>
              <a:t>Vietnam Era Veterans Readjustment Act of 1974 (VEVRAA)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947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84BD-E891-8F83-848D-B3163274F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HR Office EEO Compliance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23C10-A1CA-5A70-82DF-D4E640468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1882"/>
            <a:ext cx="10515600" cy="494414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+mn-lt"/>
              </a:rPr>
              <a:t>HR accomplishes this by working to: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+mn-lt"/>
              </a:rPr>
              <a:t>Maintain an environment free from discrimination and harassment and ensure compliance with all applicable local, state, and federal laws.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200" dirty="0"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+mn-lt"/>
              </a:rPr>
              <a:t>Address reports of harassment, discrimination, and sexual misconduct involving faculty and/or staff.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200" dirty="0"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+mn-lt"/>
              </a:rPr>
              <a:t>Promote a work and educational environment where faculty and staff are treated fairly, recognized for their individuality, and promoted for their performance.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200" dirty="0"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+mn-lt"/>
              </a:rPr>
              <a:t>Develop policies and procedures to enhance the workplace experience.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200" dirty="0"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+mn-lt"/>
              </a:rPr>
              <a:t>Communicate the university's commitment through training, education, and program development.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270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89F7E-913A-2E4B-76E4-CA5F0411C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F3F639E-ADD2-D1D0-F934-E063A39A2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EEO Objectives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8677622-8627-9BF4-789A-183F66960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0826" y="1505254"/>
            <a:ext cx="5973133" cy="856963"/>
            <a:chOff x="1653525" y="1633469"/>
            <a:chExt cx="5973133" cy="856963"/>
          </a:xfrm>
        </p:grpSpPr>
        <p:pic>
          <p:nvPicPr>
            <p:cNvPr id="10" name="Graphic 9" descr="Badge 1 with solid fill">
              <a:extLst>
                <a:ext uri="{FF2B5EF4-FFF2-40B4-BE49-F238E27FC236}">
                  <a16:creationId xmlns:a16="http://schemas.microsoft.com/office/drawing/2014/main" id="{865739BF-3FBB-A63B-6E36-E21CBF9627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653525" y="1633469"/>
              <a:ext cx="733763" cy="73376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7601C0-684D-A569-223E-C30327082554}"/>
                </a:ext>
              </a:extLst>
            </p:cNvPr>
            <p:cNvSpPr txBox="1"/>
            <p:nvPr/>
          </p:nvSpPr>
          <p:spPr>
            <a:xfrm>
              <a:off x="2414369" y="1782546"/>
              <a:ext cx="52122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</a:rPr>
                <a:t>Create a harassment-free campus</a:t>
              </a:r>
            </a:p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7C87831-498D-ED4E-CCBD-28A6C97A8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0826" y="2371791"/>
            <a:ext cx="5699057" cy="793097"/>
            <a:chOff x="1712916" y="3088142"/>
            <a:chExt cx="5694082" cy="793097"/>
          </a:xfrm>
        </p:grpSpPr>
        <p:pic>
          <p:nvPicPr>
            <p:cNvPr id="13" name="Graphic 12" descr="Badge with solid fill">
              <a:extLst>
                <a:ext uri="{FF2B5EF4-FFF2-40B4-BE49-F238E27FC236}">
                  <a16:creationId xmlns:a16="http://schemas.microsoft.com/office/drawing/2014/main" id="{EA73D647-0FA3-208A-D2B0-7511D0D4A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12916" y="3134093"/>
              <a:ext cx="747146" cy="74714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E79A78-0EC7-2188-CA74-87CD0EC8CF81}"/>
                </a:ext>
              </a:extLst>
            </p:cNvPr>
            <p:cNvSpPr txBox="1"/>
            <p:nvPr/>
          </p:nvSpPr>
          <p:spPr>
            <a:xfrm>
              <a:off x="2478159" y="3088142"/>
              <a:ext cx="49288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8F1785A-DD81-680E-C783-12D33EA73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3871" y="3351852"/>
            <a:ext cx="6833392" cy="747800"/>
            <a:chOff x="7516466" y="3225774"/>
            <a:chExt cx="6833392" cy="747800"/>
          </a:xfrm>
        </p:grpSpPr>
        <p:pic>
          <p:nvPicPr>
            <p:cNvPr id="17" name="Graphic 16" descr="Badge 3 with solid fill">
              <a:extLst>
                <a:ext uri="{FF2B5EF4-FFF2-40B4-BE49-F238E27FC236}">
                  <a16:creationId xmlns:a16="http://schemas.microsoft.com/office/drawing/2014/main" id="{73BB38E1-1CC5-4963-C371-361793A9BCD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16466" y="3225774"/>
              <a:ext cx="747800" cy="74780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412036-9CF3-EF43-6263-0559D93A11DC}"/>
                </a:ext>
              </a:extLst>
            </p:cNvPr>
            <p:cNvSpPr txBox="1"/>
            <p:nvPr/>
          </p:nvSpPr>
          <p:spPr>
            <a:xfrm>
              <a:off x="8264266" y="3340566"/>
              <a:ext cx="60855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</a:rPr>
                <a:t>Ensure reporting and efficient response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C2F0A8E-DAAB-0A3D-1BD4-A239FACD2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7907" y="4288202"/>
            <a:ext cx="5466509" cy="800728"/>
            <a:chOff x="2370628" y="4025408"/>
            <a:chExt cx="5466509" cy="800728"/>
          </a:xfrm>
        </p:grpSpPr>
        <p:pic>
          <p:nvPicPr>
            <p:cNvPr id="19" name="Graphic 18" descr="Badge 4 with solid fill">
              <a:extLst>
                <a:ext uri="{FF2B5EF4-FFF2-40B4-BE49-F238E27FC236}">
                  <a16:creationId xmlns:a16="http://schemas.microsoft.com/office/drawing/2014/main" id="{748A09C8-424E-1141-CF07-6965CC8C3EB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0628" y="4025408"/>
              <a:ext cx="733764" cy="73376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B1A959-6605-1A6D-D1E6-76901FC13DBA}"/>
                </a:ext>
              </a:extLst>
            </p:cNvPr>
            <p:cNvSpPr txBox="1"/>
            <p:nvPr/>
          </p:nvSpPr>
          <p:spPr>
            <a:xfrm>
              <a:off x="3104392" y="4118250"/>
              <a:ext cx="47327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chemeClr val="bg1"/>
                  </a:solidFill>
                </a:rPr>
                <a:t>Know about available resources</a:t>
              </a:r>
            </a:p>
            <a:p>
              <a:endParaRPr lang="en-US" dirty="0"/>
            </a:p>
          </p:txBody>
        </p:sp>
      </p:grpSp>
      <p:pic>
        <p:nvPicPr>
          <p:cNvPr id="3" name="Graphic 2" descr="Bullseye with solid fill">
            <a:extLst>
              <a:ext uri="{FF2B5EF4-FFF2-40B4-BE49-F238E27FC236}">
                <a16:creationId xmlns:a16="http://schemas.microsoft.com/office/drawing/2014/main" id="{C0B5597C-5D58-D76F-0125-80D1FBEBB2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43500" y="610695"/>
            <a:ext cx="3079313" cy="30793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34D2C9-988F-759D-F1E4-08B2E15936FA}"/>
              </a:ext>
            </a:extLst>
          </p:cNvPr>
          <p:cNvSpPr txBox="1"/>
          <p:nvPr/>
        </p:nvSpPr>
        <p:spPr>
          <a:xfrm>
            <a:off x="1654589" y="2519851"/>
            <a:ext cx="770516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Understand your obligations under law and policy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F066D-B9AF-8E62-BAA3-96C461D155EA}"/>
              </a:ext>
            </a:extLst>
          </p:cNvPr>
          <p:cNvSpPr txBox="1"/>
          <p:nvPr/>
        </p:nvSpPr>
        <p:spPr>
          <a:xfrm>
            <a:off x="1668625" y="5320105"/>
            <a:ext cx="8965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Speak up against discrimination, sexual misconduct, and retaliation</a:t>
            </a:r>
          </a:p>
        </p:txBody>
      </p:sp>
      <p:pic>
        <p:nvPicPr>
          <p:cNvPr id="8" name="Graphic 7" descr="Badge 5 with solid fill">
            <a:extLst>
              <a:ext uri="{FF2B5EF4-FFF2-40B4-BE49-F238E27FC236}">
                <a16:creationId xmlns:a16="http://schemas.microsoft.com/office/drawing/2014/main" id="{B216AF98-962F-7439-A6F6-82A6707DB6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2391" y="5162572"/>
            <a:ext cx="769279" cy="76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53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383C0-67C7-4034-58DC-B65A771AD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arallelogram 17">
            <a:extLst>
              <a:ext uri="{FF2B5EF4-FFF2-40B4-BE49-F238E27FC236}">
                <a16:creationId xmlns:a16="http://schemas.microsoft.com/office/drawing/2014/main" id="{1EE139A1-2B31-92C4-F2FC-2807C2A40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7135" y="1470652"/>
            <a:ext cx="4737729" cy="646331"/>
          </a:xfrm>
          <a:prstGeom prst="parallelogram">
            <a:avLst/>
          </a:prstGeom>
          <a:solidFill>
            <a:srgbClr val="EFE8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82F40"/>
                </a:solidFill>
              </a:rPr>
              <a:t>FSU’s Policies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76B7C4-0286-D493-E935-0C16E8F95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939" y="2695820"/>
            <a:ext cx="3735153" cy="2445938"/>
            <a:chOff x="364939" y="2695820"/>
            <a:chExt cx="3735153" cy="244593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A1D488-9856-E5CB-87FB-F1FA56449651}"/>
                </a:ext>
              </a:extLst>
            </p:cNvPr>
            <p:cNvSpPr/>
            <p:nvPr/>
          </p:nvSpPr>
          <p:spPr>
            <a:xfrm>
              <a:off x="364939" y="2695820"/>
              <a:ext cx="3724520" cy="2316001"/>
            </a:xfrm>
            <a:prstGeom prst="rect">
              <a:avLst/>
            </a:prstGeom>
            <a:solidFill>
              <a:srgbClr val="782F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3" tIns="45722" rIns="91443" bIns="45722" rtlCol="0" anchor="ctr"/>
            <a:lstStyle/>
            <a:p>
              <a:pPr algn="ctr"/>
              <a:endParaRPr lang="en-US" sz="1351" dirty="0">
                <a:latin typeface="Lato Light"/>
              </a:endParaRPr>
            </a:p>
          </p:txBody>
        </p:sp>
        <p:sp>
          <p:nvSpPr>
            <p:cNvPr id="24" name="Subtitle 2">
              <a:extLst>
                <a:ext uri="{FF2B5EF4-FFF2-40B4-BE49-F238E27FC236}">
                  <a16:creationId xmlns:a16="http://schemas.microsoft.com/office/drawing/2014/main" id="{4F2F9AAF-B56E-6C46-A81E-F2BE8C3BE46C}"/>
                </a:ext>
              </a:extLst>
            </p:cNvPr>
            <p:cNvSpPr txBox="1">
              <a:spLocks/>
            </p:cNvSpPr>
            <p:nvPr/>
          </p:nvSpPr>
          <p:spPr>
            <a:xfrm>
              <a:off x="375572" y="2825758"/>
              <a:ext cx="3724520" cy="2316000"/>
            </a:xfrm>
            <a:prstGeom prst="rect">
              <a:avLst/>
            </a:prstGeom>
          </p:spPr>
          <p:txBody>
            <a:bodyPr vert="horz" wrap="square" lIns="91423" tIns="45711" rIns="91423" bIns="45711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200" dirty="0">
                  <a:cs typeface="Lato Regular"/>
                </a:rPr>
                <a:t>Equal Opportunity,</a:t>
              </a:r>
            </a:p>
            <a:p>
              <a:pPr marL="0" indent="0" algn="ctr">
                <a:spcBef>
                  <a:spcPts val="250"/>
                </a:spcBef>
                <a:buNone/>
              </a:pPr>
              <a:r>
                <a:rPr lang="en-US" sz="2200" dirty="0">
                  <a:cs typeface="Lato Regular"/>
                </a:rPr>
                <a:t>Non-Discrimination, and Non-Retaliation Policy</a:t>
              </a:r>
            </a:p>
            <a:p>
              <a:pPr marL="0" indent="0" algn="ctr">
                <a:spcBef>
                  <a:spcPts val="250"/>
                </a:spcBef>
                <a:buNone/>
              </a:pPr>
              <a:endParaRPr lang="en-US" sz="1200" dirty="0">
                <a:cs typeface="Lato Regular"/>
              </a:endParaRPr>
            </a:p>
            <a:p>
              <a:pPr marL="0" indent="0" algn="ctr">
                <a:spcBef>
                  <a:spcPts val="250"/>
                </a:spcBef>
                <a:buNone/>
              </a:pPr>
              <a:r>
                <a:rPr lang="en-US" sz="1600" dirty="0">
                  <a:solidFill>
                    <a:prstClr val="white"/>
                  </a:solidFill>
                  <a:cs typeface="Lato Light"/>
                </a:rPr>
                <a:t>Equal Opportunity and </a:t>
              </a:r>
            </a:p>
            <a:p>
              <a:pPr marL="0" indent="0" algn="ctr">
                <a:spcBef>
                  <a:spcPts val="250"/>
                </a:spcBef>
                <a:buNone/>
              </a:pPr>
              <a:r>
                <a:rPr lang="en-US" sz="1600" dirty="0">
                  <a:solidFill>
                    <a:prstClr val="white"/>
                  </a:solidFill>
                  <a:cs typeface="Lato Light"/>
                </a:rPr>
                <a:t>Non-Discrimination Statement</a:t>
              </a:r>
            </a:p>
            <a:p>
              <a:pPr marL="0" indent="0" algn="ctr">
                <a:spcBef>
                  <a:spcPts val="250"/>
                </a:spcBef>
                <a:buNone/>
              </a:pPr>
              <a:r>
                <a:rPr lang="en-US" sz="2200" dirty="0">
                  <a:cs typeface="Lato Regular"/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5BFB43-1285-A4B8-DF78-572A5F7CE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39056" y="2724361"/>
            <a:ext cx="3724520" cy="2316000"/>
            <a:chOff x="3973242" y="2652903"/>
            <a:chExt cx="3724520" cy="2316000"/>
          </a:xfrm>
          <a:solidFill>
            <a:schemeClr val="accent3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651FAF7-2550-DE1B-2C32-F6E5EE10C45B}"/>
                </a:ext>
              </a:extLst>
            </p:cNvPr>
            <p:cNvSpPr/>
            <p:nvPr/>
          </p:nvSpPr>
          <p:spPr>
            <a:xfrm>
              <a:off x="3973242" y="2652903"/>
              <a:ext cx="3724520" cy="23160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3" tIns="45722" rIns="91443" bIns="45722" rtlCol="0" anchor="ctr"/>
            <a:lstStyle/>
            <a:p>
              <a:pPr algn="ctr"/>
              <a:endParaRPr lang="en-US" sz="1351" dirty="0">
                <a:latin typeface="Lato Light"/>
              </a:endParaRPr>
            </a:p>
          </p:txBody>
        </p:sp>
        <p:sp>
          <p:nvSpPr>
            <p:cNvPr id="26" name="Subtitle 2">
              <a:extLst>
                <a:ext uri="{FF2B5EF4-FFF2-40B4-BE49-F238E27FC236}">
                  <a16:creationId xmlns:a16="http://schemas.microsoft.com/office/drawing/2014/main" id="{43E6C1E3-9FCC-32C5-7193-50D69F727E5D}"/>
                </a:ext>
              </a:extLst>
            </p:cNvPr>
            <p:cNvSpPr txBox="1">
              <a:spLocks/>
            </p:cNvSpPr>
            <p:nvPr/>
          </p:nvSpPr>
          <p:spPr>
            <a:xfrm>
              <a:off x="4327451" y="3349250"/>
              <a:ext cx="3147237" cy="837134"/>
            </a:xfrm>
            <a:prstGeom prst="rect">
              <a:avLst/>
            </a:prstGeom>
            <a:grpFill/>
          </p:spPr>
          <p:txBody>
            <a:bodyPr vert="horz" wrap="square" lIns="91423" tIns="45711" rIns="91423" bIns="45711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200" dirty="0">
                  <a:cs typeface="Lato Regular"/>
                </a:rPr>
                <a:t>Anti-Sexual </a:t>
              </a:r>
            </a:p>
            <a:p>
              <a:pPr marL="0" indent="0" algn="ctr">
                <a:buNone/>
              </a:pPr>
              <a:r>
                <a:rPr lang="en-US" sz="2200" dirty="0">
                  <a:cs typeface="Lato Regular"/>
                </a:rPr>
                <a:t>Misconduct Policy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5E3D97-12EB-9925-BE80-7AEB33F8B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02541" y="2695820"/>
            <a:ext cx="3724520" cy="2316000"/>
            <a:chOff x="8102541" y="2695821"/>
            <a:chExt cx="3724520" cy="1855517"/>
          </a:xfrm>
          <a:solidFill>
            <a:srgbClr val="572932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D0060-5EBC-12CA-018B-64C3CD30F3C1}"/>
                </a:ext>
              </a:extLst>
            </p:cNvPr>
            <p:cNvSpPr/>
            <p:nvPr/>
          </p:nvSpPr>
          <p:spPr>
            <a:xfrm>
              <a:off x="8102541" y="2695821"/>
              <a:ext cx="3724520" cy="1855517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3" tIns="45722" rIns="91443" bIns="45722" rtlCol="0" anchor="ctr"/>
            <a:lstStyle/>
            <a:p>
              <a:pPr algn="ctr"/>
              <a:endParaRPr lang="en-US" sz="1351" dirty="0">
                <a:latin typeface="Lato Light"/>
              </a:endParaRPr>
            </a:p>
          </p:txBody>
        </p:sp>
        <p:sp>
          <p:nvSpPr>
            <p:cNvPr id="11" name="Subtitle 2">
              <a:extLst>
                <a:ext uri="{FF2B5EF4-FFF2-40B4-BE49-F238E27FC236}">
                  <a16:creationId xmlns:a16="http://schemas.microsoft.com/office/drawing/2014/main" id="{17C0066F-C42E-A4D5-2372-8BCCCCE65E30}"/>
                </a:ext>
              </a:extLst>
            </p:cNvPr>
            <p:cNvSpPr txBox="1">
              <a:spLocks/>
            </p:cNvSpPr>
            <p:nvPr/>
          </p:nvSpPr>
          <p:spPr>
            <a:xfrm>
              <a:off x="8102541" y="3012203"/>
              <a:ext cx="3724520" cy="1084948"/>
            </a:xfrm>
            <a:prstGeom prst="rect">
              <a:avLst/>
            </a:prstGeom>
            <a:grpFill/>
          </p:spPr>
          <p:txBody>
            <a:bodyPr vert="horz" wrap="square" lIns="91423" tIns="45711" rIns="91423" bIns="45711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200" dirty="0">
                  <a:cs typeface="Lato Regular"/>
                </a:rPr>
                <a:t>Title IX </a:t>
              </a:r>
            </a:p>
            <a:p>
              <a:pPr marL="0" indent="0" algn="ctr">
                <a:buNone/>
              </a:pPr>
              <a:r>
                <a:rPr lang="en-US" sz="2200" dirty="0">
                  <a:cs typeface="Lato Regular"/>
                </a:rPr>
                <a:t>Compliance Policy</a:t>
              </a:r>
            </a:p>
            <a:p>
              <a:pPr marL="0" indent="0" algn="ctr">
                <a:buNone/>
              </a:pPr>
              <a:endParaRPr lang="en-US" sz="1200" dirty="0">
                <a:cs typeface="Lato Regular"/>
              </a:endParaRPr>
            </a:p>
            <a:p>
              <a:pPr marL="0" indent="0" algn="ctr">
                <a:buNone/>
              </a:pPr>
              <a:r>
                <a:rPr lang="en-US" sz="1600" dirty="0">
                  <a:cs typeface="Lato Light"/>
                </a:rPr>
                <a:t>Title IX Statement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DF1E8919-2146-5573-0AFB-5EF7DCC90C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7587" y="343471"/>
            <a:ext cx="7252306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82F4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HR EEO Policies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1006E6-B066-69CE-7AF2-7971BD5AE4FC}"/>
              </a:ext>
            </a:extLst>
          </p:cNvPr>
          <p:cNvSpPr txBox="1"/>
          <p:nvPr/>
        </p:nvSpPr>
        <p:spPr>
          <a:xfrm>
            <a:off x="3047143" y="5665867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3"/>
              </a:rPr>
              <a:t>https://regulations.fsu.edu/policies/office-president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73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3A48507-10AD-5E15-A9EA-04CB47711D58}"/>
              </a:ext>
            </a:extLst>
          </p:cNvPr>
          <p:cNvSpPr/>
          <p:nvPr/>
        </p:nvSpPr>
        <p:spPr>
          <a:xfrm>
            <a:off x="2034283" y="2024009"/>
            <a:ext cx="7841292" cy="316271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F9DD52-3BA0-EB8E-F9E9-C19688E86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429000"/>
            <a:ext cx="12192000" cy="2672154"/>
          </a:xfrm>
          <a:prstGeom prst="rect">
            <a:avLst/>
          </a:prstGeom>
          <a:solidFill>
            <a:schemeClr val="tx1">
              <a:lumMod val="95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" name="Freeform 22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0734" y="4499219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solidFill>
            <a:srgbClr val="D1CFC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800" dirty="0"/>
          </a:p>
        </p:txBody>
      </p:sp>
      <p:sp>
        <p:nvSpPr>
          <p:cNvPr id="210" name="Freeform 22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0734" y="4499219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solidFill>
            <a:srgbClr val="D1CFC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800" dirty="0"/>
          </a:p>
        </p:txBody>
      </p:sp>
      <p:sp>
        <p:nvSpPr>
          <p:cNvPr id="211" name="Freeform 22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904" y="3854436"/>
            <a:ext cx="4726" cy="1162819"/>
          </a:xfrm>
          <a:custGeom>
            <a:avLst/>
            <a:gdLst>
              <a:gd name="T0" fmla="*/ 10 w 11"/>
              <a:gd name="T1" fmla="*/ 0 h 1089"/>
              <a:gd name="T2" fmla="*/ 10 w 11"/>
              <a:gd name="T3" fmla="*/ 0 h 1089"/>
              <a:gd name="T4" fmla="*/ 10 w 11"/>
              <a:gd name="T5" fmla="*/ 0 h 1089"/>
              <a:gd name="T6" fmla="*/ 0 w 11"/>
              <a:gd name="T7" fmla="*/ 0 h 1089"/>
              <a:gd name="T8" fmla="*/ 0 w 11"/>
              <a:gd name="T9" fmla="*/ 1088 h 1089"/>
              <a:gd name="T10" fmla="*/ 10 w 11"/>
              <a:gd name="T11" fmla="*/ 1088 h 1089"/>
              <a:gd name="T12" fmla="*/ 10 w 11"/>
              <a:gd name="T13" fmla="*/ 1088 h 1089"/>
              <a:gd name="T14" fmla="*/ 10 w 11"/>
              <a:gd name="T15" fmla="*/ 0 h 10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1089">
                <a:moveTo>
                  <a:pt x="10" y="0"/>
                </a:moveTo>
                <a:lnTo>
                  <a:pt x="10" y="0"/>
                </a:lnTo>
                <a:lnTo>
                  <a:pt x="10" y="0"/>
                </a:lnTo>
                <a:lnTo>
                  <a:pt x="0" y="0"/>
                </a:lnTo>
                <a:cubicBezTo>
                  <a:pt x="0" y="1088"/>
                  <a:pt x="0" y="1088"/>
                  <a:pt x="0" y="1088"/>
                </a:cubicBezTo>
                <a:cubicBezTo>
                  <a:pt x="10" y="1088"/>
                  <a:pt x="10" y="1088"/>
                  <a:pt x="10" y="1088"/>
                </a:cubicBezTo>
                <a:lnTo>
                  <a:pt x="10" y="1088"/>
                </a:lnTo>
                <a:cubicBezTo>
                  <a:pt x="10" y="0"/>
                  <a:pt x="10" y="0"/>
                  <a:pt x="10" y="0"/>
                </a:cubicBezTo>
              </a:path>
            </a:pathLst>
          </a:custGeom>
          <a:solidFill>
            <a:schemeClr val="accent2"/>
          </a:solidFill>
          <a:ln w="9525" cap="flat">
            <a:solidFill>
              <a:srgbClr val="CEB888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2480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BD472CB-A4B8-0ACB-4C20-8DB33A46AE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1969" y="1170218"/>
            <a:ext cx="552380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"/>
                <a:ea typeface="+mn-ea"/>
                <a:cs typeface="+mn-cs"/>
              </a:rPr>
              <a:t>Everyone: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"/>
              <a:ea typeface="+mn-ea"/>
              <a:cs typeface="+mn-cs"/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1598278" y="2590104"/>
            <a:ext cx="1556801" cy="338536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All Employees</a:t>
            </a:r>
            <a:endParaRPr lang="id-ID" sz="1600" dirty="0"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26599" y="262339"/>
            <a:ext cx="4362716" cy="723267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pPr algn="ctr"/>
            <a:r>
              <a:rPr lang="en-US" sz="4400" b="1" dirty="0">
                <a:solidFill>
                  <a:srgbClr val="782F40"/>
                </a:solidFill>
                <a:latin typeface="+mj-lt"/>
                <a:cs typeface="Lato Regular"/>
              </a:rPr>
              <a:t>Policy Coverage</a:t>
            </a:r>
            <a:endParaRPr lang="id-ID" sz="4400" b="1" dirty="0">
              <a:solidFill>
                <a:srgbClr val="782F40"/>
              </a:solidFill>
              <a:latin typeface="+mj-lt"/>
              <a:cs typeface="Lato Regular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5D1ACF-F6C7-A144-8872-081F80678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80362" y="1679792"/>
            <a:ext cx="8846084" cy="1618892"/>
            <a:chOff x="1459581" y="1620022"/>
            <a:chExt cx="8846084" cy="1618892"/>
          </a:xfrm>
        </p:grpSpPr>
        <p:sp>
          <p:nvSpPr>
            <p:cNvPr id="44" name="TextBox 43"/>
            <p:cNvSpPr txBox="1"/>
            <p:nvPr/>
          </p:nvSpPr>
          <p:spPr>
            <a:xfrm>
              <a:off x="3750898" y="2634918"/>
              <a:ext cx="1138417" cy="369314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Students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366179" y="2645508"/>
              <a:ext cx="1364440" cy="369314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Volunteers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290534" y="2641256"/>
              <a:ext cx="974911" cy="369314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Visitors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800160" y="2592601"/>
              <a:ext cx="1505505" cy="646313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Vendors</a:t>
              </a:r>
              <a:r>
                <a:rPr lang="en-US" sz="1600" dirty="0"/>
                <a:t> </a:t>
              </a:r>
              <a:r>
                <a:rPr lang="en-US" dirty="0">
                  <a:solidFill>
                    <a:schemeClr val="bg1"/>
                  </a:solidFill>
                </a:rPr>
                <a:t>/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Contractors</a:t>
              </a:r>
              <a:endParaRPr lang="id-ID" dirty="0">
                <a:solidFill>
                  <a:schemeClr val="bg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1D1DC7A-C265-BB14-9F23-D5D8DEFE7AC1}"/>
                </a:ext>
              </a:extLst>
            </p:cNvPr>
            <p:cNvGrpSpPr/>
            <p:nvPr/>
          </p:nvGrpSpPr>
          <p:grpSpPr>
            <a:xfrm>
              <a:off x="1921638" y="1620022"/>
              <a:ext cx="8058295" cy="985892"/>
              <a:chOff x="1921638" y="1620022"/>
              <a:chExt cx="8058295" cy="985892"/>
            </a:xfrm>
          </p:grpSpPr>
          <p:sp>
            <p:nvSpPr>
              <p:cNvPr id="221" name="Freeform 2243"/>
              <p:cNvSpPr>
                <a:spLocks noChangeArrowheads="1"/>
              </p:cNvSpPr>
              <p:nvPr/>
            </p:nvSpPr>
            <p:spPr bwMode="auto">
              <a:xfrm>
                <a:off x="1921638" y="1647549"/>
                <a:ext cx="929624" cy="954812"/>
              </a:xfrm>
              <a:custGeom>
                <a:avLst/>
                <a:gdLst>
                  <a:gd name="T0" fmla="*/ 253 w 495"/>
                  <a:gd name="T1" fmla="*/ 0 h 506"/>
                  <a:gd name="T2" fmla="*/ 253 w 495"/>
                  <a:gd name="T3" fmla="*/ 0 h 506"/>
                  <a:gd name="T4" fmla="*/ 0 w 495"/>
                  <a:gd name="T5" fmla="*/ 253 h 506"/>
                  <a:gd name="T6" fmla="*/ 253 w 495"/>
                  <a:gd name="T7" fmla="*/ 505 h 506"/>
                  <a:gd name="T8" fmla="*/ 494 w 495"/>
                  <a:gd name="T9" fmla="*/ 253 h 506"/>
                  <a:gd name="T10" fmla="*/ 494 w 495"/>
                  <a:gd name="T11" fmla="*/ 253 h 506"/>
                  <a:gd name="T12" fmla="*/ 494 w 495"/>
                  <a:gd name="T13" fmla="*/ 213 h 506"/>
                  <a:gd name="T14" fmla="*/ 253 w 495"/>
                  <a:gd name="T15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5" h="506">
                    <a:moveTo>
                      <a:pt x="253" y="0"/>
                    </a:moveTo>
                    <a:lnTo>
                      <a:pt x="253" y="0"/>
                    </a:lnTo>
                    <a:cubicBezTo>
                      <a:pt x="112" y="0"/>
                      <a:pt x="0" y="112"/>
                      <a:pt x="0" y="253"/>
                    </a:cubicBezTo>
                    <a:cubicBezTo>
                      <a:pt x="0" y="394"/>
                      <a:pt x="112" y="505"/>
                      <a:pt x="253" y="505"/>
                    </a:cubicBezTo>
                    <a:cubicBezTo>
                      <a:pt x="384" y="505"/>
                      <a:pt x="494" y="394"/>
                      <a:pt x="494" y="253"/>
                    </a:cubicBezTo>
                    <a:lnTo>
                      <a:pt x="494" y="253"/>
                    </a:lnTo>
                    <a:cubicBezTo>
                      <a:pt x="494" y="244"/>
                      <a:pt x="494" y="224"/>
                      <a:pt x="494" y="213"/>
                    </a:cubicBezTo>
                    <a:cubicBezTo>
                      <a:pt x="474" y="92"/>
                      <a:pt x="373" y="0"/>
                      <a:pt x="253" y="0"/>
                    </a:cubicBez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24800" dirty="0"/>
              </a:p>
            </p:txBody>
          </p: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7590" y="1808569"/>
                <a:ext cx="577719" cy="577719"/>
              </a:xfrm>
              <a:prstGeom prst="rect">
                <a:avLst/>
              </a:prstGeom>
            </p:spPr>
          </p:pic>
          <p:sp>
            <p:nvSpPr>
              <p:cNvPr id="36" name="Freeform 2243"/>
              <p:cNvSpPr>
                <a:spLocks noChangeArrowheads="1"/>
              </p:cNvSpPr>
              <p:nvPr/>
            </p:nvSpPr>
            <p:spPr bwMode="auto">
              <a:xfrm>
                <a:off x="3827509" y="1647549"/>
                <a:ext cx="929624" cy="954812"/>
              </a:xfrm>
              <a:custGeom>
                <a:avLst/>
                <a:gdLst>
                  <a:gd name="T0" fmla="*/ 253 w 495"/>
                  <a:gd name="T1" fmla="*/ 0 h 506"/>
                  <a:gd name="T2" fmla="*/ 253 w 495"/>
                  <a:gd name="T3" fmla="*/ 0 h 506"/>
                  <a:gd name="T4" fmla="*/ 0 w 495"/>
                  <a:gd name="T5" fmla="*/ 253 h 506"/>
                  <a:gd name="T6" fmla="*/ 253 w 495"/>
                  <a:gd name="T7" fmla="*/ 505 h 506"/>
                  <a:gd name="T8" fmla="*/ 494 w 495"/>
                  <a:gd name="T9" fmla="*/ 253 h 506"/>
                  <a:gd name="T10" fmla="*/ 494 w 495"/>
                  <a:gd name="T11" fmla="*/ 253 h 506"/>
                  <a:gd name="T12" fmla="*/ 494 w 495"/>
                  <a:gd name="T13" fmla="*/ 213 h 506"/>
                  <a:gd name="T14" fmla="*/ 253 w 495"/>
                  <a:gd name="T15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5" h="506">
                    <a:moveTo>
                      <a:pt x="253" y="0"/>
                    </a:moveTo>
                    <a:lnTo>
                      <a:pt x="253" y="0"/>
                    </a:lnTo>
                    <a:cubicBezTo>
                      <a:pt x="112" y="0"/>
                      <a:pt x="0" y="112"/>
                      <a:pt x="0" y="253"/>
                    </a:cubicBezTo>
                    <a:cubicBezTo>
                      <a:pt x="0" y="394"/>
                      <a:pt x="112" y="505"/>
                      <a:pt x="253" y="505"/>
                    </a:cubicBezTo>
                    <a:cubicBezTo>
                      <a:pt x="384" y="505"/>
                      <a:pt x="494" y="394"/>
                      <a:pt x="494" y="253"/>
                    </a:cubicBezTo>
                    <a:lnTo>
                      <a:pt x="494" y="253"/>
                    </a:lnTo>
                    <a:cubicBezTo>
                      <a:pt x="494" y="244"/>
                      <a:pt x="494" y="224"/>
                      <a:pt x="494" y="213"/>
                    </a:cubicBezTo>
                    <a:cubicBezTo>
                      <a:pt x="474" y="92"/>
                      <a:pt x="373" y="0"/>
                      <a:pt x="253" y="0"/>
                    </a:cubicBez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24800" dirty="0"/>
              </a:p>
            </p:txBody>
          </p:sp>
          <p:sp>
            <p:nvSpPr>
              <p:cNvPr id="37" name="Freeform 2243"/>
              <p:cNvSpPr>
                <a:spLocks noChangeArrowheads="1"/>
              </p:cNvSpPr>
              <p:nvPr/>
            </p:nvSpPr>
            <p:spPr bwMode="auto">
              <a:xfrm>
                <a:off x="5560458" y="1651102"/>
                <a:ext cx="929624" cy="954812"/>
              </a:xfrm>
              <a:custGeom>
                <a:avLst/>
                <a:gdLst>
                  <a:gd name="T0" fmla="*/ 253 w 495"/>
                  <a:gd name="T1" fmla="*/ 0 h 506"/>
                  <a:gd name="T2" fmla="*/ 253 w 495"/>
                  <a:gd name="T3" fmla="*/ 0 h 506"/>
                  <a:gd name="T4" fmla="*/ 0 w 495"/>
                  <a:gd name="T5" fmla="*/ 253 h 506"/>
                  <a:gd name="T6" fmla="*/ 253 w 495"/>
                  <a:gd name="T7" fmla="*/ 505 h 506"/>
                  <a:gd name="T8" fmla="*/ 494 w 495"/>
                  <a:gd name="T9" fmla="*/ 253 h 506"/>
                  <a:gd name="T10" fmla="*/ 494 w 495"/>
                  <a:gd name="T11" fmla="*/ 253 h 506"/>
                  <a:gd name="T12" fmla="*/ 494 w 495"/>
                  <a:gd name="T13" fmla="*/ 213 h 506"/>
                  <a:gd name="T14" fmla="*/ 253 w 495"/>
                  <a:gd name="T15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5" h="506">
                    <a:moveTo>
                      <a:pt x="253" y="0"/>
                    </a:moveTo>
                    <a:lnTo>
                      <a:pt x="253" y="0"/>
                    </a:lnTo>
                    <a:cubicBezTo>
                      <a:pt x="112" y="0"/>
                      <a:pt x="0" y="112"/>
                      <a:pt x="0" y="253"/>
                    </a:cubicBezTo>
                    <a:cubicBezTo>
                      <a:pt x="0" y="394"/>
                      <a:pt x="112" y="505"/>
                      <a:pt x="253" y="505"/>
                    </a:cubicBezTo>
                    <a:cubicBezTo>
                      <a:pt x="384" y="505"/>
                      <a:pt x="494" y="394"/>
                      <a:pt x="494" y="253"/>
                    </a:cubicBezTo>
                    <a:lnTo>
                      <a:pt x="494" y="253"/>
                    </a:lnTo>
                    <a:cubicBezTo>
                      <a:pt x="494" y="244"/>
                      <a:pt x="494" y="224"/>
                      <a:pt x="494" y="213"/>
                    </a:cubicBezTo>
                    <a:cubicBezTo>
                      <a:pt x="474" y="92"/>
                      <a:pt x="373" y="0"/>
                      <a:pt x="253" y="0"/>
                    </a:cubicBez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24800" dirty="0"/>
              </a:p>
            </p:txBody>
          </p:sp>
          <p:sp>
            <p:nvSpPr>
              <p:cNvPr id="38" name="Freeform 2243"/>
              <p:cNvSpPr>
                <a:spLocks noChangeArrowheads="1"/>
              </p:cNvSpPr>
              <p:nvPr/>
            </p:nvSpPr>
            <p:spPr bwMode="auto">
              <a:xfrm>
                <a:off x="7297411" y="1640828"/>
                <a:ext cx="929624" cy="954812"/>
              </a:xfrm>
              <a:custGeom>
                <a:avLst/>
                <a:gdLst>
                  <a:gd name="T0" fmla="*/ 253 w 495"/>
                  <a:gd name="T1" fmla="*/ 0 h 506"/>
                  <a:gd name="T2" fmla="*/ 253 w 495"/>
                  <a:gd name="T3" fmla="*/ 0 h 506"/>
                  <a:gd name="T4" fmla="*/ 0 w 495"/>
                  <a:gd name="T5" fmla="*/ 253 h 506"/>
                  <a:gd name="T6" fmla="*/ 253 w 495"/>
                  <a:gd name="T7" fmla="*/ 505 h 506"/>
                  <a:gd name="T8" fmla="*/ 494 w 495"/>
                  <a:gd name="T9" fmla="*/ 253 h 506"/>
                  <a:gd name="T10" fmla="*/ 494 w 495"/>
                  <a:gd name="T11" fmla="*/ 253 h 506"/>
                  <a:gd name="T12" fmla="*/ 494 w 495"/>
                  <a:gd name="T13" fmla="*/ 213 h 506"/>
                  <a:gd name="T14" fmla="*/ 253 w 495"/>
                  <a:gd name="T15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5" h="506">
                    <a:moveTo>
                      <a:pt x="253" y="0"/>
                    </a:moveTo>
                    <a:lnTo>
                      <a:pt x="253" y="0"/>
                    </a:lnTo>
                    <a:cubicBezTo>
                      <a:pt x="112" y="0"/>
                      <a:pt x="0" y="112"/>
                      <a:pt x="0" y="253"/>
                    </a:cubicBezTo>
                    <a:cubicBezTo>
                      <a:pt x="0" y="394"/>
                      <a:pt x="112" y="505"/>
                      <a:pt x="253" y="505"/>
                    </a:cubicBezTo>
                    <a:cubicBezTo>
                      <a:pt x="384" y="505"/>
                      <a:pt x="494" y="394"/>
                      <a:pt x="494" y="253"/>
                    </a:cubicBezTo>
                    <a:lnTo>
                      <a:pt x="494" y="253"/>
                    </a:lnTo>
                    <a:cubicBezTo>
                      <a:pt x="494" y="244"/>
                      <a:pt x="494" y="224"/>
                      <a:pt x="494" y="213"/>
                    </a:cubicBezTo>
                    <a:cubicBezTo>
                      <a:pt x="474" y="92"/>
                      <a:pt x="373" y="0"/>
                      <a:pt x="253" y="0"/>
                    </a:cubicBez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24800" dirty="0"/>
              </a:p>
            </p:txBody>
          </p:sp>
          <p:sp>
            <p:nvSpPr>
              <p:cNvPr id="39" name="Freeform 2243"/>
              <p:cNvSpPr>
                <a:spLocks noChangeArrowheads="1"/>
              </p:cNvSpPr>
              <p:nvPr/>
            </p:nvSpPr>
            <p:spPr bwMode="auto">
              <a:xfrm>
                <a:off x="9050309" y="1620022"/>
                <a:ext cx="929624" cy="954812"/>
              </a:xfrm>
              <a:custGeom>
                <a:avLst/>
                <a:gdLst>
                  <a:gd name="T0" fmla="*/ 253 w 495"/>
                  <a:gd name="T1" fmla="*/ 0 h 506"/>
                  <a:gd name="T2" fmla="*/ 253 w 495"/>
                  <a:gd name="T3" fmla="*/ 0 h 506"/>
                  <a:gd name="T4" fmla="*/ 0 w 495"/>
                  <a:gd name="T5" fmla="*/ 253 h 506"/>
                  <a:gd name="T6" fmla="*/ 253 w 495"/>
                  <a:gd name="T7" fmla="*/ 505 h 506"/>
                  <a:gd name="T8" fmla="*/ 494 w 495"/>
                  <a:gd name="T9" fmla="*/ 253 h 506"/>
                  <a:gd name="T10" fmla="*/ 494 w 495"/>
                  <a:gd name="T11" fmla="*/ 253 h 506"/>
                  <a:gd name="T12" fmla="*/ 494 w 495"/>
                  <a:gd name="T13" fmla="*/ 213 h 506"/>
                  <a:gd name="T14" fmla="*/ 253 w 495"/>
                  <a:gd name="T15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5" h="506">
                    <a:moveTo>
                      <a:pt x="253" y="0"/>
                    </a:moveTo>
                    <a:lnTo>
                      <a:pt x="253" y="0"/>
                    </a:lnTo>
                    <a:cubicBezTo>
                      <a:pt x="112" y="0"/>
                      <a:pt x="0" y="112"/>
                      <a:pt x="0" y="253"/>
                    </a:cubicBezTo>
                    <a:cubicBezTo>
                      <a:pt x="0" y="394"/>
                      <a:pt x="112" y="505"/>
                      <a:pt x="253" y="505"/>
                    </a:cubicBezTo>
                    <a:cubicBezTo>
                      <a:pt x="384" y="505"/>
                      <a:pt x="494" y="394"/>
                      <a:pt x="494" y="253"/>
                    </a:cubicBezTo>
                    <a:lnTo>
                      <a:pt x="494" y="253"/>
                    </a:lnTo>
                    <a:cubicBezTo>
                      <a:pt x="494" y="244"/>
                      <a:pt x="494" y="224"/>
                      <a:pt x="494" y="213"/>
                    </a:cubicBezTo>
                    <a:cubicBezTo>
                      <a:pt x="474" y="92"/>
                      <a:pt x="373" y="0"/>
                      <a:pt x="253" y="0"/>
                    </a:cubicBezTo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24800" dirty="0"/>
              </a:p>
            </p:txBody>
          </p:sp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83346" y="1801104"/>
                <a:ext cx="617949" cy="617949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4307" y="1825157"/>
                <a:ext cx="652517" cy="652517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1844" y="1719334"/>
                <a:ext cx="736155" cy="736155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70335" y="1716692"/>
                <a:ext cx="684459" cy="684459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1151DE-5A4A-671B-06FC-39A8DB421068}"/>
                </a:ext>
              </a:extLst>
            </p:cNvPr>
            <p:cNvSpPr txBox="1"/>
            <p:nvPr/>
          </p:nvSpPr>
          <p:spPr>
            <a:xfrm>
              <a:off x="1459581" y="2598148"/>
              <a:ext cx="1906537" cy="461628"/>
            </a:xfrm>
            <a:prstGeom prst="rect">
              <a:avLst/>
            </a:prstGeom>
            <a:noFill/>
          </p:spPr>
          <p:txBody>
            <a:bodyPr wrap="none" lIns="182843" tIns="91422" rIns="182843" bIns="91422" rtlCol="0">
              <a:spAutoFit/>
            </a:bodyPr>
            <a:lstStyle/>
            <a:p>
              <a:pPr marL="0" marR="0" lvl="0" indent="0" algn="ct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All Employees</a:t>
              </a:r>
              <a:endParaRPr kumimoji="0" lang="id-ID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769F05-4A34-F432-FFAF-3859CF6A2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98458" y="3588889"/>
            <a:ext cx="10227137" cy="2395924"/>
            <a:chOff x="1198458" y="3588889"/>
            <a:chExt cx="10227137" cy="2395924"/>
          </a:xfrm>
        </p:grpSpPr>
        <p:sp>
          <p:nvSpPr>
            <p:cNvPr id="42" name="TextBox 41"/>
            <p:cNvSpPr txBox="1"/>
            <p:nvPr/>
          </p:nvSpPr>
          <p:spPr>
            <a:xfrm>
              <a:off x="1198458" y="3588889"/>
              <a:ext cx="39132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24/7 – All programs and activities: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96497BF-9093-0B97-E398-FA9A465DC83F}"/>
                </a:ext>
              </a:extLst>
            </p:cNvPr>
            <p:cNvGrpSpPr/>
            <p:nvPr/>
          </p:nvGrpSpPr>
          <p:grpSpPr>
            <a:xfrm>
              <a:off x="2117517" y="4007569"/>
              <a:ext cx="2527118" cy="1035191"/>
              <a:chOff x="1750445" y="3855682"/>
              <a:chExt cx="2527118" cy="1035191"/>
            </a:xfrm>
          </p:grpSpPr>
          <p:sp>
            <p:nvSpPr>
              <p:cNvPr id="277" name="TextBox 276"/>
              <p:cNvSpPr txBox="1"/>
              <p:nvPr/>
            </p:nvSpPr>
            <p:spPr>
              <a:xfrm>
                <a:off x="2831370" y="4044206"/>
                <a:ext cx="1446193" cy="369314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On Campus</a:t>
                </a:r>
                <a:endParaRPr lang="id-ID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A0AAB370-244B-2451-BD51-351301FA22AA}"/>
                  </a:ext>
                </a:extLst>
              </p:cNvPr>
              <p:cNvGrpSpPr/>
              <p:nvPr/>
            </p:nvGrpSpPr>
            <p:grpSpPr>
              <a:xfrm>
                <a:off x="1750445" y="3855682"/>
                <a:ext cx="1020947" cy="1035191"/>
                <a:chOff x="2436029" y="4006265"/>
                <a:chExt cx="1020947" cy="1035191"/>
              </a:xfrm>
            </p:grpSpPr>
            <p:sp>
              <p:nvSpPr>
                <p:cNvPr id="222" name="Freeform 2244"/>
                <p:cNvSpPr>
                  <a:spLocks noChangeArrowheads="1"/>
                </p:cNvSpPr>
                <p:nvPr/>
              </p:nvSpPr>
              <p:spPr bwMode="auto">
                <a:xfrm>
                  <a:off x="2436029" y="4006265"/>
                  <a:ext cx="1020947" cy="1035191"/>
                </a:xfrm>
                <a:custGeom>
                  <a:avLst/>
                  <a:gdLst>
                    <a:gd name="T0" fmla="*/ 958 w 959"/>
                    <a:gd name="T1" fmla="*/ 483 h 968"/>
                    <a:gd name="T2" fmla="*/ 958 w 959"/>
                    <a:gd name="T3" fmla="*/ 483 h 968"/>
                    <a:gd name="T4" fmla="*/ 484 w 959"/>
                    <a:gd name="T5" fmla="*/ 967 h 968"/>
                    <a:gd name="T6" fmla="*/ 0 w 959"/>
                    <a:gd name="T7" fmla="*/ 483 h 968"/>
                    <a:gd name="T8" fmla="*/ 484 w 959"/>
                    <a:gd name="T9" fmla="*/ 0 h 968"/>
                    <a:gd name="T10" fmla="*/ 958 w 959"/>
                    <a:gd name="T11" fmla="*/ 483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9" h="968">
                      <a:moveTo>
                        <a:pt x="958" y="483"/>
                      </a:moveTo>
                      <a:lnTo>
                        <a:pt x="958" y="483"/>
                      </a:lnTo>
                      <a:cubicBezTo>
                        <a:pt x="958" y="746"/>
                        <a:pt x="746" y="967"/>
                        <a:pt x="484" y="967"/>
                      </a:cubicBezTo>
                      <a:cubicBezTo>
                        <a:pt x="212" y="967"/>
                        <a:pt x="0" y="746"/>
                        <a:pt x="0" y="483"/>
                      </a:cubicBezTo>
                      <a:cubicBezTo>
                        <a:pt x="0" y="221"/>
                        <a:pt x="212" y="0"/>
                        <a:pt x="484" y="0"/>
                      </a:cubicBezTo>
                      <a:cubicBezTo>
                        <a:pt x="746" y="0"/>
                        <a:pt x="958" y="221"/>
                        <a:pt x="958" y="483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sz="24800" dirty="0"/>
                </a:p>
              </p:txBody>
            </p:sp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89234" y="4179091"/>
                  <a:ext cx="673995" cy="67399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D1E0CE6-24F4-F7DB-780F-FF67FDE8CEC0}"/>
                </a:ext>
              </a:extLst>
            </p:cNvPr>
            <p:cNvGrpSpPr/>
            <p:nvPr/>
          </p:nvGrpSpPr>
          <p:grpSpPr>
            <a:xfrm>
              <a:off x="5537925" y="4050517"/>
              <a:ext cx="1020947" cy="1021012"/>
              <a:chOff x="6250810" y="3993438"/>
              <a:chExt cx="1020947" cy="1021012"/>
            </a:xfrm>
          </p:grpSpPr>
          <p:sp>
            <p:nvSpPr>
              <p:cNvPr id="223" name="Freeform 2245"/>
              <p:cNvSpPr>
                <a:spLocks noChangeArrowheads="1"/>
              </p:cNvSpPr>
              <p:nvPr/>
            </p:nvSpPr>
            <p:spPr bwMode="auto">
              <a:xfrm>
                <a:off x="6250810" y="3993438"/>
                <a:ext cx="1020947" cy="1021012"/>
              </a:xfrm>
              <a:custGeom>
                <a:avLst/>
                <a:gdLst>
                  <a:gd name="T0" fmla="*/ 956 w 957"/>
                  <a:gd name="T1" fmla="*/ 473 h 959"/>
                  <a:gd name="T2" fmla="*/ 956 w 957"/>
                  <a:gd name="T3" fmla="*/ 473 h 959"/>
                  <a:gd name="T4" fmla="*/ 483 w 957"/>
                  <a:gd name="T5" fmla="*/ 958 h 959"/>
                  <a:gd name="T6" fmla="*/ 0 w 957"/>
                  <a:gd name="T7" fmla="*/ 473 h 959"/>
                  <a:gd name="T8" fmla="*/ 483 w 957"/>
                  <a:gd name="T9" fmla="*/ 0 h 959"/>
                  <a:gd name="T10" fmla="*/ 956 w 957"/>
                  <a:gd name="T11" fmla="*/ 473 h 9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7" h="959">
                    <a:moveTo>
                      <a:pt x="956" y="473"/>
                    </a:moveTo>
                    <a:lnTo>
                      <a:pt x="956" y="473"/>
                    </a:lnTo>
                    <a:cubicBezTo>
                      <a:pt x="956" y="746"/>
                      <a:pt x="746" y="958"/>
                      <a:pt x="483" y="958"/>
                    </a:cubicBezTo>
                    <a:cubicBezTo>
                      <a:pt x="212" y="958"/>
                      <a:pt x="0" y="746"/>
                      <a:pt x="0" y="473"/>
                    </a:cubicBezTo>
                    <a:cubicBezTo>
                      <a:pt x="0" y="212"/>
                      <a:pt x="212" y="0"/>
                      <a:pt x="483" y="0"/>
                    </a:cubicBezTo>
                    <a:cubicBezTo>
                      <a:pt x="746" y="0"/>
                      <a:pt x="956" y="212"/>
                      <a:pt x="956" y="473"/>
                    </a:cubicBezTo>
                  </a:path>
                </a:pathLst>
              </a:custGeom>
              <a:solidFill>
                <a:srgbClr val="425563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24800" dirty="0"/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54189" y="4178297"/>
                <a:ext cx="623821" cy="623821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14B83CF-4192-96D4-FDAC-EF5B6777F560}"/>
                </a:ext>
              </a:extLst>
            </p:cNvPr>
            <p:cNvGrpSpPr/>
            <p:nvPr/>
          </p:nvGrpSpPr>
          <p:grpSpPr>
            <a:xfrm>
              <a:off x="6675022" y="3588889"/>
              <a:ext cx="4750573" cy="2395924"/>
              <a:chOff x="7271757" y="3715467"/>
              <a:chExt cx="4750573" cy="2395924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7319388" y="4137837"/>
                <a:ext cx="4702942" cy="1973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indent="-228600">
                  <a:lnSpc>
                    <a:spcPct val="110000"/>
                  </a:lnSpc>
                  <a:buFontTx/>
                  <a:buChar char="-"/>
                </a:pPr>
                <a:r>
                  <a:rPr lang="en-US" sz="1600" dirty="0">
                    <a:solidFill>
                      <a:schemeClr val="bg1"/>
                    </a:solidFill>
                    <a:cs typeface="Lato Light"/>
                  </a:rPr>
                  <a:t>Business/academic trips</a:t>
                </a:r>
              </a:p>
              <a:p>
                <a:pPr marL="228600" indent="-228600">
                  <a:lnSpc>
                    <a:spcPct val="110000"/>
                  </a:lnSpc>
                  <a:buFontTx/>
                  <a:buChar char="-"/>
                </a:pPr>
                <a:r>
                  <a:rPr lang="en-US" sz="1600" dirty="0">
                    <a:solidFill>
                      <a:schemeClr val="bg1"/>
                    </a:solidFill>
                    <a:cs typeface="Lato Light"/>
                  </a:rPr>
                  <a:t>Study abroad</a:t>
                </a:r>
              </a:p>
              <a:p>
                <a:pPr marL="228600" indent="-228600">
                  <a:lnSpc>
                    <a:spcPct val="110000"/>
                  </a:lnSpc>
                  <a:buFontTx/>
                  <a:buChar char="-"/>
                </a:pPr>
                <a:r>
                  <a:rPr lang="en-US" sz="1600" dirty="0">
                    <a:solidFill>
                      <a:schemeClr val="bg1"/>
                    </a:solidFill>
                    <a:cs typeface="Lato Light"/>
                  </a:rPr>
                  <a:t>Office/department parties</a:t>
                </a:r>
              </a:p>
              <a:p>
                <a:pPr marL="228600" indent="-228600">
                  <a:lnSpc>
                    <a:spcPct val="110000"/>
                  </a:lnSpc>
                  <a:buFontTx/>
                  <a:buChar char="-"/>
                </a:pPr>
                <a:r>
                  <a:rPr lang="en-US" sz="1600" dirty="0">
                    <a:solidFill>
                      <a:schemeClr val="bg1"/>
                    </a:solidFill>
                    <a:cs typeface="Lato Light"/>
                  </a:rPr>
                  <a:t>Business dinners/lunches</a:t>
                </a:r>
              </a:p>
              <a:p>
                <a:pPr marL="228600" indent="-228600">
                  <a:lnSpc>
                    <a:spcPct val="110000"/>
                  </a:lnSpc>
                  <a:buFontTx/>
                  <a:buChar char="-"/>
                </a:pPr>
                <a:r>
                  <a:rPr lang="en-US" sz="1600" dirty="0">
                    <a:solidFill>
                      <a:schemeClr val="bg1"/>
                    </a:solidFill>
                    <a:cs typeface="Lato Light"/>
                  </a:rPr>
                  <a:t>Non-university activities that have consequences that carry over to the workplace or academic environment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98306E-0FEF-3A30-21FE-0CCF2AFB5760}"/>
                  </a:ext>
                </a:extLst>
              </p:cNvPr>
              <p:cNvSpPr txBox="1"/>
              <p:nvPr/>
            </p:nvSpPr>
            <p:spPr>
              <a:xfrm>
                <a:off x="7271757" y="3715467"/>
                <a:ext cx="1718986" cy="461628"/>
              </a:xfrm>
              <a:prstGeom prst="rect">
                <a:avLst/>
              </a:prstGeom>
              <a:noFill/>
            </p:spPr>
            <p:txBody>
              <a:bodyPr wrap="none" lIns="182843" tIns="91422" rIns="182843" bIns="91422" rtlCol="0">
                <a:spAutoFit/>
              </a:bodyPr>
              <a:lstStyle/>
              <a:p>
                <a:pPr defTabSz="1828434"/>
                <a:r>
                  <a:rPr lang="en-US" b="1" dirty="0">
                    <a:solidFill>
                      <a:prstClr val="black"/>
                    </a:solidFill>
                  </a:rPr>
                  <a:t>Off Campus</a:t>
                </a:r>
                <a:endParaRPr lang="id-ID" b="1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011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3682F-25C5-92C2-2F4E-DFBC52EE8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EAC18-D080-DD2E-2EDB-C994FCE4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2468"/>
            <a:ext cx="10515600" cy="1007147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782F40"/>
                </a:solidFill>
                <a:ea typeface="Lato" charset="0"/>
                <a:cs typeface="Lato" charset="0"/>
              </a:rPr>
              <a:t>Protected Groups at FSU</a:t>
            </a:r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2ADF12-A4EA-2919-2514-B9A9E69D1D44}"/>
              </a:ext>
            </a:extLst>
          </p:cNvPr>
          <p:cNvSpPr txBox="1"/>
          <p:nvPr/>
        </p:nvSpPr>
        <p:spPr>
          <a:xfrm>
            <a:off x="530289" y="4775943"/>
            <a:ext cx="111314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46"/>
            <a:r>
              <a:rPr lang="en-US" b="1" dirty="0">
                <a:solidFill>
                  <a:srgbClr val="782F40"/>
                </a:solidFill>
              </a:rPr>
              <a:t>*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FSU has a legal obligation to provide reasonable accommodations.</a:t>
            </a:r>
          </a:p>
          <a:p>
            <a:pPr defTabSz="685846"/>
            <a:r>
              <a:rPr lang="en-US" b="1" i="1" baseline="30000" dirty="0">
                <a:solidFill>
                  <a:prstClr val="black"/>
                </a:solidFill>
              </a:rPr>
              <a:t>+</a:t>
            </a:r>
            <a:r>
              <a:rPr lang="en-US" dirty="0">
                <a:solidFill>
                  <a:prstClr val="black"/>
                </a:solidFill>
              </a:rPr>
              <a:t> Sex includes gender and pregnancy and prohibits Sexual Misconduct (sex stereotyping, animosity, harassment, quid pro quo, sexual violence, domestic/dating violence, stalking, and exploitation).</a:t>
            </a:r>
            <a:endParaRPr lang="en-US" i="1" dirty="0">
              <a:solidFill>
                <a:srgbClr val="9A3C5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1EF2BA-2DCC-3054-F110-58A66180D28A}"/>
              </a:ext>
            </a:extLst>
          </p:cNvPr>
          <p:cNvSpPr txBox="1"/>
          <p:nvPr/>
        </p:nvSpPr>
        <p:spPr>
          <a:xfrm>
            <a:off x="1697954" y="1762819"/>
            <a:ext cx="3219061" cy="369331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Race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Creed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Color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Sex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*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Religion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*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National Origin</a:t>
            </a:r>
          </a:p>
          <a:p>
            <a:pPr marL="285750" indent="-285750">
              <a:buFont typeface="Arial" panose="020B0604020202020204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1D0C24F-ADA1-5E77-6D18-DA9E72F4539B}"/>
              </a:ext>
            </a:extLst>
          </p:cNvPr>
          <p:cNvSpPr txBox="1"/>
          <p:nvPr/>
        </p:nvSpPr>
        <p:spPr>
          <a:xfrm>
            <a:off x="5987046" y="1762819"/>
            <a:ext cx="3219061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Disability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*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Genetic Information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Veteran Status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Marital Status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Age</a:t>
            </a:r>
          </a:p>
          <a:p>
            <a:pPr marL="285750" indent="-285750">
              <a:buFont typeface="Arial" panose="020B0604020202020204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298504"/>
      </p:ext>
    </p:extLst>
  </p:cSld>
  <p:clrMapOvr>
    <a:masterClrMapping/>
  </p:clrMapOvr>
</p:sld>
</file>

<file path=ppt/theme/theme1.xml><?xml version="1.0" encoding="utf-8"?>
<a:theme xmlns:a="http://schemas.openxmlformats.org/drawingml/2006/main" name="FSU_Creative_Theme">
  <a:themeElements>
    <a:clrScheme name="FSU">
      <a:dk1>
        <a:srgbClr val="000000"/>
      </a:dk1>
      <a:lt1>
        <a:srgbClr val="FFFFFF"/>
      </a:lt1>
      <a:dk2>
        <a:srgbClr val="782F40"/>
      </a:dk2>
      <a:lt2>
        <a:srgbClr val="E7E6E6"/>
      </a:lt2>
      <a:accent1>
        <a:srgbClr val="782F40"/>
      </a:accent1>
      <a:accent2>
        <a:srgbClr val="CEB888"/>
      </a:accent2>
      <a:accent3>
        <a:srgbClr val="415563"/>
      </a:accent3>
      <a:accent4>
        <a:srgbClr val="5BB8B2"/>
      </a:accent4>
      <a:accent5>
        <a:srgbClr val="FFC72C"/>
      </a:accent5>
      <a:accent6>
        <a:srgbClr val="A6192E"/>
      </a:accent6>
      <a:hlink>
        <a:srgbClr val="782F40"/>
      </a:hlink>
      <a:folHlink>
        <a:srgbClr val="000000"/>
      </a:folHlink>
    </a:clrScheme>
    <a:fontScheme name="Open 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SU_Presentation_Institutional_White" id="{84FCCFD1-B201-F942-91C2-CAD460CE67FF}" vid="{1059FDFA-A5A1-7C49-871D-843CF72958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0EFB41E3CB90439CEE19DBB00B4259" ma:contentTypeVersion="18" ma:contentTypeDescription="Create a new document." ma:contentTypeScope="" ma:versionID="e9028d0c2a84af4f8c16112357fd1c20">
  <xsd:schema xmlns:xsd="http://www.w3.org/2001/XMLSchema" xmlns:xs="http://www.w3.org/2001/XMLSchema" xmlns:p="http://schemas.microsoft.com/office/2006/metadata/properties" xmlns:ns2="754afd9c-c314-42d9-9128-c9c6f96b0cc0" xmlns:ns3="4e0badc2-3943-495b-902d-3d619387bb62" targetNamespace="http://schemas.microsoft.com/office/2006/metadata/properties" ma:root="true" ma:fieldsID="40d869cff496ba877830770d12eaf0da" ns2:_="" ns3:_="">
    <xsd:import namespace="754afd9c-c314-42d9-9128-c9c6f96b0cc0"/>
    <xsd:import namespace="4e0badc2-3943-495b-902d-3d619387bb6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4afd9c-c314-42d9-9128-c9c6f96b0c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1a2f376-8481-4cfe-adef-2ed323068583}" ma:internalName="TaxCatchAll" ma:showField="CatchAllData" ma:web="754afd9c-c314-42d9-9128-c9c6f96b0c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0badc2-3943-495b-902d-3d619387bb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075123-C965-4D26-B450-CFBDD83A9A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5D5144-EE57-491E-A90E-2B2C999C41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4afd9c-c314-42d9-9128-c9c6f96b0cc0"/>
    <ds:schemaRef ds:uri="4e0badc2-3943-495b-902d-3d619387bb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36450eb-db06-42a7-8d1b-026719f701e3}" enabled="0" method="" siteId="{a36450eb-db06-42a7-8d1b-026719f701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FSU_Presentation_Institutional_White</Template>
  <TotalTime>8460</TotalTime>
  <Words>1502</Words>
  <Application>Microsoft Office PowerPoint</Application>
  <PresentationFormat>Widescreen</PresentationFormat>
  <Paragraphs>245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8" baseType="lpstr">
      <vt:lpstr>Aptos</vt:lpstr>
      <vt:lpstr>Arial</vt:lpstr>
      <vt:lpstr>Calibri</vt:lpstr>
      <vt:lpstr>Century Gothic</vt:lpstr>
      <vt:lpstr>Gill Sans</vt:lpstr>
      <vt:lpstr>Lato</vt:lpstr>
      <vt:lpstr>Lato Black</vt:lpstr>
      <vt:lpstr>Lato Light</vt:lpstr>
      <vt:lpstr>Lato Regular</vt:lpstr>
      <vt:lpstr>Open Sans</vt:lpstr>
      <vt:lpstr>Open Sans </vt:lpstr>
      <vt:lpstr>Open Sans Light</vt:lpstr>
      <vt:lpstr>Open Sans SemiBold</vt:lpstr>
      <vt:lpstr>Raleway Light</vt:lpstr>
      <vt:lpstr>Times New Roman</vt:lpstr>
      <vt:lpstr>Wingdings</vt:lpstr>
      <vt:lpstr>FSU_Creative_Theme</vt:lpstr>
      <vt:lpstr>Human Resources</vt:lpstr>
      <vt:lpstr>HR Mission &amp; Vision</vt:lpstr>
      <vt:lpstr>HR Functional Areas</vt:lpstr>
      <vt:lpstr>HR Office EEO Compliance</vt:lpstr>
      <vt:lpstr>HR Office EEO Compliance</vt:lpstr>
      <vt:lpstr>HR EEO Objectives</vt:lpstr>
      <vt:lpstr>HR EEO Policies</vt:lpstr>
      <vt:lpstr>Everyone:</vt:lpstr>
      <vt:lpstr>Protected Groups at FSU</vt:lpstr>
      <vt:lpstr>Employee Reporting Obligation</vt:lpstr>
      <vt:lpstr>PowerPoint Presentation</vt:lpstr>
      <vt:lpstr>PowerPoint Presentation</vt:lpstr>
      <vt:lpstr>Reporting Triggers</vt:lpstr>
      <vt:lpstr>PowerPoint Presentation</vt:lpstr>
      <vt:lpstr>PowerPoint Presentation</vt:lpstr>
      <vt:lpstr>Where to Report a Disclosure  or Make a Complaint</vt:lpstr>
      <vt:lpstr>Non-Retaliation </vt:lpstr>
      <vt:lpstr>Vulnerable Persons Act</vt:lpstr>
      <vt:lpstr>Takeaways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</dc:title>
  <dc:creator>Shelley Lopez</dc:creator>
  <cp:lastModifiedBy>Melissa Crawford</cp:lastModifiedBy>
  <cp:revision>10</cp:revision>
  <dcterms:created xsi:type="dcterms:W3CDTF">2024-07-17T17:10:35Z</dcterms:created>
  <dcterms:modified xsi:type="dcterms:W3CDTF">2026-08-14T12:14:12Z</dcterms:modified>
</cp:coreProperties>
</file>