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18"/>
  </p:notesMasterIdLst>
  <p:sldIdLst>
    <p:sldId id="256" r:id="rId5"/>
    <p:sldId id="278" r:id="rId6"/>
    <p:sldId id="279" r:id="rId7"/>
    <p:sldId id="280" r:id="rId8"/>
    <p:sldId id="285" r:id="rId9"/>
    <p:sldId id="281" r:id="rId10"/>
    <p:sldId id="257" r:id="rId11"/>
    <p:sldId id="284" r:id="rId12"/>
    <p:sldId id="274" r:id="rId13"/>
    <p:sldId id="277" r:id="rId14"/>
    <p:sldId id="263" r:id="rId15"/>
    <p:sldId id="283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B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19075-6E42-4608-B277-7B08B3D43F57}" v="1" dt="2026-08-13T12:58:38.753"/>
    <p1510:client id="{A9E83ED2-AA95-214D-868A-3F9F280D9D73}" v="2" dt="2026-08-13T12:52:37.8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60"/>
  </p:normalViewPr>
  <p:slideViewPr>
    <p:cSldViewPr snapToGrid="0">
      <p:cViewPr varScale="1">
        <p:scale>
          <a:sx n="82" d="100"/>
          <a:sy n="82" d="100"/>
        </p:scale>
        <p:origin x="161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6957A-C581-4222-BB77-0BE516867EF0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1FC98-5686-4CA8-9C53-171DCA420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20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>
          <a:extLst>
            <a:ext uri="{FF2B5EF4-FFF2-40B4-BE49-F238E27FC236}">
              <a16:creationId xmlns:a16="http://schemas.microsoft.com/office/drawing/2014/main" id="{1383779E-0DB8-0415-80FF-E56EE1FA5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:notes">
            <a:extLst>
              <a:ext uri="{FF2B5EF4-FFF2-40B4-BE49-F238E27FC236}">
                <a16:creationId xmlns:a16="http://schemas.microsoft.com/office/drawing/2014/main" id="{3023076E-9DBD-5832-A182-C5B3FAE2F6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9:notes">
            <a:extLst>
              <a:ext uri="{FF2B5EF4-FFF2-40B4-BE49-F238E27FC236}">
                <a16:creationId xmlns:a16="http://schemas.microsoft.com/office/drawing/2014/main" id="{96F4E082-CFCB-2382-CE8A-97BB4D4B00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425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01FC98-5686-4CA8-9C53-171DCA4208E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37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e5016a979e_3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1e5016a979e_3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61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01FC98-5686-4CA8-9C53-171DCA4208E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25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38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43719"/>
            <a:ext cx="4040188" cy="7997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07167"/>
            <a:ext cx="4040188" cy="3932626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43719"/>
            <a:ext cx="4041775" cy="7997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07167"/>
            <a:ext cx="4041775" cy="3932626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68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43719"/>
            <a:ext cx="4040188" cy="7997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07167"/>
            <a:ext cx="4040188" cy="3932626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43719"/>
            <a:ext cx="4041775" cy="7997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07167"/>
            <a:ext cx="4041775" cy="3932626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4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4896"/>
            <a:ext cx="8229600" cy="972205"/>
          </a:xfrm>
        </p:spPr>
        <p:txBody>
          <a:bodyPr/>
          <a:lstStyle>
            <a:lvl1pPr>
              <a:defRPr b="0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7307"/>
            <a:ext cx="8229600" cy="3700025"/>
          </a:xfrm>
        </p:spPr>
        <p:txBody>
          <a:bodyPr/>
          <a:lstStyle>
            <a:lvl1pPr>
              <a:defRPr b="0" i="0">
                <a:latin typeface="Arial"/>
                <a:cs typeface="Arial"/>
              </a:defRPr>
            </a:lvl1pPr>
            <a:lvl2pPr>
              <a:defRPr b="0" i="0">
                <a:latin typeface="Arial"/>
                <a:cs typeface="Arial"/>
              </a:defRPr>
            </a:lvl2pPr>
            <a:lvl3pPr>
              <a:defRPr b="0" i="0">
                <a:latin typeface="Arial"/>
                <a:cs typeface="Arial"/>
              </a:defRPr>
            </a:lvl3pPr>
            <a:lvl4pPr>
              <a:defRPr b="0" i="0">
                <a:latin typeface="Arial"/>
                <a:cs typeface="Arial"/>
              </a:defRPr>
            </a:lvl4pPr>
            <a:lvl5pPr>
              <a:defRPr b="0" i="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4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D0B88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7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8013"/>
            <a:ext cx="8229600" cy="863982"/>
          </a:xfrm>
        </p:spPr>
        <p:txBody>
          <a:bodyPr/>
          <a:lstStyle>
            <a:lvl1pPr>
              <a:defRPr b="1" i="0">
                <a:latin typeface="Times New Roman"/>
                <a:cs typeface="Times New Roman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89650"/>
            <a:ext cx="4038600" cy="3941383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 b="0" i="0">
                <a:latin typeface="Arial"/>
                <a:cs typeface="Arial"/>
              </a:defRPr>
            </a:lvl2pPr>
            <a:lvl3pPr>
              <a:defRPr sz="2000" b="0" i="0">
                <a:latin typeface="Arial"/>
                <a:cs typeface="Arial"/>
              </a:defRPr>
            </a:lvl3pPr>
            <a:lvl4pPr>
              <a:defRPr sz="1800" b="0" i="0">
                <a:latin typeface="Arial"/>
                <a:cs typeface="Arial"/>
              </a:defRPr>
            </a:lvl4pPr>
            <a:lvl5pPr>
              <a:defRPr sz="1800" b="0" i="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89650"/>
            <a:ext cx="4038600" cy="3941383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 b="0" i="0">
                <a:latin typeface="Arial"/>
                <a:cs typeface="Arial"/>
              </a:defRPr>
            </a:lvl2pPr>
            <a:lvl3pPr>
              <a:defRPr sz="2000" b="0" i="0">
                <a:latin typeface="Arial"/>
                <a:cs typeface="Arial"/>
              </a:defRPr>
            </a:lvl3pPr>
            <a:lvl4pPr>
              <a:defRPr sz="1800" b="0" i="0">
                <a:latin typeface="Arial"/>
                <a:cs typeface="Arial"/>
              </a:defRPr>
            </a:lvl4pPr>
            <a:lvl5pPr>
              <a:defRPr sz="1800" b="0" i="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0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43719"/>
            <a:ext cx="4040188" cy="7997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07167"/>
            <a:ext cx="4040188" cy="3932626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43719"/>
            <a:ext cx="4041775" cy="79977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07167"/>
            <a:ext cx="4041775" cy="3932626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56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r>
              <a:rPr lang="en-US"/>
              <a:t>Subtitle Page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5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1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4898"/>
            <a:ext cx="3008313" cy="1268684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64898"/>
            <a:ext cx="5111750" cy="5421586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33583"/>
            <a:ext cx="3008313" cy="4152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22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134" y="5237654"/>
            <a:ext cx="7260896" cy="384067"/>
          </a:xfrm>
        </p:spPr>
        <p:txBody>
          <a:bodyPr anchor="b"/>
          <a:lstStyle>
            <a:lvl1pPr algn="l">
              <a:defRPr sz="2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0134" y="464207"/>
            <a:ext cx="7260896" cy="46420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0134" y="5621722"/>
            <a:ext cx="7260896" cy="734628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21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6801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87441"/>
            <a:ext cx="8229600" cy="3643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BFF53-7C97-8C49-AB42-96FD965FEBF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A34B5-7C80-464F-9A62-3711C8F85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7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5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hyperlink" Target="https://www.lib.fsu.edu/research-and-publish/publishing/open-access-funding" TargetMode="External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hyperlink" Target="https://publishing.lib.fsu.edu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clcooper@fsu.ed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16225"/>
            <a:ext cx="7772400" cy="1470025"/>
          </a:xfrm>
        </p:spPr>
        <p:txBody>
          <a:bodyPr>
            <a:normAutofit/>
          </a:bodyPr>
          <a:lstStyle/>
          <a:p>
            <a:br>
              <a:rPr lang="en-US" altLang="en-US" dirty="0"/>
            </a:br>
            <a:r>
              <a:rPr lang="en-US" altLang="en-US" sz="4000" dirty="0"/>
              <a:t>Florida State University Libraries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61609"/>
            <a:ext cx="6400800" cy="1752600"/>
          </a:xfrm>
        </p:spPr>
        <p:txBody>
          <a:bodyPr/>
          <a:lstStyle/>
          <a:p>
            <a:r>
              <a:rPr lang="en-US" altLang="en-US" b="1" dirty="0">
                <a:latin typeface="Garamond" panose="02020404030301010803" pitchFamily="18" charset="0"/>
              </a:rPr>
              <a:t>Carrie Zebrowsky Cooper</a:t>
            </a:r>
          </a:p>
          <a:p>
            <a:r>
              <a:rPr lang="en-US" altLang="en-US" sz="20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Dean of University Libraries </a:t>
            </a:r>
          </a:p>
          <a:p>
            <a:r>
              <a:rPr lang="en-US" altLang="en-US" sz="20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August  18, 2026</a:t>
            </a:r>
          </a:p>
          <a:p>
            <a:endParaRPr lang="en-US" dirty="0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D4302DB8-98D0-022A-A2C8-72B29D846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838" y="1070841"/>
            <a:ext cx="2080324" cy="14700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BA4634-6025-732D-F57D-AE2D8AEC3BEE}"/>
              </a:ext>
            </a:extLst>
          </p:cNvPr>
          <p:cNvCxnSpPr/>
          <p:nvPr/>
        </p:nvCxnSpPr>
        <p:spPr>
          <a:xfrm>
            <a:off x="3123622" y="3034145"/>
            <a:ext cx="293831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847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e5016a979e_3_13"/>
          <p:cNvSpPr txBox="1">
            <a:spLocks noGrp="1"/>
          </p:cNvSpPr>
          <p:nvPr>
            <p:ph type="title"/>
          </p:nvPr>
        </p:nvSpPr>
        <p:spPr>
          <a:xfrm>
            <a:off x="457200" y="848746"/>
            <a:ext cx="82296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632031"/>
              </a:buClr>
              <a:buSzPts val="3200"/>
              <a:buFont typeface="Arial"/>
              <a:buNone/>
            </a:pPr>
            <a:r>
              <a:rPr lang="en-US" sz="3000" b="1" dirty="0">
                <a:solidFill>
                  <a:srgbClr val="63203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Arial"/>
              </a:rPr>
              <a:t>Services for Faculty &amp; Grad Students</a:t>
            </a:r>
            <a:endParaRPr lang="en-US" sz="4200" b="1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203" name="Google Shape;203;g1e5016a979e_3_13"/>
          <p:cNvSpPr txBox="1">
            <a:spLocks noGrp="1"/>
          </p:cNvSpPr>
          <p:nvPr>
            <p:ph idx="1"/>
          </p:nvPr>
        </p:nvSpPr>
        <p:spPr>
          <a:xfrm>
            <a:off x="2503714" y="1821046"/>
            <a:ext cx="5867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u="sng" dirty="0">
                <a:solidFill>
                  <a:srgbClr val="1155CC"/>
                </a:solidFill>
                <a:hlinkClick r:id="rId3"/>
              </a:rPr>
              <a:t>Open Access Publishing Fund</a:t>
            </a:r>
            <a:r>
              <a:rPr lang="en-US" sz="1600" dirty="0">
                <a:hlinkClick r:id="rId3"/>
              </a:rPr>
              <a:t> </a:t>
            </a:r>
            <a:r>
              <a:rPr lang="en-US" sz="1600" dirty="0"/>
              <a:t>- Funding to cover publishing costs for eligible open access (OA) journals and books</a:t>
            </a:r>
            <a:endParaRPr sz="1600" dirty="0"/>
          </a:p>
        </p:txBody>
      </p:sp>
      <p:sp>
        <p:nvSpPr>
          <p:cNvPr id="204" name="Google Shape;204;g1e5016a979e_3_13"/>
          <p:cNvSpPr txBox="1">
            <a:spLocks noGrp="1"/>
          </p:cNvSpPr>
          <p:nvPr>
            <p:ph type="body" idx="4294967295"/>
          </p:nvPr>
        </p:nvSpPr>
        <p:spPr>
          <a:xfrm>
            <a:off x="2503714" y="2793346"/>
            <a:ext cx="5867400" cy="112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u="sng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Florida State Open Publishing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 Professional publishing services for journals, monographs, textbooks, and other scholarly and creative works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" name="Google Shape;205;g1e5016a979e_3_13"/>
          <p:cNvSpPr txBox="1">
            <a:spLocks noGrp="1"/>
          </p:cNvSpPr>
          <p:nvPr>
            <p:ph type="body" idx="4294967295"/>
          </p:nvPr>
        </p:nvSpPr>
        <p:spPr>
          <a:xfrm>
            <a:off x="2548742" y="3826436"/>
            <a:ext cx="5867400" cy="112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u="sng" dirty="0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Humanities Project Support and </a:t>
            </a:r>
            <a:r>
              <a:rPr lang="en-US" sz="1600" u="sng" dirty="0" err="1">
                <a:solidFill>
                  <a:srgbClr val="1155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Partership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Training, consultations, and partnerships to support the development of digital projects in the humanities</a:t>
            </a:r>
          </a:p>
        </p:txBody>
      </p:sp>
      <p:pic>
        <p:nvPicPr>
          <p:cNvPr id="3" name="Graphic 2" descr="Dollar with solid fill">
            <a:extLst>
              <a:ext uri="{FF2B5EF4-FFF2-40B4-BE49-F238E27FC236}">
                <a16:creationId xmlns:a16="http://schemas.microsoft.com/office/drawing/2014/main" id="{CCDAEF68-651A-EA37-0828-A697661D7D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257" y="1826374"/>
            <a:ext cx="914400" cy="914400"/>
          </a:xfrm>
          <a:prstGeom prst="rect">
            <a:avLst/>
          </a:prstGeom>
        </p:spPr>
      </p:pic>
      <p:pic>
        <p:nvPicPr>
          <p:cNvPr id="7" name="Graphic 6" descr="Blog with solid fill">
            <a:extLst>
              <a:ext uri="{FF2B5EF4-FFF2-40B4-BE49-F238E27FC236}">
                <a16:creationId xmlns:a16="http://schemas.microsoft.com/office/drawing/2014/main" id="{1E1C0FC4-48CB-862D-402E-D37E928172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9085" y="2753566"/>
            <a:ext cx="1262743" cy="1262743"/>
          </a:xfrm>
          <a:prstGeom prst="rect">
            <a:avLst/>
          </a:prstGeom>
        </p:spPr>
      </p:pic>
      <p:pic>
        <p:nvPicPr>
          <p:cNvPr id="11" name="Graphic 10" descr="Cycle with people with solid fill">
            <a:extLst>
              <a:ext uri="{FF2B5EF4-FFF2-40B4-BE49-F238E27FC236}">
                <a16:creationId xmlns:a16="http://schemas.microsoft.com/office/drawing/2014/main" id="{1C5107DB-835C-C6D6-B327-05C07A23B6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4113" y="3873127"/>
            <a:ext cx="1262743" cy="1262743"/>
          </a:xfrm>
          <a:prstGeom prst="rect">
            <a:avLst/>
          </a:prstGeom>
        </p:spPr>
      </p:pic>
      <p:pic>
        <p:nvPicPr>
          <p:cNvPr id="15" name="Graphic 14" descr="Research with solid fill">
            <a:extLst>
              <a:ext uri="{FF2B5EF4-FFF2-40B4-BE49-F238E27FC236}">
                <a16:creationId xmlns:a16="http://schemas.microsoft.com/office/drawing/2014/main" id="{1B01F67E-8B61-F82B-E96E-BE31930067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8284" y="5266794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C52F24C-3E0D-D880-F25E-CBA4069AF392}"/>
              </a:ext>
            </a:extLst>
          </p:cNvPr>
          <p:cNvSpPr txBox="1"/>
          <p:nvPr/>
        </p:nvSpPr>
        <p:spPr>
          <a:xfrm>
            <a:off x="2548742" y="5006698"/>
            <a:ext cx="5701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+mj-lt"/>
                <a:cs typeface="Arial" panose="020B0604020202020204" pitchFamily="34" charset="0"/>
              </a:rPr>
              <a:t>AI and Data Lab (OPENS STROZIER FALL 2026)- </a:t>
            </a:r>
          </a:p>
          <a:p>
            <a:r>
              <a:rPr lang="en-US" sz="1600" dirty="0">
                <a:latin typeface="+mj-lt"/>
                <a:cs typeface="Arial" panose="020B0604020202020204" pitchFamily="34" charset="0"/>
              </a:rPr>
              <a:t>A collaborative workspace for teaching and learning AI and data methods across research and practice.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 txBox="1">
            <a:spLocks noGrp="1"/>
          </p:cNvSpPr>
          <p:nvPr>
            <p:ph idx="1"/>
          </p:nvPr>
        </p:nvSpPr>
        <p:spPr>
          <a:xfrm>
            <a:off x="1199998" y="1730829"/>
            <a:ext cx="7040488" cy="3991696"/>
          </a:xfrm>
          <a:prstGeom prst="rect">
            <a:avLst/>
          </a:prstGeom>
          <a:solidFill>
            <a:srgbClr val="771E3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000" b="1" dirty="0">
                <a:solidFill>
                  <a:srgbClr val="FFFFFF"/>
                </a:solidFill>
              </a:rPr>
            </a:br>
            <a:r>
              <a:rPr lang="en-US" sz="2000" b="1" dirty="0">
                <a:solidFill>
                  <a:srgbClr val="FFFFFF"/>
                </a:solidFill>
              </a:rPr>
              <a:t>Expertise and Support Across the Research Life Cycle</a:t>
            </a:r>
            <a:endParaRPr sz="20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FFFFFF"/>
              </a:solidFill>
            </a:endParaRPr>
          </a:p>
          <a:p>
            <a:pPr marL="9906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95000"/>
              <a:buFont typeface="+mj-lt"/>
              <a:buAutoNum type="arabicPeriod"/>
            </a:pPr>
            <a:r>
              <a:rPr lang="en-US" sz="2000" dirty="0">
                <a:solidFill>
                  <a:srgbClr val="FFFFFF"/>
                </a:solidFill>
              </a:rPr>
              <a:t>Planning- Data Management, Literature Review</a:t>
            </a:r>
          </a:p>
          <a:p>
            <a:pPr marL="9906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rgbClr val="FFFFFF"/>
                </a:solidFill>
              </a:rPr>
              <a:t>Collecting- Research, Data Collection</a:t>
            </a:r>
          </a:p>
          <a:p>
            <a:pPr marL="9906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rgbClr val="FFFFFF"/>
                </a:solidFill>
              </a:rPr>
              <a:t>Analyzing- Writing, Analysis</a:t>
            </a:r>
          </a:p>
          <a:p>
            <a:pPr marL="9906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rgbClr val="FFFFFF"/>
                </a:solidFill>
              </a:rPr>
              <a:t>Disseminating- Publish, Share, Measuring Impact</a:t>
            </a:r>
          </a:p>
          <a:p>
            <a:pPr marL="99060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+mj-lt"/>
              <a:buAutoNum type="arabicPeriod"/>
            </a:pPr>
            <a:r>
              <a:rPr lang="en-US" sz="2000" dirty="0">
                <a:solidFill>
                  <a:srgbClr val="FFFFFF"/>
                </a:solidFill>
              </a:rPr>
              <a:t>Preserving- Archive, Access</a:t>
            </a:r>
          </a:p>
          <a:p>
            <a:pPr marL="53340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</a:pPr>
            <a:endParaRPr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12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en-US" sz="2800" b="1" dirty="0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Connect with FSU Libraries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Talk to your students about the visiting the library, asking librarians for help, and using our resources.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Share your research interests with your liaison.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Archive your research in the FSU Research Repository.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Attend special events at the libraries – interdisciplinary seminars, featured speakers and social events.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Join the Faculty Senate Library Committee.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369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80533"/>
            <a:ext cx="8229600" cy="972205"/>
          </a:xfrm>
        </p:spPr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WE WANT TO HEAR FROM YOU!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52738"/>
            <a:ext cx="8229600" cy="3700025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sz="2400" dirty="0"/>
              <a:t>Questions or suggestions?  </a:t>
            </a:r>
          </a:p>
          <a:p>
            <a:pPr marL="0" indent="0" algn="ctr">
              <a:buNone/>
              <a:defRPr/>
            </a:pPr>
            <a:endParaRPr lang="en-US" sz="2400" dirty="0"/>
          </a:p>
          <a:p>
            <a:pPr marL="0" indent="0" algn="ctr">
              <a:buNone/>
              <a:defRPr/>
            </a:pPr>
            <a:endParaRPr lang="en-US" sz="2400" dirty="0"/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2"/>
                </a:solidFill>
              </a:rPr>
              <a:t>Carrie Zebrowsky Cooper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2"/>
                </a:solidFill>
              </a:rPr>
              <a:t>Dean of University Libraries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schemeClr val="tx2"/>
                </a:solidFill>
              </a:rPr>
              <a:t>644-5211 | </a:t>
            </a:r>
            <a:r>
              <a:rPr lang="en-US" sz="2000" dirty="0">
                <a:solidFill>
                  <a:schemeClr val="tx2"/>
                </a:solidFill>
                <a:hlinkClick r:id="rId2"/>
              </a:rPr>
              <a:t>clcooper@fsu.edu</a:t>
            </a:r>
            <a:endParaRPr lang="en-US" sz="2000" dirty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84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EA71-5543-2870-DFF7-4EC388D12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66232"/>
            <a:ext cx="8229600" cy="972205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YOUR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COMPETITIVE</a:t>
            </a: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 EDGE IN RESEARCH, TEACHING, AND LEARNING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D167D-242B-628B-4C06-E2B56B235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56462"/>
            <a:ext cx="8229600" cy="3700025"/>
          </a:xfrm>
        </p:spPr>
        <p:txBody>
          <a:bodyPr>
            <a:normAutofit/>
          </a:bodyPr>
          <a:lstStyle/>
          <a:p>
            <a:r>
              <a:rPr lang="en-US" sz="2400" dirty="0"/>
              <a:t>We give new faculty $1000 for research materials</a:t>
            </a:r>
          </a:p>
          <a:p>
            <a:r>
              <a:rPr lang="en-US" sz="2400" dirty="0"/>
              <a:t>We are instructional partners- eager to help your students understand the changing landscape of research</a:t>
            </a:r>
          </a:p>
          <a:p>
            <a:r>
              <a:rPr lang="en-US" sz="2400" dirty="0"/>
              <a:t>We deliver materials….but PLEASE come visit! </a:t>
            </a:r>
          </a:p>
          <a:p>
            <a:r>
              <a:rPr lang="en-US" sz="2400" dirty="0"/>
              <a:t>We offer a competitive grant program for research materials up to $10,000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4444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EA71-5543-2870-DFF7-4EC388D12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66232"/>
            <a:ext cx="8229600" cy="972205"/>
          </a:xfrm>
        </p:spPr>
        <p:txBody>
          <a:bodyPr>
            <a:normAutofit/>
          </a:bodyPr>
          <a:lstStyle/>
          <a:p>
            <a:pPr algn="l"/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OUR WELCOME GIFT FOR YOU</a:t>
            </a:r>
            <a:r>
              <a:rPr lang="en-US" sz="2800" b="1">
                <a:solidFill>
                  <a:schemeClr val="tx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D167D-242B-628B-4C06-E2B56B235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56462"/>
            <a:ext cx="8229600" cy="3700025"/>
          </a:xfrm>
        </p:spPr>
        <p:txBody>
          <a:bodyPr>
            <a:normAutofit/>
          </a:bodyPr>
          <a:lstStyle/>
          <a:p>
            <a:r>
              <a:rPr lang="en-US" altLang="en-US" sz="2400" b="1" i="1">
                <a:latin typeface="+mn-lt"/>
              </a:rPr>
              <a:t>New Faculty Collection Grants</a:t>
            </a:r>
            <a:r>
              <a:rPr lang="en-US" altLang="en-US" sz="2400">
                <a:latin typeface="+mn-lt"/>
              </a:rPr>
              <a:t>: 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New tenure-track faculty may receive up to $1000 for library resources needed for their teaching and research</a:t>
            </a:r>
          </a:p>
          <a:p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Requests must be submitted by </a:t>
            </a:r>
            <a:r>
              <a:rPr lang="en-US" altLang="en-US" sz="2400" b="1" u="sng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2026</a:t>
            </a:r>
          </a:p>
        </p:txBody>
      </p:sp>
    </p:spTree>
    <p:extLst>
      <p:ext uri="{BB962C8B-B14F-4D97-AF65-F5344CB8AC3E}">
        <p14:creationId xmlns:p14="http://schemas.microsoft.com/office/powerpoint/2010/main" val="655617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EA71-5543-2870-DFF7-4EC388D12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66232"/>
            <a:ext cx="8229600" cy="972205"/>
          </a:xfrm>
        </p:spPr>
        <p:txBody>
          <a:bodyPr>
            <a:normAutofit/>
          </a:bodyPr>
          <a:lstStyle/>
          <a:p>
            <a:pPr algn="l"/>
            <a:r>
              <a:rPr lang="en-US" sz="2800" b="1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BRADLEY RESEARCH MATERIALS GRANTS</a:t>
            </a:r>
            <a:r>
              <a:rPr lang="en-US" sz="2800" b="1">
                <a:solidFill>
                  <a:schemeClr val="tx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D167D-242B-628B-4C06-E2B56B235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856462"/>
            <a:ext cx="8229600" cy="3700025"/>
          </a:xfrm>
        </p:spPr>
        <p:txBody>
          <a:bodyPr>
            <a:normAutofit/>
          </a:bodyPr>
          <a:lstStyle/>
          <a:p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A competitive grant program for $500-$10,000 through which the library acquires special materials needed by faculty for research</a:t>
            </a:r>
          </a:p>
          <a:p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Open to all faculty</a:t>
            </a:r>
          </a:p>
          <a:p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Look for an announcement in early Fall</a:t>
            </a:r>
          </a:p>
        </p:txBody>
      </p:sp>
    </p:spTree>
    <p:extLst>
      <p:ext uri="{BB962C8B-B14F-4D97-AF65-F5344CB8AC3E}">
        <p14:creationId xmlns:p14="http://schemas.microsoft.com/office/powerpoint/2010/main" val="327390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>
          <a:extLst>
            <a:ext uri="{FF2B5EF4-FFF2-40B4-BE49-F238E27FC236}">
              <a16:creationId xmlns:a16="http://schemas.microsoft.com/office/drawing/2014/main" id="{960BB212-90A5-62AB-8237-D81236223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>
            <a:extLst>
              <a:ext uri="{FF2B5EF4-FFF2-40B4-BE49-F238E27FC236}">
                <a16:creationId xmlns:a16="http://schemas.microsoft.com/office/drawing/2014/main" id="{5568832B-91D5-C70A-E292-DE8B6717CFD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99998" y="2066125"/>
            <a:ext cx="6832173" cy="3656400"/>
          </a:xfrm>
          <a:prstGeom prst="rect">
            <a:avLst/>
          </a:prstGeom>
          <a:solidFill>
            <a:srgbClr val="771E3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000" b="1">
                <a:solidFill>
                  <a:srgbClr val="FFFFFF"/>
                </a:solidFill>
              </a:rPr>
            </a:br>
            <a:br>
              <a:rPr lang="en-US" sz="2000" b="1">
                <a:solidFill>
                  <a:srgbClr val="FFFFFF"/>
                </a:solidFill>
              </a:rPr>
            </a:br>
            <a:br>
              <a:rPr lang="en-US" sz="2000" b="1">
                <a:solidFill>
                  <a:srgbClr val="FFFFFF"/>
                </a:solidFill>
              </a:rPr>
            </a:br>
            <a:r>
              <a:rPr lang="en-US" sz="2000" b="1">
                <a:solidFill>
                  <a:srgbClr val="FFFFFF"/>
                </a:solidFill>
              </a:rPr>
              <a:t>	</a:t>
            </a:r>
            <a:endParaRPr sz="2000" b="1">
              <a:solidFill>
                <a:srgbClr val="FFFFFF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FFFF"/>
                </a:solidFill>
              </a:rPr>
              <a:t>Order materials directly from the catalog! </a:t>
            </a:r>
            <a:endParaRPr sz="2000" b="1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FFFF"/>
              </a:solidFill>
            </a:endParaRPr>
          </a:p>
          <a:p>
            <a:pPr marL="800100" lvl="0" indent="-266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>
                <a:solidFill>
                  <a:srgbClr val="FFFFFF"/>
                </a:solidFill>
              </a:rPr>
              <a:t>Office delivery &amp; pick up </a:t>
            </a:r>
            <a:endParaRPr sz="2000">
              <a:solidFill>
                <a:srgbClr val="FFFFFF"/>
              </a:solidFill>
            </a:endParaRPr>
          </a:p>
          <a:p>
            <a:pPr marL="800100" lvl="0" indent="-266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>
                <a:solidFill>
                  <a:srgbClr val="FFFFFF"/>
                </a:solidFill>
              </a:rPr>
              <a:t>Hold requests at all campus libraries</a:t>
            </a:r>
            <a:endParaRPr sz="2000">
              <a:solidFill>
                <a:srgbClr val="FFFFFF"/>
              </a:solidFill>
            </a:endParaRPr>
          </a:p>
          <a:p>
            <a:pPr marL="800100" lvl="0" indent="-2667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</a:pPr>
            <a:r>
              <a:rPr lang="en-US" sz="2000">
                <a:solidFill>
                  <a:srgbClr val="FFFFFF"/>
                </a:solidFill>
              </a:rPr>
              <a:t>Article &amp; chapter scans, sent right to your email</a:t>
            </a:r>
            <a:endParaRPr sz="20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FFFFFF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FFFFFF"/>
                </a:solidFill>
              </a:rPr>
              <a:t>Available to all faculty, graduate students, and staff</a:t>
            </a:r>
            <a:r>
              <a:rPr lang="en-US" sz="2000" b="1">
                <a:solidFill>
                  <a:srgbClr val="FFFFFF"/>
                </a:solidFill>
              </a:rPr>
              <a:t> </a:t>
            </a:r>
            <a:endParaRPr sz="2800" b="1">
              <a:solidFill>
                <a:srgbClr val="FFFFFF"/>
              </a:solidFill>
            </a:endParaRPr>
          </a:p>
        </p:txBody>
      </p:sp>
      <p:pic>
        <p:nvPicPr>
          <p:cNvPr id="151" name="Google Shape;151;p19">
            <a:extLst>
              <a:ext uri="{FF2B5EF4-FFF2-40B4-BE49-F238E27FC236}">
                <a16:creationId xmlns:a16="http://schemas.microsoft.com/office/drawing/2014/main" id="{01BF2132-ADBF-71B1-C2C4-6FE06DCA17A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393" y="867759"/>
            <a:ext cx="4659640" cy="2680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1905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EA71-5543-2870-DFF7-4EC388D12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66232"/>
            <a:ext cx="8229600" cy="972205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Subject &amp; Departmental Liaisons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D167D-242B-628B-4C06-E2B56B235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69551"/>
            <a:ext cx="8523514" cy="3700025"/>
          </a:xfrm>
        </p:spPr>
        <p:txBody>
          <a:bodyPr>
            <a:normAutofit/>
          </a:bodyPr>
          <a:lstStyle/>
          <a:p>
            <a:pPr marL="61913" lvl="3" indent="0">
              <a:buNone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Subject librarians are your first point of contact for library information. They are assigned to every department to:</a:t>
            </a:r>
          </a:p>
          <a:p>
            <a:pPr marL="61913" lvl="3" indent="0">
              <a:buNone/>
              <a:defRPr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1550" lvl="3" indent="-457200">
              <a:buFont typeface="Wingdings" panose="05000000000000000000" pitchFamily="2" charset="2"/>
              <a:buChar char="ü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Acquire materials for teaching and research</a:t>
            </a:r>
          </a:p>
          <a:p>
            <a:pPr marL="971550" lvl="3" indent="-457200">
              <a:buFont typeface="Wingdings" panose="05000000000000000000" pitchFamily="2" charset="2"/>
              <a:buChar char="ü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Arrange library instruction for your classes</a:t>
            </a:r>
          </a:p>
          <a:p>
            <a:pPr marL="971550" lvl="3" indent="-457200">
              <a:buFont typeface="Wingdings" panose="05000000000000000000" pitchFamily="2" charset="2"/>
              <a:buChar char="ü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Create customized course research guides</a:t>
            </a:r>
          </a:p>
          <a:p>
            <a:pPr marL="971550" lvl="3" indent="-457200">
              <a:buFont typeface="Wingdings" panose="05000000000000000000" pitchFamily="2" charset="2"/>
              <a:buChar char="ü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Provide research and data consultations</a:t>
            </a:r>
          </a:p>
        </p:txBody>
      </p:sp>
    </p:spTree>
    <p:extLst>
      <p:ext uri="{BB962C8B-B14F-4D97-AF65-F5344CB8AC3E}">
        <p14:creationId xmlns:p14="http://schemas.microsoft.com/office/powerpoint/2010/main" val="2321375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5DA2F-CA87-564D-87FF-08FE2C981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679" y="482404"/>
            <a:ext cx="8229600" cy="97220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FSU Libraries: Where to Find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253A9-B60C-2C4D-90E4-AB7591712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21" y="1347017"/>
            <a:ext cx="2597727" cy="59609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en-US" sz="1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Robert Manning Strozier Library</a:t>
            </a:r>
          </a:p>
          <a:p>
            <a:pPr marL="0" indent="0" algn="ctr">
              <a:buNone/>
            </a:pPr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2540831" y="1328795"/>
            <a:ext cx="3964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Paul Dirac </a:t>
            </a:r>
          </a:p>
          <a:p>
            <a:pPr algn="ctr"/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 Library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783" y="1827398"/>
            <a:ext cx="2487657" cy="19186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25007" y="1251026"/>
            <a:ext cx="3328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Werkmeister Reading Room 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&amp; University Heritage Museum</a:t>
            </a:r>
          </a:p>
        </p:txBody>
      </p:sp>
      <p:pic>
        <p:nvPicPr>
          <p:cNvPr id="11" name="Picture 10" descr="A building with trees in front of it&#10;&#10;Description automatically generated">
            <a:extLst>
              <a:ext uri="{FF2B5EF4-FFF2-40B4-BE49-F238E27FC236}">
                <a16:creationId xmlns:a16="http://schemas.microsoft.com/office/drawing/2014/main" id="{70BC9167-A879-0B73-FA3D-300927C29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83859"/>
            <a:ext cx="2503040" cy="1667636"/>
          </a:xfrm>
          <a:prstGeom prst="rect">
            <a:avLst/>
          </a:prstGeom>
        </p:spPr>
      </p:pic>
      <p:pic>
        <p:nvPicPr>
          <p:cNvPr id="17" name="Picture 16" descr="A brick building with green umbrellas&#10;&#10;Description automatically generated">
            <a:extLst>
              <a:ext uri="{FF2B5EF4-FFF2-40B4-BE49-F238E27FC236}">
                <a16:creationId xmlns:a16="http://schemas.microsoft.com/office/drawing/2014/main" id="{BE1D4056-08C1-380B-E5FB-45B78C912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247" y="2010270"/>
            <a:ext cx="2461837" cy="164122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80CC383-B3B0-FB3A-4E89-5EB51CFF5F97}"/>
              </a:ext>
            </a:extLst>
          </p:cNvPr>
          <p:cNvSpPr txBox="1">
            <a:spLocks/>
          </p:cNvSpPr>
          <p:nvPr/>
        </p:nvSpPr>
        <p:spPr>
          <a:xfrm>
            <a:off x="9363" y="3904466"/>
            <a:ext cx="2753591" cy="308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Warren D. Allen </a:t>
            </a:r>
          </a:p>
          <a:p>
            <a:pPr marL="0" indent="0" algn="ctr">
              <a:buFont typeface="Arial"/>
              <a:buNone/>
            </a:pPr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Music Library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 descr="A brick building with a sign&#10;&#10;Description automatically generated">
            <a:extLst>
              <a:ext uri="{FF2B5EF4-FFF2-40B4-BE49-F238E27FC236}">
                <a16:creationId xmlns:a16="http://schemas.microsoft.com/office/drawing/2014/main" id="{A2968885-B0D5-5974-363E-D6357F53ACD5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259914" y="4572121"/>
            <a:ext cx="2563562" cy="184717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19FB422-4DFE-9670-34FF-E9BB661753DC}"/>
              </a:ext>
            </a:extLst>
          </p:cNvPr>
          <p:cNvSpPr/>
          <p:nvPr/>
        </p:nvSpPr>
        <p:spPr>
          <a:xfrm>
            <a:off x="2450994" y="3968338"/>
            <a:ext cx="3964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Charlotte Edwards Maguire </a:t>
            </a:r>
          </a:p>
          <a:p>
            <a:pPr algn="ctr"/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Medical Library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6" descr="Center on Global Health | College of Medicine">
            <a:extLst>
              <a:ext uri="{FF2B5EF4-FFF2-40B4-BE49-F238E27FC236}">
                <a16:creationId xmlns:a16="http://schemas.microsoft.com/office/drawing/2014/main" id="{808CC25B-8D0F-6F58-BF48-271C2ECC0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940" y="4778334"/>
            <a:ext cx="2487657" cy="1847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BDDC9D-492D-ACF0-4BF5-2B22499FCF06}"/>
              </a:ext>
            </a:extLst>
          </p:cNvPr>
          <p:cNvSpPr txBox="1"/>
          <p:nvPr/>
        </p:nvSpPr>
        <p:spPr>
          <a:xfrm>
            <a:off x="6078629" y="3968338"/>
            <a:ext cx="262090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Legal Research Center 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College of Law</a:t>
            </a:r>
          </a:p>
        </p:txBody>
      </p:sp>
      <p:pic>
        <p:nvPicPr>
          <p:cNvPr id="15" name="Picture 14" descr="A building with columns and a lawn&#10;&#10;Description automatically generated">
            <a:extLst>
              <a:ext uri="{FF2B5EF4-FFF2-40B4-BE49-F238E27FC236}">
                <a16:creationId xmlns:a16="http://schemas.microsoft.com/office/drawing/2014/main" id="{2F92FBB4-8DDA-06C4-5733-8B40B1212D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4034" y="4582013"/>
            <a:ext cx="3122093" cy="204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52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A96E47-7F34-74A5-530C-37440F6F61E8}"/>
              </a:ext>
            </a:extLst>
          </p:cNvPr>
          <p:cNvSpPr/>
          <p:nvPr/>
        </p:nvSpPr>
        <p:spPr>
          <a:xfrm>
            <a:off x="4243261" y="3974960"/>
            <a:ext cx="3964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Library and Learning Center </a:t>
            </a:r>
            <a:b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Panama City Campus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8F5C87-9152-565E-1CE6-88E09812A288}"/>
              </a:ext>
            </a:extLst>
          </p:cNvPr>
          <p:cNvSpPr/>
          <p:nvPr/>
        </p:nvSpPr>
        <p:spPr>
          <a:xfrm>
            <a:off x="1177649" y="4002850"/>
            <a:ext cx="28155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Ringling Art Library</a:t>
            </a:r>
            <a:b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Sarasota, FL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Visit The Ringling Museum in Sarasota | Lido Key Vacations">
            <a:extLst>
              <a:ext uri="{FF2B5EF4-FFF2-40B4-BE49-F238E27FC236}">
                <a16:creationId xmlns:a16="http://schemas.microsoft.com/office/drawing/2014/main" id="{0512C19C-3343-CDF6-18F7-62DE84DEB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21" y="4587625"/>
            <a:ext cx="3620675" cy="194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SU Panama City to offer new engineering programs from the FAMU-FSU College  of Engineering - Florida State University News">
            <a:extLst>
              <a:ext uri="{FF2B5EF4-FFF2-40B4-BE49-F238E27FC236}">
                <a16:creationId xmlns:a16="http://schemas.microsoft.com/office/drawing/2014/main" id="{4F52C0F6-F1A3-2C54-F5C1-CEE6699AF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324" y="4559735"/>
            <a:ext cx="3306999" cy="220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Photo">
            <a:extLst>
              <a:ext uri="{FF2B5EF4-FFF2-40B4-BE49-F238E27FC236}">
                <a16:creationId xmlns:a16="http://schemas.microsoft.com/office/drawing/2014/main" id="{7B72D01A-0970-A5E0-645D-0F1746CDD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696" y="1880208"/>
            <a:ext cx="3680252" cy="20728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9AE9419-E610-2C58-583B-A2DAE43FFA6B}"/>
              </a:ext>
            </a:extLst>
          </p:cNvPr>
          <p:cNvSpPr txBox="1"/>
          <p:nvPr/>
        </p:nvSpPr>
        <p:spPr>
          <a:xfrm>
            <a:off x="4798324" y="1295433"/>
            <a:ext cx="262090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Claude Pepper Library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Claude Pepper Center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87304E-E45D-5551-4D32-82A8420DD2AC}"/>
              </a:ext>
            </a:extLst>
          </p:cNvPr>
          <p:cNvSpPr/>
          <p:nvPr/>
        </p:nvSpPr>
        <p:spPr>
          <a:xfrm>
            <a:off x="475250" y="1268912"/>
            <a:ext cx="3964478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Engineering Library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FAMU-FSU College of Engineering</a:t>
            </a:r>
            <a:b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Picture 17" descr="A building with trees and a parking lot&#10;&#10;Description automatically generated">
            <a:extLst>
              <a:ext uri="{FF2B5EF4-FFF2-40B4-BE49-F238E27FC236}">
                <a16:creationId xmlns:a16="http://schemas.microsoft.com/office/drawing/2014/main" id="{765B010C-2E27-3167-138A-EBA425106F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39" y="1880208"/>
            <a:ext cx="3067901" cy="207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3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67778"/>
            <a:ext cx="8229600" cy="972205"/>
          </a:xfrm>
        </p:spPr>
        <p:txBody>
          <a:bodyPr>
            <a:normAutofit/>
          </a:bodyPr>
          <a:lstStyle/>
          <a:p>
            <a:pPr algn="l"/>
            <a:r>
              <a:rPr lang="en-US" altLang="en-US" sz="2400" b="1" dirty="0">
                <a:solidFill>
                  <a:schemeClr val="accent2">
                    <a:lumMod val="5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SPECIAL COLLECTIONS &amp; ARCHIVES HAS OVER 800,000 RARE OR UNIQUE ITEMS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065" y="1955091"/>
            <a:ext cx="8229600" cy="921204"/>
          </a:xfrm>
        </p:spPr>
        <p:txBody>
          <a:bodyPr/>
          <a:lstStyle/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Special Collections Center in Strozier Library</a:t>
            </a:r>
          </a:p>
          <a:p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Pepper Library at the Claude Pepper Center</a:t>
            </a: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298" y="4750586"/>
            <a:ext cx="1941798" cy="15534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03403" y="3916954"/>
            <a:ext cx="34159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Carothers Memorial Bible Collection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747" y="2827810"/>
            <a:ext cx="1781381" cy="13046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581" y="4877454"/>
            <a:ext cx="1750457" cy="14003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64037" y="6360474"/>
            <a:ext cx="2034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Paul Dirac Collection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41C3ED-349B-4582-8D12-7BE5342915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642" y="2827810"/>
            <a:ext cx="1511292" cy="20056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DA1DBCD-3FF5-6411-F5FB-CD9FDAA29B5B}"/>
              </a:ext>
            </a:extLst>
          </p:cNvPr>
          <p:cNvSpPr txBox="1"/>
          <p:nvPr/>
        </p:nvSpPr>
        <p:spPr>
          <a:xfrm>
            <a:off x="723532" y="5097358"/>
            <a:ext cx="23087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 War II 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58E56B-8F66-802F-9ECD-A204D475D8E6}"/>
              </a:ext>
            </a:extLst>
          </p:cNvPr>
          <p:cNvSpPr txBox="1"/>
          <p:nvPr/>
        </p:nvSpPr>
        <p:spPr>
          <a:xfrm>
            <a:off x="2370581" y="4183706"/>
            <a:ext cx="16210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Florida History 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&amp; Heritage</a:t>
            </a:r>
          </a:p>
        </p:txBody>
      </p:sp>
      <p:pic>
        <p:nvPicPr>
          <p:cNvPr id="17" name="Picture 16" descr="undefined">
            <a:extLst>
              <a:ext uri="{FF2B5EF4-FFF2-40B4-BE49-F238E27FC236}">
                <a16:creationId xmlns:a16="http://schemas.microsoft.com/office/drawing/2014/main" id="{02D34961-7298-8F19-FCF9-5FB4943878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7356" y="4201424"/>
            <a:ext cx="1931960" cy="194479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860F9B-E9B4-EBB1-FB6B-F003A7F9C274}"/>
              </a:ext>
            </a:extLst>
          </p:cNvPr>
          <p:cNvSpPr txBox="1"/>
          <p:nvPr/>
        </p:nvSpPr>
        <p:spPr>
          <a:xfrm>
            <a:off x="6273960" y="6192293"/>
            <a:ext cx="24128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French Revolution </a:t>
            </a:r>
          </a:p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&amp; Napoleonic Collections</a:t>
            </a:r>
          </a:p>
        </p:txBody>
      </p:sp>
      <p:pic>
        <p:nvPicPr>
          <p:cNvPr id="21" name="Picture 20" descr="&quot;The holie Bible&quot; title">
            <a:extLst>
              <a:ext uri="{FF2B5EF4-FFF2-40B4-BE49-F238E27FC236}">
                <a16:creationId xmlns:a16="http://schemas.microsoft.com/office/drawing/2014/main" id="{E1A0E2A2-999F-9E00-4E33-E265EF6A1C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9941" y="2810912"/>
            <a:ext cx="3548743" cy="108385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5889B31-275E-E400-9226-7E9DFC6DF221}"/>
              </a:ext>
            </a:extLst>
          </p:cNvPr>
          <p:cNvSpPr txBox="1"/>
          <p:nvPr/>
        </p:nvSpPr>
        <p:spPr>
          <a:xfrm>
            <a:off x="4243298" y="6365179"/>
            <a:ext cx="20277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Emmett Till Archives</a:t>
            </a:r>
          </a:p>
        </p:txBody>
      </p:sp>
    </p:spTree>
    <p:extLst>
      <p:ext uri="{BB962C8B-B14F-4D97-AF65-F5344CB8AC3E}">
        <p14:creationId xmlns:p14="http://schemas.microsoft.com/office/powerpoint/2010/main" val="2148553405"/>
      </p:ext>
    </p:extLst>
  </p:cSld>
  <p:clrMapOvr>
    <a:masterClrMapping/>
  </p:clrMapOvr>
</p:sld>
</file>

<file path=ppt/theme/theme1.xml><?xml version="1.0" encoding="utf-8"?>
<a:theme xmlns:a="http://schemas.openxmlformats.org/drawingml/2006/main" name="FSULib2">
  <a:themeElements>
    <a:clrScheme name="Custom 1">
      <a:dk1>
        <a:srgbClr val="000000"/>
      </a:dk1>
      <a:lt1>
        <a:srgbClr val="FFFFFF"/>
      </a:lt1>
      <a:dk2>
        <a:srgbClr val="99263E"/>
      </a:dk2>
      <a:lt2>
        <a:srgbClr val="EEECE1"/>
      </a:lt2>
      <a:accent1>
        <a:srgbClr val="D0B88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SULib2" id="{7DC4F6D4-6869-BB46-8AD6-ECF156BEC358}" vid="{7B44C82B-551E-1541-8C66-C0D16BFAFA6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6EE5FE7399B143B64E472C6FDAB4DD" ma:contentTypeVersion="24" ma:contentTypeDescription="Create a new document." ma:contentTypeScope="" ma:versionID="9bc85c34d3503d4ef76192d2a01337d7">
  <xsd:schema xmlns:xsd="http://www.w3.org/2001/XMLSchema" xmlns:xs="http://www.w3.org/2001/XMLSchema" xmlns:p="http://schemas.microsoft.com/office/2006/metadata/properties" xmlns:ns2="7f4deefd-7d13-42ca-8d32-3818f2d7ed21" xmlns:ns3="a451e5aa-8c56-4e86-b287-ebcd889c089a" targetNamespace="http://schemas.microsoft.com/office/2006/metadata/properties" ma:root="true" ma:fieldsID="bf446cfb573b45ff1790f810c7c09844" ns2:_="" ns3:_="">
    <xsd:import namespace="7f4deefd-7d13-42ca-8d32-3818f2d7ed21"/>
    <xsd:import namespace="a451e5aa-8c56-4e86-b287-ebcd889c08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LengthInSeconds" minOccurs="0"/>
                <xsd:element ref="ns3:Notes1" minOccurs="0"/>
                <xsd:element ref="ns2:Link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4deefd-7d13-42ca-8d32-3818f2d7ed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inks" ma:index="23" nillable="true" ma:displayName="Links" ma:format="Hyperlink" ma:internalName="Link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51e5aa-8c56-4e86-b287-ebcd889c089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82593bce-d6a4-4aab-88c8-1ec4451f88fe}" ma:internalName="TaxCatchAll" ma:showField="CatchAllData" ma:web="a451e5aa-8c56-4e86-b287-ebcd889c08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otes1" ma:index="22" nillable="true" ma:displayName="Notes" ma:internalName="Notes1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451e5aa-8c56-4e86-b287-ebcd889c089a" xsi:nil="true"/>
    <lcf76f155ced4ddcb4097134ff3c332f xmlns="7f4deefd-7d13-42ca-8d32-3818f2d7ed21">
      <Terms xmlns="http://schemas.microsoft.com/office/infopath/2007/PartnerControls"/>
    </lcf76f155ced4ddcb4097134ff3c332f>
    <Links xmlns="7f4deefd-7d13-42ca-8d32-3818f2d7ed21">
      <Url xsi:nil="true"/>
      <Description xsi:nil="true"/>
    </Links>
    <Notes1 xmlns="a451e5aa-8c56-4e86-b287-ebcd889c089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3B46F8-1101-4959-BF5A-D62A525497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4deefd-7d13-42ca-8d32-3818f2d7ed21"/>
    <ds:schemaRef ds:uri="a451e5aa-8c56-4e86-b287-ebcd889c08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6F601E-1AE8-41A4-8429-1408C4509F11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a451e5aa-8c56-4e86-b287-ebcd889c089a"/>
    <ds:schemaRef ds:uri="http://purl.org/dc/elements/1.1/"/>
    <ds:schemaRef ds:uri="http://www.w3.org/XML/1998/namespace"/>
    <ds:schemaRef ds:uri="http://schemas.microsoft.com/office/infopath/2007/PartnerControls"/>
    <ds:schemaRef ds:uri="7f4deefd-7d13-42ca-8d32-3818f2d7ed21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7ECB9A7-F56E-4A10-AFE3-E4819018CDE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36450eb-db06-42a7-8d1b-026719f701e3}" enabled="0" method="" siteId="{a36450eb-db06-42a7-8d1b-026719f701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Academic Libraries in the age of Artificial Intelligence</Template>
  <TotalTime>0</TotalTime>
  <Words>573</Words>
  <Application>Microsoft Office PowerPoint</Application>
  <PresentationFormat>On-screen Show (4:3)</PresentationFormat>
  <Paragraphs>89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Garamond</vt:lpstr>
      <vt:lpstr>Open Sans</vt:lpstr>
      <vt:lpstr>Open Sans ExtraBold</vt:lpstr>
      <vt:lpstr>Open Sans Light</vt:lpstr>
      <vt:lpstr>Times New Roman</vt:lpstr>
      <vt:lpstr>Wingdings</vt:lpstr>
      <vt:lpstr>FSULib2</vt:lpstr>
      <vt:lpstr> Florida State University Libraries</vt:lpstr>
      <vt:lpstr>YOUR COMPETITIVE EDGE IN RESEARCH, TEACHING, AND LEARNING </vt:lpstr>
      <vt:lpstr>OUR WELCOME GIFT FOR YOU </vt:lpstr>
      <vt:lpstr>BRADLEY RESEARCH MATERIALS GRANTS </vt:lpstr>
      <vt:lpstr>PowerPoint Presentation</vt:lpstr>
      <vt:lpstr>Subject &amp; Departmental Liaisons</vt:lpstr>
      <vt:lpstr>FSU Libraries: Where to Find Us?</vt:lpstr>
      <vt:lpstr>PowerPoint Presentation</vt:lpstr>
      <vt:lpstr>SPECIAL COLLECTIONS &amp; ARCHIVES HAS OVER 800,000 RARE OR UNIQUE ITEMS</vt:lpstr>
      <vt:lpstr>Services for Faculty &amp; Grad Students</vt:lpstr>
      <vt:lpstr>PowerPoint Presentation</vt:lpstr>
      <vt:lpstr>Connect with FSU Libraries</vt:lpstr>
      <vt:lpstr>WE WANT TO HEAR FROM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Brennan</dc:creator>
  <cp:lastModifiedBy>Melissa Crawford</cp:lastModifiedBy>
  <cp:revision>15</cp:revision>
  <dcterms:created xsi:type="dcterms:W3CDTF">2019-01-29T17:47:35Z</dcterms:created>
  <dcterms:modified xsi:type="dcterms:W3CDTF">2026-08-13T12:58:38Z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0x010100F26EE5FE7399B143B64E472C6FDAB4DD</vt:lpwstr>
  </property>
  <property fmtid="{D5CDD505-2E9C-101B-9397-08002B2CF9AE}" pid="3" name="MediaServiceImageTags">
    <vt:lpwstr/>
  </property>
</Properties>
</file>