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Lst>
  <p:notesMasterIdLst>
    <p:notesMasterId r:id="rId21"/>
  </p:notesMasterIdLst>
  <p:sldIdLst>
    <p:sldId id="256" r:id="rId5"/>
    <p:sldId id="313" r:id="rId6"/>
    <p:sldId id="2146845547" r:id="rId7"/>
    <p:sldId id="2146845507" r:id="rId8"/>
    <p:sldId id="2146845529" r:id="rId9"/>
    <p:sldId id="2146845530" r:id="rId10"/>
    <p:sldId id="2146845527" r:id="rId11"/>
    <p:sldId id="2146845528" r:id="rId12"/>
    <p:sldId id="2146845546" r:id="rId13"/>
    <p:sldId id="2146845532" r:id="rId14"/>
    <p:sldId id="2146845544" r:id="rId15"/>
    <p:sldId id="2146845535" r:id="rId16"/>
    <p:sldId id="309" r:id="rId17"/>
    <p:sldId id="2146845537" r:id="rId18"/>
    <p:sldId id="2146845534" r:id="rId19"/>
    <p:sldId id="214684554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FD1A7"/>
    <a:srgbClr val="782F40"/>
    <a:srgbClr val="CEB88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2182" autoAdjust="0"/>
  </p:normalViewPr>
  <p:slideViewPr>
    <p:cSldViewPr snapToGrid="0">
      <p:cViewPr varScale="1">
        <p:scale>
          <a:sx n="116" d="100"/>
          <a:sy n="116" d="100"/>
        </p:scale>
        <p:origin x="1964" y="5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A8B312-0A61-4167-8C9C-43DCC24FFD94}" type="datetimeFigureOut">
              <a:rPr lang="en-US" smtClean="0"/>
              <a:t>8/13/2026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448D0C-7622-4EBC-9250-C065067F9AFB}" type="slidenum">
              <a:rPr lang="en-US" smtClean="0"/>
              <a:t>‹#›</a:t>
            </a:fld>
            <a:endParaRPr lang="en-US"/>
          </a:p>
        </p:txBody>
      </p:sp>
    </p:spTree>
    <p:extLst>
      <p:ext uri="{BB962C8B-B14F-4D97-AF65-F5344CB8AC3E}">
        <p14:creationId xmlns:p14="http://schemas.microsoft.com/office/powerpoint/2010/main" val="1958668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google.com/search?cs=0&amp;sca_esv=4d2065e290eaf84b&amp;sxsrf=AE3TifOdevukCKDf-v8FS6sJOGtjCWul2A%3A1755373697781&amp;q=Grant+Proposal+Management&amp;sa=X&amp;ved=2ahUKEwjep77NjJCPAxU3MWIAHS_XBx8QxccNegQIDRAB&amp;mstk=AUtExfBzJAQxafyoxu4yW0ddhToX9ms1lW_IdGnu8iI-0Z2Z7orS57jWqMe2J0rNIXs3-ZPnMgn5nikwU-ii20l4uSd7xbxImTFJPbs14RFeHXi1e7fJJaGGZI9a8PAA2d0mLbS2_ZxwHTxTyo9VXq1uKGz2iBLp1Dh7JNEbyFu4cXaqZw6PdopexibpGA2DTD7h-uYJIeZLHWjPyMskCjv04r13FETkdRdxZBf5VSxmJXLLY-0xHJvchm8C6-vQpXyFkdHf4x1TBrNyXGe9YegGxqfM&amp;csui=3"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google.com/search?cs=0&amp;sca_esv=4d2065e290eaf84b&amp;sxsrf=AE3TifOdevukCKDf-v8FS6sJOGtjCWul2A%3A1755373697781&amp;q=Export+Control&amp;sa=X&amp;ved=2ahUKEwjep77NjJCPAxU3MWIAHS_XBx8QxccNegQIDhAB&amp;mstk=AUtExfBzJAQxafyoxu4yW0ddhToX9ms1lW_IdGnu8iI-0Z2Z7orS57jWqMe2J0rNIXs3-ZPnMgn5nikwU-ii20l4uSd7xbxImTFJPbs14RFeHXi1e7fJJaGGZI9a8PAA2d0mLbS2_ZxwHTxTyo9VXq1uKGz2iBLp1Dh7JNEbyFu4cXaqZw6PdopexibpGA2DTD7h-uYJIeZLHWjPyMskCjv04r13FETkdRdxZBf5VSxmJXLLY-0xHJvchm8C6-vQpXyFkdHf4x1TBrNyXGe9YegGxqfM&amp;csui=3" TargetMode="External"/><Relationship Id="rId5" Type="http://schemas.openxmlformats.org/officeDocument/2006/relationships/hyperlink" Target="https://www.google.com/search?cs=0&amp;sca_esv=4d2065e290eaf84b&amp;sxsrf=AE3TifOdevukCKDf-v8FS6sJOGtjCWul2A%3A1755373697781&amp;q=Contract+and+Subaward+Management&amp;sa=X&amp;ved=2ahUKEwjep77NjJCPAxU3MWIAHS_XBx8QxccNegQIERAB&amp;mstk=AUtExfBzJAQxafyoxu4yW0ddhToX9ms1lW_IdGnu8iI-0Z2Z7orS57jWqMe2J0rNIXs3-ZPnMgn5nikwU-ii20l4uSd7xbxImTFJPbs14RFeHXi1e7fJJaGGZI9a8PAA2d0mLbS2_ZxwHTxTyo9VXq1uKGz2iBLp1Dh7JNEbyFu4cXaqZw6PdopexibpGA2DTD7h-uYJIeZLHWjPyMskCjv04r13FETkdRdxZBf5VSxmJXLLY-0xHJvchm8C6-vQpXyFkdHf4x1TBrNyXGe9YegGxqfM&amp;csui=3" TargetMode="External"/><Relationship Id="rId4" Type="http://schemas.openxmlformats.org/officeDocument/2006/relationships/hyperlink" Target="https://www.google.com/search?cs=0&amp;sca_esv=4d2065e290eaf84b&amp;sxsrf=AE3TifOdevukCKDf-v8FS6sJOGtjCWul2A%3A1755373697781&amp;q=Animal+and+Human+Subjects+Research+Protocols&amp;sa=X&amp;ved=2ahUKEwjep77NjJCPAxU3MWIAHS_XBx8QxccNegQIDxAB&amp;mstk=AUtExfBzJAQxafyoxu4yW0ddhToX9ms1lW_IdGnu8iI-0Z2Z7orS57jWqMe2J0rNIXs3-ZPnMgn5nikwU-ii20l4uSd7xbxImTFJPbs14RFeHXi1e7fJJaGGZI9a8PAA2d0mLbS2_ZxwHTxTyo9VXq1uKGz2iBLp1Dh7JNEbyFu4cXaqZw6PdopexibpGA2DTD7h-uYJIeZLHWjPyMskCjv04r13FETkdRdxZBf5VSxmJXLLY-0xHJvchm8C6-vQpXyFkdHf4x1TBrNyXGe9YegGxqfM&amp;csui=3"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Good morning.  My name is Beth Hodges, and I am the director of Research Development. On behalf of our entire Office of Research, I extend a warm greeting. You are joining an amazing university with a rich legacy of discovery, creativity, and impact-- and today, you become a vital part of shaping its future.</a:t>
            </a:r>
          </a:p>
          <a:p>
            <a:endParaRPr lang="en-US" dirty="0"/>
          </a:p>
        </p:txBody>
      </p:sp>
      <p:sp>
        <p:nvSpPr>
          <p:cNvPr id="4" name="Slide Number Placeholder 3"/>
          <p:cNvSpPr>
            <a:spLocks noGrp="1"/>
          </p:cNvSpPr>
          <p:nvPr>
            <p:ph type="sldNum" sz="quarter" idx="5"/>
          </p:nvPr>
        </p:nvSpPr>
        <p:spPr/>
        <p:txBody>
          <a:bodyPr/>
          <a:lstStyle/>
          <a:p>
            <a:fld id="{E0448D0C-7622-4EBC-9250-C065067F9AFB}" type="slidenum">
              <a:rPr lang="en-US" smtClean="0"/>
              <a:t>1</a:t>
            </a:fld>
            <a:endParaRPr lang="en-US"/>
          </a:p>
        </p:txBody>
      </p:sp>
    </p:spTree>
    <p:extLst>
      <p:ext uri="{BB962C8B-B14F-4D97-AF65-F5344CB8AC3E}">
        <p14:creationId xmlns:p14="http://schemas.microsoft.com/office/powerpoint/2010/main" val="2715579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one last plug for the services and resources from Research Development.  Especially for new faculty, this really is your first step in your research journey.  Plan to set aside 30 minutes in the next few weeks to check out the website to learn about the different resources that are available to you.</a:t>
            </a:r>
          </a:p>
          <a:p>
            <a:endParaRPr lang="en-US" dirty="0"/>
          </a:p>
          <a:p>
            <a:r>
              <a:rPr lang="en-US" dirty="0"/>
              <a:t>Wenner-Gren Foundation for Anthropological Research Program Talk</a:t>
            </a:r>
          </a:p>
          <a:p>
            <a:r>
              <a:rPr lang="en-US" dirty="0"/>
              <a:t>FORGE Mentors - FSU Research Mentor Academy</a:t>
            </a:r>
          </a:p>
          <a:p>
            <a:r>
              <a:rPr lang="en-US" dirty="0"/>
              <a:t>National Institutes of Health (NIH) Loan Repayment Programs</a:t>
            </a:r>
          </a:p>
          <a:p>
            <a:r>
              <a:rPr lang="en-US" dirty="0"/>
              <a:t>Data Management Plans Workshop Series</a:t>
            </a:r>
          </a:p>
          <a:p>
            <a:r>
              <a:rPr lang="en-US" dirty="0"/>
              <a:t>AI for Team Science: Working Smarter, Together</a:t>
            </a:r>
          </a:p>
          <a:p>
            <a:r>
              <a:rPr lang="en-US" dirty="0"/>
              <a:t>Connecting Globally: Building Faculty Skills with the Fulbright Program</a:t>
            </a:r>
          </a:p>
          <a:p>
            <a:endParaRPr lang="en-US" dirty="0"/>
          </a:p>
        </p:txBody>
      </p:sp>
      <p:sp>
        <p:nvSpPr>
          <p:cNvPr id="4" name="Slide Number Placeholder 3"/>
          <p:cNvSpPr>
            <a:spLocks noGrp="1"/>
          </p:cNvSpPr>
          <p:nvPr>
            <p:ph type="sldNum" sz="quarter" idx="5"/>
          </p:nvPr>
        </p:nvSpPr>
        <p:spPr/>
        <p:txBody>
          <a:bodyPr/>
          <a:lstStyle/>
          <a:p>
            <a:fld id="{E0448D0C-7622-4EBC-9250-C065067F9AFB}" type="slidenum">
              <a:rPr lang="en-US" smtClean="0"/>
              <a:t>12</a:t>
            </a:fld>
            <a:endParaRPr lang="en-US"/>
          </a:p>
        </p:txBody>
      </p:sp>
    </p:spTree>
    <p:extLst>
      <p:ext uri="{BB962C8B-B14F-4D97-AF65-F5344CB8AC3E}">
        <p14:creationId xmlns:p14="http://schemas.microsoft.com/office/powerpoint/2010/main" val="621878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Aptos" panose="020B0004020202020204" pitchFamily="34" charset="0"/>
              </a:rPr>
              <a:t>And lastly, let me introduce you to your contacts in Research Development.  As you can see, their efforts are divided by discipline area.  You can reach out to them any time- and if you see them here today, please introduce yourselves. They are all amazing proposal editors, experienced knowledge gatherers and disseminators, and overall wonderful folks who want to see you succeed.</a:t>
            </a:r>
          </a:p>
          <a:p>
            <a:endParaRPr lang="en-US" dirty="0"/>
          </a:p>
        </p:txBody>
      </p:sp>
      <p:sp>
        <p:nvSpPr>
          <p:cNvPr id="4" name="Slide Number Placeholder 3"/>
          <p:cNvSpPr>
            <a:spLocks noGrp="1"/>
          </p:cNvSpPr>
          <p:nvPr>
            <p:ph type="sldNum" sz="quarter" idx="5"/>
          </p:nvPr>
        </p:nvSpPr>
        <p:spPr/>
        <p:txBody>
          <a:bodyPr/>
          <a:lstStyle/>
          <a:p>
            <a:fld id="{80CE7BEA-0BE7-45EF-ACEC-A7F6DAED11D5}" type="slidenum">
              <a:rPr lang="en-US" smtClean="0"/>
              <a:t>13</a:t>
            </a:fld>
            <a:endParaRPr lang="en-US"/>
          </a:p>
        </p:txBody>
      </p:sp>
    </p:spTree>
    <p:extLst>
      <p:ext uri="{BB962C8B-B14F-4D97-AF65-F5344CB8AC3E}">
        <p14:creationId xmlns:p14="http://schemas.microsoft.com/office/powerpoint/2010/main" val="24268798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plan to schedule some time with Dr. Crystal Ladwig.  This will give you time to discuss your goals so that we can help guide you to the resources you may need now.  Her scheduling QR code is here and also available at our table.</a:t>
            </a:r>
          </a:p>
        </p:txBody>
      </p:sp>
      <p:sp>
        <p:nvSpPr>
          <p:cNvPr id="4" name="Slide Number Placeholder 3"/>
          <p:cNvSpPr>
            <a:spLocks noGrp="1"/>
          </p:cNvSpPr>
          <p:nvPr>
            <p:ph type="sldNum" sz="quarter" idx="5"/>
          </p:nvPr>
        </p:nvSpPr>
        <p:spPr/>
        <p:txBody>
          <a:bodyPr/>
          <a:lstStyle/>
          <a:p>
            <a:fld id="{E0448D0C-7622-4EBC-9250-C065067F9AFB}" type="slidenum">
              <a:rPr lang="en-US" smtClean="0"/>
              <a:t>14</a:t>
            </a:fld>
            <a:endParaRPr lang="en-US"/>
          </a:p>
        </p:txBody>
      </p:sp>
    </p:spTree>
    <p:extLst>
      <p:ext uri="{BB962C8B-B14F-4D97-AF65-F5344CB8AC3E}">
        <p14:creationId xmlns:p14="http://schemas.microsoft.com/office/powerpoint/2010/main" val="10090964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Mark your calendar for Discovery Days.  This will be our third year of celebrating research and creativity at FSU in a weeklong format, and this year there are many great lectures, events and workshops that you won’t want to miss.  Visit discoverydays.fsu.edu for more information</a:t>
            </a:r>
          </a:p>
          <a:p>
            <a:endParaRPr lang="en-US" dirty="0"/>
          </a:p>
        </p:txBody>
      </p:sp>
      <p:sp>
        <p:nvSpPr>
          <p:cNvPr id="4" name="Slide Number Placeholder 3"/>
          <p:cNvSpPr>
            <a:spLocks noGrp="1"/>
          </p:cNvSpPr>
          <p:nvPr>
            <p:ph type="sldNum" sz="quarter" idx="5"/>
          </p:nvPr>
        </p:nvSpPr>
        <p:spPr/>
        <p:txBody>
          <a:bodyPr/>
          <a:lstStyle/>
          <a:p>
            <a:fld id="{E0448D0C-7622-4EBC-9250-C065067F9AFB}" type="slidenum">
              <a:rPr lang="en-US" smtClean="0"/>
              <a:t>15</a:t>
            </a:fld>
            <a:endParaRPr lang="en-US"/>
          </a:p>
        </p:txBody>
      </p:sp>
    </p:spTree>
    <p:extLst>
      <p:ext uri="{BB962C8B-B14F-4D97-AF65-F5344CB8AC3E}">
        <p14:creationId xmlns:p14="http://schemas.microsoft.com/office/powerpoint/2010/main" val="1427643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Lastly, here is my email address.  Feel free to reach out to me any time.</a:t>
            </a:r>
          </a:p>
        </p:txBody>
      </p:sp>
      <p:sp>
        <p:nvSpPr>
          <p:cNvPr id="4" name="Slide Number Placeholder 3"/>
          <p:cNvSpPr>
            <a:spLocks noGrp="1"/>
          </p:cNvSpPr>
          <p:nvPr>
            <p:ph type="sldNum" sz="quarter" idx="5"/>
          </p:nvPr>
        </p:nvSpPr>
        <p:spPr/>
        <p:txBody>
          <a:bodyPr/>
          <a:lstStyle/>
          <a:p>
            <a:fld id="{E0448D0C-7622-4EBC-9250-C065067F9AFB}" type="slidenum">
              <a:rPr lang="en-US" smtClean="0"/>
              <a:t>16</a:t>
            </a:fld>
            <a:endParaRPr lang="en-US"/>
          </a:p>
        </p:txBody>
      </p:sp>
    </p:spTree>
    <p:extLst>
      <p:ext uri="{BB962C8B-B14F-4D97-AF65-F5344CB8AC3E}">
        <p14:creationId xmlns:p14="http://schemas.microsoft.com/office/powerpoint/2010/main" val="956115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Research at FSU isn't just about traditional laboratory work—it's a vibrant blend of research, scholarship, and creative endeavors. Whether you're teaching faculty, specialty faculty, or on the tenure track, when we talk about research we are talking about efforts that fuel your passion and drive your curiosity. So let me be clear: this message IS meant for everyone in this room. If you're contributing to knowledge, sparking innovation, or creating meaningful work—you are part of FSU’s research mission.  And we in the Office of Research are here to support you.</a:t>
            </a:r>
            <a:endParaRPr lang="en-US" dirty="0"/>
          </a:p>
        </p:txBody>
      </p:sp>
      <p:sp>
        <p:nvSpPr>
          <p:cNvPr id="4" name="Slide Number Placeholder 3"/>
          <p:cNvSpPr>
            <a:spLocks noGrp="1"/>
          </p:cNvSpPr>
          <p:nvPr>
            <p:ph type="sldNum" sz="quarter" idx="5"/>
          </p:nvPr>
        </p:nvSpPr>
        <p:spPr/>
        <p:txBody>
          <a:bodyPr/>
          <a:lstStyle/>
          <a:p>
            <a:fld id="{4FA20797-7216-4F69-90DA-4F1BE09B0840}" type="slidenum">
              <a:rPr lang="en-US" smtClean="0"/>
              <a:t>2</a:t>
            </a:fld>
            <a:endParaRPr lang="en-US"/>
          </a:p>
        </p:txBody>
      </p:sp>
    </p:spTree>
    <p:extLst>
      <p:ext uri="{BB962C8B-B14F-4D97-AF65-F5344CB8AC3E}">
        <p14:creationId xmlns:p14="http://schemas.microsoft.com/office/powerpoint/2010/main" val="249423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want to share with you that there is a strategic plan for research. Florida State University’s ASPIRE plan (A Strategic Plan to Inspire Research Excellence) was launched in 2023 by the Office of Research under Vice President Stacey Patterson. Developed with broad faculty input and data analysis, it is FSU’s first ever unified roadmap to strengthen research excellence. ASPIRE targets strategic investments in top faculty recruitment, infrastructure, industry partnerships, and interdisciplinary collaboration. Key initiatives include expanding labs, streamlining research support, and launching the IGNITE program to connect research with real-world impact.  While this year has brought some interesting challenges, we remain committed to the plan.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learn more about ASPIRE, please make a note to visit aspire.fsu.edu to read the plan in detail. There are also some handouts at the Research Development table that outlines what has been accomplished in the first year of this plan.</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5BA9EC-118C-4681-9A84-AC785074C19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83310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79A4A-DC77-7331-E5E1-48716E2C8A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AA34B0-4EC9-DCA9-EDC9-E2C8C51488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F94A68-E5DD-3FDA-307A-AB50A45EBF68}"/>
              </a:ext>
            </a:extLst>
          </p:cNvPr>
          <p:cNvSpPr>
            <a:spLocks noGrp="1"/>
          </p:cNvSpPr>
          <p:nvPr>
            <p:ph type="body" idx="1"/>
          </p:nvPr>
        </p:nvSpPr>
        <p:spPr/>
        <p:txBody>
          <a:bodyPr/>
          <a:lstStyle/>
          <a:p>
            <a:r>
              <a:rPr lang="en-US" dirty="0"/>
              <a:t>As you come from different institutions with different names for your offices and units, I have grouped support by areas, which should help you better identify the unit you may need.  And, just a reminder, this PPT is available on the Faculty Development and Advancement website and all the areas I am about to talk about have hotlinks within the PPT.</a:t>
            </a:r>
          </a:p>
          <a:p>
            <a:endParaRPr lang="en-US" dirty="0"/>
          </a:p>
          <a:p>
            <a:r>
              <a:rPr lang="en-US" dirty="0"/>
              <a:t>First, there is what I call “PRE” pre-award.  That is the space where all the work – the training, the preparation, and the proposal support takes place.  This will be the space where you will most likely start.  My office, Research Development, is the place where you can get that sort of support.  I will go into more of the services we provide in just a minute.  </a:t>
            </a:r>
          </a:p>
          <a:p>
            <a:endParaRPr lang="en-US" dirty="0"/>
          </a:p>
          <a:p>
            <a:r>
              <a:rPr lang="en-US" dirty="0"/>
              <a:t>I also want to add there are two other resources in this space.  There is a research knowledge and support hub (an online portal) which can help you answer questions and navigate to services and support you need.  Also this fall, through the FSU Health initiative, there is a new Health Connections effort that targets services for those involved in the FSU Health space.</a:t>
            </a:r>
          </a:p>
          <a:p>
            <a:endParaRPr lang="en-US" dirty="0"/>
          </a:p>
          <a:p>
            <a:r>
              <a:rPr lang="en-US" dirty="0"/>
              <a:t>(click) Next are the areas that will assist you with pre- and post- award activities.  Sponsored Research is here to help you when you are ready to submit your proposals to government entities and for US public funding that is flowed through private organizations.  Along with your departmental staff, they will make sure your proposal, including the budget, are aligned with agency requirements. If the funding is private (directly from a non- or for-profit organization) or from a foreign government/entity, you will work with the FSU Research Foundation.  Both Sponsored Research and the Research Foundation have a 3-day policy, meaning you must submit your proposal to them three days prior to the agency submission date.</a:t>
            </a:r>
          </a:p>
          <a:p>
            <a:endParaRPr lang="en-US" dirty="0"/>
          </a:p>
          <a:p>
            <a:r>
              <a:rPr lang="en-US" dirty="0"/>
              <a:t>(click)Some of you may want to connect with Industry. Serving as the front door to research partnerships with FSU, the Business &amp; Industry Liaison helps bridge the gap between researchers and the private sector..</a:t>
            </a:r>
          </a:p>
        </p:txBody>
      </p:sp>
      <p:sp>
        <p:nvSpPr>
          <p:cNvPr id="4" name="Slide Number Placeholder 3">
            <a:extLst>
              <a:ext uri="{FF2B5EF4-FFF2-40B4-BE49-F238E27FC236}">
                <a16:creationId xmlns:a16="http://schemas.microsoft.com/office/drawing/2014/main" id="{759E4554-DEF8-EF9A-0CF6-CDFB940B6F00}"/>
              </a:ext>
            </a:extLst>
          </p:cNvPr>
          <p:cNvSpPr>
            <a:spLocks noGrp="1"/>
          </p:cNvSpPr>
          <p:nvPr>
            <p:ph type="sldNum" sz="quarter" idx="5"/>
          </p:nvPr>
        </p:nvSpPr>
        <p:spPr/>
        <p:txBody>
          <a:bodyPr/>
          <a:lstStyle/>
          <a:p>
            <a:fld id="{E0448D0C-7622-4EBC-9250-C065067F9AFB}" type="slidenum">
              <a:rPr lang="en-US" smtClean="0"/>
              <a:t>5</a:t>
            </a:fld>
            <a:endParaRPr lang="en-US"/>
          </a:p>
        </p:txBody>
      </p:sp>
    </p:spTree>
    <p:extLst>
      <p:ext uri="{BB962C8B-B14F-4D97-AF65-F5344CB8AC3E}">
        <p14:creationId xmlns:p14="http://schemas.microsoft.com/office/powerpoint/2010/main" val="594120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128D2-3080-74F0-1538-A3D7B0062E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F0F83C-62C6-EDB7-9B74-BEBD10A81B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BE00A1-00D2-2A11-62A2-AFE581B45A9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Invention Disclosures, IP Questions,, FSU Startups and Patents.  About a year ago FSU received a </a:t>
            </a:r>
            <a:r>
              <a:rPr lang="en-US" sz="1200" kern="1200" dirty="0">
                <a:solidFill>
                  <a:schemeClr val="tx1"/>
                </a:solidFill>
                <a:effectLst/>
                <a:latin typeface="+mn-lt"/>
                <a:ea typeface="+mn-ea"/>
                <a:cs typeface="+mn-cs"/>
              </a:rPr>
              <a:t>$6M NSF Accelerating Research Translation grant which provides us with the ability to provide additional programs and even funding to help with research translation. Commercialization staff will partner with you to protect and license your intellectual property.  Feel free to reach out to them with any questions you may have.</a:t>
            </a:r>
            <a:endParaRPr lang="en-US" dirty="0"/>
          </a:p>
          <a:p>
            <a:endParaRPr lang="en-US" dirty="0"/>
          </a:p>
          <a:p>
            <a:r>
              <a:rPr lang="en-US" dirty="0"/>
              <a:t>(click)Want to get your research promoted?  Or, have you been contacted by the media about your research?  In both instances, plan to reach out to Research Communications.</a:t>
            </a:r>
          </a:p>
          <a:p>
            <a:endParaRPr lang="en-US" dirty="0"/>
          </a:p>
          <a:p>
            <a:r>
              <a:rPr lang="en-US" dirty="0"/>
              <a:t>(click)We have someone in Washington who works with us on Federal Relations.  Josh Duncan, our Federal Relations Director, works with us to help set our Federal Agenda and Strategies.  He can also assist you with Congressional Meetings.  Feel free to reach out to him any time.</a:t>
            </a:r>
          </a:p>
        </p:txBody>
      </p:sp>
      <p:sp>
        <p:nvSpPr>
          <p:cNvPr id="4" name="Slide Number Placeholder 3">
            <a:extLst>
              <a:ext uri="{FF2B5EF4-FFF2-40B4-BE49-F238E27FC236}">
                <a16:creationId xmlns:a16="http://schemas.microsoft.com/office/drawing/2014/main" id="{5C1DE3C6-6C66-50FD-6E09-47C4345E2E73}"/>
              </a:ext>
            </a:extLst>
          </p:cNvPr>
          <p:cNvSpPr>
            <a:spLocks noGrp="1"/>
          </p:cNvSpPr>
          <p:nvPr>
            <p:ph type="sldNum" sz="quarter" idx="5"/>
          </p:nvPr>
        </p:nvSpPr>
        <p:spPr/>
        <p:txBody>
          <a:bodyPr/>
          <a:lstStyle/>
          <a:p>
            <a:fld id="{E0448D0C-7622-4EBC-9250-C065067F9AFB}" type="slidenum">
              <a:rPr lang="en-US" smtClean="0"/>
              <a:t>6</a:t>
            </a:fld>
            <a:endParaRPr lang="en-US"/>
          </a:p>
        </p:txBody>
      </p:sp>
    </p:spTree>
    <p:extLst>
      <p:ext uri="{BB962C8B-B14F-4D97-AF65-F5344CB8AC3E}">
        <p14:creationId xmlns:p14="http://schemas.microsoft.com/office/powerpoint/2010/main" val="701477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Compliance.  </a:t>
            </a:r>
          </a:p>
          <a:p>
            <a:endParaRPr lang="en-US" dirty="0"/>
          </a:p>
          <a:p>
            <a:r>
              <a:rPr lang="en-US" dirty="0"/>
              <a:t>RISE:  Rise ensures University compliance with federal, state and local regulations related to research.  A few of the areas RISE oversees is Research Data Management, Export Control, Foreign Influence, Conflicts of Interest, Research Misconduct, and Compliance Training</a:t>
            </a:r>
          </a:p>
          <a:p>
            <a:endParaRPr lang="en-US" dirty="0"/>
          </a:p>
          <a:p>
            <a:r>
              <a:rPr lang="en-US" dirty="0"/>
              <a:t>We also have Laboratory Animal Resources and Human Subjects Protection.  These groups serve to protect the rights and welfare Animals and People, respectively. Both have great groups of people who are there to assist you and help you navigate protocols and requirements.</a:t>
            </a:r>
          </a:p>
          <a:p>
            <a:endParaRPr lang="en-US" dirty="0"/>
          </a:p>
          <a:p>
            <a:r>
              <a:rPr lang="en-US" dirty="0"/>
              <a:t>Connections– Collaborations with other colleagues can be essential for securing external funding. Having collaborators broadens your scope and allows you to have more robust and competitive proposals.  Research Development can help you find collaborators.  We have events called collaborative collisions that are networking events based on topics- we have at least two annually.  Additionally, we facilitate research interest groups, or RIGS.  You may join a RIG or suggest a new RIG.  Finally, you can just ask us and we can help connect you.  Plan to reach out to your research development coordinator for that.  You can find information about collaboration efforts both on the RD page as well as the Health Research Connections page.</a:t>
            </a:r>
          </a:p>
          <a:p>
            <a:endParaRPr lang="en-US" dirty="0"/>
          </a:p>
          <a:p>
            <a:r>
              <a:rPr lang="en-US" dirty="0"/>
              <a:t>And finally seed funding.  FSU has numerous opportunities to obtain internal funding to help you move your research forward.  There is both the CRC programs as well as other internal funding programs, all available from the Research Development page</a:t>
            </a:r>
          </a:p>
        </p:txBody>
      </p:sp>
      <p:sp>
        <p:nvSpPr>
          <p:cNvPr id="4" name="Slide Number Placeholder 3"/>
          <p:cNvSpPr>
            <a:spLocks noGrp="1"/>
          </p:cNvSpPr>
          <p:nvPr>
            <p:ph type="sldNum" sz="quarter" idx="5"/>
          </p:nvPr>
        </p:nvSpPr>
        <p:spPr/>
        <p:txBody>
          <a:bodyPr/>
          <a:lstStyle/>
          <a:p>
            <a:fld id="{E0448D0C-7622-4EBC-9250-C065067F9AFB}" type="slidenum">
              <a:rPr lang="en-US" smtClean="0"/>
              <a:t>7</a:t>
            </a:fld>
            <a:endParaRPr lang="en-US"/>
          </a:p>
        </p:txBody>
      </p:sp>
    </p:spTree>
    <p:extLst>
      <p:ext uri="{BB962C8B-B14F-4D97-AF65-F5344CB8AC3E}">
        <p14:creationId xmlns:p14="http://schemas.microsoft.com/office/powerpoint/2010/main" val="2149322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Some upcoming internal funding deadline from the CRC are provided here.  Of note is the First Year Assistant Professor grant program, which has a deadline of October 16.  </a:t>
            </a:r>
          </a:p>
          <a:p>
            <a:endParaRPr lang="en-US" dirty="0"/>
          </a:p>
        </p:txBody>
      </p:sp>
      <p:sp>
        <p:nvSpPr>
          <p:cNvPr id="4" name="Slide Number Placeholder 3"/>
          <p:cNvSpPr>
            <a:spLocks noGrp="1"/>
          </p:cNvSpPr>
          <p:nvPr>
            <p:ph type="sldNum" sz="quarter" idx="5"/>
          </p:nvPr>
        </p:nvSpPr>
        <p:spPr/>
        <p:txBody>
          <a:bodyPr/>
          <a:lstStyle/>
          <a:p>
            <a:fld id="{E0448D0C-7622-4EBC-9250-C065067F9AFB}" type="slidenum">
              <a:rPr lang="en-US" smtClean="0"/>
              <a:t>8</a:t>
            </a:fld>
            <a:endParaRPr lang="en-US"/>
          </a:p>
        </p:txBody>
      </p:sp>
    </p:spTree>
    <p:extLst>
      <p:ext uri="{BB962C8B-B14F-4D97-AF65-F5344CB8AC3E}">
        <p14:creationId xmlns:p14="http://schemas.microsoft.com/office/powerpoint/2010/main" val="20082802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RAMP, the Research Administration Management Portal is a centralized online platform </a:t>
            </a:r>
            <a:r>
              <a:rPr lang="en-US" sz="1200" b="0" i="0" kern="1200" dirty="0">
                <a:solidFill>
                  <a:schemeClr val="tx1"/>
                </a:solidFill>
                <a:effectLst/>
                <a:latin typeface="+mn-lt"/>
                <a:ea typeface="+mn-ea"/>
                <a:cs typeface="+mn-cs"/>
              </a:rPr>
              <a:t>designed to streamline and manage various administrative tasks related to research and sponsored projects.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fontAlgn="ctr"/>
            <a:r>
              <a:rPr lang="en-US" sz="1200" b="0" i="0" kern="1200" dirty="0">
                <a:solidFill>
                  <a:schemeClr val="tx1"/>
                </a:solidFill>
                <a:effectLst/>
                <a:latin typeface="+mn-lt"/>
                <a:ea typeface="+mn-ea"/>
                <a:cs typeface="+mn-cs"/>
              </a:rPr>
              <a:t>RAMP encompasses several key functions, including: </a:t>
            </a:r>
          </a:p>
          <a:p>
            <a:r>
              <a:rPr lang="en-US" sz="1200" b="1" i="0" kern="1200" dirty="0">
                <a:solidFill>
                  <a:schemeClr val="tx1"/>
                </a:solidFill>
                <a:effectLst/>
                <a:latin typeface="+mn-lt"/>
                <a:ea typeface="+mn-ea"/>
                <a:cs typeface="+mn-cs"/>
                <a:hlinkClick r:id="rId3"/>
              </a:rPr>
              <a:t>Grant Proposal Management</a:t>
            </a:r>
            <a:r>
              <a:rPr lang="en-US" sz="1200" b="1"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RAMP facilitates the routing, review, and submission of grant proposals.</a:t>
            </a:r>
          </a:p>
          <a:p>
            <a:r>
              <a:rPr lang="en-US" sz="1200" b="1" i="0" kern="1200" dirty="0">
                <a:solidFill>
                  <a:schemeClr val="tx1"/>
                </a:solidFill>
                <a:effectLst/>
                <a:latin typeface="+mn-lt"/>
                <a:ea typeface="+mn-ea"/>
                <a:cs typeface="+mn-cs"/>
                <a:hlinkClick r:id="rId4"/>
              </a:rPr>
              <a:t>Animal and Human Subjects Research Protocols</a:t>
            </a:r>
            <a:r>
              <a:rPr lang="en-US" sz="1200" b="1"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It manages protocols for research involving animals (ACUC) and human subjects (IRB).</a:t>
            </a:r>
          </a:p>
          <a:p>
            <a:r>
              <a:rPr lang="en-US" sz="1200" b="1" i="0" kern="1200" dirty="0">
                <a:solidFill>
                  <a:schemeClr val="tx1"/>
                </a:solidFill>
                <a:effectLst/>
                <a:latin typeface="+mn-lt"/>
                <a:ea typeface="+mn-ea"/>
                <a:cs typeface="+mn-cs"/>
                <a:hlinkClick r:id="rId5"/>
              </a:rPr>
              <a:t>Contract and Subaward Management</a:t>
            </a:r>
            <a:r>
              <a:rPr lang="en-US" sz="1200" b="1"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RAMP handles the negotiation of contracts and the management of subawards.</a:t>
            </a:r>
          </a:p>
          <a:p>
            <a:r>
              <a:rPr lang="en-US" sz="1200" b="1" i="0" kern="1200" dirty="0">
                <a:solidFill>
                  <a:schemeClr val="tx1"/>
                </a:solidFill>
                <a:effectLst/>
                <a:latin typeface="+mn-lt"/>
                <a:ea typeface="+mn-ea"/>
                <a:cs typeface="+mn-cs"/>
                <a:hlinkClick r:id="rId6"/>
              </a:rPr>
              <a:t>Export Control</a:t>
            </a:r>
            <a:r>
              <a:rPr lang="en-US" sz="1200" b="1"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It assists with export control compliance related to research activities.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So, when you have down time, please begin looking at RAMP because, if you plan to be engaged in any of those functions I just mentioned, you must use RAMP.  Know that there is a help desk for the different areas of RAMP and we also</a:t>
            </a:r>
            <a:r>
              <a:rPr lang="en-US" sz="1200" kern="1200" dirty="0">
                <a:solidFill>
                  <a:schemeClr val="tx1"/>
                </a:solidFill>
                <a:effectLst/>
                <a:latin typeface="+mn-lt"/>
                <a:ea typeface="+mn-ea"/>
                <a:cs typeface="+mn-cs"/>
              </a:rPr>
              <a:t> have a RAMP team who is available who can walk you through any issues you might be having. RAMP can be found on the top of your </a:t>
            </a:r>
            <a:r>
              <a:rPr lang="en-US" sz="1200" kern="1200" dirty="0" err="1">
                <a:solidFill>
                  <a:schemeClr val="tx1"/>
                </a:solidFill>
                <a:effectLst/>
                <a:latin typeface="+mn-lt"/>
                <a:ea typeface="+mn-ea"/>
                <a:cs typeface="+mn-cs"/>
              </a:rPr>
              <a:t>myFSU</a:t>
            </a:r>
            <a:r>
              <a:rPr lang="en-US" sz="1200" kern="1200" dirty="0">
                <a:solidFill>
                  <a:schemeClr val="tx1"/>
                </a:solidFill>
                <a:effectLst/>
                <a:latin typeface="+mn-lt"/>
                <a:ea typeface="+mn-ea"/>
                <a:cs typeface="+mn-cs"/>
              </a:rPr>
              <a:t> portal.</a:t>
            </a:r>
          </a:p>
          <a:p>
            <a:endParaRPr lang="en-US" dirty="0"/>
          </a:p>
        </p:txBody>
      </p:sp>
      <p:sp>
        <p:nvSpPr>
          <p:cNvPr id="4" name="Slide Number Placeholder 3"/>
          <p:cNvSpPr>
            <a:spLocks noGrp="1"/>
          </p:cNvSpPr>
          <p:nvPr>
            <p:ph type="sldNum" sz="quarter" idx="5"/>
          </p:nvPr>
        </p:nvSpPr>
        <p:spPr/>
        <p:txBody>
          <a:bodyPr/>
          <a:lstStyle/>
          <a:p>
            <a:fld id="{E0448D0C-7622-4EBC-9250-C065067F9AFB}" type="slidenum">
              <a:rPr lang="en-US" smtClean="0"/>
              <a:t>10</a:t>
            </a:fld>
            <a:endParaRPr lang="en-US"/>
          </a:p>
        </p:txBody>
      </p:sp>
    </p:spTree>
    <p:extLst>
      <p:ext uri="{BB962C8B-B14F-4D97-AF65-F5344CB8AC3E}">
        <p14:creationId xmlns:p14="http://schemas.microsoft.com/office/powerpoint/2010/main" val="4285302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600" u="none" kern="1200" dirty="0">
                <a:solidFill>
                  <a:schemeClr val="tx1"/>
                </a:solidFill>
                <a:effectLst/>
                <a:latin typeface="+mn-lt"/>
                <a:ea typeface="+mn-ea"/>
                <a:cs typeface="+mn-cs"/>
              </a:rPr>
              <a:t>Lastly, you need to know that faculty have an obligation to disclose their intellectual property.  This can be done through the Sophia, which is a knowledge management system that FSU uses for disclosures. Sophia is a </a:t>
            </a:r>
            <a:r>
              <a:rPr lang="en-US" sz="1200" b="1" i="0" kern="1200" dirty="0">
                <a:solidFill>
                  <a:schemeClr val="tx1"/>
                </a:solidFill>
                <a:effectLst/>
                <a:latin typeface="+mn-lt"/>
                <a:ea typeface="+mn-ea"/>
                <a:cs typeface="+mn-cs"/>
              </a:rPr>
              <a:t>knowledge management system and online portal</a:t>
            </a:r>
            <a:r>
              <a:rPr lang="en-US" sz="1200" b="0" i="0" kern="1200" dirty="0">
                <a:solidFill>
                  <a:schemeClr val="tx1"/>
                </a:solidFill>
                <a:effectLst/>
                <a:latin typeface="+mn-lt"/>
                <a:ea typeface="+mn-ea"/>
                <a:cs typeface="+mn-cs"/>
              </a:rPr>
              <a:t> specifically designed to streamline and facilitate the management of intellectual property (IP) and technology transfer activities.  Also, like RAMP, Sophia can be found in your MYFSU portal.</a:t>
            </a:r>
          </a:p>
          <a:p>
            <a:pPr marL="0" lvl="0" indent="0">
              <a:buFont typeface="Arial" panose="020B0604020202020204" pitchFamily="34" charset="0"/>
              <a:buNone/>
            </a:pPr>
            <a:endParaRPr lang="en-US" sz="16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0448D0C-7622-4EBC-9250-C065067F9AFB}" type="slidenum">
              <a:rPr lang="en-US" smtClean="0"/>
              <a:t>11</a:t>
            </a:fld>
            <a:endParaRPr lang="en-US"/>
          </a:p>
        </p:txBody>
      </p:sp>
    </p:spTree>
    <p:extLst>
      <p:ext uri="{BB962C8B-B14F-4D97-AF65-F5344CB8AC3E}">
        <p14:creationId xmlns:p14="http://schemas.microsoft.com/office/powerpoint/2010/main" val="3260205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67243-2BE0-4B31-2990-E840893E8B1F}"/>
              </a:ext>
            </a:extLst>
          </p:cNvPr>
          <p:cNvSpPr>
            <a:spLocks noGrp="1"/>
          </p:cNvSpPr>
          <p:nvPr>
            <p:ph type="ctrTitle"/>
          </p:nvPr>
        </p:nvSpPr>
        <p:spPr>
          <a:xfrm>
            <a:off x="1523999" y="1122363"/>
            <a:ext cx="10144539" cy="2387600"/>
          </a:xfrm>
        </p:spPr>
        <p:txBody>
          <a:bodyPr anchor="b">
            <a:normAutofit/>
          </a:bodyPr>
          <a:lstStyle>
            <a:lvl1pPr algn="l">
              <a:defRPr sz="4000" b="0" i="0">
                <a:solidFill>
                  <a:srgbClr val="782F40"/>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240006E-EAFB-740D-74AB-3CFF051591C9}"/>
              </a:ext>
            </a:extLst>
          </p:cNvPr>
          <p:cNvSpPr>
            <a:spLocks noGrp="1"/>
          </p:cNvSpPr>
          <p:nvPr>
            <p:ph type="subTitle" idx="1"/>
          </p:nvPr>
        </p:nvSpPr>
        <p:spPr>
          <a:xfrm>
            <a:off x="1523999" y="3602038"/>
            <a:ext cx="10144539" cy="1655762"/>
          </a:xfrm>
        </p:spPr>
        <p:txBody>
          <a:bodyPr/>
          <a:lstStyle>
            <a:lvl1pPr marL="0" indent="0" algn="l">
              <a:buNone/>
              <a:defRPr sz="240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159002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A5E5D-A6B8-7280-3C84-941EE284D158}"/>
              </a:ext>
            </a:extLst>
          </p:cNvPr>
          <p:cNvSpPr>
            <a:spLocks noGrp="1"/>
          </p:cNvSpPr>
          <p:nvPr>
            <p:ph type="title"/>
          </p:nvPr>
        </p:nvSpPr>
        <p:spPr>
          <a:xfrm>
            <a:off x="1480928" y="457200"/>
            <a:ext cx="3727175" cy="1600200"/>
          </a:xfrm>
        </p:spPr>
        <p:txBody>
          <a:bodyPr anchor="b"/>
          <a:lstStyle>
            <a:lvl1pPr>
              <a:defRPr sz="3200"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FB4B324-29A6-1346-2CCA-5AED893AF685}"/>
              </a:ext>
            </a:extLst>
          </p:cNvPr>
          <p:cNvSpPr>
            <a:spLocks noGrp="1"/>
          </p:cNvSpPr>
          <p:nvPr>
            <p:ph idx="1"/>
          </p:nvPr>
        </p:nvSpPr>
        <p:spPr>
          <a:xfrm>
            <a:off x="5774635" y="987425"/>
            <a:ext cx="558075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8245CA11-E3F7-7970-E3E0-7CBB86C5C6FE}"/>
              </a:ext>
            </a:extLst>
          </p:cNvPr>
          <p:cNvSpPr>
            <a:spLocks noGrp="1"/>
          </p:cNvSpPr>
          <p:nvPr>
            <p:ph type="body" sz="half" idx="2"/>
          </p:nvPr>
        </p:nvSpPr>
        <p:spPr>
          <a:xfrm>
            <a:off x="1480928" y="2057400"/>
            <a:ext cx="37271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D03E0D01-24A1-938A-6A36-B880B48F403E}"/>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8/13/2026</a:t>
            </a:fld>
            <a:endParaRPr lang="en-US" dirty="0"/>
          </a:p>
        </p:txBody>
      </p:sp>
      <p:sp>
        <p:nvSpPr>
          <p:cNvPr id="9" name="Footer Placeholder 4">
            <a:extLst>
              <a:ext uri="{FF2B5EF4-FFF2-40B4-BE49-F238E27FC236}">
                <a16:creationId xmlns:a16="http://schemas.microsoft.com/office/drawing/2014/main" id="{2CB524EC-A877-EA41-513C-B6694DCCA043}"/>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dirty="0"/>
          </a:p>
        </p:txBody>
      </p:sp>
      <p:sp>
        <p:nvSpPr>
          <p:cNvPr id="10" name="Slide Number Placeholder 5">
            <a:extLst>
              <a:ext uri="{FF2B5EF4-FFF2-40B4-BE49-F238E27FC236}">
                <a16:creationId xmlns:a16="http://schemas.microsoft.com/office/drawing/2014/main" id="{C2525920-2949-CEE4-C6A3-DD0CCC49B03A}"/>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dirty="0"/>
          </a:p>
        </p:txBody>
      </p:sp>
    </p:spTree>
    <p:extLst>
      <p:ext uri="{BB962C8B-B14F-4D97-AF65-F5344CB8AC3E}">
        <p14:creationId xmlns:p14="http://schemas.microsoft.com/office/powerpoint/2010/main" val="3098958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6C035-173D-1A28-4302-A30DC5498177}"/>
              </a:ext>
            </a:extLst>
          </p:cNvPr>
          <p:cNvSpPr>
            <a:spLocks noGrp="1"/>
          </p:cNvSpPr>
          <p:nvPr>
            <p:ph type="title"/>
          </p:nvPr>
        </p:nvSpPr>
        <p:spPr>
          <a:xfrm>
            <a:off x="1480928" y="457200"/>
            <a:ext cx="4194315" cy="1600200"/>
          </a:xfrm>
        </p:spPr>
        <p:txBody>
          <a:bodyPr anchor="b"/>
          <a:lstStyle>
            <a:lvl1pPr>
              <a:defRPr sz="3200"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D76A13B1-249F-BA56-9991-B1173C5289EA}"/>
              </a:ext>
            </a:extLst>
          </p:cNvPr>
          <p:cNvSpPr>
            <a:spLocks noGrp="1"/>
          </p:cNvSpPr>
          <p:nvPr>
            <p:ph type="pic" idx="1"/>
          </p:nvPr>
        </p:nvSpPr>
        <p:spPr>
          <a:xfrm>
            <a:off x="6096000" y="987425"/>
            <a:ext cx="525938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2CAF649-8599-5E42-FA45-83C5C358B9C3}"/>
              </a:ext>
            </a:extLst>
          </p:cNvPr>
          <p:cNvSpPr>
            <a:spLocks noGrp="1"/>
          </p:cNvSpPr>
          <p:nvPr>
            <p:ph type="body" sz="half" idx="2"/>
          </p:nvPr>
        </p:nvSpPr>
        <p:spPr>
          <a:xfrm>
            <a:off x="1480928" y="2057400"/>
            <a:ext cx="419431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3">
            <a:extLst>
              <a:ext uri="{FF2B5EF4-FFF2-40B4-BE49-F238E27FC236}">
                <a16:creationId xmlns:a16="http://schemas.microsoft.com/office/drawing/2014/main" id="{CD2708AB-5CB6-BAEE-BB4C-5182FF5FDE84}"/>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8/13/2026</a:t>
            </a:fld>
            <a:endParaRPr lang="en-US" dirty="0"/>
          </a:p>
        </p:txBody>
      </p:sp>
      <p:sp>
        <p:nvSpPr>
          <p:cNvPr id="9" name="Footer Placeholder 4">
            <a:extLst>
              <a:ext uri="{FF2B5EF4-FFF2-40B4-BE49-F238E27FC236}">
                <a16:creationId xmlns:a16="http://schemas.microsoft.com/office/drawing/2014/main" id="{1F5CE851-7340-DA38-482D-A04166497344}"/>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dirty="0"/>
          </a:p>
        </p:txBody>
      </p:sp>
      <p:sp>
        <p:nvSpPr>
          <p:cNvPr id="10" name="Slide Number Placeholder 5">
            <a:extLst>
              <a:ext uri="{FF2B5EF4-FFF2-40B4-BE49-F238E27FC236}">
                <a16:creationId xmlns:a16="http://schemas.microsoft.com/office/drawing/2014/main" id="{26BEF674-1B99-0ECA-8385-60A1BAE5FCCF}"/>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dirty="0"/>
          </a:p>
        </p:txBody>
      </p:sp>
    </p:spTree>
    <p:extLst>
      <p:ext uri="{BB962C8B-B14F-4D97-AF65-F5344CB8AC3E}">
        <p14:creationId xmlns:p14="http://schemas.microsoft.com/office/powerpoint/2010/main" val="1051482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E42FB-1F6D-6D5C-2E34-1B81283D8AA4}"/>
              </a:ext>
            </a:extLst>
          </p:cNvPr>
          <p:cNvSpPr>
            <a:spLocks noGrp="1"/>
          </p:cNvSpPr>
          <p:nvPr>
            <p:ph type="title"/>
          </p:nvPr>
        </p:nvSpPr>
        <p:spPr/>
        <p:txBody>
          <a:bodyPr/>
          <a:lstStyle>
            <a:lvl1pPr>
              <a:defRPr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5C9EAD7-C95D-2128-91CE-F6232BA953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99A02788-B453-AE4D-5C0C-18D5CEB7E363}"/>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8/13/2026</a:t>
            </a:fld>
            <a:endParaRPr lang="en-US" dirty="0"/>
          </a:p>
        </p:txBody>
      </p:sp>
      <p:sp>
        <p:nvSpPr>
          <p:cNvPr id="8" name="Footer Placeholder 4">
            <a:extLst>
              <a:ext uri="{FF2B5EF4-FFF2-40B4-BE49-F238E27FC236}">
                <a16:creationId xmlns:a16="http://schemas.microsoft.com/office/drawing/2014/main" id="{05AB77B6-81B8-51DB-094D-886DD821FF9A}"/>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dirty="0"/>
          </a:p>
        </p:txBody>
      </p:sp>
      <p:sp>
        <p:nvSpPr>
          <p:cNvPr id="9" name="Slide Number Placeholder 5">
            <a:extLst>
              <a:ext uri="{FF2B5EF4-FFF2-40B4-BE49-F238E27FC236}">
                <a16:creationId xmlns:a16="http://schemas.microsoft.com/office/drawing/2014/main" id="{48C3F64D-F029-2D5C-FC0E-9D28F2D926BF}"/>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dirty="0"/>
          </a:p>
        </p:txBody>
      </p:sp>
    </p:spTree>
    <p:extLst>
      <p:ext uri="{BB962C8B-B14F-4D97-AF65-F5344CB8AC3E}">
        <p14:creationId xmlns:p14="http://schemas.microsoft.com/office/powerpoint/2010/main" val="29250740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34928A0-9449-A57F-4EF1-FA1898EA7E71}"/>
              </a:ext>
            </a:extLst>
          </p:cNvPr>
          <p:cNvSpPr>
            <a:spLocks noGrp="1"/>
          </p:cNvSpPr>
          <p:nvPr>
            <p:ph type="pic" sz="quarter" idx="10"/>
          </p:nvPr>
        </p:nvSpPr>
        <p:spPr>
          <a:xfrm>
            <a:off x="0" y="0"/>
            <a:ext cx="12192000" cy="6858000"/>
          </a:xfrm>
        </p:spPr>
        <p:txBody>
          <a:bodyPr/>
          <a:lstStyle/>
          <a:p>
            <a:r>
              <a:rPr lang="en-US"/>
              <a:t>Click icon to add picture</a:t>
            </a:r>
            <a:endParaRPr lang="en-US" dirty="0"/>
          </a:p>
        </p:txBody>
      </p:sp>
      <p:sp>
        <p:nvSpPr>
          <p:cNvPr id="3" name="Title 1">
            <a:extLst>
              <a:ext uri="{FF2B5EF4-FFF2-40B4-BE49-F238E27FC236}">
                <a16:creationId xmlns:a16="http://schemas.microsoft.com/office/drawing/2014/main" id="{076DABC2-8826-87DF-CBBD-643FDFD8D4CF}"/>
              </a:ext>
            </a:extLst>
          </p:cNvPr>
          <p:cNvSpPr>
            <a:spLocks noGrp="1"/>
          </p:cNvSpPr>
          <p:nvPr>
            <p:ph type="ctrTitle"/>
          </p:nvPr>
        </p:nvSpPr>
        <p:spPr>
          <a:xfrm>
            <a:off x="375138" y="4536831"/>
            <a:ext cx="10144539" cy="1141902"/>
          </a:xfrm>
        </p:spPr>
        <p:txBody>
          <a:bodyPr anchor="b">
            <a:normAutofit/>
          </a:bodyPr>
          <a:lstStyle>
            <a:lvl1pPr algn="l">
              <a:defRPr sz="2800" b="1" i="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endParaRPr lang="en-US" dirty="0"/>
          </a:p>
        </p:txBody>
      </p:sp>
      <p:sp>
        <p:nvSpPr>
          <p:cNvPr id="4" name="Subtitle 2">
            <a:extLst>
              <a:ext uri="{FF2B5EF4-FFF2-40B4-BE49-F238E27FC236}">
                <a16:creationId xmlns:a16="http://schemas.microsoft.com/office/drawing/2014/main" id="{EB47A978-36A7-168F-EE79-F4CDA3A95C19}"/>
              </a:ext>
            </a:extLst>
          </p:cNvPr>
          <p:cNvSpPr>
            <a:spLocks noGrp="1"/>
          </p:cNvSpPr>
          <p:nvPr>
            <p:ph type="subTitle" idx="1"/>
          </p:nvPr>
        </p:nvSpPr>
        <p:spPr>
          <a:xfrm>
            <a:off x="375138" y="5814062"/>
            <a:ext cx="10144539" cy="791891"/>
          </a:xfrm>
        </p:spPr>
        <p:txBody>
          <a:bodyPr/>
          <a:lstStyle>
            <a:lvl1pPr marL="0" indent="0" algn="l">
              <a:buNone/>
              <a:defRPr sz="2400">
                <a:solidFill>
                  <a:srgbClr val="CEB888"/>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3586284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34928A0-9449-A57F-4EF1-FA1898EA7E71}"/>
              </a:ext>
            </a:extLst>
          </p:cNvPr>
          <p:cNvSpPr>
            <a:spLocks noGrp="1"/>
          </p:cNvSpPr>
          <p:nvPr>
            <p:ph type="pic" sz="quarter" idx="10"/>
          </p:nvPr>
        </p:nvSpPr>
        <p:spPr>
          <a:xfrm>
            <a:off x="0" y="0"/>
            <a:ext cx="12192000" cy="6858000"/>
          </a:xfrm>
        </p:spPr>
        <p:txBody>
          <a:bodyPr/>
          <a:lstStyle/>
          <a:p>
            <a:r>
              <a:rPr lang="en-US"/>
              <a:t>Click icon to add picture</a:t>
            </a:r>
            <a:endParaRPr lang="en-US" dirty="0"/>
          </a:p>
        </p:txBody>
      </p:sp>
      <p:sp>
        <p:nvSpPr>
          <p:cNvPr id="3" name="Title 1">
            <a:extLst>
              <a:ext uri="{FF2B5EF4-FFF2-40B4-BE49-F238E27FC236}">
                <a16:creationId xmlns:a16="http://schemas.microsoft.com/office/drawing/2014/main" id="{076DABC2-8826-87DF-CBBD-643FDFD8D4CF}"/>
              </a:ext>
            </a:extLst>
          </p:cNvPr>
          <p:cNvSpPr>
            <a:spLocks noGrp="1"/>
          </p:cNvSpPr>
          <p:nvPr>
            <p:ph type="ctrTitle"/>
          </p:nvPr>
        </p:nvSpPr>
        <p:spPr>
          <a:xfrm>
            <a:off x="375138" y="4536831"/>
            <a:ext cx="10144539" cy="1141902"/>
          </a:xfrm>
        </p:spPr>
        <p:txBody>
          <a:bodyPr anchor="b">
            <a:normAutofit/>
          </a:bodyPr>
          <a:lstStyle>
            <a:lvl1pPr algn="l">
              <a:defRPr sz="2800" b="1" i="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endParaRPr lang="en-US" dirty="0"/>
          </a:p>
        </p:txBody>
      </p:sp>
      <p:sp>
        <p:nvSpPr>
          <p:cNvPr id="4" name="Subtitle 2">
            <a:extLst>
              <a:ext uri="{FF2B5EF4-FFF2-40B4-BE49-F238E27FC236}">
                <a16:creationId xmlns:a16="http://schemas.microsoft.com/office/drawing/2014/main" id="{EB47A978-36A7-168F-EE79-F4CDA3A95C19}"/>
              </a:ext>
            </a:extLst>
          </p:cNvPr>
          <p:cNvSpPr>
            <a:spLocks noGrp="1"/>
          </p:cNvSpPr>
          <p:nvPr>
            <p:ph type="subTitle" idx="1"/>
          </p:nvPr>
        </p:nvSpPr>
        <p:spPr>
          <a:xfrm>
            <a:off x="375138" y="5814062"/>
            <a:ext cx="10144539" cy="791891"/>
          </a:xfrm>
        </p:spPr>
        <p:txBody>
          <a:bodyPr/>
          <a:lstStyle>
            <a:lvl1pPr marL="0" indent="0" algn="l">
              <a:buNone/>
              <a:defRPr sz="2400">
                <a:solidFill>
                  <a:srgbClr val="CEB888"/>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585564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782F40"/>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2952311-54DE-DA11-55F3-0B0AA32DD4FB}"/>
              </a:ext>
            </a:extLst>
          </p:cNvPr>
          <p:cNvSpPr/>
          <p:nvPr userDrawn="1"/>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black and white logo&#10;&#10;Description automatically generated">
            <a:extLst>
              <a:ext uri="{FF2B5EF4-FFF2-40B4-BE49-F238E27FC236}">
                <a16:creationId xmlns:a16="http://schemas.microsoft.com/office/drawing/2014/main" id="{AFBB4F95-4A4E-5C07-637C-6EBC5E19FAA2}"/>
              </a:ext>
            </a:extLst>
          </p:cNvPr>
          <p:cNvPicPr>
            <a:picLocks noChangeAspect="1"/>
          </p:cNvPicPr>
          <p:nvPr userDrawn="1"/>
        </p:nvPicPr>
        <p:blipFill>
          <a:blip r:embed="rId2">
            <a:alphaModFix amt="25000"/>
          </a:blip>
          <a:stretch>
            <a:fillRect/>
          </a:stretch>
        </p:blipFill>
        <p:spPr>
          <a:xfrm>
            <a:off x="7735983" y="4182269"/>
            <a:ext cx="4766012" cy="2849123"/>
          </a:xfrm>
          <a:prstGeom prst="rect">
            <a:avLst/>
          </a:prstGeom>
        </p:spPr>
      </p:pic>
      <p:sp>
        <p:nvSpPr>
          <p:cNvPr id="2" name="Title 1">
            <a:extLst>
              <a:ext uri="{FF2B5EF4-FFF2-40B4-BE49-F238E27FC236}">
                <a16:creationId xmlns:a16="http://schemas.microsoft.com/office/drawing/2014/main" id="{3A267243-2BE0-4B31-2990-E840893E8B1F}"/>
              </a:ext>
            </a:extLst>
          </p:cNvPr>
          <p:cNvSpPr>
            <a:spLocks noGrp="1"/>
          </p:cNvSpPr>
          <p:nvPr>
            <p:ph type="ctrTitle"/>
          </p:nvPr>
        </p:nvSpPr>
        <p:spPr>
          <a:xfrm>
            <a:off x="1523999" y="1122363"/>
            <a:ext cx="10144539" cy="2387600"/>
          </a:xfrm>
        </p:spPr>
        <p:txBody>
          <a:bodyPr anchor="b">
            <a:normAutofit/>
          </a:bodyPr>
          <a:lstStyle>
            <a:lvl1pPr algn="l">
              <a:defRPr sz="4000" b="1" i="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240006E-EAFB-740D-74AB-3CFF051591C9}"/>
              </a:ext>
            </a:extLst>
          </p:cNvPr>
          <p:cNvSpPr>
            <a:spLocks noGrp="1"/>
          </p:cNvSpPr>
          <p:nvPr>
            <p:ph type="subTitle" idx="1"/>
          </p:nvPr>
        </p:nvSpPr>
        <p:spPr>
          <a:xfrm>
            <a:off x="1523999" y="3602038"/>
            <a:ext cx="10144539" cy="1655762"/>
          </a:xfrm>
        </p:spPr>
        <p:txBody>
          <a:bodyPr/>
          <a:lstStyle>
            <a:lvl1pPr marL="0" indent="0" algn="l">
              <a:buNone/>
              <a:defRPr sz="2400" b="1">
                <a:solidFill>
                  <a:srgbClr val="CEB888"/>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507578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bg>
      <p:bgPr>
        <a:gradFill flip="none" rotWithShape="1">
          <a:gsLst>
            <a:gs pos="0">
              <a:schemeClr val="bg1"/>
            </a:gs>
            <a:gs pos="91000">
              <a:srgbClr val="DFD1A7"/>
            </a:gs>
            <a:gs pos="100000">
              <a:srgbClr val="CEB888"/>
            </a:gs>
          </a:gsLst>
          <a:lin ang="13500000" scaled="1"/>
          <a:tileRect/>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1C1C242-EE75-C1A7-2662-F8A51C5A0923}"/>
              </a:ext>
            </a:extLst>
          </p:cNvPr>
          <p:cNvSpPr/>
          <p:nvPr userDrawn="1"/>
        </p:nvSpPr>
        <p:spPr>
          <a:xfrm>
            <a:off x="0" y="0"/>
            <a:ext cx="12192000" cy="6858000"/>
          </a:xfrm>
          <a:prstGeom prst="rect">
            <a:avLst/>
          </a:prstGeom>
          <a:gradFill flip="none" rotWithShape="1">
            <a:gsLst>
              <a:gs pos="0">
                <a:schemeClr val="bg1"/>
              </a:gs>
              <a:gs pos="91000">
                <a:srgbClr val="DFD1A7"/>
              </a:gs>
              <a:gs pos="100000">
                <a:srgbClr val="CEB888"/>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white text on a black background&#10;&#10;Description automatically generated">
            <a:extLst>
              <a:ext uri="{FF2B5EF4-FFF2-40B4-BE49-F238E27FC236}">
                <a16:creationId xmlns:a16="http://schemas.microsoft.com/office/drawing/2014/main" id="{313B2CA8-94B1-52AA-2659-9B38BED93F38}"/>
              </a:ext>
            </a:extLst>
          </p:cNvPr>
          <p:cNvPicPr>
            <a:picLocks noChangeAspect="1"/>
          </p:cNvPicPr>
          <p:nvPr userDrawn="1"/>
        </p:nvPicPr>
        <p:blipFill>
          <a:blip r:embed="rId2">
            <a:alphaModFix amt="34000"/>
          </a:blip>
          <a:stretch>
            <a:fillRect/>
          </a:stretch>
        </p:blipFill>
        <p:spPr>
          <a:xfrm>
            <a:off x="7735983" y="4182269"/>
            <a:ext cx="4766012" cy="2849123"/>
          </a:xfrm>
          <a:prstGeom prst="rect">
            <a:avLst/>
          </a:prstGeom>
        </p:spPr>
      </p:pic>
      <p:sp>
        <p:nvSpPr>
          <p:cNvPr id="2" name="Title 1">
            <a:extLst>
              <a:ext uri="{FF2B5EF4-FFF2-40B4-BE49-F238E27FC236}">
                <a16:creationId xmlns:a16="http://schemas.microsoft.com/office/drawing/2014/main" id="{3A267243-2BE0-4B31-2990-E840893E8B1F}"/>
              </a:ext>
            </a:extLst>
          </p:cNvPr>
          <p:cNvSpPr>
            <a:spLocks noGrp="1"/>
          </p:cNvSpPr>
          <p:nvPr>
            <p:ph type="ctrTitle"/>
          </p:nvPr>
        </p:nvSpPr>
        <p:spPr>
          <a:xfrm>
            <a:off x="1523999" y="1122363"/>
            <a:ext cx="10144539" cy="2387600"/>
          </a:xfrm>
        </p:spPr>
        <p:txBody>
          <a:bodyPr anchor="b">
            <a:normAutofit/>
          </a:bodyPr>
          <a:lstStyle>
            <a:lvl1pPr algn="l">
              <a:defRPr sz="4000" b="1" i="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240006E-EAFB-740D-74AB-3CFF051591C9}"/>
              </a:ext>
            </a:extLst>
          </p:cNvPr>
          <p:cNvSpPr>
            <a:spLocks noGrp="1"/>
          </p:cNvSpPr>
          <p:nvPr>
            <p:ph type="subTitle" idx="1"/>
          </p:nvPr>
        </p:nvSpPr>
        <p:spPr>
          <a:xfrm>
            <a:off x="1523999" y="3602038"/>
            <a:ext cx="10144539" cy="1655762"/>
          </a:xfrm>
        </p:spPr>
        <p:txBody>
          <a:bodyPr/>
          <a:lstStyle>
            <a:lvl1pPr marL="0" indent="0" algn="l">
              <a:buNone/>
              <a:defRPr sz="2400">
                <a:solidFill>
                  <a:srgbClr val="782F40"/>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30693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8010D-FA92-2931-2286-564FB485EFC6}"/>
              </a:ext>
            </a:extLst>
          </p:cNvPr>
          <p:cNvSpPr>
            <a:spLocks noGrp="1"/>
          </p:cNvSpPr>
          <p:nvPr>
            <p:ph type="title"/>
          </p:nvPr>
        </p:nvSpPr>
        <p:spPr/>
        <p:txBody>
          <a:bodyPr/>
          <a:lstStyle>
            <a:lvl1pPr>
              <a:defRPr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132852B-4F5B-0F0F-65CA-EB8D229E6B5A}"/>
              </a:ext>
            </a:extLst>
          </p:cNvPr>
          <p:cNvSpPr>
            <a:spLocks noGrp="1"/>
          </p:cNvSpPr>
          <p:nvPr>
            <p:ph idx="1"/>
          </p:nvPr>
        </p:nvSpPr>
        <p:spPr/>
        <p:txBody>
          <a:bodyPr/>
          <a:lstStyle>
            <a:lvl1pPr>
              <a:defRPr sz="2800">
                <a:latin typeface="Open Sans Light" panose="020B0306030504020204" pitchFamily="34" charset="0"/>
                <a:ea typeface="Open Sans Light" panose="020B0306030504020204" pitchFamily="34" charset="0"/>
                <a:cs typeface="Open Sans Light" panose="020B0306030504020204" pitchFamily="34" charset="0"/>
              </a:defRPr>
            </a:lvl1pPr>
            <a:lvl2pPr>
              <a:defRPr>
                <a:latin typeface="Open Sans Light" panose="020B0306030504020204" pitchFamily="34" charset="0"/>
                <a:ea typeface="Open Sans Light" panose="020B0306030504020204" pitchFamily="34" charset="0"/>
                <a:cs typeface="Open Sans Light" panose="020B0306030504020204" pitchFamily="34" charset="0"/>
              </a:defRPr>
            </a:lvl2pPr>
            <a:lvl3pPr>
              <a:defRPr>
                <a:latin typeface="Open Sans Light" panose="020B0306030504020204" pitchFamily="34" charset="0"/>
                <a:ea typeface="Open Sans Light" panose="020B0306030504020204" pitchFamily="34" charset="0"/>
                <a:cs typeface="Open Sans Light" panose="020B0306030504020204" pitchFamily="34" charset="0"/>
              </a:defRPr>
            </a:lvl3pPr>
            <a:lvl4pPr>
              <a:defRPr>
                <a:latin typeface="Open Sans Light" panose="020B0306030504020204" pitchFamily="34" charset="0"/>
                <a:ea typeface="Open Sans Light" panose="020B0306030504020204" pitchFamily="34" charset="0"/>
                <a:cs typeface="Open Sans Light" panose="020B0306030504020204" pitchFamily="34" charset="0"/>
              </a:defRPr>
            </a:lvl4pPr>
            <a:lvl5pPr>
              <a:defRPr>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F37D4E52-1986-2E2A-7665-F6DE4EB84436}"/>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8/13/2026</a:t>
            </a:fld>
            <a:endParaRPr lang="en-US" dirty="0"/>
          </a:p>
        </p:txBody>
      </p:sp>
      <p:sp>
        <p:nvSpPr>
          <p:cNvPr id="8" name="Footer Placeholder 4">
            <a:extLst>
              <a:ext uri="{FF2B5EF4-FFF2-40B4-BE49-F238E27FC236}">
                <a16:creationId xmlns:a16="http://schemas.microsoft.com/office/drawing/2014/main" id="{97567302-78A6-1ACF-C3DA-588E6F92C8CE}"/>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dirty="0"/>
          </a:p>
        </p:txBody>
      </p:sp>
      <p:sp>
        <p:nvSpPr>
          <p:cNvPr id="9" name="Slide Number Placeholder 5">
            <a:extLst>
              <a:ext uri="{FF2B5EF4-FFF2-40B4-BE49-F238E27FC236}">
                <a16:creationId xmlns:a16="http://schemas.microsoft.com/office/drawing/2014/main" id="{FDC7ABFE-9C79-BE9C-7443-22AA1E8C3B4B}"/>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dirty="0"/>
          </a:p>
        </p:txBody>
      </p:sp>
    </p:spTree>
    <p:extLst>
      <p:ext uri="{BB962C8B-B14F-4D97-AF65-F5344CB8AC3E}">
        <p14:creationId xmlns:p14="http://schemas.microsoft.com/office/powerpoint/2010/main" val="3031881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7B925-0482-95B3-C31D-F00D0B35B573}"/>
              </a:ext>
            </a:extLst>
          </p:cNvPr>
          <p:cNvSpPr>
            <a:spLocks noGrp="1"/>
          </p:cNvSpPr>
          <p:nvPr>
            <p:ph type="title"/>
          </p:nvPr>
        </p:nvSpPr>
        <p:spPr>
          <a:xfrm>
            <a:off x="1480928" y="1709738"/>
            <a:ext cx="9866522" cy="2852737"/>
          </a:xfrm>
        </p:spPr>
        <p:txBody>
          <a:bodyPr anchor="b">
            <a:normAutofit/>
          </a:bodyPr>
          <a:lstStyle>
            <a:lvl1pPr>
              <a:defRPr sz="2800"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B1A0817-AF82-C20D-3857-AAFC1D2E59B7}"/>
              </a:ext>
            </a:extLst>
          </p:cNvPr>
          <p:cNvSpPr>
            <a:spLocks noGrp="1"/>
          </p:cNvSpPr>
          <p:nvPr>
            <p:ph type="body" idx="1"/>
          </p:nvPr>
        </p:nvSpPr>
        <p:spPr>
          <a:xfrm>
            <a:off x="1480928" y="4589463"/>
            <a:ext cx="9866522" cy="1500187"/>
          </a:xfrm>
        </p:spPr>
        <p:txBody>
          <a:bodyPr/>
          <a:lstStyle>
            <a:lvl1pPr marL="0" indent="0">
              <a:buNone/>
              <a:defRPr sz="2400">
                <a:solidFill>
                  <a:schemeClr val="tx1">
                    <a:tint val="82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C59369-E4C5-A440-5DCA-0D99B1782D7A}"/>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8/13/2026</a:t>
            </a:fld>
            <a:endParaRPr lang="en-US" dirty="0"/>
          </a:p>
        </p:txBody>
      </p:sp>
      <p:sp>
        <p:nvSpPr>
          <p:cNvPr id="5" name="Footer Placeholder 4">
            <a:extLst>
              <a:ext uri="{FF2B5EF4-FFF2-40B4-BE49-F238E27FC236}">
                <a16:creationId xmlns:a16="http://schemas.microsoft.com/office/drawing/2014/main" id="{206545A0-1622-3045-1A4E-FD4E17E6C678}"/>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dirty="0"/>
          </a:p>
        </p:txBody>
      </p:sp>
      <p:sp>
        <p:nvSpPr>
          <p:cNvPr id="6" name="Slide Number Placeholder 5">
            <a:extLst>
              <a:ext uri="{FF2B5EF4-FFF2-40B4-BE49-F238E27FC236}">
                <a16:creationId xmlns:a16="http://schemas.microsoft.com/office/drawing/2014/main" id="{1AA8D50B-01A6-341A-56FD-3E7B1319A649}"/>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dirty="0"/>
          </a:p>
        </p:txBody>
      </p:sp>
    </p:spTree>
    <p:extLst>
      <p:ext uri="{BB962C8B-B14F-4D97-AF65-F5344CB8AC3E}">
        <p14:creationId xmlns:p14="http://schemas.microsoft.com/office/powerpoint/2010/main" val="1265852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71B26-4877-8313-13A2-D3AE4D9B4740}"/>
              </a:ext>
            </a:extLst>
          </p:cNvPr>
          <p:cNvSpPr>
            <a:spLocks noGrp="1"/>
          </p:cNvSpPr>
          <p:nvPr>
            <p:ph type="title"/>
          </p:nvPr>
        </p:nvSpPr>
        <p:spPr/>
        <p:txBody>
          <a:bodyPr/>
          <a:lstStyle>
            <a:lvl1pPr>
              <a:defRPr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4063D3-9615-0593-184D-B3812AA7B570}"/>
              </a:ext>
            </a:extLst>
          </p:cNvPr>
          <p:cNvSpPr>
            <a:spLocks noGrp="1"/>
          </p:cNvSpPr>
          <p:nvPr>
            <p:ph sz="half" idx="1"/>
          </p:nvPr>
        </p:nvSpPr>
        <p:spPr>
          <a:xfrm>
            <a:off x="1480928" y="1143000"/>
            <a:ext cx="4538872" cy="5033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25B65D7-15FE-BCB1-DEF6-4D33F3A23507}"/>
              </a:ext>
            </a:extLst>
          </p:cNvPr>
          <p:cNvSpPr>
            <a:spLocks noGrp="1"/>
          </p:cNvSpPr>
          <p:nvPr>
            <p:ph sz="half" idx="2"/>
          </p:nvPr>
        </p:nvSpPr>
        <p:spPr>
          <a:xfrm>
            <a:off x="6814928" y="1143000"/>
            <a:ext cx="4538872" cy="5033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4882D104-2A95-5924-433D-E8E57529529F}"/>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8/13/2026</a:t>
            </a:fld>
            <a:endParaRPr lang="en-US" dirty="0"/>
          </a:p>
        </p:txBody>
      </p:sp>
      <p:sp>
        <p:nvSpPr>
          <p:cNvPr id="9" name="Footer Placeholder 4">
            <a:extLst>
              <a:ext uri="{FF2B5EF4-FFF2-40B4-BE49-F238E27FC236}">
                <a16:creationId xmlns:a16="http://schemas.microsoft.com/office/drawing/2014/main" id="{D9C5F295-886B-81C8-404F-25E83901B4BA}"/>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dirty="0"/>
          </a:p>
        </p:txBody>
      </p:sp>
      <p:sp>
        <p:nvSpPr>
          <p:cNvPr id="10" name="Slide Number Placeholder 5">
            <a:extLst>
              <a:ext uri="{FF2B5EF4-FFF2-40B4-BE49-F238E27FC236}">
                <a16:creationId xmlns:a16="http://schemas.microsoft.com/office/drawing/2014/main" id="{15B26BED-E373-EC5F-B5B5-80B9838CE135}"/>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dirty="0"/>
          </a:p>
        </p:txBody>
      </p:sp>
    </p:spTree>
    <p:extLst>
      <p:ext uri="{BB962C8B-B14F-4D97-AF65-F5344CB8AC3E}">
        <p14:creationId xmlns:p14="http://schemas.microsoft.com/office/powerpoint/2010/main" val="639369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A33C1-282B-0618-8937-F930317E5141}"/>
              </a:ext>
            </a:extLst>
          </p:cNvPr>
          <p:cNvSpPr>
            <a:spLocks noGrp="1"/>
          </p:cNvSpPr>
          <p:nvPr>
            <p:ph type="title"/>
          </p:nvPr>
        </p:nvSpPr>
        <p:spPr>
          <a:xfrm>
            <a:off x="1480928" y="365125"/>
            <a:ext cx="9874460" cy="498475"/>
          </a:xfrm>
        </p:spPr>
        <p:txBody>
          <a:bodyPr/>
          <a:lstStyle>
            <a:lvl1pPr>
              <a:defRPr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987A994-7C74-5EDE-55F7-F8E593E9BD55}"/>
              </a:ext>
            </a:extLst>
          </p:cNvPr>
          <p:cNvSpPr>
            <a:spLocks noGrp="1"/>
          </p:cNvSpPr>
          <p:nvPr>
            <p:ph type="body" idx="1"/>
          </p:nvPr>
        </p:nvSpPr>
        <p:spPr>
          <a:xfrm>
            <a:off x="1480928" y="1071563"/>
            <a:ext cx="451664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DA84AE-408E-F1DA-A6CD-07BB5C91CE2F}"/>
              </a:ext>
            </a:extLst>
          </p:cNvPr>
          <p:cNvSpPr>
            <a:spLocks noGrp="1"/>
          </p:cNvSpPr>
          <p:nvPr>
            <p:ph sz="half" idx="2"/>
          </p:nvPr>
        </p:nvSpPr>
        <p:spPr>
          <a:xfrm>
            <a:off x="1480928" y="1895474"/>
            <a:ext cx="4516647" cy="41370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AEE475C-A52D-9B4F-6E81-1F617D9C9268}"/>
              </a:ext>
            </a:extLst>
          </p:cNvPr>
          <p:cNvSpPr>
            <a:spLocks noGrp="1"/>
          </p:cNvSpPr>
          <p:nvPr>
            <p:ph type="body" sz="quarter" idx="3"/>
          </p:nvPr>
        </p:nvSpPr>
        <p:spPr>
          <a:xfrm>
            <a:off x="6816496" y="1071563"/>
            <a:ext cx="45388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E50E86-0F53-996C-BD38-0A61D2A979CE}"/>
              </a:ext>
            </a:extLst>
          </p:cNvPr>
          <p:cNvSpPr>
            <a:spLocks noGrp="1"/>
          </p:cNvSpPr>
          <p:nvPr>
            <p:ph sz="quarter" idx="4"/>
          </p:nvPr>
        </p:nvSpPr>
        <p:spPr>
          <a:xfrm>
            <a:off x="6816496" y="1895474"/>
            <a:ext cx="4538891" cy="41370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3">
            <a:extLst>
              <a:ext uri="{FF2B5EF4-FFF2-40B4-BE49-F238E27FC236}">
                <a16:creationId xmlns:a16="http://schemas.microsoft.com/office/drawing/2014/main" id="{B1A338A9-2379-8EBF-C610-5BDD5FAB8F8B}"/>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8/13/2026</a:t>
            </a:fld>
            <a:endParaRPr lang="en-US" dirty="0"/>
          </a:p>
        </p:txBody>
      </p:sp>
      <p:sp>
        <p:nvSpPr>
          <p:cNvPr id="11" name="Footer Placeholder 4">
            <a:extLst>
              <a:ext uri="{FF2B5EF4-FFF2-40B4-BE49-F238E27FC236}">
                <a16:creationId xmlns:a16="http://schemas.microsoft.com/office/drawing/2014/main" id="{FC62A026-170B-EFCB-F771-08006265EBB1}"/>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dirty="0"/>
          </a:p>
        </p:txBody>
      </p:sp>
      <p:sp>
        <p:nvSpPr>
          <p:cNvPr id="12" name="Slide Number Placeholder 5">
            <a:extLst>
              <a:ext uri="{FF2B5EF4-FFF2-40B4-BE49-F238E27FC236}">
                <a16:creationId xmlns:a16="http://schemas.microsoft.com/office/drawing/2014/main" id="{A9BBC265-2538-E212-9851-B7519887A37C}"/>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dirty="0"/>
          </a:p>
        </p:txBody>
      </p:sp>
    </p:spTree>
    <p:extLst>
      <p:ext uri="{BB962C8B-B14F-4D97-AF65-F5344CB8AC3E}">
        <p14:creationId xmlns:p14="http://schemas.microsoft.com/office/powerpoint/2010/main" val="3109991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1AFAC-8754-E46E-707F-D89DC1FF5500}"/>
              </a:ext>
            </a:extLst>
          </p:cNvPr>
          <p:cNvSpPr>
            <a:spLocks noGrp="1"/>
          </p:cNvSpPr>
          <p:nvPr>
            <p:ph type="title"/>
          </p:nvPr>
        </p:nvSpPr>
        <p:spPr/>
        <p:txBody>
          <a:bodyPr/>
          <a:lstStyle>
            <a:lvl1pPr>
              <a:defRPr b="1" i="0">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en-US"/>
              <a:t>Click to edit Master title style</a:t>
            </a:r>
            <a:endParaRPr lang="en-US" dirty="0"/>
          </a:p>
        </p:txBody>
      </p:sp>
      <p:sp>
        <p:nvSpPr>
          <p:cNvPr id="6" name="Date Placeholder 3">
            <a:extLst>
              <a:ext uri="{FF2B5EF4-FFF2-40B4-BE49-F238E27FC236}">
                <a16:creationId xmlns:a16="http://schemas.microsoft.com/office/drawing/2014/main" id="{AD2E9603-C7E1-B29A-ED52-29CAD00816C5}"/>
              </a:ext>
            </a:extLst>
          </p:cNvPr>
          <p:cNvSpPr>
            <a:spLocks noGrp="1"/>
          </p:cNvSpPr>
          <p:nvPr>
            <p:ph type="dt" sz="half" idx="10"/>
          </p:nvPr>
        </p:nvSpPr>
        <p:spPr>
          <a:xfrm>
            <a:off x="14809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07C4B4DF-B447-754A-85DF-7B947093B7D3}" type="datetimeFigureOut">
              <a:rPr lang="en-US" smtClean="0"/>
              <a:pPr/>
              <a:t>8/13/2026</a:t>
            </a:fld>
            <a:endParaRPr lang="en-US" dirty="0"/>
          </a:p>
        </p:txBody>
      </p:sp>
      <p:sp>
        <p:nvSpPr>
          <p:cNvPr id="7" name="Footer Placeholder 4">
            <a:extLst>
              <a:ext uri="{FF2B5EF4-FFF2-40B4-BE49-F238E27FC236}">
                <a16:creationId xmlns:a16="http://schemas.microsoft.com/office/drawing/2014/main" id="{0DB8AA87-51B4-7126-2963-A25D193DF305}"/>
              </a:ext>
            </a:extLst>
          </p:cNvPr>
          <p:cNvSpPr>
            <a:spLocks noGrp="1"/>
          </p:cNvSpPr>
          <p:nvPr>
            <p:ph type="ftr" sz="quarter" idx="11"/>
          </p:nvPr>
        </p:nvSpPr>
        <p:spPr>
          <a:xfrm>
            <a:off x="4810536" y="6430617"/>
            <a:ext cx="3727175"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endParaRPr lang="en-US" dirty="0"/>
          </a:p>
        </p:txBody>
      </p:sp>
      <p:sp>
        <p:nvSpPr>
          <p:cNvPr id="8" name="Slide Number Placeholder 5">
            <a:extLst>
              <a:ext uri="{FF2B5EF4-FFF2-40B4-BE49-F238E27FC236}">
                <a16:creationId xmlns:a16="http://schemas.microsoft.com/office/drawing/2014/main" id="{06410627-909B-D8A0-B200-CB9705EDA2D6}"/>
              </a:ext>
            </a:extLst>
          </p:cNvPr>
          <p:cNvSpPr>
            <a:spLocks noGrp="1"/>
          </p:cNvSpPr>
          <p:nvPr>
            <p:ph type="sldNum" sz="quarter" idx="12"/>
          </p:nvPr>
        </p:nvSpPr>
        <p:spPr>
          <a:xfrm>
            <a:off x="9253328" y="6430617"/>
            <a:ext cx="2484783" cy="290858"/>
          </a:xfrm>
          <a:prstGeom prst="rect">
            <a:avLst/>
          </a:prstGeom>
        </p:spPr>
        <p:txBody>
          <a:bodyPr/>
          <a:lstStyle>
            <a:lvl1pPr>
              <a:defRPr sz="1400">
                <a:latin typeface="Open Sans Light" pitchFamily="2" charset="0"/>
                <a:ea typeface="Open Sans Light" pitchFamily="2" charset="0"/>
                <a:cs typeface="Open Sans Light" pitchFamily="2" charset="0"/>
              </a:defRPr>
            </a:lvl1pPr>
          </a:lstStyle>
          <a:p>
            <a:fld id="{6F306CAF-EBBB-B542-ACA9-45FD00951977}" type="slidenum">
              <a:rPr lang="en-US" smtClean="0"/>
              <a:pPr/>
              <a:t>‹#›</a:t>
            </a:fld>
            <a:endParaRPr lang="en-US" dirty="0"/>
          </a:p>
        </p:txBody>
      </p:sp>
    </p:spTree>
    <p:extLst>
      <p:ext uri="{BB962C8B-B14F-4D97-AF65-F5344CB8AC3E}">
        <p14:creationId xmlns:p14="http://schemas.microsoft.com/office/powerpoint/2010/main" val="1423151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bg>
      <p:bgPr>
        <a:solidFill>
          <a:srgbClr val="782F4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302ACDF-3069-BE04-038D-4E8293500522}"/>
              </a:ext>
            </a:extLst>
          </p:cNvPr>
          <p:cNvSpPr/>
          <p:nvPr/>
        </p:nvSpPr>
        <p:spPr>
          <a:xfrm>
            <a:off x="0" y="5990660"/>
            <a:ext cx="12192000" cy="788504"/>
          </a:xfrm>
          <a:prstGeom prst="rect">
            <a:avLst/>
          </a:prstGeom>
          <a:solidFill>
            <a:srgbClr val="782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white and black logo&#10;&#10;Description automatically generated">
            <a:extLst>
              <a:ext uri="{FF2B5EF4-FFF2-40B4-BE49-F238E27FC236}">
                <a16:creationId xmlns:a16="http://schemas.microsoft.com/office/drawing/2014/main" id="{ABCF6967-A3D4-486F-A58A-CFE6758C4A46}"/>
              </a:ext>
            </a:extLst>
          </p:cNvPr>
          <p:cNvPicPr>
            <a:picLocks noChangeAspect="1"/>
          </p:cNvPicPr>
          <p:nvPr/>
        </p:nvPicPr>
        <p:blipFill>
          <a:blip r:embed="rId2"/>
          <a:stretch>
            <a:fillRect/>
          </a:stretch>
        </p:blipFill>
        <p:spPr>
          <a:xfrm>
            <a:off x="2947528" y="1773556"/>
            <a:ext cx="5530550" cy="3310888"/>
          </a:xfrm>
          <a:prstGeom prst="rect">
            <a:avLst/>
          </a:prstGeom>
        </p:spPr>
      </p:pic>
      <p:sp>
        <p:nvSpPr>
          <p:cNvPr id="3" name="Rectangle 2">
            <a:extLst>
              <a:ext uri="{FF2B5EF4-FFF2-40B4-BE49-F238E27FC236}">
                <a16:creationId xmlns:a16="http://schemas.microsoft.com/office/drawing/2014/main" id="{BE2EF77E-A856-553E-921D-A7E9ECF56EF3}"/>
              </a:ext>
            </a:extLst>
          </p:cNvPr>
          <p:cNvSpPr/>
          <p:nvPr userDrawn="1"/>
        </p:nvSpPr>
        <p:spPr>
          <a:xfrm>
            <a:off x="0" y="5990660"/>
            <a:ext cx="12192000" cy="788504"/>
          </a:xfrm>
          <a:prstGeom prst="rect">
            <a:avLst/>
          </a:prstGeom>
          <a:solidFill>
            <a:srgbClr val="782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white and black logo&#10;&#10;Description automatically generated">
            <a:extLst>
              <a:ext uri="{FF2B5EF4-FFF2-40B4-BE49-F238E27FC236}">
                <a16:creationId xmlns:a16="http://schemas.microsoft.com/office/drawing/2014/main" id="{7512E4C5-5044-FC97-40C9-AE116AB915C2}"/>
              </a:ext>
            </a:extLst>
          </p:cNvPr>
          <p:cNvPicPr>
            <a:picLocks noChangeAspect="1"/>
          </p:cNvPicPr>
          <p:nvPr userDrawn="1"/>
        </p:nvPicPr>
        <p:blipFill>
          <a:blip r:embed="rId2"/>
          <a:stretch>
            <a:fillRect/>
          </a:stretch>
        </p:blipFill>
        <p:spPr>
          <a:xfrm>
            <a:off x="2947528" y="1773556"/>
            <a:ext cx="5530550" cy="3310888"/>
          </a:xfrm>
          <a:prstGeom prst="rect">
            <a:avLst/>
          </a:prstGeom>
        </p:spPr>
      </p:pic>
    </p:spTree>
    <p:extLst>
      <p:ext uri="{BB962C8B-B14F-4D97-AF65-F5344CB8AC3E}">
        <p14:creationId xmlns:p14="http://schemas.microsoft.com/office/powerpoint/2010/main" val="2761228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F9DAA4-FB62-3379-E6A0-BBFDF4E7F22A}"/>
              </a:ext>
            </a:extLst>
          </p:cNvPr>
          <p:cNvSpPr>
            <a:spLocks noGrp="1"/>
          </p:cNvSpPr>
          <p:nvPr>
            <p:ph type="title"/>
          </p:nvPr>
        </p:nvSpPr>
        <p:spPr>
          <a:xfrm>
            <a:off x="1480929" y="365125"/>
            <a:ext cx="10257183" cy="48577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A460248-33B5-3C00-FBC5-99C384C70EFE}"/>
              </a:ext>
            </a:extLst>
          </p:cNvPr>
          <p:cNvSpPr>
            <a:spLocks noGrp="1"/>
          </p:cNvSpPr>
          <p:nvPr>
            <p:ph type="body" idx="1"/>
          </p:nvPr>
        </p:nvSpPr>
        <p:spPr>
          <a:xfrm>
            <a:off x="1480929" y="1104900"/>
            <a:ext cx="10257183" cy="5072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a:extLst>
              <a:ext uri="{FF2B5EF4-FFF2-40B4-BE49-F238E27FC236}">
                <a16:creationId xmlns:a16="http://schemas.microsoft.com/office/drawing/2014/main" id="{5CC1A0C9-3A08-43FC-7C12-86A3DAAB03FC}"/>
              </a:ext>
            </a:extLst>
          </p:cNvPr>
          <p:cNvSpPr/>
          <p:nvPr/>
        </p:nvSpPr>
        <p:spPr>
          <a:xfrm>
            <a:off x="0" y="0"/>
            <a:ext cx="1033670" cy="6858000"/>
          </a:xfrm>
          <a:prstGeom prst="rect">
            <a:avLst/>
          </a:prstGeom>
          <a:solidFill>
            <a:srgbClr val="782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white and black logo&#10;&#10;Description automatically generated">
            <a:extLst>
              <a:ext uri="{FF2B5EF4-FFF2-40B4-BE49-F238E27FC236}">
                <a16:creationId xmlns:a16="http://schemas.microsoft.com/office/drawing/2014/main" id="{24754A09-38A0-6814-A186-408090200A2F}"/>
              </a:ext>
            </a:extLst>
          </p:cNvPr>
          <p:cNvPicPr>
            <a:picLocks noChangeAspect="1"/>
          </p:cNvPicPr>
          <p:nvPr/>
        </p:nvPicPr>
        <p:blipFill>
          <a:blip r:embed="rId16"/>
          <a:stretch>
            <a:fillRect/>
          </a:stretch>
        </p:blipFill>
        <p:spPr>
          <a:xfrm>
            <a:off x="35363" y="6250677"/>
            <a:ext cx="962943" cy="576470"/>
          </a:xfrm>
          <a:prstGeom prst="rect">
            <a:avLst/>
          </a:prstGeom>
        </p:spPr>
      </p:pic>
      <p:sp>
        <p:nvSpPr>
          <p:cNvPr id="4" name="Rectangle 3">
            <a:extLst>
              <a:ext uri="{FF2B5EF4-FFF2-40B4-BE49-F238E27FC236}">
                <a16:creationId xmlns:a16="http://schemas.microsoft.com/office/drawing/2014/main" id="{11817B5C-848C-EEF1-5255-817A149676AF}"/>
              </a:ext>
            </a:extLst>
          </p:cNvPr>
          <p:cNvSpPr/>
          <p:nvPr userDrawn="1"/>
        </p:nvSpPr>
        <p:spPr>
          <a:xfrm>
            <a:off x="0" y="0"/>
            <a:ext cx="1033670" cy="6858000"/>
          </a:xfrm>
          <a:prstGeom prst="rect">
            <a:avLst/>
          </a:prstGeom>
          <a:solidFill>
            <a:srgbClr val="782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white and black logo&#10;&#10;Description automatically generated">
            <a:extLst>
              <a:ext uri="{FF2B5EF4-FFF2-40B4-BE49-F238E27FC236}">
                <a16:creationId xmlns:a16="http://schemas.microsoft.com/office/drawing/2014/main" id="{82A393F0-6017-D783-4C77-6B8947944E14}"/>
              </a:ext>
            </a:extLst>
          </p:cNvPr>
          <p:cNvPicPr>
            <a:picLocks noChangeAspect="1"/>
          </p:cNvPicPr>
          <p:nvPr userDrawn="1"/>
        </p:nvPicPr>
        <p:blipFill>
          <a:blip r:embed="rId16"/>
          <a:stretch>
            <a:fillRect/>
          </a:stretch>
        </p:blipFill>
        <p:spPr>
          <a:xfrm>
            <a:off x="35363" y="6250677"/>
            <a:ext cx="962943" cy="576470"/>
          </a:xfrm>
          <a:prstGeom prst="rect">
            <a:avLst/>
          </a:prstGeom>
        </p:spPr>
      </p:pic>
    </p:spTree>
    <p:extLst>
      <p:ext uri="{BB962C8B-B14F-4D97-AF65-F5344CB8AC3E}">
        <p14:creationId xmlns:p14="http://schemas.microsoft.com/office/powerpoint/2010/main" val="1095924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59" r:id="rId14"/>
  </p:sldLayoutIdLst>
  <p:txStyles>
    <p:titleStyle>
      <a:lvl1pPr algn="l" defTabSz="914400" rtl="0" eaLnBrk="1" latinLnBrk="0" hangingPunct="1">
        <a:lnSpc>
          <a:spcPct val="90000"/>
        </a:lnSpc>
        <a:spcBef>
          <a:spcPct val="0"/>
        </a:spcBef>
        <a:buNone/>
        <a:defRPr sz="3200" b="1" i="0" kern="1200">
          <a:solidFill>
            <a:schemeClr val="tx1"/>
          </a:solidFill>
          <a:latin typeface="Open Sans SemiBold" panose="020B0706030804020204" pitchFamily="34" charset="0"/>
          <a:ea typeface="Open Sans SemiBold" panose="020B0706030804020204" pitchFamily="34" charset="0"/>
          <a:cs typeface="Open Sans SemiBold" panose="020B07060308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Open Sans Light" pitchFamily="2" charset="0"/>
          <a:ea typeface="Open Sans Light" pitchFamily="2" charset="0"/>
          <a:cs typeface="Open Sans Light"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Light" pitchFamily="2" charset="0"/>
          <a:ea typeface="Open Sans Light" pitchFamily="2" charset="0"/>
          <a:cs typeface="Open Sans Light"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Light" pitchFamily="2" charset="0"/>
          <a:ea typeface="Open Sans Light" pitchFamily="2" charset="0"/>
          <a:cs typeface="Open Sans Light"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itchFamily="2" charset="0"/>
          <a:ea typeface="Open Sans Light" pitchFamily="2" charset="0"/>
          <a:cs typeface="Open Sans Light"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Light" pitchFamily="2" charset="0"/>
          <a:ea typeface="Open Sans Light" pitchFamily="2" charset="0"/>
          <a:cs typeface="Open Sans Light"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0.emf"/><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17.png"/><Relationship Id="rId5" Type="http://schemas.openxmlformats.org/officeDocument/2006/relationships/image" Target="../media/image16.jpe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mailto:Stacey@fsu.edu"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hyperlink" Target="https://www.research.fsu.edu/research-offices/business-industry-solutions/" TargetMode="External"/><Relationship Id="rId3" Type="http://schemas.openxmlformats.org/officeDocument/2006/relationships/hyperlink" Target="https://www.research.fsu.edu/research-offices/rd/" TargetMode="External"/><Relationship Id="rId7" Type="http://schemas.openxmlformats.org/officeDocument/2006/relationships/hyperlink" Target="https://www.research.fsu.edu/research-offices/fsu-research-foundation/"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www.research.fsu.edu/research-offices/sra/" TargetMode="External"/><Relationship Id="rId5" Type="http://schemas.openxmlformats.org/officeDocument/2006/relationships/hyperlink" Target="https://fsuhealth.fsu.edu/" TargetMode="External"/><Relationship Id="rId4" Type="http://schemas.openxmlformats.org/officeDocument/2006/relationships/hyperlink" Target="https://hub.research.fsu.edu/"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research.fsu.edu/research-offices/federal-relations/"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hyperlink" Target="https://unicomm.fsu.edu/liaison-directory" TargetMode="External"/><Relationship Id="rId4" Type="http://schemas.openxmlformats.org/officeDocument/2006/relationships/hyperlink" Target="https://www.research.fsu.edu/research-offices/oc/"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research.fsu.edu/research-offices/rd/internal-funding/" TargetMode="External"/><Relationship Id="rId3" Type="http://schemas.openxmlformats.org/officeDocument/2006/relationships/hyperlink" Target="https://www.research.fsu.edu/rise/" TargetMode="External"/><Relationship Id="rId7" Type="http://schemas.openxmlformats.org/officeDocument/2006/relationships/hyperlink" Target="https://internalfunding.research.fsu.edu/"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hyperlink" Target="https://www.research.fsu.edu/research-offices/rd/" TargetMode="External"/><Relationship Id="rId5" Type="http://schemas.openxmlformats.org/officeDocument/2006/relationships/hyperlink" Target="https://www.research.fsu.edu/research-offices/ohsp/" TargetMode="External"/><Relationship Id="rId4" Type="http://schemas.openxmlformats.org/officeDocument/2006/relationships/hyperlink" Target="https://lar.fsu.edu/"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80A2C13-8566-34BA-536E-E345CDB5171C}"/>
              </a:ext>
            </a:extLst>
          </p:cNvPr>
          <p:cNvSpPr>
            <a:spLocks noGrp="1"/>
          </p:cNvSpPr>
          <p:nvPr>
            <p:ph type="subTitle" idx="1"/>
          </p:nvPr>
        </p:nvSpPr>
        <p:spPr>
          <a:xfrm>
            <a:off x="738830" y="5392613"/>
            <a:ext cx="4972858" cy="804672"/>
          </a:xfrm>
        </p:spPr>
        <p:txBody>
          <a:bodyPr>
            <a:normAutofit lnSpcReduction="10000"/>
          </a:bodyPr>
          <a:lstStyle/>
          <a:p>
            <a:r>
              <a:rPr lang="en-US" sz="2800" dirty="0">
                <a:solidFill>
                  <a:srgbClr val="DFD1A7"/>
                </a:solidFill>
                <a:latin typeface="Open Sans" panose="020F0502020204030204" pitchFamily="34" charset="0"/>
                <a:ea typeface="Open Sans" panose="020F0502020204030204" pitchFamily="34" charset="0"/>
                <a:cs typeface="Open Sans" panose="020F0502020204030204" pitchFamily="34" charset="0"/>
              </a:rPr>
              <a:t>New Faculty Orientation Fall 2026</a:t>
            </a:r>
          </a:p>
          <a:p>
            <a:endParaRPr lang="en-US" dirty="0">
              <a:latin typeface="Open Sans" panose="020F0502020204030204" pitchFamily="34" charset="0"/>
              <a:ea typeface="Open Sans" panose="020F0502020204030204" pitchFamily="34" charset="0"/>
              <a:cs typeface="Open Sans" panose="020F0502020204030204" pitchFamily="34" charset="0"/>
            </a:endParaRPr>
          </a:p>
        </p:txBody>
      </p:sp>
      <p:pic>
        <p:nvPicPr>
          <p:cNvPr id="4" name="Picture 3" descr="A close up of a logo&#10;&#10;AI-generated content may be incorrect.">
            <a:extLst>
              <a:ext uri="{FF2B5EF4-FFF2-40B4-BE49-F238E27FC236}">
                <a16:creationId xmlns:a16="http://schemas.microsoft.com/office/drawing/2014/main" id="{3BBA2859-7D07-1F15-3726-9C407594AA70}"/>
              </a:ext>
            </a:extLst>
          </p:cNvPr>
          <p:cNvPicPr>
            <a:picLocks noChangeAspect="1"/>
          </p:cNvPicPr>
          <p:nvPr/>
        </p:nvPicPr>
        <p:blipFill>
          <a:blip r:embed="rId3"/>
          <a:srcRect t="25521" b="27431"/>
          <a:stretch>
            <a:fillRect/>
          </a:stretch>
        </p:blipFill>
        <p:spPr>
          <a:xfrm>
            <a:off x="3302660" y="1740685"/>
            <a:ext cx="5266944" cy="2478024"/>
          </a:xfrm>
          <a:prstGeom prst="rect">
            <a:avLst/>
          </a:prstGeom>
        </p:spPr>
      </p:pic>
    </p:spTree>
    <p:extLst>
      <p:ext uri="{BB962C8B-B14F-4D97-AF65-F5344CB8AC3E}">
        <p14:creationId xmlns:p14="http://schemas.microsoft.com/office/powerpoint/2010/main" val="2327247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8A40E4-3782-50F7-3937-8B6D3D5BAFCE}"/>
              </a:ext>
            </a:extLst>
          </p:cNvPr>
          <p:cNvSpPr>
            <a:spLocks noGrp="1"/>
          </p:cNvSpPr>
          <p:nvPr>
            <p:ph type="title"/>
          </p:nvPr>
        </p:nvSpPr>
        <p:spPr/>
        <p:txBody>
          <a:bodyPr>
            <a:normAutofit fontScale="90000"/>
          </a:bodyPr>
          <a:lstStyle/>
          <a:p>
            <a:r>
              <a:rPr lang="en-US" dirty="0"/>
              <a:t>Research Administration Management Portal (RAMP)</a:t>
            </a:r>
          </a:p>
        </p:txBody>
      </p:sp>
      <p:pic>
        <p:nvPicPr>
          <p:cNvPr id="6" name="Content Placeholder 5">
            <a:extLst>
              <a:ext uri="{FF2B5EF4-FFF2-40B4-BE49-F238E27FC236}">
                <a16:creationId xmlns:a16="http://schemas.microsoft.com/office/drawing/2014/main" id="{C610F9B3-C0AC-30A4-843E-8AE26F8E6E93}"/>
              </a:ext>
            </a:extLst>
          </p:cNvPr>
          <p:cNvPicPr>
            <a:picLocks noGrp="1" noChangeAspect="1"/>
          </p:cNvPicPr>
          <p:nvPr>
            <p:ph idx="1"/>
          </p:nvPr>
        </p:nvPicPr>
        <p:blipFill>
          <a:blip r:embed="rId3"/>
          <a:stretch>
            <a:fillRect/>
          </a:stretch>
        </p:blipFill>
        <p:spPr>
          <a:xfrm>
            <a:off x="1087402" y="1121143"/>
            <a:ext cx="3019425" cy="2009775"/>
          </a:xfrm>
          <a:prstGeom prst="rect">
            <a:avLst/>
          </a:prstGeom>
        </p:spPr>
      </p:pic>
      <p:pic>
        <p:nvPicPr>
          <p:cNvPr id="8" name="Picture 7">
            <a:extLst>
              <a:ext uri="{FF2B5EF4-FFF2-40B4-BE49-F238E27FC236}">
                <a16:creationId xmlns:a16="http://schemas.microsoft.com/office/drawing/2014/main" id="{EC49B00F-BBE0-B123-F838-BE21738FD529}"/>
              </a:ext>
            </a:extLst>
          </p:cNvPr>
          <p:cNvPicPr>
            <a:picLocks noChangeAspect="1"/>
          </p:cNvPicPr>
          <p:nvPr/>
        </p:nvPicPr>
        <p:blipFill>
          <a:blip r:embed="rId4"/>
          <a:stretch>
            <a:fillRect/>
          </a:stretch>
        </p:blipFill>
        <p:spPr>
          <a:xfrm>
            <a:off x="4639085" y="1092423"/>
            <a:ext cx="4305901" cy="2067213"/>
          </a:xfrm>
          <a:prstGeom prst="rect">
            <a:avLst/>
          </a:prstGeom>
        </p:spPr>
      </p:pic>
      <p:cxnSp>
        <p:nvCxnSpPr>
          <p:cNvPr id="10" name="Straight Arrow Connector 9">
            <a:extLst>
              <a:ext uri="{FF2B5EF4-FFF2-40B4-BE49-F238E27FC236}">
                <a16:creationId xmlns:a16="http://schemas.microsoft.com/office/drawing/2014/main" id="{0DCB079F-8D58-3127-4707-9BA3AB86D335}"/>
              </a:ext>
            </a:extLst>
          </p:cNvPr>
          <p:cNvCxnSpPr/>
          <p:nvPr/>
        </p:nvCxnSpPr>
        <p:spPr>
          <a:xfrm>
            <a:off x="3548418" y="2374710"/>
            <a:ext cx="1214651" cy="395786"/>
          </a:xfrm>
          <a:prstGeom prst="straightConnector1">
            <a:avLst/>
          </a:prstGeom>
          <a:ln w="38100">
            <a:solidFill>
              <a:schemeClr val="accent4"/>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D73C6750-88CA-C9EA-3B4F-336529A56B26}"/>
              </a:ext>
            </a:extLst>
          </p:cNvPr>
          <p:cNvSpPr txBox="1"/>
          <p:nvPr/>
        </p:nvSpPr>
        <p:spPr>
          <a:xfrm rot="16200000">
            <a:off x="-2494028" y="2891020"/>
            <a:ext cx="5895834" cy="523220"/>
          </a:xfrm>
          <a:prstGeom prst="rect">
            <a:avLst/>
          </a:prstGeom>
          <a:noFill/>
        </p:spPr>
        <p:txBody>
          <a:bodyPr wrap="square" rtlCol="0">
            <a:spAutoFit/>
          </a:bodyPr>
          <a:lstStyle/>
          <a:p>
            <a:r>
              <a:rPr lang="en-US" sz="2800" dirty="0">
                <a:solidFill>
                  <a:schemeClr val="accent4"/>
                </a:solidFill>
              </a:rPr>
              <a:t>ramp.research.fsu.edu</a:t>
            </a:r>
          </a:p>
        </p:txBody>
      </p:sp>
      <p:sp>
        <p:nvSpPr>
          <p:cNvPr id="2" name="TextBox 1">
            <a:extLst>
              <a:ext uri="{FF2B5EF4-FFF2-40B4-BE49-F238E27FC236}">
                <a16:creationId xmlns:a16="http://schemas.microsoft.com/office/drawing/2014/main" id="{06EEDFB7-41BF-8777-4803-479515921AAB}"/>
              </a:ext>
            </a:extLst>
          </p:cNvPr>
          <p:cNvSpPr txBox="1"/>
          <p:nvPr/>
        </p:nvSpPr>
        <p:spPr>
          <a:xfrm>
            <a:off x="8966491" y="1851490"/>
            <a:ext cx="3033231" cy="523220"/>
          </a:xfrm>
          <a:prstGeom prst="rect">
            <a:avLst/>
          </a:prstGeom>
          <a:noFill/>
        </p:spPr>
        <p:txBody>
          <a:bodyPr wrap="square" rtlCol="0">
            <a:spAutoFit/>
          </a:bodyPr>
          <a:lstStyle/>
          <a:p>
            <a:r>
              <a:rPr lang="en-US" sz="2800" dirty="0">
                <a:solidFill>
                  <a:schemeClr val="accent4"/>
                </a:solidFill>
              </a:rPr>
              <a:t>my.fsu.edu</a:t>
            </a:r>
          </a:p>
        </p:txBody>
      </p:sp>
      <p:sp>
        <p:nvSpPr>
          <p:cNvPr id="3" name="Rectangle 2">
            <a:extLst>
              <a:ext uri="{FF2B5EF4-FFF2-40B4-BE49-F238E27FC236}">
                <a16:creationId xmlns:a16="http://schemas.microsoft.com/office/drawing/2014/main" id="{E3B43D1F-C4A7-2A43-CA8C-0A84AD43E924}"/>
              </a:ext>
            </a:extLst>
          </p:cNvPr>
          <p:cNvSpPr/>
          <p:nvPr/>
        </p:nvSpPr>
        <p:spPr>
          <a:xfrm>
            <a:off x="1629295" y="3706918"/>
            <a:ext cx="3616036" cy="25276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b="1" dirty="0"/>
              <a:t>Agreements</a:t>
            </a:r>
          </a:p>
          <a:p>
            <a:pPr marL="285750" indent="-285750">
              <a:buFont typeface="Arial" panose="020B0604020202020204" pitchFamily="34" charset="0"/>
              <a:buChar char="•"/>
            </a:pPr>
            <a:r>
              <a:rPr lang="en-US" b="1" dirty="0"/>
              <a:t>Export Control</a:t>
            </a:r>
          </a:p>
          <a:p>
            <a:pPr marL="285750" indent="-285750">
              <a:buFont typeface="Arial" panose="020B0604020202020204" pitchFamily="34" charset="0"/>
              <a:buChar char="•"/>
            </a:pPr>
            <a:r>
              <a:rPr lang="en-US" b="1" dirty="0"/>
              <a:t>Grants </a:t>
            </a:r>
          </a:p>
          <a:p>
            <a:pPr marL="285750" indent="-285750">
              <a:buFont typeface="Arial" panose="020B0604020202020204" pitchFamily="34" charset="0"/>
              <a:buChar char="•"/>
            </a:pPr>
            <a:r>
              <a:rPr lang="en-US" b="1" dirty="0"/>
              <a:t>Contracts</a:t>
            </a:r>
          </a:p>
          <a:p>
            <a:pPr marL="285750" indent="-285750">
              <a:buFont typeface="Arial" panose="020B0604020202020204" pitchFamily="34" charset="0"/>
              <a:buChar char="•"/>
            </a:pPr>
            <a:r>
              <a:rPr lang="en-US" b="1" dirty="0"/>
              <a:t>IACUC</a:t>
            </a:r>
            <a:r>
              <a:rPr lang="en-US" dirty="0"/>
              <a:t> (Laboratory Animal Resources)</a:t>
            </a:r>
          </a:p>
          <a:p>
            <a:pPr marL="285750" indent="-285750">
              <a:buFont typeface="Arial" panose="020B0604020202020204" pitchFamily="34" charset="0"/>
              <a:buChar char="•"/>
            </a:pPr>
            <a:r>
              <a:rPr lang="en-US" b="1" dirty="0"/>
              <a:t>IRB</a:t>
            </a:r>
            <a:r>
              <a:rPr lang="en-US" dirty="0"/>
              <a:t> (Human Subject Protections)</a:t>
            </a:r>
          </a:p>
        </p:txBody>
      </p:sp>
      <p:pic>
        <p:nvPicPr>
          <p:cNvPr id="7" name="Picture 6">
            <a:extLst>
              <a:ext uri="{FF2B5EF4-FFF2-40B4-BE49-F238E27FC236}">
                <a16:creationId xmlns:a16="http://schemas.microsoft.com/office/drawing/2014/main" id="{6B4F1DFE-9EE7-22A8-0574-12BF48DCA86B}"/>
              </a:ext>
            </a:extLst>
          </p:cNvPr>
          <p:cNvPicPr>
            <a:picLocks noChangeAspect="1"/>
          </p:cNvPicPr>
          <p:nvPr/>
        </p:nvPicPr>
        <p:blipFill>
          <a:blip r:embed="rId5"/>
          <a:stretch>
            <a:fillRect/>
          </a:stretch>
        </p:blipFill>
        <p:spPr>
          <a:xfrm>
            <a:off x="5512598" y="3652645"/>
            <a:ext cx="6408706" cy="3138055"/>
          </a:xfrm>
          <a:prstGeom prst="rect">
            <a:avLst/>
          </a:prstGeom>
        </p:spPr>
      </p:pic>
    </p:spTree>
    <p:extLst>
      <p:ext uri="{BB962C8B-B14F-4D97-AF65-F5344CB8AC3E}">
        <p14:creationId xmlns:p14="http://schemas.microsoft.com/office/powerpoint/2010/main" val="4145761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DAA06-8207-85C0-4A0D-BE0D7FF646B6}"/>
              </a:ext>
            </a:extLst>
          </p:cNvPr>
          <p:cNvSpPr>
            <a:spLocks noGrp="1"/>
          </p:cNvSpPr>
          <p:nvPr>
            <p:ph type="title"/>
          </p:nvPr>
        </p:nvSpPr>
        <p:spPr/>
        <p:txBody>
          <a:bodyPr>
            <a:noAutofit/>
          </a:bodyPr>
          <a:lstStyle/>
          <a:p>
            <a:r>
              <a:rPr lang="en-US" dirty="0"/>
              <a:t>Have an Idea or Invention? </a:t>
            </a:r>
          </a:p>
        </p:txBody>
      </p:sp>
      <p:pic>
        <p:nvPicPr>
          <p:cNvPr id="6" name="Picture 5">
            <a:extLst>
              <a:ext uri="{FF2B5EF4-FFF2-40B4-BE49-F238E27FC236}">
                <a16:creationId xmlns:a16="http://schemas.microsoft.com/office/drawing/2014/main" id="{B4ACC0E6-1546-2E89-969D-2128C1BDF8FE}"/>
              </a:ext>
            </a:extLst>
          </p:cNvPr>
          <p:cNvPicPr>
            <a:picLocks noChangeAspect="1"/>
          </p:cNvPicPr>
          <p:nvPr/>
        </p:nvPicPr>
        <p:blipFill>
          <a:blip r:embed="rId3"/>
          <a:stretch>
            <a:fillRect/>
          </a:stretch>
        </p:blipFill>
        <p:spPr>
          <a:xfrm>
            <a:off x="1850446" y="1000593"/>
            <a:ext cx="4304149" cy="2066723"/>
          </a:xfrm>
          <a:prstGeom prst="rect">
            <a:avLst/>
          </a:prstGeom>
        </p:spPr>
      </p:pic>
      <p:pic>
        <p:nvPicPr>
          <p:cNvPr id="7" name="Picture 6">
            <a:extLst>
              <a:ext uri="{FF2B5EF4-FFF2-40B4-BE49-F238E27FC236}">
                <a16:creationId xmlns:a16="http://schemas.microsoft.com/office/drawing/2014/main" id="{734B3BE6-F830-F731-CB08-6FD9F61B37CB}"/>
              </a:ext>
            </a:extLst>
          </p:cNvPr>
          <p:cNvPicPr>
            <a:picLocks noChangeAspect="1"/>
          </p:cNvPicPr>
          <p:nvPr/>
        </p:nvPicPr>
        <p:blipFill>
          <a:blip r:embed="rId4"/>
          <a:stretch>
            <a:fillRect/>
          </a:stretch>
        </p:blipFill>
        <p:spPr>
          <a:xfrm>
            <a:off x="7283094" y="1070701"/>
            <a:ext cx="1998232" cy="1998232"/>
          </a:xfrm>
          <a:prstGeom prst="rect">
            <a:avLst/>
          </a:prstGeom>
        </p:spPr>
      </p:pic>
      <p:cxnSp>
        <p:nvCxnSpPr>
          <p:cNvPr id="9" name="Straight Arrow Connector 8">
            <a:extLst>
              <a:ext uri="{FF2B5EF4-FFF2-40B4-BE49-F238E27FC236}">
                <a16:creationId xmlns:a16="http://schemas.microsoft.com/office/drawing/2014/main" id="{4E23929F-276A-33D5-7E6F-CC477DCC97A0}"/>
              </a:ext>
            </a:extLst>
          </p:cNvPr>
          <p:cNvCxnSpPr/>
          <p:nvPr/>
        </p:nvCxnSpPr>
        <p:spPr>
          <a:xfrm flipH="1">
            <a:off x="5158854" y="2333767"/>
            <a:ext cx="2124240" cy="409433"/>
          </a:xfrm>
          <a:prstGeom prst="straightConnector1">
            <a:avLst/>
          </a:prstGeom>
          <a:ln w="38100">
            <a:solidFill>
              <a:schemeClr val="accent4"/>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42D18E4A-FCA5-7A0A-E271-195F76B7B007}"/>
              </a:ext>
            </a:extLst>
          </p:cNvPr>
          <p:cNvSpPr txBox="1"/>
          <p:nvPr/>
        </p:nvSpPr>
        <p:spPr>
          <a:xfrm rot="16200000">
            <a:off x="-1056279" y="4060551"/>
            <a:ext cx="3033231" cy="523220"/>
          </a:xfrm>
          <a:prstGeom prst="rect">
            <a:avLst/>
          </a:prstGeom>
          <a:noFill/>
        </p:spPr>
        <p:txBody>
          <a:bodyPr wrap="square" rtlCol="0">
            <a:spAutoFit/>
          </a:bodyPr>
          <a:lstStyle/>
          <a:p>
            <a:r>
              <a:rPr lang="en-US" sz="2800" dirty="0">
                <a:solidFill>
                  <a:schemeClr val="accent4"/>
                </a:solidFill>
              </a:rPr>
              <a:t>my.fsu.edu</a:t>
            </a:r>
          </a:p>
        </p:txBody>
      </p:sp>
      <p:sp>
        <p:nvSpPr>
          <p:cNvPr id="8" name="Content Placeholder 7">
            <a:extLst>
              <a:ext uri="{FF2B5EF4-FFF2-40B4-BE49-F238E27FC236}">
                <a16:creationId xmlns:a16="http://schemas.microsoft.com/office/drawing/2014/main" id="{841AFD9B-C976-138E-2433-FC0650EF8459}"/>
              </a:ext>
            </a:extLst>
          </p:cNvPr>
          <p:cNvSpPr>
            <a:spLocks noGrp="1"/>
          </p:cNvSpPr>
          <p:nvPr>
            <p:ph idx="1"/>
          </p:nvPr>
        </p:nvSpPr>
        <p:spPr>
          <a:xfrm>
            <a:off x="1480929" y="3291273"/>
            <a:ext cx="10257183" cy="3237807"/>
          </a:xfrm>
        </p:spPr>
        <p:txBody>
          <a:bodyPr>
            <a:normAutofit/>
          </a:bodyPr>
          <a:lstStyle/>
          <a:p>
            <a:endParaRPr lang="en-US" dirty="0"/>
          </a:p>
          <a:p>
            <a:r>
              <a:rPr lang="en-US" dirty="0"/>
              <a:t>Disclose inventions to Commercialization</a:t>
            </a:r>
          </a:p>
          <a:p>
            <a:r>
              <a:rPr lang="en-US" dirty="0"/>
              <a:t>Commercialization supports:</a:t>
            </a:r>
          </a:p>
          <a:p>
            <a:pPr lvl="1"/>
            <a:r>
              <a:rPr lang="en-US" dirty="0"/>
              <a:t>IP Protection - Patents and Copyrights</a:t>
            </a:r>
          </a:p>
          <a:p>
            <a:pPr lvl="1"/>
            <a:r>
              <a:rPr lang="en-US" dirty="0"/>
              <a:t>Licensing</a:t>
            </a:r>
          </a:p>
          <a:p>
            <a:pPr lvl="1"/>
            <a:r>
              <a:rPr lang="en-US" dirty="0"/>
              <a:t>Startup Facilitation</a:t>
            </a:r>
          </a:p>
          <a:p>
            <a:pPr lvl="1"/>
            <a:r>
              <a:rPr lang="en-US" dirty="0"/>
              <a:t>Incubation space</a:t>
            </a:r>
          </a:p>
          <a:p>
            <a:endParaRPr lang="en-US" dirty="0"/>
          </a:p>
          <a:p>
            <a:endParaRPr lang="en-US" dirty="0"/>
          </a:p>
        </p:txBody>
      </p:sp>
    </p:spTree>
    <p:extLst>
      <p:ext uri="{BB962C8B-B14F-4D97-AF65-F5344CB8AC3E}">
        <p14:creationId xmlns:p14="http://schemas.microsoft.com/office/powerpoint/2010/main" val="1715768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06F88-2A39-1810-569D-E82968F11F5C}"/>
              </a:ext>
            </a:extLst>
          </p:cNvPr>
          <p:cNvSpPr>
            <a:spLocks noGrp="1"/>
          </p:cNvSpPr>
          <p:nvPr>
            <p:ph type="title"/>
          </p:nvPr>
        </p:nvSpPr>
        <p:spPr/>
        <p:txBody>
          <a:bodyPr>
            <a:normAutofit fontScale="90000"/>
          </a:bodyPr>
          <a:lstStyle/>
          <a:p>
            <a:r>
              <a:rPr lang="en-US" dirty="0"/>
              <a:t>Research Development, Your First Step</a:t>
            </a:r>
          </a:p>
        </p:txBody>
      </p:sp>
      <p:sp>
        <p:nvSpPr>
          <p:cNvPr id="7" name="TextBox 6">
            <a:extLst>
              <a:ext uri="{FF2B5EF4-FFF2-40B4-BE49-F238E27FC236}">
                <a16:creationId xmlns:a16="http://schemas.microsoft.com/office/drawing/2014/main" id="{BEDD2450-144F-F834-BCE3-9D7999328DFD}"/>
              </a:ext>
            </a:extLst>
          </p:cNvPr>
          <p:cNvSpPr txBox="1"/>
          <p:nvPr/>
        </p:nvSpPr>
        <p:spPr>
          <a:xfrm rot="16200000">
            <a:off x="-1438686" y="4102592"/>
            <a:ext cx="3781417" cy="523220"/>
          </a:xfrm>
          <a:prstGeom prst="rect">
            <a:avLst/>
          </a:prstGeom>
          <a:noFill/>
        </p:spPr>
        <p:txBody>
          <a:bodyPr wrap="square" rtlCol="0">
            <a:spAutoFit/>
          </a:bodyPr>
          <a:lstStyle/>
          <a:p>
            <a:r>
              <a:rPr lang="en-US" sz="2800" dirty="0">
                <a:solidFill>
                  <a:schemeClr val="accent4"/>
                </a:solidFill>
              </a:rPr>
              <a:t>rd.research.fsu.edu</a:t>
            </a:r>
          </a:p>
        </p:txBody>
      </p:sp>
      <p:pic>
        <p:nvPicPr>
          <p:cNvPr id="9" name="Content Placeholder 8">
            <a:extLst>
              <a:ext uri="{FF2B5EF4-FFF2-40B4-BE49-F238E27FC236}">
                <a16:creationId xmlns:a16="http://schemas.microsoft.com/office/drawing/2014/main" id="{EE8AF726-B07C-EC98-C5DF-35FF7D2B06E5}"/>
              </a:ext>
            </a:extLst>
          </p:cNvPr>
          <p:cNvPicPr>
            <a:picLocks noGrp="1" noChangeAspect="1"/>
          </p:cNvPicPr>
          <p:nvPr>
            <p:ph idx="1"/>
          </p:nvPr>
        </p:nvPicPr>
        <p:blipFill>
          <a:blip r:embed="rId3"/>
          <a:stretch>
            <a:fillRect/>
          </a:stretch>
        </p:blipFill>
        <p:spPr>
          <a:xfrm>
            <a:off x="3107342" y="1032072"/>
            <a:ext cx="6765560" cy="5726273"/>
          </a:xfrm>
        </p:spPr>
      </p:pic>
    </p:spTree>
    <p:extLst>
      <p:ext uri="{BB962C8B-B14F-4D97-AF65-F5344CB8AC3E}">
        <p14:creationId xmlns:p14="http://schemas.microsoft.com/office/powerpoint/2010/main" val="236171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784BD-E891-8F83-848D-B3163274FFBD}"/>
              </a:ext>
            </a:extLst>
          </p:cNvPr>
          <p:cNvSpPr>
            <a:spLocks noGrp="1"/>
          </p:cNvSpPr>
          <p:nvPr>
            <p:ph type="title"/>
          </p:nvPr>
        </p:nvSpPr>
        <p:spPr/>
        <p:txBody>
          <a:bodyPr>
            <a:normAutofit fontScale="90000"/>
          </a:bodyPr>
          <a:lstStyle/>
          <a:p>
            <a:r>
              <a:rPr lang="en-US" dirty="0"/>
              <a:t>Specialized Research Support</a:t>
            </a:r>
          </a:p>
        </p:txBody>
      </p:sp>
      <p:pic>
        <p:nvPicPr>
          <p:cNvPr id="7" name="Picture 6" descr="A person wearing glasses and a floral shirt&#10;&#10;Description automatically generated">
            <a:extLst>
              <a:ext uri="{FF2B5EF4-FFF2-40B4-BE49-F238E27FC236}">
                <a16:creationId xmlns:a16="http://schemas.microsoft.com/office/drawing/2014/main" id="{364DA17B-0A64-872F-0800-48CCE1CBD4A3}"/>
              </a:ext>
            </a:extLst>
          </p:cNvPr>
          <p:cNvPicPr>
            <a:picLocks noChangeAspect="1"/>
          </p:cNvPicPr>
          <p:nvPr/>
        </p:nvPicPr>
        <p:blipFill rotWithShape="1">
          <a:blip r:embed="rId3"/>
          <a:srcRect l="271" t="842" r="-271" b="32522"/>
          <a:stretch/>
        </p:blipFill>
        <p:spPr>
          <a:xfrm>
            <a:off x="5522426" y="1049787"/>
            <a:ext cx="2011680" cy="2011680"/>
          </a:xfrm>
          <a:prstGeom prst="rect">
            <a:avLst/>
          </a:prstGeom>
        </p:spPr>
      </p:pic>
      <p:sp>
        <p:nvSpPr>
          <p:cNvPr id="8" name="TextBox 7">
            <a:extLst>
              <a:ext uri="{FF2B5EF4-FFF2-40B4-BE49-F238E27FC236}">
                <a16:creationId xmlns:a16="http://schemas.microsoft.com/office/drawing/2014/main" id="{791E5B02-F36A-400B-74BB-B9AB06FDDD39}"/>
              </a:ext>
            </a:extLst>
          </p:cNvPr>
          <p:cNvSpPr txBox="1"/>
          <p:nvPr/>
        </p:nvSpPr>
        <p:spPr>
          <a:xfrm>
            <a:off x="2089086" y="3209028"/>
            <a:ext cx="2437740" cy="646331"/>
          </a:xfrm>
          <a:prstGeom prst="rect">
            <a:avLst/>
          </a:prstGeom>
          <a:noFill/>
        </p:spPr>
        <p:txBody>
          <a:bodyPr wrap="square" rtlCol="0">
            <a:spAutoFit/>
          </a:bodyPr>
          <a:lstStyle/>
          <a:p>
            <a:pPr algn="ctr"/>
            <a:r>
              <a:rPr lang="en-US" b="1" dirty="0">
                <a:solidFill>
                  <a:srgbClr val="782F40"/>
                </a:solidFill>
              </a:rPr>
              <a:t>Dr. Carolyn Bradley</a:t>
            </a:r>
          </a:p>
          <a:p>
            <a:pPr algn="ctr"/>
            <a:r>
              <a:rPr lang="en-US" dirty="0">
                <a:solidFill>
                  <a:srgbClr val="782F40"/>
                </a:solidFill>
              </a:rPr>
              <a:t>Arts &amp; Humanities</a:t>
            </a:r>
          </a:p>
        </p:txBody>
      </p:sp>
      <p:sp>
        <p:nvSpPr>
          <p:cNvPr id="9" name="TextBox 8">
            <a:extLst>
              <a:ext uri="{FF2B5EF4-FFF2-40B4-BE49-F238E27FC236}">
                <a16:creationId xmlns:a16="http://schemas.microsoft.com/office/drawing/2014/main" id="{3B914DA4-B341-DEFB-D795-FDA99CD2787D}"/>
              </a:ext>
            </a:extLst>
          </p:cNvPr>
          <p:cNvSpPr txBox="1"/>
          <p:nvPr/>
        </p:nvSpPr>
        <p:spPr>
          <a:xfrm>
            <a:off x="5044645" y="3209028"/>
            <a:ext cx="2817979" cy="646331"/>
          </a:xfrm>
          <a:prstGeom prst="rect">
            <a:avLst/>
          </a:prstGeom>
          <a:noFill/>
        </p:spPr>
        <p:txBody>
          <a:bodyPr wrap="square" rtlCol="0">
            <a:spAutoFit/>
          </a:bodyPr>
          <a:lstStyle/>
          <a:p>
            <a:pPr algn="ctr"/>
            <a:r>
              <a:rPr lang="en-US" b="1" dirty="0">
                <a:solidFill>
                  <a:srgbClr val="782F40"/>
                </a:solidFill>
              </a:rPr>
              <a:t>Dr. Nicole Viverito</a:t>
            </a:r>
          </a:p>
          <a:p>
            <a:pPr algn="ctr"/>
            <a:r>
              <a:rPr lang="en-US" dirty="0">
                <a:solidFill>
                  <a:srgbClr val="782F40"/>
                </a:solidFill>
              </a:rPr>
              <a:t>Health &amp; Life Sciences</a:t>
            </a:r>
          </a:p>
        </p:txBody>
      </p:sp>
      <p:sp>
        <p:nvSpPr>
          <p:cNvPr id="10" name="TextBox 9">
            <a:extLst>
              <a:ext uri="{FF2B5EF4-FFF2-40B4-BE49-F238E27FC236}">
                <a16:creationId xmlns:a16="http://schemas.microsoft.com/office/drawing/2014/main" id="{36CFF23C-E715-7794-5243-6D7DA9E0261A}"/>
              </a:ext>
            </a:extLst>
          </p:cNvPr>
          <p:cNvSpPr txBox="1"/>
          <p:nvPr/>
        </p:nvSpPr>
        <p:spPr>
          <a:xfrm>
            <a:off x="8600171" y="3209029"/>
            <a:ext cx="2565225" cy="646331"/>
          </a:xfrm>
          <a:prstGeom prst="rect">
            <a:avLst/>
          </a:prstGeom>
          <a:noFill/>
        </p:spPr>
        <p:txBody>
          <a:bodyPr wrap="square" rtlCol="0">
            <a:spAutoFit/>
          </a:bodyPr>
          <a:lstStyle/>
          <a:p>
            <a:pPr algn="ctr"/>
            <a:r>
              <a:rPr lang="en-US" b="1" dirty="0">
                <a:solidFill>
                  <a:srgbClr val="782F40"/>
                </a:solidFill>
              </a:rPr>
              <a:t>Dr. W. Jared Parmer</a:t>
            </a:r>
          </a:p>
          <a:p>
            <a:pPr algn="ctr"/>
            <a:r>
              <a:rPr lang="en-US" dirty="0">
                <a:solidFill>
                  <a:srgbClr val="782F40"/>
                </a:solidFill>
              </a:rPr>
              <a:t>Social Sciences</a:t>
            </a:r>
          </a:p>
        </p:txBody>
      </p:sp>
      <p:sp>
        <p:nvSpPr>
          <p:cNvPr id="11" name="TextBox 10">
            <a:extLst>
              <a:ext uri="{FF2B5EF4-FFF2-40B4-BE49-F238E27FC236}">
                <a16:creationId xmlns:a16="http://schemas.microsoft.com/office/drawing/2014/main" id="{0A9F6C6B-FB49-EBD6-A2A3-149641278341}"/>
              </a:ext>
            </a:extLst>
          </p:cNvPr>
          <p:cNvSpPr txBox="1"/>
          <p:nvPr/>
        </p:nvSpPr>
        <p:spPr>
          <a:xfrm>
            <a:off x="3751849" y="5991533"/>
            <a:ext cx="2437740" cy="923330"/>
          </a:xfrm>
          <a:prstGeom prst="rect">
            <a:avLst/>
          </a:prstGeom>
          <a:noFill/>
        </p:spPr>
        <p:txBody>
          <a:bodyPr wrap="square" rtlCol="0">
            <a:spAutoFit/>
          </a:bodyPr>
          <a:lstStyle/>
          <a:p>
            <a:pPr algn="ctr"/>
            <a:r>
              <a:rPr lang="en-US" b="1" dirty="0">
                <a:solidFill>
                  <a:srgbClr val="782F40"/>
                </a:solidFill>
              </a:rPr>
              <a:t>TBD</a:t>
            </a:r>
          </a:p>
          <a:p>
            <a:pPr algn="ctr"/>
            <a:r>
              <a:rPr lang="en-US" dirty="0">
                <a:solidFill>
                  <a:srgbClr val="782F40"/>
                </a:solidFill>
              </a:rPr>
              <a:t>Science &amp; Technology</a:t>
            </a:r>
          </a:p>
        </p:txBody>
      </p:sp>
      <p:sp>
        <p:nvSpPr>
          <p:cNvPr id="3" name="Rectangle 2">
            <a:extLst>
              <a:ext uri="{FF2B5EF4-FFF2-40B4-BE49-F238E27FC236}">
                <a16:creationId xmlns:a16="http://schemas.microsoft.com/office/drawing/2014/main" id="{2BEA69DA-6F4B-6B31-B94D-6BBE3C9F34E8}"/>
              </a:ext>
            </a:extLst>
          </p:cNvPr>
          <p:cNvSpPr/>
          <p:nvPr/>
        </p:nvSpPr>
        <p:spPr>
          <a:xfrm>
            <a:off x="3883105" y="3979853"/>
            <a:ext cx="2011680" cy="201168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C29BEC13-7155-5775-5314-AABA0DF77237}"/>
              </a:ext>
            </a:extLst>
          </p:cNvPr>
          <p:cNvPicPr>
            <a:picLocks noChangeAspect="1"/>
          </p:cNvPicPr>
          <p:nvPr/>
        </p:nvPicPr>
        <p:blipFill>
          <a:blip r:embed="rId4"/>
          <a:stretch>
            <a:fillRect/>
          </a:stretch>
        </p:blipFill>
        <p:spPr>
          <a:xfrm>
            <a:off x="3567260" y="4133065"/>
            <a:ext cx="2643369" cy="1580761"/>
          </a:xfrm>
          <a:prstGeom prst="rect">
            <a:avLst/>
          </a:prstGeom>
        </p:spPr>
      </p:pic>
      <p:pic>
        <p:nvPicPr>
          <p:cNvPr id="5" name="Picture 4" descr="2026 Carolyn Cropped">
            <a:extLst>
              <a:ext uri="{FF2B5EF4-FFF2-40B4-BE49-F238E27FC236}">
                <a16:creationId xmlns:a16="http://schemas.microsoft.com/office/drawing/2014/main" id="{886B26D6-1F21-5BF6-2D5B-15A41E4517D7}"/>
              </a:ext>
            </a:extLst>
          </p:cNvPr>
          <p:cNvPicPr>
            <a:picLocks noChangeAspect="1"/>
          </p:cNvPicPr>
          <p:nvPr/>
        </p:nvPicPr>
        <p:blipFill>
          <a:blip r:embed="rId5"/>
          <a:srcRect l="4002" t="-558" r="9364" b="31252"/>
          <a:stretch>
            <a:fillRect/>
          </a:stretch>
        </p:blipFill>
        <p:spPr>
          <a:xfrm>
            <a:off x="2195764" y="1049787"/>
            <a:ext cx="2011681" cy="2011679"/>
          </a:xfrm>
          <a:prstGeom prst="rect">
            <a:avLst/>
          </a:prstGeom>
        </p:spPr>
      </p:pic>
      <p:pic>
        <p:nvPicPr>
          <p:cNvPr id="14" name="Picture 13">
            <a:extLst>
              <a:ext uri="{FF2B5EF4-FFF2-40B4-BE49-F238E27FC236}">
                <a16:creationId xmlns:a16="http://schemas.microsoft.com/office/drawing/2014/main" id="{D2C68A5F-FF01-5BD6-61A0-E6AEA9A7FA9A}"/>
              </a:ext>
            </a:extLst>
          </p:cNvPr>
          <p:cNvPicPr>
            <a:picLocks noChangeAspect="1"/>
          </p:cNvPicPr>
          <p:nvPr/>
        </p:nvPicPr>
        <p:blipFill>
          <a:blip r:embed="rId6"/>
          <a:srcRect l="12903" t="11209" r="10994" b="36497"/>
          <a:stretch>
            <a:fillRect/>
          </a:stretch>
        </p:blipFill>
        <p:spPr>
          <a:xfrm>
            <a:off x="8849088" y="1049787"/>
            <a:ext cx="2011680" cy="2073496"/>
          </a:xfrm>
          <a:prstGeom prst="rect">
            <a:avLst/>
          </a:prstGeom>
        </p:spPr>
      </p:pic>
      <p:pic>
        <p:nvPicPr>
          <p:cNvPr id="6" name="Picture 5">
            <a:extLst>
              <a:ext uri="{FF2B5EF4-FFF2-40B4-BE49-F238E27FC236}">
                <a16:creationId xmlns:a16="http://schemas.microsoft.com/office/drawing/2014/main" id="{D752937F-224D-D4FA-7CC6-E625342C7883}"/>
              </a:ext>
            </a:extLst>
          </p:cNvPr>
          <p:cNvPicPr>
            <a:picLocks noChangeAspect="1"/>
          </p:cNvPicPr>
          <p:nvPr/>
        </p:nvPicPr>
        <p:blipFill>
          <a:blip r:embed="rId7"/>
          <a:stretch>
            <a:fillRect/>
          </a:stretch>
        </p:blipFill>
        <p:spPr>
          <a:xfrm>
            <a:off x="7423529" y="3957103"/>
            <a:ext cx="1933578" cy="2057180"/>
          </a:xfrm>
          <a:prstGeom prst="rect">
            <a:avLst/>
          </a:prstGeom>
        </p:spPr>
      </p:pic>
      <p:sp>
        <p:nvSpPr>
          <p:cNvPr id="15" name="TextBox 14">
            <a:extLst>
              <a:ext uri="{FF2B5EF4-FFF2-40B4-BE49-F238E27FC236}">
                <a16:creationId xmlns:a16="http://schemas.microsoft.com/office/drawing/2014/main" id="{1C01C53E-F122-2CB6-F9DB-C1E1F3F285E6}"/>
              </a:ext>
            </a:extLst>
          </p:cNvPr>
          <p:cNvSpPr txBox="1"/>
          <p:nvPr/>
        </p:nvSpPr>
        <p:spPr>
          <a:xfrm>
            <a:off x="5341626" y="6103582"/>
            <a:ext cx="6097384" cy="646331"/>
          </a:xfrm>
          <a:prstGeom prst="rect">
            <a:avLst/>
          </a:prstGeom>
          <a:noFill/>
        </p:spPr>
        <p:txBody>
          <a:bodyPr wrap="square">
            <a:spAutoFit/>
          </a:bodyPr>
          <a:lstStyle/>
          <a:p>
            <a:pPr algn="ctr"/>
            <a:r>
              <a:rPr lang="en-US" sz="1800" b="1" dirty="0">
                <a:solidFill>
                  <a:srgbClr val="782F40"/>
                </a:solidFill>
              </a:rPr>
              <a:t>Dr. Livia Navon</a:t>
            </a:r>
          </a:p>
          <a:p>
            <a:pPr algn="ctr"/>
            <a:r>
              <a:rPr lang="en-US" sz="1800" dirty="0">
                <a:solidFill>
                  <a:srgbClr val="782F40"/>
                </a:solidFill>
              </a:rPr>
              <a:t>Strategic Research</a:t>
            </a:r>
          </a:p>
        </p:txBody>
      </p:sp>
    </p:spTree>
    <p:extLst>
      <p:ext uri="{BB962C8B-B14F-4D97-AF65-F5344CB8AC3E}">
        <p14:creationId xmlns:p14="http://schemas.microsoft.com/office/powerpoint/2010/main" val="30308484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A4AE647-2D02-CB95-45FE-91EC6A3077E0}"/>
              </a:ext>
            </a:extLst>
          </p:cNvPr>
          <p:cNvPicPr>
            <a:picLocks noChangeAspect="1"/>
          </p:cNvPicPr>
          <p:nvPr/>
        </p:nvPicPr>
        <p:blipFill>
          <a:blip r:embed="rId3"/>
          <a:srcRect b="13043"/>
          <a:stretch>
            <a:fillRect/>
          </a:stretch>
        </p:blipFill>
        <p:spPr>
          <a:xfrm>
            <a:off x="328863" y="447261"/>
            <a:ext cx="8749584" cy="5963478"/>
          </a:xfrm>
          <a:prstGeom prst="rect">
            <a:avLst/>
          </a:prstGeom>
        </p:spPr>
      </p:pic>
      <p:sp>
        <p:nvSpPr>
          <p:cNvPr id="6" name="TextBox 5">
            <a:extLst>
              <a:ext uri="{FF2B5EF4-FFF2-40B4-BE49-F238E27FC236}">
                <a16:creationId xmlns:a16="http://schemas.microsoft.com/office/drawing/2014/main" id="{B13B9D79-34B3-ABF4-863E-3B35BFC3B183}"/>
              </a:ext>
            </a:extLst>
          </p:cNvPr>
          <p:cNvSpPr txBox="1"/>
          <p:nvPr/>
        </p:nvSpPr>
        <p:spPr>
          <a:xfrm>
            <a:off x="9078447" y="746899"/>
            <a:ext cx="2966503" cy="707886"/>
          </a:xfrm>
          <a:prstGeom prst="rect">
            <a:avLst/>
          </a:prstGeom>
          <a:noFill/>
        </p:spPr>
        <p:txBody>
          <a:bodyPr wrap="square" rtlCol="0">
            <a:spAutoFit/>
          </a:bodyPr>
          <a:lstStyle/>
          <a:p>
            <a:pPr algn="ctr"/>
            <a:r>
              <a:rPr lang="en-US" sz="2000" b="1" dirty="0">
                <a:solidFill>
                  <a:schemeClr val="bg1"/>
                </a:solidFill>
              </a:rPr>
              <a:t>Schedule your 1:1 Meeting Today!</a:t>
            </a:r>
          </a:p>
        </p:txBody>
      </p:sp>
      <p:pic>
        <p:nvPicPr>
          <p:cNvPr id="8" name="Picture 7">
            <a:extLst>
              <a:ext uri="{FF2B5EF4-FFF2-40B4-BE49-F238E27FC236}">
                <a16:creationId xmlns:a16="http://schemas.microsoft.com/office/drawing/2014/main" id="{31943CFD-F646-2FF6-5F20-92DEC5AFD5C7}"/>
              </a:ext>
            </a:extLst>
          </p:cNvPr>
          <p:cNvPicPr>
            <a:picLocks noChangeAspect="1"/>
          </p:cNvPicPr>
          <p:nvPr/>
        </p:nvPicPr>
        <p:blipFill>
          <a:blip r:embed="rId4"/>
          <a:stretch>
            <a:fillRect/>
          </a:stretch>
        </p:blipFill>
        <p:spPr>
          <a:xfrm>
            <a:off x="9520364" y="4440618"/>
            <a:ext cx="1847714" cy="1808039"/>
          </a:xfrm>
          <a:prstGeom prst="rect">
            <a:avLst/>
          </a:prstGeom>
        </p:spPr>
      </p:pic>
      <p:pic>
        <p:nvPicPr>
          <p:cNvPr id="4" name="Picture 3">
            <a:extLst>
              <a:ext uri="{FF2B5EF4-FFF2-40B4-BE49-F238E27FC236}">
                <a16:creationId xmlns:a16="http://schemas.microsoft.com/office/drawing/2014/main" id="{735A0280-F9D8-58B3-28EC-08286B39B4FE}"/>
              </a:ext>
            </a:extLst>
          </p:cNvPr>
          <p:cNvPicPr>
            <a:picLocks noChangeAspect="1"/>
          </p:cNvPicPr>
          <p:nvPr/>
        </p:nvPicPr>
        <p:blipFill>
          <a:blip r:embed="rId5"/>
          <a:srcRect b="12850"/>
          <a:stretch>
            <a:fillRect/>
          </a:stretch>
        </p:blipFill>
        <p:spPr>
          <a:xfrm>
            <a:off x="9614368" y="1837558"/>
            <a:ext cx="1659705" cy="1808039"/>
          </a:xfrm>
          <a:prstGeom prst="rect">
            <a:avLst/>
          </a:prstGeom>
        </p:spPr>
      </p:pic>
      <p:sp>
        <p:nvSpPr>
          <p:cNvPr id="3" name="TextBox 2">
            <a:extLst>
              <a:ext uri="{FF2B5EF4-FFF2-40B4-BE49-F238E27FC236}">
                <a16:creationId xmlns:a16="http://schemas.microsoft.com/office/drawing/2014/main" id="{9085A642-0E6F-AF42-3C11-E031085C9B27}"/>
              </a:ext>
            </a:extLst>
          </p:cNvPr>
          <p:cNvSpPr txBox="1"/>
          <p:nvPr/>
        </p:nvSpPr>
        <p:spPr>
          <a:xfrm>
            <a:off x="9225049" y="3657735"/>
            <a:ext cx="6097384" cy="400110"/>
          </a:xfrm>
          <a:prstGeom prst="rect">
            <a:avLst/>
          </a:prstGeom>
          <a:noFill/>
        </p:spPr>
        <p:txBody>
          <a:bodyPr wrap="square">
            <a:spAutoFit/>
          </a:bodyPr>
          <a:lstStyle/>
          <a:p>
            <a:r>
              <a:rPr lang="en-US" sz="2000" b="1" dirty="0">
                <a:solidFill>
                  <a:schemeClr val="bg1"/>
                </a:solidFill>
              </a:rPr>
              <a:t>Dr. Crystal Ladwig </a:t>
            </a:r>
            <a:endParaRPr lang="en-US" dirty="0"/>
          </a:p>
        </p:txBody>
      </p:sp>
    </p:spTree>
    <p:extLst>
      <p:ext uri="{BB962C8B-B14F-4D97-AF65-F5344CB8AC3E}">
        <p14:creationId xmlns:p14="http://schemas.microsoft.com/office/powerpoint/2010/main" val="1076096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7DDF028-211D-89DA-8C69-75F17695DE6F}"/>
              </a:ext>
            </a:extLst>
          </p:cNvPr>
          <p:cNvPicPr>
            <a:picLocks noChangeAspect="1"/>
          </p:cNvPicPr>
          <p:nvPr/>
        </p:nvPicPr>
        <p:blipFill>
          <a:blip r:embed="rId3"/>
          <a:stretch>
            <a:fillRect/>
          </a:stretch>
        </p:blipFill>
        <p:spPr>
          <a:xfrm>
            <a:off x="0" y="-1"/>
            <a:ext cx="12192000" cy="1872019"/>
          </a:xfrm>
          <a:prstGeom prst="rect">
            <a:avLst/>
          </a:prstGeom>
        </p:spPr>
      </p:pic>
      <p:sp>
        <p:nvSpPr>
          <p:cNvPr id="11" name="TextBox 10">
            <a:extLst>
              <a:ext uri="{FF2B5EF4-FFF2-40B4-BE49-F238E27FC236}">
                <a16:creationId xmlns:a16="http://schemas.microsoft.com/office/drawing/2014/main" id="{81521284-87ED-5DA1-9C85-5411424EC6BD}"/>
              </a:ext>
            </a:extLst>
          </p:cNvPr>
          <p:cNvSpPr txBox="1"/>
          <p:nvPr/>
        </p:nvSpPr>
        <p:spPr>
          <a:xfrm>
            <a:off x="1072342" y="1872020"/>
            <a:ext cx="11119658" cy="4862870"/>
          </a:xfrm>
          <a:prstGeom prst="rect">
            <a:avLst/>
          </a:prstGeom>
          <a:solidFill>
            <a:schemeClr val="bg1"/>
          </a:solidFill>
        </p:spPr>
        <p:txBody>
          <a:bodyPr wrap="square" rtlCol="0">
            <a:spAutoFit/>
          </a:bodyPr>
          <a:lstStyle/>
          <a:p>
            <a:pPr algn="ctr"/>
            <a:r>
              <a:rPr lang="en-US" sz="3200" b="1" dirty="0"/>
              <a:t>October 17-24</a:t>
            </a:r>
          </a:p>
          <a:p>
            <a:pPr algn="ctr"/>
            <a:endParaRPr lang="en-US" sz="1400" dirty="0"/>
          </a:p>
          <a:p>
            <a:pPr algn="ctr"/>
            <a:r>
              <a:rPr lang="en-US" sz="2000" dirty="0"/>
              <a:t>Student Poster Sessions</a:t>
            </a:r>
          </a:p>
          <a:p>
            <a:pPr algn="ctr"/>
            <a:r>
              <a:rPr lang="en-US" sz="2000" dirty="0"/>
              <a:t>Lighting Talks</a:t>
            </a:r>
          </a:p>
          <a:p>
            <a:pPr algn="ctr"/>
            <a:r>
              <a:rPr lang="en-US" sz="2000" dirty="0"/>
              <a:t>Collaborative Collision: The Future of Intelligence</a:t>
            </a:r>
          </a:p>
          <a:p>
            <a:pPr algn="ctr"/>
            <a:r>
              <a:rPr lang="en-US" sz="2000" dirty="0"/>
              <a:t>Carothers Lecture</a:t>
            </a:r>
          </a:p>
          <a:p>
            <a:pPr algn="ctr"/>
            <a:r>
              <a:rPr lang="en-US" sz="2000" dirty="0"/>
              <a:t>Compliance Training</a:t>
            </a:r>
          </a:p>
          <a:p>
            <a:pPr algn="ctr"/>
            <a:r>
              <a:rPr lang="en-US" sz="2000" dirty="0"/>
              <a:t>Communicating your Impact!</a:t>
            </a:r>
          </a:p>
          <a:p>
            <a:pPr algn="ctr"/>
            <a:r>
              <a:rPr lang="en-US" sz="2000" dirty="0"/>
              <a:t>Research Open House</a:t>
            </a:r>
          </a:p>
          <a:p>
            <a:pPr algn="ctr"/>
            <a:r>
              <a:rPr lang="en-US" sz="2000" dirty="0"/>
              <a:t>President’s Showcase of Undergraduate Research</a:t>
            </a:r>
          </a:p>
          <a:p>
            <a:pPr algn="ctr"/>
            <a:r>
              <a:rPr lang="en-US" sz="2000" dirty="0"/>
              <a:t>Discovery Challenge</a:t>
            </a:r>
          </a:p>
          <a:p>
            <a:pPr algn="ctr"/>
            <a:r>
              <a:rPr lang="en-US" sz="2000" dirty="0"/>
              <a:t>Saturday Morning Physics</a:t>
            </a:r>
          </a:p>
          <a:p>
            <a:pPr algn="ctr"/>
            <a:r>
              <a:rPr lang="en-US" sz="2000" dirty="0"/>
              <a:t>Team Science Training</a:t>
            </a:r>
          </a:p>
          <a:p>
            <a:pPr algn="ctr"/>
            <a:r>
              <a:rPr lang="en-US" sz="2000" dirty="0"/>
              <a:t>Kaleidoscope:  Innovation in the Arts &amp; Humanities</a:t>
            </a:r>
          </a:p>
          <a:p>
            <a:pPr algn="ctr"/>
            <a:r>
              <a:rPr lang="en-US" sz="2400" b="1" dirty="0"/>
              <a:t>And more!</a:t>
            </a:r>
          </a:p>
        </p:txBody>
      </p:sp>
      <p:cxnSp>
        <p:nvCxnSpPr>
          <p:cNvPr id="13" name="Straight Connector 12">
            <a:extLst>
              <a:ext uri="{FF2B5EF4-FFF2-40B4-BE49-F238E27FC236}">
                <a16:creationId xmlns:a16="http://schemas.microsoft.com/office/drawing/2014/main" id="{8AE262C6-255D-91FA-A8F6-72AF0F79FC9F}"/>
              </a:ext>
            </a:extLst>
          </p:cNvPr>
          <p:cNvCxnSpPr/>
          <p:nvPr/>
        </p:nvCxnSpPr>
        <p:spPr>
          <a:xfrm>
            <a:off x="4764505" y="2550695"/>
            <a:ext cx="3765884" cy="0"/>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C6C8E643-72EA-B492-E9CA-821D59460343}"/>
              </a:ext>
            </a:extLst>
          </p:cNvPr>
          <p:cNvSpPr txBox="1"/>
          <p:nvPr/>
        </p:nvSpPr>
        <p:spPr>
          <a:xfrm rot="16200000">
            <a:off x="-2494028" y="2891020"/>
            <a:ext cx="5895834" cy="523220"/>
          </a:xfrm>
          <a:prstGeom prst="rect">
            <a:avLst/>
          </a:prstGeom>
          <a:noFill/>
        </p:spPr>
        <p:txBody>
          <a:bodyPr wrap="square" rtlCol="0">
            <a:spAutoFit/>
          </a:bodyPr>
          <a:lstStyle/>
          <a:p>
            <a:r>
              <a:rPr lang="en-US" sz="2800" dirty="0">
                <a:solidFill>
                  <a:schemeClr val="accent4"/>
                </a:solidFill>
              </a:rPr>
              <a:t>discoverydays.fsu.edu</a:t>
            </a:r>
          </a:p>
        </p:txBody>
      </p:sp>
    </p:spTree>
    <p:extLst>
      <p:ext uri="{BB962C8B-B14F-4D97-AF65-F5344CB8AC3E}">
        <p14:creationId xmlns:p14="http://schemas.microsoft.com/office/powerpoint/2010/main" val="9375242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3F2DD6-C65A-FBDE-65D8-E27D0E784F57}"/>
              </a:ext>
            </a:extLst>
          </p:cNvPr>
          <p:cNvSpPr>
            <a:spLocks noGrp="1"/>
          </p:cNvSpPr>
          <p:nvPr>
            <p:ph type="ctrTitle"/>
          </p:nvPr>
        </p:nvSpPr>
        <p:spPr>
          <a:xfrm>
            <a:off x="1432559" y="1828945"/>
            <a:ext cx="10144539" cy="2387600"/>
          </a:xfrm>
        </p:spPr>
        <p:txBody>
          <a:bodyPr/>
          <a:lstStyle/>
          <a:p>
            <a:r>
              <a:rPr lang="en-US" sz="6000" dirty="0"/>
              <a:t>Thank you.</a:t>
            </a:r>
            <a:br>
              <a:rPr lang="en-US" dirty="0"/>
            </a:br>
            <a:br>
              <a:rPr lang="en-US" dirty="0"/>
            </a:br>
            <a:endParaRPr lang="en-US" dirty="0"/>
          </a:p>
        </p:txBody>
      </p:sp>
      <p:sp>
        <p:nvSpPr>
          <p:cNvPr id="2" name="Subtitle 1">
            <a:extLst>
              <a:ext uri="{FF2B5EF4-FFF2-40B4-BE49-F238E27FC236}">
                <a16:creationId xmlns:a16="http://schemas.microsoft.com/office/drawing/2014/main" id="{DE7AD2B5-7191-0B35-5736-0ECA19AE73F0}"/>
              </a:ext>
            </a:extLst>
          </p:cNvPr>
          <p:cNvSpPr>
            <a:spLocks noGrp="1"/>
          </p:cNvSpPr>
          <p:nvPr>
            <p:ph type="subTitle" idx="1"/>
          </p:nvPr>
        </p:nvSpPr>
        <p:spPr>
          <a:xfrm>
            <a:off x="1432559" y="4591253"/>
            <a:ext cx="10144539" cy="1655762"/>
          </a:xfrm>
        </p:spPr>
        <p:txBody>
          <a:bodyPr/>
          <a:lstStyle/>
          <a:p>
            <a:r>
              <a:rPr lang="en-US" dirty="0">
                <a:solidFill>
                  <a:schemeClr val="accent2"/>
                </a:solidFill>
                <a:hlinkClick r:id="rId3">
                  <a:extLst>
                    <a:ext uri="{A12FA001-AC4F-418D-AE19-62706E023703}">
                      <ahyp:hlinkClr xmlns:ahyp="http://schemas.microsoft.com/office/drawing/2018/hyperlinkcolor" val="tx"/>
                    </a:ext>
                  </a:extLst>
                </a:hlinkClick>
              </a:rPr>
              <a:t>Stacey@fsu.edu</a:t>
            </a:r>
            <a:r>
              <a:rPr lang="en-US" dirty="0">
                <a:solidFill>
                  <a:schemeClr val="accent2"/>
                </a:solidFill>
              </a:rPr>
              <a:t> </a:t>
            </a:r>
          </a:p>
        </p:txBody>
      </p:sp>
    </p:spTree>
    <p:extLst>
      <p:ext uri="{BB962C8B-B14F-4D97-AF65-F5344CB8AC3E}">
        <p14:creationId xmlns:p14="http://schemas.microsoft.com/office/powerpoint/2010/main" val="2804600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0E32A15-282E-419F-8911-AA2FE87952E6}"/>
              </a:ext>
            </a:extLst>
          </p:cNvPr>
          <p:cNvSpPr txBox="1">
            <a:spLocks/>
          </p:cNvSpPr>
          <p:nvPr/>
        </p:nvSpPr>
        <p:spPr>
          <a:xfrm>
            <a:off x="2926481" y="2621029"/>
            <a:ext cx="7641783" cy="412128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3600" kern="1200">
                <a:solidFill>
                  <a:schemeClr val="tx1"/>
                </a:solidFill>
                <a:latin typeface="Arial" charset="0"/>
                <a:ea typeface="Arial" charset="0"/>
                <a:cs typeface="Arial" charset="0"/>
              </a:defRPr>
            </a:lvl1pPr>
            <a:lvl2pPr marL="342900" indent="0" algn="ctr" defTabSz="914400" rtl="0" eaLnBrk="1" latinLnBrk="0" hangingPunct="1">
              <a:lnSpc>
                <a:spcPct val="90000"/>
              </a:lnSpc>
              <a:spcBef>
                <a:spcPts val="500"/>
              </a:spcBef>
              <a:buFont typeface="Arial" panose="020B0604020202020204" pitchFamily="34" charset="0"/>
              <a:buNone/>
              <a:defRPr sz="1500" kern="1200">
                <a:solidFill>
                  <a:schemeClr val="tx1"/>
                </a:solidFill>
                <a:latin typeface="+mn-lt"/>
                <a:ea typeface="+mn-ea"/>
                <a:cs typeface="+mn-cs"/>
              </a:defRPr>
            </a:lvl2pPr>
            <a:lvl3pPr marL="685800" indent="0" algn="ctr" defTabSz="914400" rtl="0" eaLnBrk="1" latinLnBrk="0" hangingPunct="1">
              <a:lnSpc>
                <a:spcPct val="90000"/>
              </a:lnSpc>
              <a:spcBef>
                <a:spcPts val="500"/>
              </a:spcBef>
              <a:buFont typeface="Arial" panose="020B0604020202020204" pitchFamily="34" charset="0"/>
              <a:buNone/>
              <a:defRPr sz="1350" kern="1200">
                <a:solidFill>
                  <a:schemeClr val="tx1"/>
                </a:solidFill>
                <a:latin typeface="+mn-lt"/>
                <a:ea typeface="+mn-ea"/>
                <a:cs typeface="+mn-cs"/>
              </a:defRPr>
            </a:lvl3pPr>
            <a:lvl4pPr marL="10287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4pPr>
            <a:lvl5pPr marL="13716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5pPr>
            <a:lvl6pPr marL="17145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6pPr>
            <a:lvl7pPr marL="20574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7pPr>
            <a:lvl8pPr marL="24003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8pPr>
            <a:lvl9pPr marL="2743200" indent="0" algn="ctr"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9pPr>
          </a:lstStyle>
          <a:p>
            <a:pPr algn="l">
              <a:lnSpc>
                <a:spcPct val="130000"/>
              </a:lnSpc>
            </a:pPr>
            <a:r>
              <a:rPr lang="en-US" sz="2800" dirty="0">
                <a:solidFill>
                  <a:srgbClr val="656565"/>
                </a:solidFill>
                <a:latin typeface="Open Sans" panose="020B0606030504020204" pitchFamily="34" charset="0"/>
                <a:ea typeface="Open Sans" panose="020B0606030504020204" pitchFamily="34" charset="0"/>
                <a:cs typeface="Open Sans" panose="020B0606030504020204" pitchFamily="34" charset="0"/>
              </a:rPr>
              <a:t>Studious inquiry or examination especially</a:t>
            </a:r>
            <a:r>
              <a:rPr lang="en-US" sz="2800" b="1" dirty="0">
                <a:solidFill>
                  <a:srgbClr val="656565"/>
                </a:solidFill>
                <a:latin typeface="Open Sans" panose="020B0606030504020204" pitchFamily="34" charset="0"/>
                <a:ea typeface="Open Sans" panose="020B0606030504020204" pitchFamily="34" charset="0"/>
                <a:cs typeface="Open Sans" panose="020B0606030504020204" pitchFamily="34" charset="0"/>
              </a:rPr>
              <a:t>: </a:t>
            </a:r>
            <a:r>
              <a:rPr lang="en-US" sz="2800" dirty="0">
                <a:solidFill>
                  <a:srgbClr val="656565"/>
                </a:solidFill>
                <a:latin typeface="Open Sans" panose="020B0606030504020204" pitchFamily="34" charset="0"/>
                <a:ea typeface="Open Sans" panose="020B0606030504020204" pitchFamily="34" charset="0"/>
                <a:cs typeface="Open Sans" panose="020B0606030504020204" pitchFamily="34" charset="0"/>
              </a:rPr>
              <a:t>investigation or experimentation aimed at the discovery and interpretation of facts, revision of accepted theories or laws in the light of new facts, or practical application of such new or revised theories or laws. </a:t>
            </a:r>
          </a:p>
          <a:p>
            <a:pPr algn="l">
              <a:lnSpc>
                <a:spcPct val="130000"/>
              </a:lnSpc>
            </a:pPr>
            <a:endParaRPr lang="en-US" sz="2800" dirty="0">
              <a:solidFill>
                <a:srgbClr val="656565"/>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2" name="Group 1">
            <a:extLst>
              <a:ext uri="{FF2B5EF4-FFF2-40B4-BE49-F238E27FC236}">
                <a16:creationId xmlns:a16="http://schemas.microsoft.com/office/drawing/2014/main" id="{FB8CBF0B-716C-5BE1-4C76-965353CC74E7}"/>
              </a:ext>
            </a:extLst>
          </p:cNvPr>
          <p:cNvGrpSpPr/>
          <p:nvPr/>
        </p:nvGrpSpPr>
        <p:grpSpPr>
          <a:xfrm>
            <a:off x="-2749955" y="603766"/>
            <a:ext cx="19168433" cy="1846403"/>
            <a:chOff x="-2908705" y="867586"/>
            <a:chExt cx="19168433" cy="1846403"/>
          </a:xfrm>
        </p:grpSpPr>
        <p:sp>
          <p:nvSpPr>
            <p:cNvPr id="11" name="Title 1">
              <a:extLst>
                <a:ext uri="{FF2B5EF4-FFF2-40B4-BE49-F238E27FC236}">
                  <a16:creationId xmlns:a16="http://schemas.microsoft.com/office/drawing/2014/main" id="{5BB1CC65-1411-4903-B345-42C06AD2769D}"/>
                </a:ext>
              </a:extLst>
            </p:cNvPr>
            <p:cNvSpPr txBox="1">
              <a:spLocks/>
            </p:cNvSpPr>
            <p:nvPr/>
          </p:nvSpPr>
          <p:spPr>
            <a:xfrm>
              <a:off x="3687887" y="1893216"/>
              <a:ext cx="7772400" cy="82077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8000" b="1" dirty="0">
                  <a:solidFill>
                    <a:schemeClr val="tx2"/>
                  </a:solidFill>
                  <a:latin typeface="Times New Roman" panose="02020603050405020304" pitchFamily="18" charset="0"/>
                  <a:cs typeface="Times New Roman" panose="02020603050405020304" pitchFamily="18" charset="0"/>
                </a:rPr>
                <a:t>RESEARCH</a:t>
              </a:r>
            </a:p>
          </p:txBody>
        </p:sp>
        <p:sp>
          <p:nvSpPr>
            <p:cNvPr id="12" name="Title 1">
              <a:extLst>
                <a:ext uri="{FF2B5EF4-FFF2-40B4-BE49-F238E27FC236}">
                  <a16:creationId xmlns:a16="http://schemas.microsoft.com/office/drawing/2014/main" id="{BD524F92-D053-436A-AE5A-8FC81EE42277}"/>
                </a:ext>
              </a:extLst>
            </p:cNvPr>
            <p:cNvSpPr txBox="1">
              <a:spLocks/>
            </p:cNvSpPr>
            <p:nvPr/>
          </p:nvSpPr>
          <p:spPr>
            <a:xfrm>
              <a:off x="4108419" y="870364"/>
              <a:ext cx="7772400" cy="820773"/>
            </a:xfrm>
            <a:prstGeom prst="rect">
              <a:avLst/>
            </a:prstGeom>
          </p:spPr>
          <p:txBody>
            <a:bodyPr vert="horz" lIns="91440" tIns="45720" rIns="91440" bIns="45720" rtlCol="0" anchor="t" anchorCtr="0">
              <a:noAutofit/>
            </a:bodyPr>
            <a:lstStyle>
              <a:lvl1pPr algn="ctr" defTabSz="914400" rtl="0" eaLnBrk="1" latinLnBrk="0" hangingPunct="1">
                <a:lnSpc>
                  <a:spcPct val="90000"/>
                </a:lnSpc>
                <a:spcBef>
                  <a:spcPct val="0"/>
                </a:spcBef>
                <a:buNone/>
                <a:defRPr sz="4400" kern="1200">
                  <a:solidFill>
                    <a:schemeClr val="tx1"/>
                  </a:solidFill>
                  <a:latin typeface="Arial" charset="0"/>
                  <a:ea typeface="Arial" charset="0"/>
                  <a:cs typeface="Arial" charset="0"/>
                </a:defRPr>
              </a:lvl1pPr>
            </a:lstStyle>
            <a:p>
              <a:r>
                <a:rPr lang="en-US" sz="8000" dirty="0">
                  <a:latin typeface="Times New Roman" panose="02020603050405020304" pitchFamily="18" charset="0"/>
                  <a:cs typeface="Times New Roman" panose="02020603050405020304" pitchFamily="18" charset="0"/>
                </a:rPr>
                <a:t>RESEARCH</a:t>
              </a:r>
            </a:p>
          </p:txBody>
        </p:sp>
        <p:sp>
          <p:nvSpPr>
            <p:cNvPr id="13" name="Title 1">
              <a:extLst>
                <a:ext uri="{FF2B5EF4-FFF2-40B4-BE49-F238E27FC236}">
                  <a16:creationId xmlns:a16="http://schemas.microsoft.com/office/drawing/2014/main" id="{24565840-6C76-447E-B0FF-52601BE50311}"/>
                </a:ext>
              </a:extLst>
            </p:cNvPr>
            <p:cNvSpPr txBox="1">
              <a:spLocks/>
            </p:cNvSpPr>
            <p:nvPr/>
          </p:nvSpPr>
          <p:spPr>
            <a:xfrm>
              <a:off x="-1579687" y="877144"/>
              <a:ext cx="7772400" cy="820773"/>
            </a:xfrm>
            <a:prstGeom prst="rect">
              <a:avLst/>
            </a:prstGeom>
          </p:spPr>
          <p:txBody>
            <a:bodyPr vert="horz" lIns="91440" tIns="45720" rIns="91440" bIns="45720" rtlCol="0" anchor="t" anchorCtr="0">
              <a:noAutofit/>
            </a:bodyPr>
            <a:lstStyle>
              <a:lvl1pPr algn="ctr" defTabSz="914400" rtl="0" eaLnBrk="1" latinLnBrk="0" hangingPunct="1">
                <a:lnSpc>
                  <a:spcPct val="90000"/>
                </a:lnSpc>
                <a:spcBef>
                  <a:spcPct val="0"/>
                </a:spcBef>
                <a:buNone/>
                <a:defRPr sz="4400" kern="1200">
                  <a:solidFill>
                    <a:schemeClr val="tx1"/>
                  </a:solidFill>
                  <a:latin typeface="Arial" charset="0"/>
                  <a:ea typeface="Arial" charset="0"/>
                  <a:cs typeface="Arial" charset="0"/>
                </a:defRPr>
              </a:lvl1pPr>
            </a:lstStyle>
            <a:p>
              <a:r>
                <a:rPr lang="en-US" sz="8000" dirty="0">
                  <a:solidFill>
                    <a:schemeClr val="bg1"/>
                  </a:solidFill>
                  <a:latin typeface="Times New Roman" panose="02020603050405020304" pitchFamily="18" charset="0"/>
                  <a:cs typeface="Times New Roman" panose="02020603050405020304" pitchFamily="18" charset="0"/>
                </a:rPr>
                <a:t>RE</a:t>
              </a:r>
              <a:r>
                <a:rPr lang="en-US" sz="8000" dirty="0">
                  <a:latin typeface="Times New Roman" panose="02020603050405020304" pitchFamily="18" charset="0"/>
                  <a:cs typeface="Times New Roman" panose="02020603050405020304" pitchFamily="18" charset="0"/>
                </a:rPr>
                <a:t>SEARCH</a:t>
              </a:r>
            </a:p>
          </p:txBody>
        </p:sp>
        <p:sp>
          <p:nvSpPr>
            <p:cNvPr id="14" name="Title 1">
              <a:extLst>
                <a:ext uri="{FF2B5EF4-FFF2-40B4-BE49-F238E27FC236}">
                  <a16:creationId xmlns:a16="http://schemas.microsoft.com/office/drawing/2014/main" id="{CDFDF9F6-05DA-4314-9A48-75C7D60AB02B}"/>
                </a:ext>
              </a:extLst>
            </p:cNvPr>
            <p:cNvSpPr txBox="1">
              <a:spLocks/>
            </p:cNvSpPr>
            <p:nvPr/>
          </p:nvSpPr>
          <p:spPr>
            <a:xfrm>
              <a:off x="8487328" y="1722356"/>
              <a:ext cx="7772400" cy="820773"/>
            </a:xfrm>
            <a:prstGeom prst="rect">
              <a:avLst/>
            </a:prstGeom>
          </p:spPr>
          <p:txBody>
            <a:bodyPr vert="horz" lIns="91440" tIns="45720" rIns="91440" bIns="45720" rtlCol="0" anchor="t" anchorCtr="0">
              <a:noAutofit/>
            </a:bodyPr>
            <a:lstStyle>
              <a:lvl1pPr algn="ctr" defTabSz="914400" rtl="0" eaLnBrk="1" latinLnBrk="0" hangingPunct="1">
                <a:lnSpc>
                  <a:spcPct val="90000"/>
                </a:lnSpc>
                <a:spcBef>
                  <a:spcPct val="0"/>
                </a:spcBef>
                <a:buNone/>
                <a:defRPr sz="4400" kern="1200">
                  <a:solidFill>
                    <a:schemeClr val="tx1"/>
                  </a:solidFill>
                  <a:latin typeface="Arial" charset="0"/>
                  <a:ea typeface="Arial" charset="0"/>
                  <a:cs typeface="Arial" charset="0"/>
                </a:defRPr>
              </a:lvl1pPr>
            </a:lstStyle>
            <a:p>
              <a:r>
                <a:rPr lang="en-US" sz="8000" dirty="0">
                  <a:latin typeface="Times New Roman" panose="02020603050405020304" pitchFamily="18" charset="0"/>
                  <a:cs typeface="Times New Roman" panose="02020603050405020304" pitchFamily="18" charset="0"/>
                </a:rPr>
                <a:t>RESEARCH</a:t>
              </a:r>
            </a:p>
          </p:txBody>
        </p:sp>
        <p:sp>
          <p:nvSpPr>
            <p:cNvPr id="15" name="Title 1">
              <a:extLst>
                <a:ext uri="{FF2B5EF4-FFF2-40B4-BE49-F238E27FC236}">
                  <a16:creationId xmlns:a16="http://schemas.microsoft.com/office/drawing/2014/main" id="{E4685BDA-DD2E-45B0-B64C-D79AE0C986FF}"/>
                </a:ext>
              </a:extLst>
            </p:cNvPr>
            <p:cNvSpPr txBox="1">
              <a:spLocks/>
            </p:cNvSpPr>
            <p:nvPr/>
          </p:nvSpPr>
          <p:spPr>
            <a:xfrm>
              <a:off x="-2908705" y="1722356"/>
              <a:ext cx="7772400" cy="820773"/>
            </a:xfrm>
            <a:prstGeom prst="rect">
              <a:avLst/>
            </a:prstGeom>
          </p:spPr>
          <p:txBody>
            <a:bodyPr vert="horz" lIns="91440" tIns="45720" rIns="91440" bIns="45720" rtlCol="0" anchor="t" anchorCtr="0">
              <a:noAutofit/>
            </a:bodyPr>
            <a:lstStyle>
              <a:lvl1pPr algn="ctr" defTabSz="914400" rtl="0" eaLnBrk="1" latinLnBrk="0" hangingPunct="1">
                <a:lnSpc>
                  <a:spcPct val="90000"/>
                </a:lnSpc>
                <a:spcBef>
                  <a:spcPct val="0"/>
                </a:spcBef>
                <a:buNone/>
                <a:defRPr sz="4400" kern="1200">
                  <a:solidFill>
                    <a:schemeClr val="tx1"/>
                  </a:solidFill>
                  <a:latin typeface="Arial" charset="0"/>
                  <a:ea typeface="Arial" charset="0"/>
                  <a:cs typeface="Arial" charset="0"/>
                </a:defRPr>
              </a:lvl1pPr>
            </a:lstStyle>
            <a:p>
              <a:r>
                <a:rPr lang="en-US" sz="8000" dirty="0">
                  <a:solidFill>
                    <a:schemeClr val="bg1"/>
                  </a:solidFill>
                  <a:latin typeface="Times New Roman" panose="02020603050405020304" pitchFamily="18" charset="0"/>
                  <a:cs typeface="Times New Roman" panose="02020603050405020304" pitchFamily="18" charset="0"/>
                </a:rPr>
                <a:t>RESE</a:t>
              </a:r>
              <a:r>
                <a:rPr lang="en-US" sz="8000" dirty="0">
                  <a:latin typeface="Times New Roman" panose="02020603050405020304" pitchFamily="18" charset="0"/>
                  <a:cs typeface="Times New Roman" panose="02020603050405020304" pitchFamily="18" charset="0"/>
                </a:rPr>
                <a:t>ARCH</a:t>
              </a:r>
            </a:p>
          </p:txBody>
        </p:sp>
        <p:sp>
          <p:nvSpPr>
            <p:cNvPr id="16" name="Title 1">
              <a:extLst>
                <a:ext uri="{FF2B5EF4-FFF2-40B4-BE49-F238E27FC236}">
                  <a16:creationId xmlns:a16="http://schemas.microsoft.com/office/drawing/2014/main" id="{C2AB22EB-A955-484D-9B43-30FD096251BF}"/>
                </a:ext>
              </a:extLst>
            </p:cNvPr>
            <p:cNvSpPr txBox="1">
              <a:spLocks/>
            </p:cNvSpPr>
            <p:nvPr/>
          </p:nvSpPr>
          <p:spPr>
            <a:xfrm>
              <a:off x="10409514" y="867586"/>
              <a:ext cx="2846303" cy="820773"/>
            </a:xfrm>
            <a:prstGeom prst="rect">
              <a:avLst/>
            </a:prstGeom>
          </p:spPr>
          <p:txBody>
            <a:bodyPr vert="horz" lIns="91440" tIns="45720" rIns="91440" bIns="45720" rtlCol="0" anchor="t" anchorCtr="0">
              <a:noAutofit/>
            </a:bodyPr>
            <a:lstStyle>
              <a:lvl1pPr algn="ctr" defTabSz="914400" rtl="0" eaLnBrk="1" latinLnBrk="0" hangingPunct="1">
                <a:lnSpc>
                  <a:spcPct val="90000"/>
                </a:lnSpc>
                <a:spcBef>
                  <a:spcPct val="0"/>
                </a:spcBef>
                <a:buNone/>
                <a:defRPr sz="4400" kern="1200">
                  <a:solidFill>
                    <a:schemeClr val="tx1"/>
                  </a:solidFill>
                  <a:latin typeface="Arial" charset="0"/>
                  <a:ea typeface="Arial" charset="0"/>
                  <a:cs typeface="Arial" charset="0"/>
                </a:defRPr>
              </a:lvl1pPr>
            </a:lstStyle>
            <a:p>
              <a:r>
                <a:rPr lang="en-US" sz="8000" dirty="0">
                  <a:latin typeface="Times New Roman" panose="02020603050405020304" pitchFamily="18" charset="0"/>
                  <a:cs typeface="Times New Roman" panose="02020603050405020304" pitchFamily="18" charset="0"/>
                </a:rPr>
                <a:t>RES</a:t>
              </a:r>
            </a:p>
          </p:txBody>
        </p:sp>
      </p:grpSp>
    </p:spTree>
    <p:extLst>
      <p:ext uri="{BB962C8B-B14F-4D97-AF65-F5344CB8AC3E}">
        <p14:creationId xmlns:p14="http://schemas.microsoft.com/office/powerpoint/2010/main" val="1801342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018E3-8B69-8138-9592-E37ADB8AB9BC}"/>
              </a:ext>
            </a:extLst>
          </p:cNvPr>
          <p:cNvSpPr>
            <a:spLocks noGrp="1"/>
          </p:cNvSpPr>
          <p:nvPr>
            <p:ph type="ctrTitle"/>
          </p:nvPr>
        </p:nvSpPr>
        <p:spPr>
          <a:xfrm>
            <a:off x="1723505" y="1571250"/>
            <a:ext cx="10144539" cy="2387600"/>
          </a:xfrm>
        </p:spPr>
        <p:txBody>
          <a:bodyPr>
            <a:normAutofit/>
          </a:bodyPr>
          <a:lstStyle/>
          <a:p>
            <a:r>
              <a:rPr lang="en-US" sz="7200" dirty="0"/>
              <a:t>Welcome to FSU!</a:t>
            </a:r>
          </a:p>
        </p:txBody>
      </p:sp>
    </p:spTree>
    <p:extLst>
      <p:ext uri="{BB962C8B-B14F-4D97-AF65-F5344CB8AC3E}">
        <p14:creationId xmlns:p14="http://schemas.microsoft.com/office/powerpoint/2010/main" val="1806051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042ABD7-3263-68FA-DD26-F70E317D53A1}"/>
              </a:ext>
            </a:extLst>
          </p:cNvPr>
          <p:cNvSpPr/>
          <p:nvPr/>
        </p:nvSpPr>
        <p:spPr>
          <a:xfrm>
            <a:off x="0" y="0"/>
            <a:ext cx="12192000" cy="6858000"/>
          </a:xfrm>
          <a:prstGeom prst="rect">
            <a:avLst/>
          </a:prstGeom>
          <a:solidFill>
            <a:srgbClr val="7E3949"/>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sz="2400" dirty="0">
              <a:solidFill>
                <a:prstClr val="white"/>
              </a:solidFill>
              <a:latin typeface="Times New Roman"/>
            </a:endParaRPr>
          </a:p>
        </p:txBody>
      </p:sp>
      <p:pic>
        <p:nvPicPr>
          <p:cNvPr id="5" name="Graphic 4">
            <a:extLst>
              <a:ext uri="{FF2B5EF4-FFF2-40B4-BE49-F238E27FC236}">
                <a16:creationId xmlns:a16="http://schemas.microsoft.com/office/drawing/2014/main" id="{A04F27E1-66E4-5C2F-05C6-1407DBC95F76}"/>
              </a:ext>
            </a:extLst>
          </p:cNvPr>
          <p:cNvPicPr>
            <a:picLocks noChangeAspect="1"/>
          </p:cNvPicPr>
          <p:nvPr/>
        </p:nvPicPr>
        <p:blipFill>
          <a:blip cstate="hq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856863" y="1322055"/>
            <a:ext cx="6478275" cy="1609196"/>
          </a:xfrm>
          <a:prstGeom prst="rect">
            <a:avLst/>
          </a:prstGeom>
        </p:spPr>
      </p:pic>
      <p:sp>
        <p:nvSpPr>
          <p:cNvPr id="8" name="Subtitle 7">
            <a:extLst>
              <a:ext uri="{FF2B5EF4-FFF2-40B4-BE49-F238E27FC236}">
                <a16:creationId xmlns:a16="http://schemas.microsoft.com/office/drawing/2014/main" id="{1C86B778-9C4D-AD43-8853-175A9F91E380}"/>
              </a:ext>
            </a:extLst>
          </p:cNvPr>
          <p:cNvSpPr txBox="1">
            <a:spLocks noGrp="1"/>
          </p:cNvSpPr>
          <p:nvPr>
            <p:ph type="subTitle" idx="1"/>
          </p:nvPr>
        </p:nvSpPr>
        <p:spPr>
          <a:xfrm>
            <a:off x="3657601" y="3096018"/>
            <a:ext cx="7391400" cy="3368614"/>
          </a:xfrm>
          <a:prstGeom prst="rect">
            <a:avLst/>
          </a:prstGeom>
          <a:noFill/>
        </p:spPr>
        <p:txBody>
          <a:bodyPr wrap="square" rtlCol="0">
            <a:spAutoFit/>
          </a:bodyPr>
          <a:lstStyle/>
          <a:p>
            <a:pPr defTabSz="457200"/>
            <a:r>
              <a:rPr lang="en-US" sz="5400" dirty="0">
                <a:solidFill>
                  <a:schemeClr val="accent2"/>
                </a:solidFill>
                <a:latin typeface="+mj-lt"/>
                <a:ea typeface="ADLaM Display" panose="02010000000000000000" pitchFamily="2" charset="0"/>
                <a:cs typeface="ADLaM Display" panose="02010000000000000000" pitchFamily="2" charset="0"/>
              </a:rPr>
              <a:t>5</a:t>
            </a:r>
            <a:r>
              <a:rPr lang="en-US" sz="5400" dirty="0">
                <a:solidFill>
                  <a:prstClr val="black">
                    <a:lumMod val="65000"/>
                    <a:lumOff val="35000"/>
                  </a:prstClr>
                </a:solidFill>
                <a:latin typeface="+mj-lt"/>
                <a:ea typeface="ADLaM Display" panose="02010000000000000000" pitchFamily="2" charset="0"/>
                <a:cs typeface="ADLaM Display" panose="02010000000000000000" pitchFamily="2" charset="0"/>
              </a:rPr>
              <a:t> </a:t>
            </a:r>
            <a:r>
              <a:rPr lang="en-US" sz="2800" dirty="0">
                <a:solidFill>
                  <a:schemeClr val="bg1"/>
                </a:solidFill>
                <a:latin typeface="+mj-lt"/>
                <a:ea typeface="ADLaM Display" panose="02010000000000000000" pitchFamily="2" charset="0"/>
                <a:cs typeface="ADLaM Display" panose="02010000000000000000" pitchFamily="2" charset="0"/>
              </a:rPr>
              <a:t>Strategies to Achieve Our Vision</a:t>
            </a:r>
          </a:p>
          <a:p>
            <a:pPr defTabSz="457200"/>
            <a:endParaRPr lang="en-US" sz="700" dirty="0">
              <a:solidFill>
                <a:prstClr val="black">
                  <a:lumMod val="65000"/>
                  <a:lumOff val="35000"/>
                </a:prstClr>
              </a:solidFill>
              <a:latin typeface="+mj-lt"/>
              <a:ea typeface="ADLaM Display" panose="02010000000000000000" pitchFamily="2" charset="0"/>
              <a:cs typeface="ADLaM Display" panose="02010000000000000000" pitchFamily="2" charset="0"/>
            </a:endParaRPr>
          </a:p>
          <a:p>
            <a:pPr defTabSz="457200"/>
            <a:r>
              <a:rPr lang="en-US" sz="1600" dirty="0">
                <a:solidFill>
                  <a:srgbClr val="DFD1A7"/>
                </a:solidFill>
                <a:latin typeface="+mj-lt"/>
                <a:ea typeface="ADLaM Display" panose="02010000000000000000" pitchFamily="2" charset="0"/>
                <a:cs typeface="ADLaM Display" panose="02010000000000000000" pitchFamily="2" charset="0"/>
              </a:rPr>
              <a:t>	</a:t>
            </a:r>
            <a:r>
              <a:rPr lang="en-US" dirty="0">
                <a:solidFill>
                  <a:srgbClr val="DFD1A7"/>
                </a:solidFill>
                <a:latin typeface="+mj-lt"/>
                <a:ea typeface="ADLaM Display" panose="02010000000000000000" pitchFamily="2" charset="0"/>
                <a:cs typeface="ADLaM Display" panose="02010000000000000000" pitchFamily="2" charset="0"/>
              </a:rPr>
              <a:t>1. Our People</a:t>
            </a:r>
          </a:p>
          <a:p>
            <a:pPr defTabSz="457200"/>
            <a:r>
              <a:rPr lang="en-US" dirty="0">
                <a:solidFill>
                  <a:srgbClr val="DFD1A7"/>
                </a:solidFill>
                <a:latin typeface="+mj-lt"/>
                <a:ea typeface="ADLaM Display" panose="02010000000000000000" pitchFamily="2" charset="0"/>
                <a:cs typeface="ADLaM Display" panose="02010000000000000000" pitchFamily="2" charset="0"/>
              </a:rPr>
              <a:t>	2. Partnerships and Innovation</a:t>
            </a:r>
          </a:p>
          <a:p>
            <a:pPr defTabSz="457200"/>
            <a:r>
              <a:rPr lang="en-US" dirty="0">
                <a:solidFill>
                  <a:srgbClr val="DFD1A7"/>
                </a:solidFill>
                <a:latin typeface="+mj-lt"/>
                <a:ea typeface="ADLaM Display" panose="02010000000000000000" pitchFamily="2" charset="0"/>
                <a:cs typeface="ADLaM Display" panose="02010000000000000000" pitchFamily="2" charset="0"/>
              </a:rPr>
              <a:t>	3. Supporting Infrastructure</a:t>
            </a:r>
          </a:p>
          <a:p>
            <a:pPr defTabSz="457200"/>
            <a:r>
              <a:rPr lang="en-US" dirty="0">
                <a:solidFill>
                  <a:srgbClr val="DFD1A7"/>
                </a:solidFill>
                <a:latin typeface="+mj-lt"/>
                <a:ea typeface="ADLaM Display" panose="02010000000000000000" pitchFamily="2" charset="0"/>
                <a:cs typeface="ADLaM Display" panose="02010000000000000000" pitchFamily="2" charset="0"/>
              </a:rPr>
              <a:t>	4. Focus on Scholarship and Excellence</a:t>
            </a:r>
          </a:p>
          <a:p>
            <a:pPr defTabSz="457200"/>
            <a:r>
              <a:rPr lang="en-US" dirty="0">
                <a:solidFill>
                  <a:srgbClr val="DFD1A7"/>
                </a:solidFill>
                <a:latin typeface="+mj-lt"/>
                <a:ea typeface="ADLaM Display" panose="02010000000000000000" pitchFamily="2" charset="0"/>
                <a:cs typeface="ADLaM Display" panose="02010000000000000000" pitchFamily="2" charset="0"/>
              </a:rPr>
              <a:t>	5. Impact Areas and Crosscutting Themes </a:t>
            </a:r>
          </a:p>
        </p:txBody>
      </p:sp>
      <p:pic>
        <p:nvPicPr>
          <p:cNvPr id="10" name="Picture 9">
            <a:extLst>
              <a:ext uri="{FF2B5EF4-FFF2-40B4-BE49-F238E27FC236}">
                <a16:creationId xmlns:a16="http://schemas.microsoft.com/office/drawing/2014/main" id="{FD8A1997-0704-C6DC-1BA9-12901763B7E0}"/>
              </a:ext>
            </a:extLst>
          </p:cNvPr>
          <p:cNvPicPr>
            <a:picLocks noChangeAspect="1"/>
          </p:cNvPicPr>
          <p:nvPr/>
        </p:nvPicPr>
        <p:blipFill>
          <a:blip r:embed="rId4"/>
          <a:srcRect t="1174"/>
          <a:stretch>
            <a:fillRect/>
          </a:stretch>
        </p:blipFill>
        <p:spPr>
          <a:xfrm>
            <a:off x="0" y="0"/>
            <a:ext cx="1946751" cy="6858000"/>
          </a:xfrm>
          <a:prstGeom prst="rect">
            <a:avLst/>
          </a:prstGeom>
        </p:spPr>
      </p:pic>
      <p:sp>
        <p:nvSpPr>
          <p:cNvPr id="3" name="TextBox 2">
            <a:extLst>
              <a:ext uri="{FF2B5EF4-FFF2-40B4-BE49-F238E27FC236}">
                <a16:creationId xmlns:a16="http://schemas.microsoft.com/office/drawing/2014/main" id="{DC7192FB-9791-4733-2CC3-341C4454C20A}"/>
              </a:ext>
            </a:extLst>
          </p:cNvPr>
          <p:cNvSpPr txBox="1"/>
          <p:nvPr/>
        </p:nvSpPr>
        <p:spPr>
          <a:xfrm>
            <a:off x="9157855" y="249382"/>
            <a:ext cx="2881745" cy="523220"/>
          </a:xfrm>
          <a:prstGeom prst="rect">
            <a:avLst/>
          </a:prstGeom>
          <a:noFill/>
        </p:spPr>
        <p:txBody>
          <a:bodyPr wrap="square" rtlCol="0">
            <a:spAutoFit/>
          </a:bodyPr>
          <a:lstStyle/>
          <a:p>
            <a:r>
              <a:rPr lang="en-US" sz="2800" dirty="0">
                <a:solidFill>
                  <a:schemeClr val="accent4"/>
                </a:solidFill>
              </a:rPr>
              <a:t>ASPIRE.FSU.EDU</a:t>
            </a:r>
          </a:p>
        </p:txBody>
      </p:sp>
    </p:spTree>
    <p:extLst>
      <p:ext uri="{BB962C8B-B14F-4D97-AF65-F5344CB8AC3E}">
        <p14:creationId xmlns:p14="http://schemas.microsoft.com/office/powerpoint/2010/main" val="716923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59CF02-C0BE-3B7A-AD4D-A5AD9CF08C7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7145EE8-75B1-BD74-B383-416B9714BF57}"/>
              </a:ext>
            </a:extLst>
          </p:cNvPr>
          <p:cNvSpPr>
            <a:spLocks noGrp="1"/>
          </p:cNvSpPr>
          <p:nvPr>
            <p:ph type="title"/>
          </p:nvPr>
        </p:nvSpPr>
        <p:spPr>
          <a:xfrm rot="16200000">
            <a:off x="-5082051" y="2986641"/>
            <a:ext cx="11125199" cy="369332"/>
          </a:xfrm>
        </p:spPr>
        <p:txBody>
          <a:bodyPr>
            <a:noAutofit/>
          </a:bodyPr>
          <a:lstStyle/>
          <a:p>
            <a:pPr algn="ctr"/>
            <a:r>
              <a:rPr lang="en-US" sz="2400" b="0" dirty="0">
                <a:solidFill>
                  <a:schemeClr val="bg1"/>
                </a:solidFill>
                <a:latin typeface="+mn-lt"/>
              </a:rPr>
              <a:t>Support throughout the Research Lifecycle</a:t>
            </a:r>
          </a:p>
        </p:txBody>
      </p:sp>
      <p:sp>
        <p:nvSpPr>
          <p:cNvPr id="8" name="Oval 7">
            <a:extLst>
              <a:ext uri="{FF2B5EF4-FFF2-40B4-BE49-F238E27FC236}">
                <a16:creationId xmlns:a16="http://schemas.microsoft.com/office/drawing/2014/main" id="{137D0FCB-AECF-20AF-6D35-AFE548B5E9C1}"/>
              </a:ext>
            </a:extLst>
          </p:cNvPr>
          <p:cNvSpPr/>
          <p:nvPr/>
        </p:nvSpPr>
        <p:spPr>
          <a:xfrm>
            <a:off x="1594687" y="137178"/>
            <a:ext cx="3616656" cy="1937982"/>
          </a:xfrm>
          <a:prstGeom prst="ellipse">
            <a:avLst/>
          </a:prstGeom>
          <a:solidFill>
            <a:srgbClr val="782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Pre-Pre Award</a:t>
            </a:r>
          </a:p>
        </p:txBody>
      </p:sp>
      <p:sp>
        <p:nvSpPr>
          <p:cNvPr id="12" name="Oval 11">
            <a:extLst>
              <a:ext uri="{FF2B5EF4-FFF2-40B4-BE49-F238E27FC236}">
                <a16:creationId xmlns:a16="http://schemas.microsoft.com/office/drawing/2014/main" id="{210726DC-C359-65AC-EC7E-F302BED85E07}"/>
              </a:ext>
            </a:extLst>
          </p:cNvPr>
          <p:cNvSpPr/>
          <p:nvPr/>
        </p:nvSpPr>
        <p:spPr>
          <a:xfrm>
            <a:off x="1594687" y="2307915"/>
            <a:ext cx="3616656" cy="1937982"/>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Grant Processes</a:t>
            </a:r>
          </a:p>
        </p:txBody>
      </p:sp>
      <p:sp>
        <p:nvSpPr>
          <p:cNvPr id="13" name="Oval 12">
            <a:extLst>
              <a:ext uri="{FF2B5EF4-FFF2-40B4-BE49-F238E27FC236}">
                <a16:creationId xmlns:a16="http://schemas.microsoft.com/office/drawing/2014/main" id="{790542B8-6095-43D0-6E5D-571CD878C289}"/>
              </a:ext>
            </a:extLst>
          </p:cNvPr>
          <p:cNvSpPr/>
          <p:nvPr/>
        </p:nvSpPr>
        <p:spPr>
          <a:xfrm>
            <a:off x="1594687" y="4586719"/>
            <a:ext cx="3616656" cy="1937982"/>
          </a:xfrm>
          <a:prstGeom prst="ellipse">
            <a:avLst/>
          </a:prstGeom>
          <a:solidFill>
            <a:srgbClr val="CEB8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Industry Partnerships</a:t>
            </a:r>
          </a:p>
        </p:txBody>
      </p:sp>
      <p:sp>
        <p:nvSpPr>
          <p:cNvPr id="3" name="TextBox 2">
            <a:extLst>
              <a:ext uri="{FF2B5EF4-FFF2-40B4-BE49-F238E27FC236}">
                <a16:creationId xmlns:a16="http://schemas.microsoft.com/office/drawing/2014/main" id="{1B1531F6-D29C-EA07-443C-9A1AD3F10F44}"/>
              </a:ext>
            </a:extLst>
          </p:cNvPr>
          <p:cNvSpPr txBox="1">
            <a:spLocks/>
          </p:cNvSpPr>
          <p:nvPr/>
        </p:nvSpPr>
        <p:spPr>
          <a:xfrm>
            <a:off x="6609516" y="303432"/>
            <a:ext cx="3903259" cy="1938992"/>
          </a:xfrm>
          <a:prstGeom prst="rect">
            <a:avLst/>
          </a:prstGeom>
          <a:noFill/>
        </p:spPr>
        <p:txBody>
          <a:bodyPr wrap="square" rtlCol="0">
            <a:spAutoFit/>
          </a:bodyPr>
          <a:lstStyle/>
          <a:p>
            <a:r>
              <a:rPr lang="en-US" sz="2400" dirty="0">
                <a:solidFill>
                  <a:srgbClr val="782F40"/>
                </a:solidFill>
                <a:hlinkClick r:id="rId3"/>
              </a:rPr>
              <a:t>Research Development</a:t>
            </a:r>
            <a:endParaRPr lang="en-US" sz="2400" dirty="0">
              <a:solidFill>
                <a:srgbClr val="782F40"/>
              </a:solidFill>
            </a:endParaRPr>
          </a:p>
          <a:p>
            <a:endParaRPr lang="en-US" sz="1200" dirty="0">
              <a:solidFill>
                <a:srgbClr val="782F40"/>
              </a:solidFill>
            </a:endParaRPr>
          </a:p>
          <a:p>
            <a:r>
              <a:rPr lang="en-US" sz="2400" dirty="0">
                <a:solidFill>
                  <a:srgbClr val="782F40"/>
                </a:solidFill>
                <a:hlinkClick r:id="rId4"/>
              </a:rPr>
              <a:t>Research Knowledge and Support Hub</a:t>
            </a:r>
            <a:endParaRPr lang="en-US" sz="2400" dirty="0">
              <a:solidFill>
                <a:srgbClr val="782F40"/>
              </a:solidFill>
            </a:endParaRPr>
          </a:p>
          <a:p>
            <a:endParaRPr lang="en-US" sz="1200" dirty="0">
              <a:solidFill>
                <a:srgbClr val="782F40"/>
              </a:solidFill>
            </a:endParaRPr>
          </a:p>
          <a:p>
            <a:r>
              <a:rPr lang="en-US" sz="2400" dirty="0">
                <a:solidFill>
                  <a:srgbClr val="782F40"/>
                </a:solidFill>
                <a:hlinkClick r:id="rId5"/>
              </a:rPr>
              <a:t>Health Connections</a:t>
            </a:r>
            <a:endParaRPr lang="en-US" sz="2400" dirty="0">
              <a:solidFill>
                <a:srgbClr val="782F40"/>
              </a:solidFill>
            </a:endParaRPr>
          </a:p>
        </p:txBody>
      </p:sp>
      <p:sp>
        <p:nvSpPr>
          <p:cNvPr id="4" name="TextBox 3">
            <a:extLst>
              <a:ext uri="{FF2B5EF4-FFF2-40B4-BE49-F238E27FC236}">
                <a16:creationId xmlns:a16="http://schemas.microsoft.com/office/drawing/2014/main" id="{460EB23D-E0A0-6CD5-A204-C429F0CD9A54}"/>
              </a:ext>
            </a:extLst>
          </p:cNvPr>
          <p:cNvSpPr txBox="1"/>
          <p:nvPr/>
        </p:nvSpPr>
        <p:spPr>
          <a:xfrm>
            <a:off x="6609515" y="2843889"/>
            <a:ext cx="3903259" cy="1015663"/>
          </a:xfrm>
          <a:prstGeom prst="rect">
            <a:avLst/>
          </a:prstGeom>
          <a:noFill/>
        </p:spPr>
        <p:txBody>
          <a:bodyPr wrap="square" rtlCol="0">
            <a:spAutoFit/>
          </a:bodyPr>
          <a:lstStyle/>
          <a:p>
            <a:r>
              <a:rPr lang="en-US" sz="2400" dirty="0">
                <a:solidFill>
                  <a:schemeClr val="accent4"/>
                </a:solidFill>
                <a:hlinkClick r:id="rId6">
                  <a:extLst>
                    <a:ext uri="{A12FA001-AC4F-418D-AE19-62706E023703}">
                      <ahyp:hlinkClr xmlns:ahyp="http://schemas.microsoft.com/office/drawing/2018/hyperlinkcolor" val="tx"/>
                    </a:ext>
                  </a:extLst>
                </a:hlinkClick>
              </a:rPr>
              <a:t>Sponsored Research</a:t>
            </a:r>
            <a:endParaRPr lang="en-US" sz="2400" dirty="0">
              <a:solidFill>
                <a:schemeClr val="accent4"/>
              </a:solidFill>
            </a:endParaRPr>
          </a:p>
          <a:p>
            <a:endParaRPr lang="en-US" sz="1200" dirty="0">
              <a:solidFill>
                <a:schemeClr val="accent4"/>
              </a:solidFill>
            </a:endParaRPr>
          </a:p>
          <a:p>
            <a:r>
              <a:rPr lang="en-US" sz="2400" dirty="0">
                <a:solidFill>
                  <a:schemeClr val="accent4"/>
                </a:solidFill>
                <a:hlinkClick r:id="rId7">
                  <a:extLst>
                    <a:ext uri="{A12FA001-AC4F-418D-AE19-62706E023703}">
                      <ahyp:hlinkClr xmlns:ahyp="http://schemas.microsoft.com/office/drawing/2018/hyperlinkcolor" val="tx"/>
                    </a:ext>
                  </a:extLst>
                </a:hlinkClick>
              </a:rPr>
              <a:t>FSU Research Foundation</a:t>
            </a:r>
            <a:endParaRPr lang="en-US" sz="2400" dirty="0">
              <a:solidFill>
                <a:schemeClr val="accent4"/>
              </a:solidFill>
            </a:endParaRPr>
          </a:p>
        </p:txBody>
      </p:sp>
      <p:sp>
        <p:nvSpPr>
          <p:cNvPr id="5" name="TextBox 4">
            <a:extLst>
              <a:ext uri="{FF2B5EF4-FFF2-40B4-BE49-F238E27FC236}">
                <a16:creationId xmlns:a16="http://schemas.microsoft.com/office/drawing/2014/main" id="{82B760A5-D9C7-658B-7185-DB63CA65CBDA}"/>
              </a:ext>
            </a:extLst>
          </p:cNvPr>
          <p:cNvSpPr txBox="1"/>
          <p:nvPr/>
        </p:nvSpPr>
        <p:spPr>
          <a:xfrm>
            <a:off x="6476513" y="5225094"/>
            <a:ext cx="4751209" cy="461665"/>
          </a:xfrm>
          <a:prstGeom prst="rect">
            <a:avLst/>
          </a:prstGeom>
          <a:noFill/>
        </p:spPr>
        <p:txBody>
          <a:bodyPr wrap="square" rtlCol="0">
            <a:spAutoFit/>
          </a:bodyPr>
          <a:lstStyle/>
          <a:p>
            <a:r>
              <a:rPr lang="en-US" sz="2400" dirty="0">
                <a:hlinkClick r:id="rId8">
                  <a:extLst>
                    <a:ext uri="{A12FA001-AC4F-418D-AE19-62706E023703}">
                      <ahyp:hlinkClr xmlns:ahyp="http://schemas.microsoft.com/office/drawing/2018/hyperlinkcolor" val="tx"/>
                    </a:ext>
                  </a:extLst>
                </a:hlinkClick>
              </a:rPr>
              <a:t>Business &amp; Industry Solutions</a:t>
            </a:r>
            <a:endParaRPr lang="en-US" sz="2400" dirty="0"/>
          </a:p>
        </p:txBody>
      </p:sp>
    </p:spTree>
    <p:extLst>
      <p:ext uri="{BB962C8B-B14F-4D97-AF65-F5344CB8AC3E}">
        <p14:creationId xmlns:p14="http://schemas.microsoft.com/office/powerpoint/2010/main" val="10539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63631-D570-C09F-60CB-1A487A962E0D}"/>
            </a:ext>
          </a:extLst>
        </p:cNvPr>
        <p:cNvGrpSpPr/>
        <p:nvPr/>
      </p:nvGrpSpPr>
      <p:grpSpPr>
        <a:xfrm>
          <a:off x="0" y="0"/>
          <a:ext cx="0" cy="0"/>
          <a:chOff x="0" y="0"/>
          <a:chExt cx="0" cy="0"/>
        </a:xfrm>
      </p:grpSpPr>
      <p:sp>
        <p:nvSpPr>
          <p:cNvPr id="11" name="Oval 10">
            <a:extLst>
              <a:ext uri="{FF2B5EF4-FFF2-40B4-BE49-F238E27FC236}">
                <a16:creationId xmlns:a16="http://schemas.microsoft.com/office/drawing/2014/main" id="{99BA7241-8BDA-4A22-80C4-0572BF3B1FE5}"/>
              </a:ext>
            </a:extLst>
          </p:cNvPr>
          <p:cNvSpPr/>
          <p:nvPr/>
        </p:nvSpPr>
        <p:spPr>
          <a:xfrm>
            <a:off x="1372003" y="4770264"/>
            <a:ext cx="3616656" cy="1937982"/>
          </a:xfrm>
          <a:prstGeom prst="ellipse">
            <a:avLst/>
          </a:prstGeom>
          <a:solidFill>
            <a:srgbClr val="CEB8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400" dirty="0"/>
              <a:t>Federal Relations</a:t>
            </a:r>
          </a:p>
        </p:txBody>
      </p:sp>
      <p:sp>
        <p:nvSpPr>
          <p:cNvPr id="14" name="Oval 13">
            <a:extLst>
              <a:ext uri="{FF2B5EF4-FFF2-40B4-BE49-F238E27FC236}">
                <a16:creationId xmlns:a16="http://schemas.microsoft.com/office/drawing/2014/main" id="{84E4E5F4-6E3F-2C11-F1C4-8236911C2E24}"/>
              </a:ext>
            </a:extLst>
          </p:cNvPr>
          <p:cNvSpPr/>
          <p:nvPr/>
        </p:nvSpPr>
        <p:spPr>
          <a:xfrm>
            <a:off x="1372003" y="2545521"/>
            <a:ext cx="3616656" cy="1937982"/>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Promotion</a:t>
            </a:r>
          </a:p>
        </p:txBody>
      </p:sp>
      <p:sp>
        <p:nvSpPr>
          <p:cNvPr id="15" name="Oval 14">
            <a:extLst>
              <a:ext uri="{FF2B5EF4-FFF2-40B4-BE49-F238E27FC236}">
                <a16:creationId xmlns:a16="http://schemas.microsoft.com/office/drawing/2014/main" id="{BE02E164-5FC1-F626-0745-8644BE889776}"/>
              </a:ext>
            </a:extLst>
          </p:cNvPr>
          <p:cNvSpPr/>
          <p:nvPr/>
        </p:nvSpPr>
        <p:spPr>
          <a:xfrm>
            <a:off x="1443581" y="320778"/>
            <a:ext cx="3616656" cy="1937982"/>
          </a:xfrm>
          <a:prstGeom prst="ellipse">
            <a:avLst/>
          </a:prstGeom>
          <a:solidFill>
            <a:srgbClr val="782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a:extLst>
              <a:ext uri="{FF2B5EF4-FFF2-40B4-BE49-F238E27FC236}">
                <a16:creationId xmlns:a16="http://schemas.microsoft.com/office/drawing/2014/main" id="{18596EEC-FC24-EA6B-2E17-8E6A07EE7994}"/>
              </a:ext>
            </a:extLst>
          </p:cNvPr>
          <p:cNvSpPr txBox="1"/>
          <p:nvPr/>
        </p:nvSpPr>
        <p:spPr>
          <a:xfrm>
            <a:off x="1372003" y="997382"/>
            <a:ext cx="3759813" cy="584775"/>
          </a:xfrm>
          <a:prstGeom prst="rect">
            <a:avLst/>
          </a:prstGeom>
          <a:noFill/>
        </p:spPr>
        <p:txBody>
          <a:bodyPr wrap="square" rtlCol="0">
            <a:spAutoFit/>
          </a:bodyPr>
          <a:lstStyle/>
          <a:p>
            <a:pPr algn="ctr"/>
            <a:r>
              <a:rPr lang="en-US" sz="3150" dirty="0">
                <a:solidFill>
                  <a:schemeClr val="bg1"/>
                </a:solidFill>
              </a:rPr>
              <a:t>Commercialization</a:t>
            </a:r>
          </a:p>
        </p:txBody>
      </p:sp>
      <p:sp>
        <p:nvSpPr>
          <p:cNvPr id="4" name="TextBox 3">
            <a:extLst>
              <a:ext uri="{FF2B5EF4-FFF2-40B4-BE49-F238E27FC236}">
                <a16:creationId xmlns:a16="http://schemas.microsoft.com/office/drawing/2014/main" id="{12D204BE-B331-BBC1-1B5C-372DDF5D3E53}"/>
              </a:ext>
            </a:extLst>
          </p:cNvPr>
          <p:cNvSpPr txBox="1"/>
          <p:nvPr/>
        </p:nvSpPr>
        <p:spPr>
          <a:xfrm>
            <a:off x="6302263" y="5508422"/>
            <a:ext cx="5277042" cy="461665"/>
          </a:xfrm>
          <a:prstGeom prst="rect">
            <a:avLst/>
          </a:prstGeom>
          <a:noFill/>
        </p:spPr>
        <p:txBody>
          <a:bodyPr wrap="square" rtlCol="0">
            <a:spAutoFit/>
          </a:bodyPr>
          <a:lstStyle/>
          <a:p>
            <a:r>
              <a:rPr lang="en-US" sz="2400" dirty="0">
                <a:hlinkClick r:id="rId3">
                  <a:extLst>
                    <a:ext uri="{A12FA001-AC4F-418D-AE19-62706E023703}">
                      <ahyp:hlinkClr xmlns:ahyp="http://schemas.microsoft.com/office/drawing/2018/hyperlinkcolor" val="tx"/>
                    </a:ext>
                  </a:extLst>
                </a:hlinkClick>
              </a:rPr>
              <a:t>Federal Relations</a:t>
            </a:r>
            <a:endParaRPr lang="en-US" sz="2400" dirty="0"/>
          </a:p>
        </p:txBody>
      </p:sp>
      <p:sp>
        <p:nvSpPr>
          <p:cNvPr id="2" name="TextBox 1">
            <a:extLst>
              <a:ext uri="{FF2B5EF4-FFF2-40B4-BE49-F238E27FC236}">
                <a16:creationId xmlns:a16="http://schemas.microsoft.com/office/drawing/2014/main" id="{AAB17062-AB3C-274F-46DD-853657FAFE96}"/>
              </a:ext>
            </a:extLst>
          </p:cNvPr>
          <p:cNvSpPr txBox="1"/>
          <p:nvPr/>
        </p:nvSpPr>
        <p:spPr>
          <a:xfrm>
            <a:off x="6435589" y="997382"/>
            <a:ext cx="3903259" cy="461665"/>
          </a:xfrm>
          <a:prstGeom prst="rect">
            <a:avLst/>
          </a:prstGeom>
          <a:noFill/>
        </p:spPr>
        <p:txBody>
          <a:bodyPr wrap="square" rtlCol="0">
            <a:spAutoFit/>
          </a:bodyPr>
          <a:lstStyle/>
          <a:p>
            <a:r>
              <a:rPr lang="en-US" sz="2400" dirty="0">
                <a:solidFill>
                  <a:srgbClr val="782F40"/>
                </a:solidFill>
                <a:hlinkClick r:id="rId4"/>
              </a:rPr>
              <a:t>Commercialization</a:t>
            </a:r>
            <a:endParaRPr lang="en-US" sz="2400" dirty="0">
              <a:solidFill>
                <a:srgbClr val="782F40"/>
              </a:solidFill>
            </a:endParaRPr>
          </a:p>
        </p:txBody>
      </p:sp>
      <p:sp>
        <p:nvSpPr>
          <p:cNvPr id="3" name="TextBox 2">
            <a:extLst>
              <a:ext uri="{FF2B5EF4-FFF2-40B4-BE49-F238E27FC236}">
                <a16:creationId xmlns:a16="http://schemas.microsoft.com/office/drawing/2014/main" id="{2E1C2314-1F17-DA41-DB06-D9A110FBE43C}"/>
              </a:ext>
            </a:extLst>
          </p:cNvPr>
          <p:cNvSpPr txBox="1"/>
          <p:nvPr/>
        </p:nvSpPr>
        <p:spPr>
          <a:xfrm>
            <a:off x="6302263" y="3198167"/>
            <a:ext cx="4722861" cy="461665"/>
          </a:xfrm>
          <a:prstGeom prst="rect">
            <a:avLst/>
          </a:prstGeom>
          <a:noFill/>
        </p:spPr>
        <p:txBody>
          <a:bodyPr wrap="square" rtlCol="0">
            <a:spAutoFit/>
          </a:bodyPr>
          <a:lstStyle/>
          <a:p>
            <a:r>
              <a:rPr lang="en-US" sz="2400" dirty="0">
                <a:solidFill>
                  <a:schemeClr val="accent4"/>
                </a:solidFill>
                <a:hlinkClick r:id="rId5">
                  <a:extLst>
                    <a:ext uri="{A12FA001-AC4F-418D-AE19-62706E023703}">
                      <ahyp:hlinkClr xmlns:ahyp="http://schemas.microsoft.com/office/drawing/2018/hyperlinkcolor" val="tx"/>
                    </a:ext>
                  </a:extLst>
                </a:hlinkClick>
              </a:rPr>
              <a:t>Research Communications</a:t>
            </a:r>
            <a:endParaRPr lang="en-US" sz="2400" dirty="0">
              <a:solidFill>
                <a:schemeClr val="accent4"/>
              </a:solidFill>
            </a:endParaRPr>
          </a:p>
        </p:txBody>
      </p:sp>
      <p:sp>
        <p:nvSpPr>
          <p:cNvPr id="5" name="Title 5">
            <a:extLst>
              <a:ext uri="{FF2B5EF4-FFF2-40B4-BE49-F238E27FC236}">
                <a16:creationId xmlns:a16="http://schemas.microsoft.com/office/drawing/2014/main" id="{2B623D00-7EFB-82A6-50C4-6E93D59D7EC5}"/>
              </a:ext>
            </a:extLst>
          </p:cNvPr>
          <p:cNvSpPr>
            <a:spLocks noGrp="1"/>
          </p:cNvSpPr>
          <p:nvPr>
            <p:ph type="title"/>
          </p:nvPr>
        </p:nvSpPr>
        <p:spPr>
          <a:xfrm rot="16200000">
            <a:off x="-5082051" y="2986641"/>
            <a:ext cx="11125199" cy="369332"/>
          </a:xfrm>
        </p:spPr>
        <p:txBody>
          <a:bodyPr>
            <a:noAutofit/>
          </a:bodyPr>
          <a:lstStyle/>
          <a:p>
            <a:pPr algn="ctr"/>
            <a:r>
              <a:rPr lang="en-US" sz="2400" b="0" dirty="0">
                <a:solidFill>
                  <a:schemeClr val="bg1"/>
                </a:solidFill>
                <a:latin typeface="+mn-lt"/>
              </a:rPr>
              <a:t>Support throughout the Research Lifecycle</a:t>
            </a:r>
          </a:p>
        </p:txBody>
      </p:sp>
    </p:spTree>
    <p:extLst>
      <p:ext uri="{BB962C8B-B14F-4D97-AF65-F5344CB8AC3E}">
        <p14:creationId xmlns:p14="http://schemas.microsoft.com/office/powerpoint/2010/main" val="369683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8A49659C-25CC-F4CE-78E6-582874458DCB}"/>
              </a:ext>
            </a:extLst>
          </p:cNvPr>
          <p:cNvSpPr/>
          <p:nvPr/>
        </p:nvSpPr>
        <p:spPr>
          <a:xfrm>
            <a:off x="1481723" y="288252"/>
            <a:ext cx="3616656" cy="1937982"/>
          </a:xfrm>
          <a:prstGeom prst="ellipse">
            <a:avLst/>
          </a:prstGeom>
          <a:solidFill>
            <a:srgbClr val="782F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400" dirty="0"/>
              <a:t>Compliance</a:t>
            </a:r>
          </a:p>
        </p:txBody>
      </p:sp>
      <p:sp>
        <p:nvSpPr>
          <p:cNvPr id="11" name="Oval 10">
            <a:extLst>
              <a:ext uri="{FF2B5EF4-FFF2-40B4-BE49-F238E27FC236}">
                <a16:creationId xmlns:a16="http://schemas.microsoft.com/office/drawing/2014/main" id="{E8D6DABC-E1EB-BEA0-9633-92481D935402}"/>
              </a:ext>
            </a:extLst>
          </p:cNvPr>
          <p:cNvSpPr/>
          <p:nvPr/>
        </p:nvSpPr>
        <p:spPr>
          <a:xfrm>
            <a:off x="1481723" y="4664258"/>
            <a:ext cx="3616656" cy="1937982"/>
          </a:xfrm>
          <a:prstGeom prst="ellipse">
            <a:avLst/>
          </a:prstGeom>
          <a:solidFill>
            <a:srgbClr val="CEB8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dirty="0"/>
              <a:t>Seed Funding</a:t>
            </a:r>
          </a:p>
        </p:txBody>
      </p:sp>
      <p:sp>
        <p:nvSpPr>
          <p:cNvPr id="14" name="Oval 13">
            <a:extLst>
              <a:ext uri="{FF2B5EF4-FFF2-40B4-BE49-F238E27FC236}">
                <a16:creationId xmlns:a16="http://schemas.microsoft.com/office/drawing/2014/main" id="{B5EA14DB-8C9C-FDC7-BEB4-3DBA71C022EC}"/>
              </a:ext>
            </a:extLst>
          </p:cNvPr>
          <p:cNvSpPr/>
          <p:nvPr/>
        </p:nvSpPr>
        <p:spPr>
          <a:xfrm>
            <a:off x="1481723" y="2460009"/>
            <a:ext cx="3616656" cy="1937982"/>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Connections</a:t>
            </a:r>
          </a:p>
        </p:txBody>
      </p:sp>
      <p:sp>
        <p:nvSpPr>
          <p:cNvPr id="20" name="TextBox 19">
            <a:extLst>
              <a:ext uri="{FF2B5EF4-FFF2-40B4-BE49-F238E27FC236}">
                <a16:creationId xmlns:a16="http://schemas.microsoft.com/office/drawing/2014/main" id="{014A27FA-3B66-705F-C077-B06D0C4D8488}"/>
              </a:ext>
            </a:extLst>
          </p:cNvPr>
          <p:cNvSpPr txBox="1"/>
          <p:nvPr/>
        </p:nvSpPr>
        <p:spPr>
          <a:xfrm>
            <a:off x="6095998" y="625091"/>
            <a:ext cx="5666511" cy="1569660"/>
          </a:xfrm>
          <a:prstGeom prst="rect">
            <a:avLst/>
          </a:prstGeom>
          <a:noFill/>
        </p:spPr>
        <p:txBody>
          <a:bodyPr wrap="square" rtlCol="0">
            <a:spAutoFit/>
          </a:bodyPr>
          <a:lstStyle/>
          <a:p>
            <a:r>
              <a:rPr lang="en-US" sz="2400" dirty="0">
                <a:solidFill>
                  <a:srgbClr val="782F40"/>
                </a:solidFill>
                <a:hlinkClick r:id="rId3"/>
              </a:rPr>
              <a:t>Research Integrity, Security &amp; Ethics</a:t>
            </a:r>
            <a:endParaRPr lang="en-US" sz="2400" dirty="0">
              <a:solidFill>
                <a:srgbClr val="782F40"/>
              </a:solidFill>
            </a:endParaRPr>
          </a:p>
          <a:p>
            <a:endParaRPr lang="en-US" sz="1200" dirty="0">
              <a:solidFill>
                <a:srgbClr val="782F40"/>
              </a:solidFill>
            </a:endParaRPr>
          </a:p>
          <a:p>
            <a:r>
              <a:rPr lang="en-US" sz="2400" dirty="0">
                <a:solidFill>
                  <a:srgbClr val="782F40"/>
                </a:solidFill>
                <a:hlinkClick r:id="rId4"/>
              </a:rPr>
              <a:t>Laboratory Animal Resources</a:t>
            </a:r>
            <a:endParaRPr lang="en-US" sz="2400" dirty="0">
              <a:solidFill>
                <a:srgbClr val="782F40"/>
              </a:solidFill>
            </a:endParaRPr>
          </a:p>
          <a:p>
            <a:endParaRPr lang="en-US" sz="1200" dirty="0">
              <a:solidFill>
                <a:srgbClr val="782F40"/>
              </a:solidFill>
            </a:endParaRPr>
          </a:p>
          <a:p>
            <a:r>
              <a:rPr lang="en-US" sz="2400" dirty="0">
                <a:solidFill>
                  <a:srgbClr val="782F40"/>
                </a:solidFill>
                <a:hlinkClick r:id="rId5"/>
              </a:rPr>
              <a:t>Human Subjects Protection</a:t>
            </a:r>
            <a:endParaRPr lang="en-US" sz="2400" dirty="0">
              <a:solidFill>
                <a:srgbClr val="782F40"/>
              </a:solidFill>
            </a:endParaRPr>
          </a:p>
        </p:txBody>
      </p:sp>
      <p:sp>
        <p:nvSpPr>
          <p:cNvPr id="21" name="TextBox 20">
            <a:extLst>
              <a:ext uri="{FF2B5EF4-FFF2-40B4-BE49-F238E27FC236}">
                <a16:creationId xmlns:a16="http://schemas.microsoft.com/office/drawing/2014/main" id="{556746A4-4BD6-F737-0645-2973540FAB0A}"/>
              </a:ext>
            </a:extLst>
          </p:cNvPr>
          <p:cNvSpPr txBox="1"/>
          <p:nvPr/>
        </p:nvSpPr>
        <p:spPr>
          <a:xfrm>
            <a:off x="6095998" y="2921168"/>
            <a:ext cx="5022274" cy="1015663"/>
          </a:xfrm>
          <a:prstGeom prst="rect">
            <a:avLst/>
          </a:prstGeom>
          <a:noFill/>
        </p:spPr>
        <p:txBody>
          <a:bodyPr wrap="square" rtlCol="0">
            <a:spAutoFit/>
          </a:bodyPr>
          <a:lstStyle/>
          <a:p>
            <a:r>
              <a:rPr lang="en-US" sz="2400" dirty="0">
                <a:solidFill>
                  <a:schemeClr val="accent4"/>
                </a:solidFill>
                <a:hlinkClick r:id="rId6">
                  <a:extLst>
                    <a:ext uri="{A12FA001-AC4F-418D-AE19-62706E023703}">
                      <ahyp:hlinkClr xmlns:ahyp="http://schemas.microsoft.com/office/drawing/2018/hyperlinkcolor" val="tx"/>
                    </a:ext>
                  </a:extLst>
                </a:hlinkClick>
              </a:rPr>
              <a:t>Research Development</a:t>
            </a:r>
            <a:endParaRPr lang="en-US" sz="2400" dirty="0">
              <a:solidFill>
                <a:schemeClr val="accent4"/>
              </a:solidFill>
            </a:endParaRPr>
          </a:p>
          <a:p>
            <a:endParaRPr lang="en-US" sz="1200" dirty="0">
              <a:solidFill>
                <a:schemeClr val="accent4"/>
              </a:solidFill>
            </a:endParaRPr>
          </a:p>
          <a:p>
            <a:r>
              <a:rPr lang="en-US" sz="2400" u="sng" dirty="0">
                <a:solidFill>
                  <a:schemeClr val="accent4"/>
                </a:solidFill>
              </a:rPr>
              <a:t>Health Research Connections</a:t>
            </a:r>
          </a:p>
        </p:txBody>
      </p:sp>
      <p:sp>
        <p:nvSpPr>
          <p:cNvPr id="22" name="TextBox 21">
            <a:extLst>
              <a:ext uri="{FF2B5EF4-FFF2-40B4-BE49-F238E27FC236}">
                <a16:creationId xmlns:a16="http://schemas.microsoft.com/office/drawing/2014/main" id="{428DDEC5-34AE-D86C-31FA-8CF13907DD8B}"/>
              </a:ext>
            </a:extLst>
          </p:cNvPr>
          <p:cNvSpPr txBox="1"/>
          <p:nvPr/>
        </p:nvSpPr>
        <p:spPr>
          <a:xfrm>
            <a:off x="6095999" y="5032580"/>
            <a:ext cx="5666510" cy="1384995"/>
          </a:xfrm>
          <a:prstGeom prst="rect">
            <a:avLst/>
          </a:prstGeom>
          <a:noFill/>
        </p:spPr>
        <p:txBody>
          <a:bodyPr wrap="square" rtlCol="0">
            <a:spAutoFit/>
          </a:bodyPr>
          <a:lstStyle/>
          <a:p>
            <a:r>
              <a:rPr lang="en-US" sz="2400" dirty="0">
                <a:hlinkClick r:id="rId7">
                  <a:extLst>
                    <a:ext uri="{A12FA001-AC4F-418D-AE19-62706E023703}">
                      <ahyp:hlinkClr xmlns:ahyp="http://schemas.microsoft.com/office/drawing/2018/hyperlinkcolor" val="tx"/>
                    </a:ext>
                  </a:extLst>
                </a:hlinkClick>
              </a:rPr>
              <a:t>Council on Research and Creativity Programs</a:t>
            </a:r>
            <a:endParaRPr lang="en-US" sz="2400" dirty="0"/>
          </a:p>
          <a:p>
            <a:endParaRPr lang="en-US" sz="1200" dirty="0"/>
          </a:p>
          <a:p>
            <a:r>
              <a:rPr lang="en-US" sz="2400" dirty="0">
                <a:hlinkClick r:id="rId8">
                  <a:extLst>
                    <a:ext uri="{A12FA001-AC4F-418D-AE19-62706E023703}">
                      <ahyp:hlinkClr xmlns:ahyp="http://schemas.microsoft.com/office/drawing/2018/hyperlinkcolor" val="tx"/>
                    </a:ext>
                  </a:extLst>
                </a:hlinkClick>
              </a:rPr>
              <a:t>Other Internal Funding Programs</a:t>
            </a:r>
            <a:endParaRPr lang="en-US" sz="2400" dirty="0"/>
          </a:p>
        </p:txBody>
      </p:sp>
      <p:sp>
        <p:nvSpPr>
          <p:cNvPr id="2" name="Title 5">
            <a:extLst>
              <a:ext uri="{FF2B5EF4-FFF2-40B4-BE49-F238E27FC236}">
                <a16:creationId xmlns:a16="http://schemas.microsoft.com/office/drawing/2014/main" id="{105E4062-691B-EEE8-BC98-81140C394695}"/>
              </a:ext>
            </a:extLst>
          </p:cNvPr>
          <p:cNvSpPr>
            <a:spLocks noGrp="1"/>
          </p:cNvSpPr>
          <p:nvPr>
            <p:ph type="title"/>
          </p:nvPr>
        </p:nvSpPr>
        <p:spPr>
          <a:xfrm rot="16200000">
            <a:off x="-5082051" y="2986641"/>
            <a:ext cx="11125199" cy="369332"/>
          </a:xfrm>
        </p:spPr>
        <p:txBody>
          <a:bodyPr>
            <a:noAutofit/>
          </a:bodyPr>
          <a:lstStyle/>
          <a:p>
            <a:pPr algn="ctr"/>
            <a:r>
              <a:rPr lang="en-US" sz="2400" b="0" dirty="0">
                <a:solidFill>
                  <a:schemeClr val="bg1"/>
                </a:solidFill>
                <a:latin typeface="+mn-lt"/>
              </a:rPr>
              <a:t>Support throughout the Research Lifecycle</a:t>
            </a:r>
          </a:p>
        </p:txBody>
      </p:sp>
    </p:spTree>
    <p:extLst>
      <p:ext uri="{BB962C8B-B14F-4D97-AF65-F5344CB8AC3E}">
        <p14:creationId xmlns:p14="http://schemas.microsoft.com/office/powerpoint/2010/main" val="417687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1FFFB-6E9D-7FB9-30FB-EA990E37AC34}"/>
              </a:ext>
            </a:extLst>
          </p:cNvPr>
          <p:cNvSpPr>
            <a:spLocks noGrp="1"/>
          </p:cNvSpPr>
          <p:nvPr>
            <p:ph type="title"/>
          </p:nvPr>
        </p:nvSpPr>
        <p:spPr>
          <a:xfrm>
            <a:off x="1422740" y="431627"/>
            <a:ext cx="10647340" cy="485775"/>
          </a:xfrm>
        </p:spPr>
        <p:txBody>
          <a:bodyPr>
            <a:noAutofit/>
          </a:bodyPr>
          <a:lstStyle/>
          <a:p>
            <a:r>
              <a:rPr lang="en-US" sz="3600" dirty="0"/>
              <a:t>Upcoming Deadlines for Funding Programs</a:t>
            </a:r>
          </a:p>
        </p:txBody>
      </p:sp>
      <p:sp>
        <p:nvSpPr>
          <p:cNvPr id="3" name="Content Placeholder 2">
            <a:extLst>
              <a:ext uri="{FF2B5EF4-FFF2-40B4-BE49-F238E27FC236}">
                <a16:creationId xmlns:a16="http://schemas.microsoft.com/office/drawing/2014/main" id="{C5C3C7DA-77CE-D623-8F24-5095C48B0155}"/>
              </a:ext>
            </a:extLst>
          </p:cNvPr>
          <p:cNvSpPr>
            <a:spLocks noGrp="1"/>
          </p:cNvSpPr>
          <p:nvPr>
            <p:ph idx="1"/>
          </p:nvPr>
        </p:nvSpPr>
        <p:spPr>
          <a:xfrm>
            <a:off x="1480929" y="1382064"/>
            <a:ext cx="10257183" cy="4894680"/>
          </a:xfrm>
        </p:spPr>
        <p:txBody>
          <a:bodyPr>
            <a:normAutofit/>
          </a:bodyPr>
          <a:lstStyle/>
          <a:p>
            <a:r>
              <a:rPr lang="en-US" dirty="0">
                <a:latin typeface="+mn-lt"/>
              </a:rPr>
              <a:t>Seed Grant - September 25, 2025</a:t>
            </a:r>
          </a:p>
          <a:p>
            <a:r>
              <a:rPr lang="en-US" dirty="0">
                <a:latin typeface="+mn-lt"/>
              </a:rPr>
              <a:t>Equipment &amp; Infrastructure Enhancement Grant (EIEG) - September 25, 2025</a:t>
            </a:r>
          </a:p>
          <a:p>
            <a:r>
              <a:rPr lang="en-US" sz="3000" b="1" dirty="0">
                <a:solidFill>
                  <a:schemeClr val="accent6"/>
                </a:solidFill>
                <a:latin typeface="+mn-lt"/>
              </a:rPr>
              <a:t>First Year Assistant Professor (FYAP) Grant - October 16, 2025</a:t>
            </a:r>
          </a:p>
          <a:p>
            <a:r>
              <a:rPr lang="en-US" dirty="0">
                <a:latin typeface="+mn-lt"/>
              </a:rPr>
              <a:t>Summer Research Support (SRS) Grant - November 20, 2025</a:t>
            </a:r>
          </a:p>
          <a:p>
            <a:r>
              <a:rPr lang="en-US" dirty="0">
                <a:latin typeface="+mn-lt"/>
              </a:rPr>
              <a:t>Arts + Humanities Program Enhancement Grant (AHPEG) - December 19, 2025</a:t>
            </a:r>
          </a:p>
          <a:p>
            <a:r>
              <a:rPr lang="en-US" dirty="0">
                <a:latin typeface="+mn-lt"/>
              </a:rPr>
              <a:t>Small Grant Program (SGP) - Rolling Deadline</a:t>
            </a:r>
          </a:p>
        </p:txBody>
      </p:sp>
      <p:sp>
        <p:nvSpPr>
          <p:cNvPr id="4" name="TextBox 3">
            <a:extLst>
              <a:ext uri="{FF2B5EF4-FFF2-40B4-BE49-F238E27FC236}">
                <a16:creationId xmlns:a16="http://schemas.microsoft.com/office/drawing/2014/main" id="{1A1CDAAD-AE91-E3CB-8E47-99FABDE621E0}"/>
              </a:ext>
            </a:extLst>
          </p:cNvPr>
          <p:cNvSpPr txBox="1"/>
          <p:nvPr/>
        </p:nvSpPr>
        <p:spPr>
          <a:xfrm rot="16200000">
            <a:off x="-2509102" y="2875947"/>
            <a:ext cx="5925980" cy="523220"/>
          </a:xfrm>
          <a:prstGeom prst="rect">
            <a:avLst/>
          </a:prstGeom>
          <a:noFill/>
        </p:spPr>
        <p:txBody>
          <a:bodyPr wrap="square" rtlCol="0">
            <a:spAutoFit/>
          </a:bodyPr>
          <a:lstStyle/>
          <a:p>
            <a:r>
              <a:rPr lang="en-US" sz="2800" dirty="0">
                <a:solidFill>
                  <a:schemeClr val="accent4"/>
                </a:solidFill>
              </a:rPr>
              <a:t>internal funding.research.fsu.edu</a:t>
            </a:r>
          </a:p>
        </p:txBody>
      </p:sp>
    </p:spTree>
    <p:extLst>
      <p:ext uri="{BB962C8B-B14F-4D97-AF65-F5344CB8AC3E}">
        <p14:creationId xmlns:p14="http://schemas.microsoft.com/office/powerpoint/2010/main" val="4173226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7B0BA1-E7FC-0F55-05F2-81CA40DCB0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14940635"/>
      </p:ext>
    </p:extLst>
  </p:cSld>
  <p:clrMapOvr>
    <a:masterClrMapping/>
  </p:clrMapOvr>
</p:sld>
</file>

<file path=ppt/theme/theme1.xml><?xml version="1.0" encoding="utf-8"?>
<a:theme xmlns:a="http://schemas.openxmlformats.org/drawingml/2006/main" name="Theme1">
  <a:themeElements>
    <a:clrScheme name="FSU">
      <a:dk1>
        <a:srgbClr val="000000"/>
      </a:dk1>
      <a:lt1>
        <a:srgbClr val="FFFFFF"/>
      </a:lt1>
      <a:dk2>
        <a:srgbClr val="782F40"/>
      </a:dk2>
      <a:lt2>
        <a:srgbClr val="E7E6E6"/>
      </a:lt2>
      <a:accent1>
        <a:srgbClr val="782F40"/>
      </a:accent1>
      <a:accent2>
        <a:srgbClr val="CEB888"/>
      </a:accent2>
      <a:accent3>
        <a:srgbClr val="415563"/>
      </a:accent3>
      <a:accent4>
        <a:srgbClr val="5BB8B2"/>
      </a:accent4>
      <a:accent5>
        <a:srgbClr val="FFC72C"/>
      </a:accent5>
      <a:accent6>
        <a:srgbClr val="A6192E"/>
      </a:accent6>
      <a:hlink>
        <a:srgbClr val="782F40"/>
      </a:hlink>
      <a:folHlink>
        <a:srgbClr val="000000"/>
      </a:folHlink>
    </a:clrScheme>
    <a:fontScheme name="Open Sans">
      <a:majorFont>
        <a:latin typeface="Open Sans Semi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FSU_Presentation_Simple" id="{A1C82680-CF57-4227-A26D-B1A0BE97FD6E}" vid="{EEB0B826-D1C9-4037-98AD-6C837C36D4C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7aa5433-2597-4bc5-93b8-b6ee9f1bd362" xsi:nil="true"/>
    <lcf76f155ced4ddcb4097134ff3c332f xmlns="9f4e1a07-8b84-45be-bb8c-a4e0d092b92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F8A144E7C77334D97F780776E91F497" ma:contentTypeVersion="18" ma:contentTypeDescription="Create a new document." ma:contentTypeScope="" ma:versionID="258306fc4d1742517c9112aa275432f5">
  <xsd:schema xmlns:xsd="http://www.w3.org/2001/XMLSchema" xmlns:xs="http://www.w3.org/2001/XMLSchema" xmlns:p="http://schemas.microsoft.com/office/2006/metadata/properties" xmlns:ns2="9f4e1a07-8b84-45be-bb8c-a4e0d092b921" xmlns:ns3="67aa5433-2597-4bc5-93b8-b6ee9f1bd362" targetNamespace="http://schemas.microsoft.com/office/2006/metadata/properties" ma:root="true" ma:fieldsID="5012878002df2d594f832293ca759af9" ns2:_="" ns3:_="">
    <xsd:import namespace="9f4e1a07-8b84-45be-bb8c-a4e0d092b921"/>
    <xsd:import namespace="67aa5433-2597-4bc5-93b8-b6ee9f1bd36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4e1a07-8b84-45be-bb8c-a4e0d092b9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43b83bf-5a34-45d0-bf74-ccf9241540c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7aa5433-2597-4bc5-93b8-b6ee9f1bd36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cdbe19b-41a5-4e59-bdc4-55eed4b21e34}" ma:internalName="TaxCatchAll" ma:showField="CatchAllData" ma:web="67aa5433-2597-4bc5-93b8-b6ee9f1bd36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329BE45-B160-4729-9796-DCDAC4D248FD}">
  <ds:schemaRefs>
    <ds:schemaRef ds:uri="http://www.w3.org/XML/1998/namespace"/>
    <ds:schemaRef ds:uri="http://purl.org/dc/dcmitype/"/>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http://purl.org/dc/elements/1.1/"/>
    <ds:schemaRef ds:uri="03ea1fd6-979a-463e-909e-bb2f2fdcfde5"/>
    <ds:schemaRef ds:uri="7551912c-87d1-46b1-9dc0-15ca10fd921a"/>
    <ds:schemaRef ds:uri="http://schemas.microsoft.com/office/2006/metadata/properties"/>
  </ds:schemaRefs>
</ds:datastoreItem>
</file>

<file path=customXml/itemProps2.xml><?xml version="1.0" encoding="utf-8"?>
<ds:datastoreItem xmlns:ds="http://schemas.openxmlformats.org/officeDocument/2006/customXml" ds:itemID="{A2907F17-B034-4F3B-9312-1D0014D2764F}"/>
</file>

<file path=customXml/itemProps3.xml><?xml version="1.0" encoding="utf-8"?>
<ds:datastoreItem xmlns:ds="http://schemas.openxmlformats.org/officeDocument/2006/customXml" ds:itemID="{623DA2B7-AFC9-4922-AB39-D1CF35CA49CA}">
  <ds:schemaRefs>
    <ds:schemaRef ds:uri="http://schemas.microsoft.com/sharepoint/v3/contenttype/forms"/>
  </ds:schemaRefs>
</ds:datastoreItem>
</file>

<file path=docMetadata/LabelInfo.xml><?xml version="1.0" encoding="utf-8"?>
<clbl:labelList xmlns:clbl="http://schemas.microsoft.com/office/2020/mipLabelMetadata">
  <clbl:label id="{a36450eb-db06-42a7-8d1b-026719f701e3}" enabled="0" method="" siteId="{a36450eb-db06-42a7-8d1b-026719f701e3}" removed="1"/>
</clbl:labelList>
</file>

<file path=docProps/app.xml><?xml version="1.0" encoding="utf-8"?>
<Properties xmlns="http://schemas.openxmlformats.org/officeDocument/2006/extended-properties" xmlns:vt="http://schemas.openxmlformats.org/officeDocument/2006/docPropsVTypes">
  <Template>FSU_Presentation_Simple</Template>
  <TotalTime>1712</TotalTime>
  <Words>2213</Words>
  <Application>Microsoft Office PowerPoint</Application>
  <PresentationFormat>Widescreen</PresentationFormat>
  <Paragraphs>176</Paragraphs>
  <Slides>16</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Aptos</vt:lpstr>
      <vt:lpstr>Arial</vt:lpstr>
      <vt:lpstr>Calibri</vt:lpstr>
      <vt:lpstr>Open Sans</vt:lpstr>
      <vt:lpstr>Open Sans Light</vt:lpstr>
      <vt:lpstr>Open Sans SemiBold</vt:lpstr>
      <vt:lpstr>Times New Roman</vt:lpstr>
      <vt:lpstr>Theme1</vt:lpstr>
      <vt:lpstr>PowerPoint Presentation</vt:lpstr>
      <vt:lpstr>PowerPoint Presentation</vt:lpstr>
      <vt:lpstr>Welcome to FSU!</vt:lpstr>
      <vt:lpstr>PowerPoint Presentation</vt:lpstr>
      <vt:lpstr>Support throughout the Research Lifecycle</vt:lpstr>
      <vt:lpstr>Support throughout the Research Lifecycle</vt:lpstr>
      <vt:lpstr>Support throughout the Research Lifecycle</vt:lpstr>
      <vt:lpstr>Upcoming Deadlines for Funding Programs</vt:lpstr>
      <vt:lpstr>PowerPoint Presentation</vt:lpstr>
      <vt:lpstr>Research Administration Management Portal (RAMP)</vt:lpstr>
      <vt:lpstr>Have an Idea or Invention? </vt:lpstr>
      <vt:lpstr>Research Development, Your First Step</vt:lpstr>
      <vt:lpstr>Specialized Research Support</vt:lpstr>
      <vt:lpstr>PowerPoint Presentation</vt:lpstr>
      <vt:lpstr>PowerPoint Presentation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Beth Hodges</dc:creator>
  <cp:lastModifiedBy>Kay Bartlett</cp:lastModifiedBy>
  <cp:revision>4</cp:revision>
  <dcterms:created xsi:type="dcterms:W3CDTF">2025-07-15T20:23:31Z</dcterms:created>
  <dcterms:modified xsi:type="dcterms:W3CDTF">2026-08-13T12:21:48Z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0x010100BF8A144E7C77334D97F780776E91F497</vt:lpwstr>
  </property>
  <property fmtid="{D5CDD505-2E9C-101B-9397-08002B2CF9AE}" pid="3" name="MediaServiceImageTags">
    <vt:lpwstr/>
  </property>
</Properties>
</file>