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2"/>
  </p:notesMasterIdLst>
  <p:sldIdLst>
    <p:sldId id="258" r:id="rId5"/>
    <p:sldId id="260" r:id="rId6"/>
    <p:sldId id="308" r:id="rId7"/>
    <p:sldId id="305" r:id="rId8"/>
    <p:sldId id="306" r:id="rId9"/>
    <p:sldId id="307" r:id="rId10"/>
    <p:sldId id="31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D2ADBE-2FAD-AD0C-E27D-DF18609E100A}" name="Amy Guerette" initials="" userId="S::aguerette@fsu.edu::7daaca34-078b-4dc7-987b-2fe4918e94e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1A7"/>
    <a:srgbClr val="EFE8D3"/>
    <a:srgbClr val="782F40"/>
    <a:srgbClr val="5729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4"/>
    <p:restoredTop sz="78609" autoAdjust="0"/>
  </p:normalViewPr>
  <p:slideViewPr>
    <p:cSldViewPr snapToGrid="0">
      <p:cViewPr varScale="1">
        <p:scale>
          <a:sx n="89" d="100"/>
          <a:sy n="89" d="100"/>
        </p:scale>
        <p:origin x="1747" y="82"/>
      </p:cViewPr>
      <p:guideLst/>
    </p:cSldViewPr>
  </p:slideViewPr>
  <p:notesTextViewPr>
    <p:cViewPr>
      <p:scale>
        <a:sx n="114" d="100"/>
        <a:sy n="114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anette Taylor" userId="a79cc2c8-bc9d-4b90-9791-e6ad5aabbae2" providerId="ADAL" clId="{8C7E7402-DF18-4FC0-B430-26CA26ED50CE}"/>
    <pc:docChg chg="custSel modSld">
      <pc:chgData name="Jeanette Taylor" userId="a79cc2c8-bc9d-4b90-9791-e6ad5aabbae2" providerId="ADAL" clId="{8C7E7402-DF18-4FC0-B430-26CA26ED50CE}" dt="2026-08-13T19:25:22.558" v="52" actId="20577"/>
      <pc:docMkLst>
        <pc:docMk/>
      </pc:docMkLst>
      <pc:sldChg chg="modSp mod">
        <pc:chgData name="Jeanette Taylor" userId="a79cc2c8-bc9d-4b90-9791-e6ad5aabbae2" providerId="ADAL" clId="{8C7E7402-DF18-4FC0-B430-26CA26ED50CE}" dt="2026-08-11T12:42:07.245" v="2" actId="20577"/>
        <pc:sldMkLst>
          <pc:docMk/>
          <pc:sldMk cId="2959978633" sldId="258"/>
        </pc:sldMkLst>
        <pc:spChg chg="mod">
          <ac:chgData name="Jeanette Taylor" userId="a79cc2c8-bc9d-4b90-9791-e6ad5aabbae2" providerId="ADAL" clId="{8C7E7402-DF18-4FC0-B430-26CA26ED50CE}" dt="2026-08-11T12:42:07.245" v="2" actId="20577"/>
          <ac:spMkLst>
            <pc:docMk/>
            <pc:sldMk cId="2959978633" sldId="258"/>
            <ac:spMk id="3" creationId="{D1A633E6-39CF-7C29-BE05-D4EB13407125}"/>
          </ac:spMkLst>
        </pc:spChg>
      </pc:sldChg>
      <pc:sldChg chg="delSp modSp mod modNotesTx">
        <pc:chgData name="Jeanette Taylor" userId="a79cc2c8-bc9d-4b90-9791-e6ad5aabbae2" providerId="ADAL" clId="{8C7E7402-DF18-4FC0-B430-26CA26ED50CE}" dt="2026-08-13T19:25:22.558" v="52" actId="20577"/>
        <pc:sldMkLst>
          <pc:docMk/>
          <pc:sldMk cId="1757323903" sldId="308"/>
        </pc:sldMkLst>
        <pc:picChg chg="mod">
          <ac:chgData name="Jeanette Taylor" userId="a79cc2c8-bc9d-4b90-9791-e6ad5aabbae2" providerId="ADAL" clId="{8C7E7402-DF18-4FC0-B430-26CA26ED50CE}" dt="2026-08-13T19:23:09.144" v="4" actId="1076"/>
          <ac:picMkLst>
            <pc:docMk/>
            <pc:sldMk cId="1757323903" sldId="308"/>
            <ac:picMk id="3" creationId="{7841FE62-8432-9F2A-CA5F-BA6BE907F6AB}"/>
          </ac:picMkLst>
        </pc:picChg>
        <pc:picChg chg="del">
          <ac:chgData name="Jeanette Taylor" userId="a79cc2c8-bc9d-4b90-9791-e6ad5aabbae2" providerId="ADAL" clId="{8C7E7402-DF18-4FC0-B430-26CA26ED50CE}" dt="2026-08-13T19:23:02.666" v="3" actId="478"/>
          <ac:picMkLst>
            <pc:docMk/>
            <pc:sldMk cId="1757323903" sldId="308"/>
            <ac:picMk id="5" creationId="{DB476814-8F22-6690-6312-7D4F11CBE7A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B599F-C7A2-F045-96D9-CD1DEB39EC3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296B9-037D-7C49-ACE7-5F983D138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95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2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55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15AC3-8724-164C-39D7-CFF44F345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3DD630-7EDE-2E86-A8D3-060C8612D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9E488-B7F1-536A-2AD9-EA0DDFA780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OFDA website, select Recognition from the menu and then Awards and then FSU Internal Awards to find information about various internal awards.</a:t>
            </a:r>
          </a:p>
          <a:p>
            <a:endParaRPr lang="en-US" dirty="0"/>
          </a:p>
          <a:p>
            <a:r>
              <a:rPr lang="en-US" dirty="0"/>
              <a:t>At the Office of Research site, select the CRC / Internal Funding from </a:t>
            </a:r>
            <a:r>
              <a:rPr lang="en-US"/>
              <a:t>the Quick Links menu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FF798-4EAE-0C15-DC26-CAF7C91CD0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55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6ED3E-CCF7-F017-4159-7022288BB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B08FC0-DFAC-6A9B-0FD1-55DD80501F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F734CD-FE1F-BA79-E77B-6012B7805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a dozen distinct awards related to teaching or mentoring – some awards have multiple recipients</a:t>
            </a:r>
          </a:p>
          <a:p>
            <a:endParaRPr lang="en-US" dirty="0"/>
          </a:p>
          <a:p>
            <a:r>
              <a:rPr lang="en-US" dirty="0"/>
              <a:t>Full-time faculty are eligible regardless of faculty track or rank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F52F3-5AAA-CB46-20B9-E2EEFE0305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74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8B423-56C3-178D-09AF-A71CBE0EC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D8B0B3-29A5-858D-6C73-40549B090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384B0A-B6C8-D249-EF84-290B00009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 and creativity awards for tenured and specialized faculty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F68EB-66E0-13D3-2FF2-09248914C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32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E0A3F-C96E-AA94-741A-6C36DE6C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0D360-F7B1-25DD-5E30-57819A4E9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6F4FBC-0972-9068-F276-43B9FDF546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03411-8285-21AA-A671-373E75FDB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67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D891E-FC84-33FD-2756-903F763E2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F3A8AF-904E-1801-686B-272E0756B1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735EB9-88B9-D445-6501-AC89BB9615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1F0AD-2FBA-AB01-9F98-1C25B8A9D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51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9169" y="1122363"/>
            <a:ext cx="643597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79" y="3989942"/>
            <a:ext cx="11173042" cy="10861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3645" y="929266"/>
            <a:ext cx="5693863" cy="340949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544B2E-8699-8C40-9CEE-8DF77282B273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86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FB93E-0165-7922-39CB-8403F57F6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EA9D9-C4B7-4E5A-8BF1-AEF50543E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A843D-7418-D612-5FF8-37BC1250E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8C526-2423-FE08-908F-D1CC625B0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B452B-B2E3-6970-E135-544F8D1E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8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7E10-773A-0FFD-96F5-E4B1534C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810511-A094-CDF5-22AD-008F576DE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847DB-CB00-6B46-18BA-61354D20E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565E6-501E-A950-9109-73B7D4DEC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AC4804-95CB-A5EC-7436-0327C8E4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16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611A7-5CAB-A0A8-9ADF-47EA9915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8EB790-385C-75D8-F148-5AB1825EE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3F9ED-109C-E7E4-FC65-C4B45DDFE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966A9-97E3-4E20-D3F5-19EB07AB9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19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E530E-A39E-4B7F-27F3-A1DED943E6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4815FF-D0F2-4CED-8659-42739ACF6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4235-F59F-1C05-743D-753E4B2CE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61F74-418A-3F5C-3E9E-5A26EB2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18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887" y="1122363"/>
            <a:ext cx="11022226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1392"/>
            <a:ext cx="9144000" cy="11023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D87F3-13C9-F97D-679A-047289A8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55B78-8660-7977-A527-B43BB02E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389171-B04B-0ECD-A41B-B497CF95CE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262" y="5955356"/>
            <a:ext cx="3555476" cy="8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2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716" y="3155682"/>
            <a:ext cx="9712569" cy="161520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9716" y="4886897"/>
            <a:ext cx="9712568" cy="104497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80026" y="601160"/>
            <a:ext cx="3831948" cy="22945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7A3D07-BFCC-B067-1A26-38A5C1EC8CEA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2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B4CA4-1BDB-D2FB-E9F6-6566E18DC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773"/>
            <a:ext cx="10515600" cy="10110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35409-C4CD-90F4-F6FD-D38184519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7590"/>
            <a:ext cx="10515600" cy="4187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AAF2A-F252-85D7-B59A-AC065740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6550C-9433-24E4-3EAD-30A81EC25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4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880B4-DA72-8AD7-D5F8-C1BC286E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2637E-8094-255C-CEBE-7776CDF65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D5793-4EBF-1BB5-2B3F-E9C4CC7E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23F44-6423-5214-29F9-1564FE9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B8CE90-6158-6721-6A83-1930F91FD763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bg2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7F293E-B2D2-6E98-BD99-0C2BBBF9E5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1277" y="110880"/>
            <a:ext cx="1123950" cy="67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9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E62A-D4A1-12DB-FEC1-3819C3DD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FDB61-7333-5D50-B5C0-688DFCF83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40B5E-3E52-C4B9-9898-43CCDA94B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B8290-B12E-D7AE-B4CE-6AD080C2F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C5EE9-E76D-B076-3220-D9966577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2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448D9-6A0B-D164-B8E3-2D97680A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7717C-8D84-604E-FB53-FAA257C01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00931-DDF4-74B4-7482-676148ED4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CAB2-B6AC-6647-DF64-D642E5901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62DAE-67EA-6C69-E4D3-B0EA58043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8A9263-131B-40FF-E9B4-EC7D4948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24AB0-E725-AA9C-815A-6667122E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4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32159-26DE-7E09-2A91-62B668AF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CF45FF-8322-1D1F-71EE-C7DA4139F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47C8-C8DC-7727-063C-207D80FFE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2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308FF-9CEF-9E71-F5F8-4339D02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EB8CB-6197-F5EC-FBD0-1D15310AD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7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AC931FD-487B-FB4F-9663-6F1B47FCF50B}"/>
              </a:ext>
            </a:extLst>
          </p:cNvPr>
          <p:cNvSpPr/>
          <p:nvPr userDrawn="1"/>
        </p:nvSpPr>
        <p:spPr>
          <a:xfrm>
            <a:off x="0" y="6359525"/>
            <a:ext cx="12192000" cy="498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4AF466-845F-25C1-2F42-A39E88937987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accent2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854FDEB-39C7-AC12-C5D7-0072E4657FE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41277" y="109022"/>
            <a:ext cx="1123950" cy="67302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3CF2F-ADD4-6F9A-E59D-04341310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9F1B-2C71-3B4E-A91B-8504AACA0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D1D6-CC84-B500-5E9B-CA793480A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0A297-EF75-F329-75D5-059F83F2B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51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+mj-lt"/>
          <a:ea typeface="+mj-ea"/>
          <a:cs typeface="Times New Roman" panose="02020603050405020304" pitchFamily="18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A7814-D451-D113-C96F-221D1C7167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Internal Awards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A633E6-39CF-7C29-BE05-D4EB13407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79" y="3989941"/>
            <a:ext cx="11173042" cy="2550007"/>
          </a:xfrm>
        </p:spPr>
        <p:txBody>
          <a:bodyPr>
            <a:normAutofit/>
          </a:bodyPr>
          <a:lstStyle/>
          <a:p>
            <a:r>
              <a:rPr lang="en-US" dirty="0"/>
              <a:t>Jeanette Taylor</a:t>
            </a:r>
          </a:p>
          <a:p>
            <a:r>
              <a:rPr lang="en-US" dirty="0"/>
              <a:t>Vice President for Faculty Development and Advancement</a:t>
            </a:r>
          </a:p>
          <a:p>
            <a:r>
              <a:rPr lang="en-US" dirty="0"/>
              <a:t>August 17</a:t>
            </a:r>
            <a:r>
              <a:rPr lang="en-US"/>
              <a:t>, 2026</a:t>
            </a:r>
            <a:endParaRPr lang="en-US" dirty="0"/>
          </a:p>
          <a:p>
            <a:r>
              <a:rPr lang="en-US" dirty="0"/>
              <a:t>New Faculty Orientation </a:t>
            </a:r>
          </a:p>
        </p:txBody>
      </p:sp>
    </p:spTree>
    <p:extLst>
      <p:ext uri="{BB962C8B-B14F-4D97-AF65-F5344CB8AC3E}">
        <p14:creationId xmlns:p14="http://schemas.microsoft.com/office/powerpoint/2010/main" val="2959978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6A13B-DEF1-4755-CD37-63EE34A51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Recognizing Excellent Faculty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F06D4-E228-9FDE-E519-623CBC23E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Faculty awards for excellence in research and teaching</a:t>
            </a:r>
          </a:p>
          <a:p>
            <a:r>
              <a:rPr lang="en-US" dirty="0">
                <a:latin typeface="+mn-lt"/>
              </a:rPr>
              <a:t>Multiple major offices sponsor internal faculty award programs (Provost, President, Research)</a:t>
            </a:r>
          </a:p>
          <a:p>
            <a:r>
              <a:rPr lang="en-US" dirty="0">
                <a:latin typeface="+mn-lt"/>
              </a:rPr>
              <a:t>Some departments and colleges may also have internal awards</a:t>
            </a:r>
          </a:p>
        </p:txBody>
      </p:sp>
    </p:spTree>
    <p:extLst>
      <p:ext uri="{BB962C8B-B14F-4D97-AF65-F5344CB8AC3E}">
        <p14:creationId xmlns:p14="http://schemas.microsoft.com/office/powerpoint/2010/main" val="6810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E5C6E-FB09-0D97-FF03-06DA772CC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36C4AEA-9C2F-63EC-54AE-9764F81C1FE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707011" y="143400"/>
            <a:ext cx="4656841" cy="3010968"/>
          </a:xfr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841FE62-8432-9F2A-CA5F-BA6BE907F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257" y="3429000"/>
            <a:ext cx="4392090" cy="283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23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0FB57-F0C7-A3E9-4659-7F54CB9AE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EF57C-DEF8-0326-668C-991184ED3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and Mentoring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59B9F-02E7-2AE7-9B3D-8C3B3F2DA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Awards for graduate and undergraduate mentoring</a:t>
            </a:r>
          </a:p>
          <a:p>
            <a:r>
              <a:rPr lang="en-US" dirty="0">
                <a:latin typeface="+mn-lt"/>
              </a:rPr>
              <a:t>Classroom teaching is recognized with multiple awards, including:</a:t>
            </a:r>
          </a:p>
          <a:p>
            <a:pPr lvl="1"/>
            <a:r>
              <a:rPr lang="en-US" dirty="0">
                <a:latin typeface="+mn-lt"/>
              </a:rPr>
              <a:t>Foundational Course Excellence</a:t>
            </a:r>
          </a:p>
          <a:p>
            <a:pPr lvl="1"/>
            <a:r>
              <a:rPr lang="en-US" dirty="0">
                <a:latin typeface="+mn-lt"/>
              </a:rPr>
              <a:t>Undergraduate Teaching</a:t>
            </a:r>
          </a:p>
          <a:p>
            <a:pPr lvl="1"/>
            <a:r>
              <a:rPr lang="en-US" dirty="0">
                <a:latin typeface="+mn-lt"/>
              </a:rPr>
              <a:t>Graduate Teaching</a:t>
            </a:r>
          </a:p>
          <a:p>
            <a:pPr lvl="1"/>
            <a:r>
              <a:rPr lang="en-US" dirty="0">
                <a:latin typeface="+mn-lt"/>
              </a:rPr>
              <a:t>Innovation in Teaching</a:t>
            </a:r>
          </a:p>
          <a:p>
            <a:pPr lvl="1"/>
            <a:r>
              <a:rPr lang="en-US" dirty="0">
                <a:latin typeface="+mn-lt"/>
              </a:rPr>
              <a:t>Online Teaching</a:t>
            </a:r>
          </a:p>
        </p:txBody>
      </p:sp>
    </p:spTree>
    <p:extLst>
      <p:ext uri="{BB962C8B-B14F-4D97-AF65-F5344CB8AC3E}">
        <p14:creationId xmlns:p14="http://schemas.microsoft.com/office/powerpoint/2010/main" val="1111034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B0D19-7017-2AF2-72B3-10E21820C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DE9C3-766A-CD57-3DF9-73320F525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8326E-8406-1D9F-E8D5-4019B7E16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FSU Council on Research and Creativity (CRC)</a:t>
            </a:r>
          </a:p>
          <a:p>
            <a:r>
              <a:rPr lang="en-US" dirty="0">
                <a:latin typeface="+mn-lt"/>
              </a:rPr>
              <a:t>Early/mid career and distinguished career awards</a:t>
            </a:r>
          </a:p>
          <a:p>
            <a:r>
              <a:rPr lang="en-US" dirty="0">
                <a:latin typeface="+mn-lt"/>
              </a:rPr>
              <a:t>Awards for specialized and tenured faculty</a:t>
            </a:r>
          </a:p>
        </p:txBody>
      </p:sp>
    </p:spTree>
    <p:extLst>
      <p:ext uri="{BB962C8B-B14F-4D97-AF65-F5344CB8AC3E}">
        <p14:creationId xmlns:p14="http://schemas.microsoft.com/office/powerpoint/2010/main" val="1302575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B937E-D8BE-4A47-40A6-1B2CE4A94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E691E-56B0-6381-0223-D1CE8E2BE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Robert O. Lawton Professor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3582B-B973-2DAB-78DD-015346B11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Highest award bestowed on a faculty member at FSU</a:t>
            </a:r>
          </a:p>
          <a:p>
            <a:r>
              <a:rPr lang="en-US" dirty="0">
                <a:latin typeface="+mn-lt"/>
              </a:rPr>
              <a:t>Tenured professor with 10+ years at FSU</a:t>
            </a:r>
          </a:p>
          <a:p>
            <a:r>
              <a:rPr lang="en-US" dirty="0">
                <a:latin typeface="+mn-lt"/>
              </a:rPr>
              <a:t>Selection committee comprised of faculty, including some existing Lawton Professors</a:t>
            </a:r>
          </a:p>
        </p:txBody>
      </p:sp>
    </p:spTree>
    <p:extLst>
      <p:ext uri="{BB962C8B-B14F-4D97-AF65-F5344CB8AC3E}">
        <p14:creationId xmlns:p14="http://schemas.microsoft.com/office/powerpoint/2010/main" val="3286631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67606-2B0E-6008-DAC0-4687DF883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08B90-FBCA-74E7-1079-5D1CE2C9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Recognized!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12C5-7AAE-CA4E-E92C-9687C520F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FSU culture of recognition starts with </a:t>
            </a:r>
            <a:r>
              <a:rPr lang="en-US" u="sng" dirty="0">
                <a:latin typeface="+mn-lt"/>
              </a:rPr>
              <a:t>you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Watch for opportunities to recognize your colleagues</a:t>
            </a:r>
          </a:p>
          <a:p>
            <a:r>
              <a:rPr lang="en-US" dirty="0">
                <a:latin typeface="+mn-lt"/>
              </a:rPr>
              <a:t>Take a little time to nominate someone (“pay </a:t>
            </a:r>
            <a:r>
              <a:rPr lang="en-US">
                <a:latin typeface="+mn-lt"/>
              </a:rPr>
              <a:t>it forward”)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Discuss possible awards that you qualify for with your supervisor during annual evaluation </a:t>
            </a:r>
          </a:p>
        </p:txBody>
      </p:sp>
    </p:spTree>
    <p:extLst>
      <p:ext uri="{BB962C8B-B14F-4D97-AF65-F5344CB8AC3E}">
        <p14:creationId xmlns:p14="http://schemas.microsoft.com/office/powerpoint/2010/main" val="3268599145"/>
      </p:ext>
    </p:extLst>
  </p:cSld>
  <p:clrMapOvr>
    <a:masterClrMapping/>
  </p:clrMapOvr>
</p:sld>
</file>

<file path=ppt/theme/theme1.xml><?xml version="1.0" encoding="utf-8"?>
<a:theme xmlns:a="http://schemas.openxmlformats.org/drawingml/2006/main" name="FSU_Creative_Theme">
  <a:themeElements>
    <a:clrScheme name="FSU">
      <a:dk1>
        <a:srgbClr val="000000"/>
      </a:dk1>
      <a:lt1>
        <a:srgbClr val="FFFFFF"/>
      </a:lt1>
      <a:dk2>
        <a:srgbClr val="782F40"/>
      </a:dk2>
      <a:lt2>
        <a:srgbClr val="E7E6E6"/>
      </a:lt2>
      <a:accent1>
        <a:srgbClr val="782F40"/>
      </a:accent1>
      <a:accent2>
        <a:srgbClr val="CEB888"/>
      </a:accent2>
      <a:accent3>
        <a:srgbClr val="415563"/>
      </a:accent3>
      <a:accent4>
        <a:srgbClr val="5BB8B2"/>
      </a:accent4>
      <a:accent5>
        <a:srgbClr val="FFC72C"/>
      </a:accent5>
      <a:accent6>
        <a:srgbClr val="A6192E"/>
      </a:accent6>
      <a:hlink>
        <a:srgbClr val="782F40"/>
      </a:hlink>
      <a:folHlink>
        <a:srgbClr val="000000"/>
      </a:folHlink>
    </a:clrScheme>
    <a:fontScheme name="Open 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SU_Presentation_Institutional_White" id="{84FCCFD1-B201-F942-91C2-CAD460CE67FF}" vid="{1059FDFA-A5A1-7C49-871D-843CF72958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7aa5433-2597-4bc5-93b8-b6ee9f1bd362">
      <UserInfo>
        <DisplayName/>
        <AccountId xsi:nil="true"/>
        <AccountType/>
      </UserInfo>
    </SharedWithUsers>
    <lcf76f155ced4ddcb4097134ff3c332f xmlns="9f4e1a07-8b84-45be-bb8c-a4e0d092b921">
      <Terms xmlns="http://schemas.microsoft.com/office/infopath/2007/PartnerControls"/>
    </lcf76f155ced4ddcb4097134ff3c332f>
    <TaxCatchAll xmlns="67aa5433-2597-4bc5-93b8-b6ee9f1bd36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8A144E7C77334D97F780776E91F497" ma:contentTypeVersion="18" ma:contentTypeDescription="Create a new document." ma:contentTypeScope="" ma:versionID="258306fc4d1742517c9112aa275432f5">
  <xsd:schema xmlns:xsd="http://www.w3.org/2001/XMLSchema" xmlns:xs="http://www.w3.org/2001/XMLSchema" xmlns:p="http://schemas.microsoft.com/office/2006/metadata/properties" xmlns:ns2="9f4e1a07-8b84-45be-bb8c-a4e0d092b921" xmlns:ns3="67aa5433-2597-4bc5-93b8-b6ee9f1bd362" targetNamespace="http://schemas.microsoft.com/office/2006/metadata/properties" ma:root="true" ma:fieldsID="5012878002df2d594f832293ca759af9" ns2:_="" ns3:_="">
    <xsd:import namespace="9f4e1a07-8b84-45be-bb8c-a4e0d092b921"/>
    <xsd:import namespace="67aa5433-2597-4bc5-93b8-b6ee9f1bd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4e1a07-8b84-45be-bb8c-a4e0d092b9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a5433-2597-4bc5-93b8-b6ee9f1bd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cdbe19b-41a5-4e59-bdc4-55eed4b21e34}" ma:internalName="TaxCatchAll" ma:showField="CatchAllData" ma:web="67aa5433-2597-4bc5-93b8-b6ee9f1bd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5BF4A2-0C61-4A9B-B669-8D8C52B7310B}">
  <ds:schemaRefs>
    <ds:schemaRef ds:uri="http://schemas.microsoft.com/office/2006/metadata/properties"/>
    <ds:schemaRef ds:uri="http://schemas.microsoft.com/office/infopath/2007/PartnerControls"/>
    <ds:schemaRef ds:uri="67aa5433-2597-4bc5-93b8-b6ee9f1bd362"/>
    <ds:schemaRef ds:uri="9f4e1a07-8b84-45be-bb8c-a4e0d092b921"/>
  </ds:schemaRefs>
</ds:datastoreItem>
</file>

<file path=customXml/itemProps2.xml><?xml version="1.0" encoding="utf-8"?>
<ds:datastoreItem xmlns:ds="http://schemas.openxmlformats.org/officeDocument/2006/customXml" ds:itemID="{8CDDF486-A74F-48BF-B6E9-19F3C9B78B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4e1a07-8b84-45be-bb8c-a4e0d092b921"/>
    <ds:schemaRef ds:uri="67aa5433-2597-4bc5-93b8-b6ee9f1bd3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AA400A-8359-4643-8EF6-E770837FCDE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36450eb-db06-42a7-8d1b-026719f701e3}" enabled="0" method="" siteId="{a36450eb-db06-42a7-8d1b-026719f701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FSU_Creative_Theme</Template>
  <TotalTime>2686</TotalTime>
  <Words>272</Words>
  <Application>Microsoft Office PowerPoint</Application>
  <PresentationFormat>Widescreen</PresentationFormat>
  <Paragraphs>44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Open Sans</vt:lpstr>
      <vt:lpstr>Open Sans SemiBold</vt:lpstr>
      <vt:lpstr>Times New Roman</vt:lpstr>
      <vt:lpstr>FSU_Creative_Theme</vt:lpstr>
      <vt:lpstr>Internal Awards</vt:lpstr>
      <vt:lpstr>Recognizing Excellent Faculty</vt:lpstr>
      <vt:lpstr>PowerPoint Presentation</vt:lpstr>
      <vt:lpstr>Teaching and Mentoring Awards</vt:lpstr>
      <vt:lpstr>Research Awards</vt:lpstr>
      <vt:lpstr>Robert O. Lawton Professor</vt:lpstr>
      <vt:lpstr>Be Recognized!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Amy Guerette</dc:creator>
  <cp:lastModifiedBy>Jeanette Taylor</cp:lastModifiedBy>
  <cp:revision>4</cp:revision>
  <cp:lastPrinted>2024-08-16T17:57:26Z</cp:lastPrinted>
  <dcterms:created xsi:type="dcterms:W3CDTF">2024-07-02T15:53:41Z</dcterms:created>
  <dcterms:modified xsi:type="dcterms:W3CDTF">2026-08-13T19:25:24Z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0x010100BF8A144E7C77334D97F780776E91F497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