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Lst>
  <p:notesMasterIdLst>
    <p:notesMasterId r:id="rId20"/>
  </p:notesMasterIdLst>
  <p:sldIdLst>
    <p:sldId id="256" r:id="rId5"/>
    <p:sldId id="258" r:id="rId6"/>
    <p:sldId id="271" r:id="rId7"/>
    <p:sldId id="270" r:id="rId8"/>
    <p:sldId id="272" r:id="rId9"/>
    <p:sldId id="261" r:id="rId10"/>
    <p:sldId id="269" r:id="rId11"/>
    <p:sldId id="273" r:id="rId12"/>
    <p:sldId id="274" r:id="rId13"/>
    <p:sldId id="257" r:id="rId14"/>
    <p:sldId id="263" r:id="rId15"/>
    <p:sldId id="275" r:id="rId16"/>
    <p:sldId id="265" r:id="rId17"/>
    <p:sldId id="266"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2F40"/>
    <a:srgbClr val="DFD1A7"/>
    <a:srgbClr val="CEB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8D97FF-3BB5-4641-9020-BB64FF8A03F8}" v="3" dt="2026-08-10T18:00:24.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7"/>
    <p:restoredTop sz="94744"/>
  </p:normalViewPr>
  <p:slideViewPr>
    <p:cSldViewPr snapToGrid="0">
      <p:cViewPr varScale="1">
        <p:scale>
          <a:sx n="82" d="100"/>
          <a:sy n="82" d="100"/>
        </p:scale>
        <p:origin x="92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53DA6-7BBE-D743-9C56-FA03827F4D47}"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DD9E2-983C-6B41-85FF-6D42E9BC29C7}" type="slidenum">
              <a:rPr lang="en-US" smtClean="0"/>
              <a:t>‹#›</a:t>
            </a:fld>
            <a:endParaRPr lang="en-US"/>
          </a:p>
        </p:txBody>
      </p:sp>
    </p:spTree>
    <p:extLst>
      <p:ext uri="{BB962C8B-B14F-4D97-AF65-F5344CB8AC3E}">
        <p14:creationId xmlns:p14="http://schemas.microsoft.com/office/powerpoint/2010/main" val="302034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Google this title, as I did, AI will tell list these as essentials: maximizing high-level research productivity, securing extramural funding, managing complex lab or project teams, and translating research visions into tenure while balancing baseline teaching and institutional service expectations. And they are. To a degree. But at this R1, we still do relational work. You will meet people here who are still a little surprised they spent 40 years here. People stay because they could build the careers they want and they can build those careers because they find ways to engage in relational work – relational work between ideas, colleagues, whole disciplines, institutions, and cultures. Much of my job and the programming we have built here at FSU will help you make the best use of the relational nature of your research, professional expertise, teaching, and service. </a:t>
            </a:r>
          </a:p>
        </p:txBody>
      </p:sp>
      <p:sp>
        <p:nvSpPr>
          <p:cNvPr id="4" name="Slide Number Placeholder 3"/>
          <p:cNvSpPr>
            <a:spLocks noGrp="1"/>
          </p:cNvSpPr>
          <p:nvPr>
            <p:ph type="sldNum" sz="quarter" idx="5"/>
          </p:nvPr>
        </p:nvSpPr>
        <p:spPr/>
        <p:txBody>
          <a:bodyPr/>
          <a:lstStyle/>
          <a:p>
            <a:fld id="{8CCDD9E2-983C-6B41-85FF-6D42E9BC29C7}" type="slidenum">
              <a:rPr lang="en-US" smtClean="0"/>
              <a:t>2</a:t>
            </a:fld>
            <a:endParaRPr lang="en-US"/>
          </a:p>
        </p:txBody>
      </p:sp>
    </p:spTree>
    <p:extLst>
      <p:ext uri="{BB962C8B-B14F-4D97-AF65-F5344CB8AC3E}">
        <p14:creationId xmlns:p14="http://schemas.microsoft.com/office/powerpoint/2010/main" val="2426839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Peggy: peers</a:t>
            </a:r>
          </a:p>
          <a:p>
            <a:r>
              <a:rPr lang="en-US" dirty="0"/>
              <a:t>Sonja: FEAS – both for your record and to help others</a:t>
            </a:r>
          </a:p>
          <a:p>
            <a:r>
              <a:rPr lang="en-US" dirty="0"/>
              <a:t>Sonja:</a:t>
            </a:r>
            <a:r>
              <a:rPr lang="en-US" baseline="0" dirty="0"/>
              <a:t> Academic Analytics – powerful tool with limits. Suggested awards, pathways, collaborators with relevant awards </a:t>
            </a:r>
            <a:endParaRPr lang="en-US" dirty="0"/>
          </a:p>
          <a:p>
            <a:r>
              <a:rPr lang="en-US" dirty="0"/>
              <a:t>Peggy: FAC</a:t>
            </a:r>
          </a:p>
          <a:p>
            <a:r>
              <a:rPr lang="en-US" dirty="0"/>
              <a:t>Sonja: Department award committees and ORCID integration</a:t>
            </a:r>
          </a:p>
          <a:p>
            <a:r>
              <a:rPr lang="en-US" dirty="0"/>
              <a:t>Peggy: consultation and review, </a:t>
            </a:r>
          </a:p>
        </p:txBody>
      </p:sp>
      <p:sp>
        <p:nvSpPr>
          <p:cNvPr id="4" name="Slide Number Placeholder 3"/>
          <p:cNvSpPr>
            <a:spLocks noGrp="1"/>
          </p:cNvSpPr>
          <p:nvPr>
            <p:ph type="sldNum" sz="quarter" idx="5"/>
          </p:nvPr>
        </p:nvSpPr>
        <p:spPr/>
        <p:txBody>
          <a:bodyPr/>
          <a:lstStyle/>
          <a:p>
            <a:fld id="{8CCDD9E2-983C-6B41-85FF-6D42E9BC29C7}" type="slidenum">
              <a:rPr lang="en-US" smtClean="0"/>
              <a:t>13</a:t>
            </a:fld>
            <a:endParaRPr lang="en-US"/>
          </a:p>
        </p:txBody>
      </p:sp>
    </p:spTree>
    <p:extLst>
      <p:ext uri="{BB962C8B-B14F-4D97-AF65-F5344CB8AC3E}">
        <p14:creationId xmlns:p14="http://schemas.microsoft.com/office/powerpoint/2010/main" val="388031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Sonja: Individual </a:t>
            </a:r>
            <a:r>
              <a:rPr lang="en-US" dirty="0" err="1"/>
              <a:t>consulation</a:t>
            </a:r>
            <a:r>
              <a:rPr lang="en-US" dirty="0"/>
              <a:t> and Strategizing with departments</a:t>
            </a:r>
          </a:p>
          <a:p>
            <a:r>
              <a:rPr lang="en-US" dirty="0"/>
              <a:t>Peggy: Workshops </a:t>
            </a:r>
          </a:p>
          <a:p>
            <a:r>
              <a:rPr lang="en-US" dirty="0"/>
              <a:t>Peggy: accessing other opportunities – law, dance, discipline and subject-matter specific</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CCDD9E2-983C-6B41-85FF-6D42E9BC29C7}" type="slidenum">
              <a:rPr lang="en-US" smtClean="0"/>
              <a:t>14</a:t>
            </a:fld>
            <a:endParaRPr lang="en-US"/>
          </a:p>
        </p:txBody>
      </p:sp>
    </p:spTree>
    <p:extLst>
      <p:ext uri="{BB962C8B-B14F-4D97-AF65-F5344CB8AC3E}">
        <p14:creationId xmlns:p14="http://schemas.microsoft.com/office/powerpoint/2010/main" val="2204194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Become a  Member; select FSU; use FSU login information</a:t>
            </a:r>
          </a:p>
        </p:txBody>
      </p:sp>
      <p:sp>
        <p:nvSpPr>
          <p:cNvPr id="4" name="Slide Number Placeholder 3"/>
          <p:cNvSpPr>
            <a:spLocks noGrp="1"/>
          </p:cNvSpPr>
          <p:nvPr>
            <p:ph type="sldNum" sz="quarter" idx="5"/>
          </p:nvPr>
        </p:nvSpPr>
        <p:spPr/>
        <p:txBody>
          <a:bodyPr/>
          <a:lstStyle/>
          <a:p>
            <a:fld id="{8CCDD9E2-983C-6B41-85FF-6D42E9BC29C7}" type="slidenum">
              <a:rPr lang="en-US" smtClean="0"/>
              <a:t>3</a:t>
            </a:fld>
            <a:endParaRPr lang="en-US"/>
          </a:p>
        </p:txBody>
      </p:sp>
    </p:spTree>
    <p:extLst>
      <p:ext uri="{BB962C8B-B14F-4D97-AF65-F5344CB8AC3E}">
        <p14:creationId xmlns:p14="http://schemas.microsoft.com/office/powerpoint/2010/main" val="2007359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 have moved into managing your time…</a:t>
            </a:r>
          </a:p>
          <a:p>
            <a:endParaRPr lang="en-US" dirty="0"/>
          </a:p>
        </p:txBody>
      </p:sp>
      <p:sp>
        <p:nvSpPr>
          <p:cNvPr id="4" name="Slide Number Placeholder 3"/>
          <p:cNvSpPr>
            <a:spLocks noGrp="1"/>
          </p:cNvSpPr>
          <p:nvPr>
            <p:ph type="sldNum" sz="quarter" idx="5"/>
          </p:nvPr>
        </p:nvSpPr>
        <p:spPr/>
        <p:txBody>
          <a:bodyPr/>
          <a:lstStyle/>
          <a:p>
            <a:fld id="{8CCDD9E2-983C-6B41-85FF-6D42E9BC29C7}" type="slidenum">
              <a:rPr lang="en-US" smtClean="0"/>
              <a:t>5</a:t>
            </a:fld>
            <a:endParaRPr lang="en-US"/>
          </a:p>
        </p:txBody>
      </p:sp>
    </p:spTree>
    <p:extLst>
      <p:ext uri="{BB962C8B-B14F-4D97-AF65-F5344CB8AC3E}">
        <p14:creationId xmlns:p14="http://schemas.microsoft.com/office/powerpoint/2010/main" val="2275768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If you schedule it, you do it and you tell others you are doing it. MTWRF 7:00 AM – 11:00 AM </a:t>
            </a:r>
          </a:p>
        </p:txBody>
      </p:sp>
      <p:sp>
        <p:nvSpPr>
          <p:cNvPr id="4" name="Slide Number Placeholder 3"/>
          <p:cNvSpPr>
            <a:spLocks noGrp="1"/>
          </p:cNvSpPr>
          <p:nvPr>
            <p:ph type="sldNum" sz="quarter" idx="5"/>
          </p:nvPr>
        </p:nvSpPr>
        <p:spPr/>
        <p:txBody>
          <a:bodyPr/>
          <a:lstStyle/>
          <a:p>
            <a:fld id="{8CCDD9E2-983C-6B41-85FF-6D42E9BC29C7}" type="slidenum">
              <a:rPr lang="en-US" smtClean="0"/>
              <a:t>6</a:t>
            </a:fld>
            <a:endParaRPr lang="en-US"/>
          </a:p>
        </p:txBody>
      </p:sp>
    </p:spTree>
    <p:extLst>
      <p:ext uri="{BB962C8B-B14F-4D97-AF65-F5344CB8AC3E}">
        <p14:creationId xmlns:p14="http://schemas.microsoft.com/office/powerpoint/2010/main" val="478399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Veterans Day, 8:00 – 4:00. </a:t>
            </a:r>
          </a:p>
        </p:txBody>
      </p:sp>
      <p:sp>
        <p:nvSpPr>
          <p:cNvPr id="4" name="Slide Number Placeholder 3"/>
          <p:cNvSpPr>
            <a:spLocks noGrp="1"/>
          </p:cNvSpPr>
          <p:nvPr>
            <p:ph type="sldNum" sz="quarter" idx="5"/>
          </p:nvPr>
        </p:nvSpPr>
        <p:spPr/>
        <p:txBody>
          <a:bodyPr/>
          <a:lstStyle/>
          <a:p>
            <a:fld id="{8CCDD9E2-983C-6B41-85FF-6D42E9BC29C7}" type="slidenum">
              <a:rPr lang="en-US" smtClean="0"/>
              <a:t>7</a:t>
            </a:fld>
            <a:endParaRPr lang="en-US"/>
          </a:p>
        </p:txBody>
      </p:sp>
    </p:spTree>
    <p:extLst>
      <p:ext uri="{BB962C8B-B14F-4D97-AF65-F5344CB8AC3E}">
        <p14:creationId xmlns:p14="http://schemas.microsoft.com/office/powerpoint/2010/main" val="3925373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some of your time to share your work, learn about others work, and build community. </a:t>
            </a:r>
          </a:p>
          <a:p>
            <a:endParaRPr lang="en-US" dirty="0"/>
          </a:p>
        </p:txBody>
      </p:sp>
      <p:sp>
        <p:nvSpPr>
          <p:cNvPr id="4" name="Slide Number Placeholder 3"/>
          <p:cNvSpPr>
            <a:spLocks noGrp="1"/>
          </p:cNvSpPr>
          <p:nvPr>
            <p:ph type="sldNum" sz="quarter" idx="5"/>
          </p:nvPr>
        </p:nvSpPr>
        <p:spPr/>
        <p:txBody>
          <a:bodyPr/>
          <a:lstStyle/>
          <a:p>
            <a:fld id="{8CCDD9E2-983C-6B41-85FF-6D42E9BC29C7}" type="slidenum">
              <a:rPr lang="en-US" smtClean="0"/>
              <a:t>8</a:t>
            </a:fld>
            <a:endParaRPr lang="en-US"/>
          </a:p>
        </p:txBody>
      </p:sp>
    </p:spTree>
    <p:extLst>
      <p:ext uri="{BB962C8B-B14F-4D97-AF65-F5344CB8AC3E}">
        <p14:creationId xmlns:p14="http://schemas.microsoft.com/office/powerpoint/2010/main" val="1297253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D9E2-983C-6B41-85FF-6D42E9BC29C7}" type="slidenum">
              <a:rPr lang="en-US" smtClean="0"/>
              <a:t>9</a:t>
            </a:fld>
            <a:endParaRPr lang="en-US"/>
          </a:p>
        </p:txBody>
      </p:sp>
    </p:spTree>
    <p:extLst>
      <p:ext uri="{BB962C8B-B14F-4D97-AF65-F5344CB8AC3E}">
        <p14:creationId xmlns:p14="http://schemas.microsoft.com/office/powerpoint/2010/main" val="1890194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way to engage a broader community is to be involved in an awards culture. Promote awards. Nominate your peers for awards. Plan points in your career when you will pursue awards. </a:t>
            </a:r>
          </a:p>
        </p:txBody>
      </p:sp>
      <p:sp>
        <p:nvSpPr>
          <p:cNvPr id="4" name="Slide Number Placeholder 3"/>
          <p:cNvSpPr>
            <a:spLocks noGrp="1"/>
          </p:cNvSpPr>
          <p:nvPr>
            <p:ph type="sldNum" sz="quarter" idx="5"/>
          </p:nvPr>
        </p:nvSpPr>
        <p:spPr/>
        <p:txBody>
          <a:bodyPr/>
          <a:lstStyle/>
          <a:p>
            <a:fld id="{8CCDD9E2-983C-6B41-85FF-6D42E9BC29C7}" type="slidenum">
              <a:rPr lang="en-US" smtClean="0"/>
              <a:t>10</a:t>
            </a:fld>
            <a:endParaRPr lang="en-US"/>
          </a:p>
        </p:txBody>
      </p:sp>
    </p:spTree>
    <p:extLst>
      <p:ext uri="{BB962C8B-B14F-4D97-AF65-F5344CB8AC3E}">
        <p14:creationId xmlns:p14="http://schemas.microsoft.com/office/powerpoint/2010/main" val="1242501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Peggy: All awards are important</a:t>
            </a:r>
          </a:p>
          <a:p>
            <a:r>
              <a:rPr lang="en-US" dirty="0"/>
              <a:t>Sonja: Internal awards. This is a</a:t>
            </a:r>
            <a:r>
              <a:rPr lang="en-US" baseline="0" dirty="0"/>
              <a:t> great place to start. Story about external award review panels – if their colleagues don’t recognize them, why would we? </a:t>
            </a:r>
            <a:endParaRPr lang="en-US" dirty="0"/>
          </a:p>
          <a:p>
            <a:r>
              <a:rPr lang="en-US" dirty="0"/>
              <a:t>Peggy: Book and Journal and teaching </a:t>
            </a:r>
          </a:p>
          <a:p>
            <a:r>
              <a:rPr lang="en-US" dirty="0"/>
              <a:t>Sonja: Career path – be strategic - think about where</a:t>
            </a:r>
            <a:r>
              <a:rPr lang="en-US" baseline="0" dirty="0"/>
              <a:t> you want to go in terms of awards, pay attention to eligibility requirements (age or career stage requirements, membership in society, service to society, what are pathways/ladder, build connections inside discipline but outside of FSU, and “do unto others” –sponsorships -  nominate others both here at FSU and beyond, when deserved. Peggy and I can help coordinate but subject mater expertise – your </a:t>
            </a:r>
            <a:r>
              <a:rPr lang="en-US" dirty="0"/>
              <a:t>department/peers – need to advocate for you. </a:t>
            </a:r>
            <a:r>
              <a:rPr lang="en-US" baseline="0" dirty="0"/>
              <a:t>Builds up your experience with what nominations require and a cohort of folks who will in turn nominate you.  AAAS Honorary Fellow is a good example of something to plan for…</a:t>
            </a:r>
            <a:endParaRPr lang="en-US" dirty="0"/>
          </a:p>
          <a:p>
            <a:endParaRPr lang="en-US" dirty="0"/>
          </a:p>
        </p:txBody>
      </p:sp>
      <p:sp>
        <p:nvSpPr>
          <p:cNvPr id="4" name="Slide Number Placeholder 3"/>
          <p:cNvSpPr>
            <a:spLocks noGrp="1"/>
          </p:cNvSpPr>
          <p:nvPr>
            <p:ph type="sldNum" sz="quarter" idx="5"/>
          </p:nvPr>
        </p:nvSpPr>
        <p:spPr/>
        <p:txBody>
          <a:bodyPr/>
          <a:lstStyle/>
          <a:p>
            <a:fld id="{8CCDD9E2-983C-6B41-85FF-6D42E9BC29C7}" type="slidenum">
              <a:rPr lang="en-US" smtClean="0"/>
              <a:t>11</a:t>
            </a:fld>
            <a:endParaRPr lang="en-US"/>
          </a:p>
        </p:txBody>
      </p:sp>
    </p:spTree>
    <p:extLst>
      <p:ext uri="{BB962C8B-B14F-4D97-AF65-F5344CB8AC3E}">
        <p14:creationId xmlns:p14="http://schemas.microsoft.com/office/powerpoint/2010/main" val="4069191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0" i="0">
                <a:solidFill>
                  <a:srgbClr val="782F40"/>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59002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5E5D-A6B8-7280-3C84-941EE284D158}"/>
              </a:ext>
            </a:extLst>
          </p:cNvPr>
          <p:cNvSpPr>
            <a:spLocks noGrp="1"/>
          </p:cNvSpPr>
          <p:nvPr>
            <p:ph type="title"/>
          </p:nvPr>
        </p:nvSpPr>
        <p:spPr>
          <a:xfrm>
            <a:off x="1480928" y="457200"/>
            <a:ext cx="3727175" cy="1600200"/>
          </a:xfrm>
        </p:spPr>
        <p:txBody>
          <a:bodyPr anchor="b"/>
          <a:lstStyle>
            <a:lvl1pPr>
              <a:defRPr sz="32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B4B324-29A6-1346-2CCA-5AED893AF685}"/>
              </a:ext>
            </a:extLst>
          </p:cNvPr>
          <p:cNvSpPr>
            <a:spLocks noGrp="1"/>
          </p:cNvSpPr>
          <p:nvPr>
            <p:ph idx="1"/>
          </p:nvPr>
        </p:nvSpPr>
        <p:spPr>
          <a:xfrm>
            <a:off x="5774635" y="987425"/>
            <a:ext cx="55807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45CA11-E3F7-7970-E3E0-7CBB86C5C6FE}"/>
              </a:ext>
            </a:extLst>
          </p:cNvPr>
          <p:cNvSpPr>
            <a:spLocks noGrp="1"/>
          </p:cNvSpPr>
          <p:nvPr>
            <p:ph type="body" sz="half" idx="2"/>
          </p:nvPr>
        </p:nvSpPr>
        <p:spPr>
          <a:xfrm>
            <a:off x="1480928" y="2057400"/>
            <a:ext cx="37271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D03E0D01-24A1-938A-6A36-B880B48F403E}"/>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9" name="Footer Placeholder 4">
            <a:extLst>
              <a:ext uri="{FF2B5EF4-FFF2-40B4-BE49-F238E27FC236}">
                <a16:creationId xmlns:a16="http://schemas.microsoft.com/office/drawing/2014/main" id="{2CB524EC-A877-EA41-513C-B6694DCCA043}"/>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10" name="Slide Number Placeholder 5">
            <a:extLst>
              <a:ext uri="{FF2B5EF4-FFF2-40B4-BE49-F238E27FC236}">
                <a16:creationId xmlns:a16="http://schemas.microsoft.com/office/drawing/2014/main" id="{C2525920-2949-CEE4-C6A3-DD0CCC49B03A}"/>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3098958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C035-173D-1A28-4302-A30DC5498177}"/>
              </a:ext>
            </a:extLst>
          </p:cNvPr>
          <p:cNvSpPr>
            <a:spLocks noGrp="1"/>
          </p:cNvSpPr>
          <p:nvPr>
            <p:ph type="title"/>
          </p:nvPr>
        </p:nvSpPr>
        <p:spPr>
          <a:xfrm>
            <a:off x="1480928" y="457200"/>
            <a:ext cx="4194315" cy="1600200"/>
          </a:xfrm>
        </p:spPr>
        <p:txBody>
          <a:bodyPr anchor="b"/>
          <a:lstStyle>
            <a:lvl1pPr>
              <a:defRPr sz="32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D76A13B1-249F-BA56-9991-B1173C5289EA}"/>
              </a:ext>
            </a:extLst>
          </p:cNvPr>
          <p:cNvSpPr>
            <a:spLocks noGrp="1"/>
          </p:cNvSpPr>
          <p:nvPr>
            <p:ph type="pic" idx="1"/>
          </p:nvPr>
        </p:nvSpPr>
        <p:spPr>
          <a:xfrm>
            <a:off x="6096000" y="987425"/>
            <a:ext cx="52593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CAF649-8599-5E42-FA45-83C5C358B9C3}"/>
              </a:ext>
            </a:extLst>
          </p:cNvPr>
          <p:cNvSpPr>
            <a:spLocks noGrp="1"/>
          </p:cNvSpPr>
          <p:nvPr>
            <p:ph type="body" sz="half" idx="2"/>
          </p:nvPr>
        </p:nvSpPr>
        <p:spPr>
          <a:xfrm>
            <a:off x="1480928" y="2057400"/>
            <a:ext cx="419431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CD2708AB-5CB6-BAEE-BB4C-5182FF5FDE84}"/>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9" name="Footer Placeholder 4">
            <a:extLst>
              <a:ext uri="{FF2B5EF4-FFF2-40B4-BE49-F238E27FC236}">
                <a16:creationId xmlns:a16="http://schemas.microsoft.com/office/drawing/2014/main" id="{1F5CE851-7340-DA38-482D-A04166497344}"/>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10" name="Slide Number Placeholder 5">
            <a:extLst>
              <a:ext uri="{FF2B5EF4-FFF2-40B4-BE49-F238E27FC236}">
                <a16:creationId xmlns:a16="http://schemas.microsoft.com/office/drawing/2014/main" id="{26BEF674-1B99-0ECA-8385-60A1BAE5FCCF}"/>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1051482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42FB-1F6D-6D5C-2E34-1B81283D8AA4}"/>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5C9EAD7-C95D-2128-91CE-F6232BA95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9A02788-B453-AE4D-5C0C-18D5CEB7E363}"/>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8" name="Footer Placeholder 4">
            <a:extLst>
              <a:ext uri="{FF2B5EF4-FFF2-40B4-BE49-F238E27FC236}">
                <a16:creationId xmlns:a16="http://schemas.microsoft.com/office/drawing/2014/main" id="{05AB77B6-81B8-51DB-094D-886DD821FF9A}"/>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9" name="Slide Number Placeholder 5">
            <a:extLst>
              <a:ext uri="{FF2B5EF4-FFF2-40B4-BE49-F238E27FC236}">
                <a16:creationId xmlns:a16="http://schemas.microsoft.com/office/drawing/2014/main" id="{48C3F64D-F029-2D5C-FC0E-9D28F2D926BF}"/>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2925074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4928A0-9449-A57F-4EF1-FA1898EA7E71}"/>
              </a:ext>
            </a:extLst>
          </p:cNvPr>
          <p:cNvSpPr>
            <a:spLocks noGrp="1"/>
          </p:cNvSpPr>
          <p:nvPr>
            <p:ph type="pic" sz="quarter" idx="10"/>
          </p:nvPr>
        </p:nvSpPr>
        <p:spPr>
          <a:xfrm>
            <a:off x="0" y="0"/>
            <a:ext cx="12192000" cy="6858000"/>
          </a:xfrm>
        </p:spPr>
        <p:txBody>
          <a:bodyPr/>
          <a:lstStyle/>
          <a:p>
            <a:r>
              <a:rPr lang="en-US"/>
              <a:t>Click icon to add picture</a:t>
            </a:r>
          </a:p>
        </p:txBody>
      </p:sp>
      <p:sp>
        <p:nvSpPr>
          <p:cNvPr id="3" name="Title 1">
            <a:extLst>
              <a:ext uri="{FF2B5EF4-FFF2-40B4-BE49-F238E27FC236}">
                <a16:creationId xmlns:a16="http://schemas.microsoft.com/office/drawing/2014/main" id="{076DABC2-8826-87DF-CBBD-643FDFD8D4CF}"/>
              </a:ext>
            </a:extLst>
          </p:cNvPr>
          <p:cNvSpPr>
            <a:spLocks noGrp="1"/>
          </p:cNvSpPr>
          <p:nvPr>
            <p:ph type="ctrTitle"/>
          </p:nvPr>
        </p:nvSpPr>
        <p:spPr>
          <a:xfrm>
            <a:off x="375138" y="4536831"/>
            <a:ext cx="10144539" cy="1141902"/>
          </a:xfrm>
        </p:spPr>
        <p:txBody>
          <a:bodyPr anchor="b">
            <a:normAutofit/>
          </a:bodyPr>
          <a:lstStyle>
            <a:lvl1pPr algn="l">
              <a:defRPr sz="28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4" name="Subtitle 2">
            <a:extLst>
              <a:ext uri="{FF2B5EF4-FFF2-40B4-BE49-F238E27FC236}">
                <a16:creationId xmlns:a16="http://schemas.microsoft.com/office/drawing/2014/main" id="{EB47A978-36A7-168F-EE79-F4CDA3A95C19}"/>
              </a:ext>
            </a:extLst>
          </p:cNvPr>
          <p:cNvSpPr>
            <a:spLocks noGrp="1"/>
          </p:cNvSpPr>
          <p:nvPr>
            <p:ph type="subTitle" idx="1"/>
          </p:nvPr>
        </p:nvSpPr>
        <p:spPr>
          <a:xfrm>
            <a:off x="375138" y="5814062"/>
            <a:ext cx="10144539" cy="791891"/>
          </a:xfrm>
        </p:spPr>
        <p:txBody>
          <a:bodyPr/>
          <a:lstStyle>
            <a:lvl1pPr marL="0" indent="0" algn="l">
              <a:buNone/>
              <a:defRPr sz="2400">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358628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4928A0-9449-A57F-4EF1-FA1898EA7E71}"/>
              </a:ext>
            </a:extLst>
          </p:cNvPr>
          <p:cNvSpPr>
            <a:spLocks noGrp="1"/>
          </p:cNvSpPr>
          <p:nvPr>
            <p:ph type="pic" sz="quarter" idx="10"/>
          </p:nvPr>
        </p:nvSpPr>
        <p:spPr>
          <a:xfrm>
            <a:off x="0" y="0"/>
            <a:ext cx="12192000" cy="6858000"/>
          </a:xfrm>
        </p:spPr>
        <p:txBody>
          <a:bodyPr/>
          <a:lstStyle/>
          <a:p>
            <a:r>
              <a:rPr lang="en-US"/>
              <a:t>Click icon to add picture</a:t>
            </a:r>
          </a:p>
        </p:txBody>
      </p:sp>
      <p:sp>
        <p:nvSpPr>
          <p:cNvPr id="3" name="Title 1">
            <a:extLst>
              <a:ext uri="{FF2B5EF4-FFF2-40B4-BE49-F238E27FC236}">
                <a16:creationId xmlns:a16="http://schemas.microsoft.com/office/drawing/2014/main" id="{076DABC2-8826-87DF-CBBD-643FDFD8D4CF}"/>
              </a:ext>
            </a:extLst>
          </p:cNvPr>
          <p:cNvSpPr>
            <a:spLocks noGrp="1"/>
          </p:cNvSpPr>
          <p:nvPr>
            <p:ph type="ctrTitle"/>
          </p:nvPr>
        </p:nvSpPr>
        <p:spPr>
          <a:xfrm>
            <a:off x="375138" y="4536831"/>
            <a:ext cx="10144539" cy="1141902"/>
          </a:xfrm>
        </p:spPr>
        <p:txBody>
          <a:bodyPr anchor="b">
            <a:normAutofit/>
          </a:bodyPr>
          <a:lstStyle>
            <a:lvl1pPr algn="l">
              <a:defRPr sz="28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4" name="Subtitle 2">
            <a:extLst>
              <a:ext uri="{FF2B5EF4-FFF2-40B4-BE49-F238E27FC236}">
                <a16:creationId xmlns:a16="http://schemas.microsoft.com/office/drawing/2014/main" id="{EB47A978-36A7-168F-EE79-F4CDA3A95C19}"/>
              </a:ext>
            </a:extLst>
          </p:cNvPr>
          <p:cNvSpPr>
            <a:spLocks noGrp="1"/>
          </p:cNvSpPr>
          <p:nvPr>
            <p:ph type="subTitle" idx="1"/>
          </p:nvPr>
        </p:nvSpPr>
        <p:spPr>
          <a:xfrm>
            <a:off x="375138" y="5814062"/>
            <a:ext cx="10144539" cy="791891"/>
          </a:xfrm>
        </p:spPr>
        <p:txBody>
          <a:bodyPr/>
          <a:lstStyle>
            <a:lvl1pPr marL="0" indent="0" algn="l">
              <a:buNone/>
              <a:defRPr sz="2400">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85564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782F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952311-54DE-DA11-55F3-0B0AA32DD4FB}"/>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AFBB4F95-4A4E-5C07-637C-6EBC5E19FAA2}"/>
              </a:ext>
            </a:extLst>
          </p:cNvPr>
          <p:cNvPicPr>
            <a:picLocks noChangeAspect="1"/>
          </p:cNvPicPr>
          <p:nvPr userDrawn="1"/>
        </p:nvPicPr>
        <p:blipFill>
          <a:blip r:embed="rId2">
            <a:alphaModFix amt="25000"/>
          </a:blip>
          <a:stretch>
            <a:fillRect/>
          </a:stretch>
        </p:blipFill>
        <p:spPr>
          <a:xfrm>
            <a:off x="7735983" y="4182269"/>
            <a:ext cx="4766012" cy="2849123"/>
          </a:xfrm>
          <a:prstGeom prst="rect">
            <a:avLst/>
          </a:prstGeom>
        </p:spPr>
      </p:pic>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1" i="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b="1">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50757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gradFill flip="none" rotWithShape="1">
          <a:gsLst>
            <a:gs pos="0">
              <a:schemeClr val="bg1"/>
            </a:gs>
            <a:gs pos="91000">
              <a:srgbClr val="DFD1A7"/>
            </a:gs>
            <a:gs pos="100000">
              <a:srgbClr val="CEB888"/>
            </a:gs>
          </a:gsLst>
          <a:lin ang="13500000" scaled="1"/>
          <a:tileRect/>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C1C242-EE75-C1A7-2662-F8A51C5A0923}"/>
              </a:ext>
            </a:extLst>
          </p:cNvPr>
          <p:cNvSpPr/>
          <p:nvPr userDrawn="1"/>
        </p:nvSpPr>
        <p:spPr>
          <a:xfrm>
            <a:off x="0" y="0"/>
            <a:ext cx="12192000" cy="6858000"/>
          </a:xfrm>
          <a:prstGeom prst="rect">
            <a:avLst/>
          </a:prstGeom>
          <a:gradFill flip="none" rotWithShape="1">
            <a:gsLst>
              <a:gs pos="0">
                <a:schemeClr val="bg1"/>
              </a:gs>
              <a:gs pos="91000">
                <a:srgbClr val="DFD1A7"/>
              </a:gs>
              <a:gs pos="100000">
                <a:srgbClr val="CEB888"/>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white text on a black background&#10;&#10;Description automatically generated">
            <a:extLst>
              <a:ext uri="{FF2B5EF4-FFF2-40B4-BE49-F238E27FC236}">
                <a16:creationId xmlns:a16="http://schemas.microsoft.com/office/drawing/2014/main" id="{313B2CA8-94B1-52AA-2659-9B38BED93F38}"/>
              </a:ext>
            </a:extLst>
          </p:cNvPr>
          <p:cNvPicPr>
            <a:picLocks noChangeAspect="1"/>
          </p:cNvPicPr>
          <p:nvPr userDrawn="1"/>
        </p:nvPicPr>
        <p:blipFill>
          <a:blip r:embed="rId2">
            <a:alphaModFix amt="34000"/>
          </a:blip>
          <a:stretch>
            <a:fillRect/>
          </a:stretch>
        </p:blipFill>
        <p:spPr>
          <a:xfrm>
            <a:off x="7735983" y="4182269"/>
            <a:ext cx="4766012" cy="2849123"/>
          </a:xfrm>
          <a:prstGeom prst="rect">
            <a:avLst/>
          </a:prstGeom>
        </p:spPr>
      </p:pic>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a:solidFill>
                  <a:srgbClr val="782F40"/>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0693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8010D-FA92-2931-2286-564FB485EFC6}"/>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132852B-4F5B-0F0F-65CA-EB8D229E6B5A}"/>
              </a:ext>
            </a:extLst>
          </p:cNvPr>
          <p:cNvSpPr>
            <a:spLocks noGrp="1"/>
          </p:cNvSpPr>
          <p:nvPr>
            <p:ph idx="1"/>
          </p:nvPr>
        </p:nvSpPr>
        <p:spPr/>
        <p:txBody>
          <a:bodyPr/>
          <a:lstStyle>
            <a:lvl1pPr>
              <a:defRPr sz="2800">
                <a:latin typeface="Open Sans Light" panose="020B0306030504020204" pitchFamily="34" charset="0"/>
                <a:ea typeface="Open Sans Light" panose="020B0306030504020204" pitchFamily="34" charset="0"/>
                <a:cs typeface="Open Sans Light" panose="020B0306030504020204" pitchFamily="34" charset="0"/>
              </a:defRPr>
            </a:lvl1pPr>
            <a:lvl2pPr>
              <a:defRPr>
                <a:latin typeface="Open Sans Light" panose="020B0306030504020204" pitchFamily="34" charset="0"/>
                <a:ea typeface="Open Sans Light" panose="020B0306030504020204" pitchFamily="34" charset="0"/>
                <a:cs typeface="Open Sans Light" panose="020B0306030504020204" pitchFamily="34" charset="0"/>
              </a:defRPr>
            </a:lvl2pPr>
            <a:lvl3pPr>
              <a:defRPr>
                <a:latin typeface="Open Sans Light" panose="020B0306030504020204" pitchFamily="34" charset="0"/>
                <a:ea typeface="Open Sans Light" panose="020B0306030504020204" pitchFamily="34" charset="0"/>
                <a:cs typeface="Open Sans Light" panose="020B0306030504020204" pitchFamily="34" charset="0"/>
              </a:defRPr>
            </a:lvl3pPr>
            <a:lvl4pPr>
              <a:defRPr>
                <a:latin typeface="Open Sans Light" panose="020B0306030504020204" pitchFamily="34" charset="0"/>
                <a:ea typeface="Open Sans Light" panose="020B0306030504020204" pitchFamily="34" charset="0"/>
                <a:cs typeface="Open Sans Light" panose="020B0306030504020204" pitchFamily="34" charset="0"/>
              </a:defRPr>
            </a:lvl4pPr>
            <a:lvl5pP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7D4E52-1986-2E2A-7665-F6DE4EB84436}"/>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8" name="Footer Placeholder 4">
            <a:extLst>
              <a:ext uri="{FF2B5EF4-FFF2-40B4-BE49-F238E27FC236}">
                <a16:creationId xmlns:a16="http://schemas.microsoft.com/office/drawing/2014/main" id="{97567302-78A6-1ACF-C3DA-588E6F92C8CE}"/>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9" name="Slide Number Placeholder 5">
            <a:extLst>
              <a:ext uri="{FF2B5EF4-FFF2-40B4-BE49-F238E27FC236}">
                <a16:creationId xmlns:a16="http://schemas.microsoft.com/office/drawing/2014/main" id="{FDC7ABFE-9C79-BE9C-7443-22AA1E8C3B4B}"/>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3031881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B925-0482-95B3-C31D-F00D0B35B573}"/>
              </a:ext>
            </a:extLst>
          </p:cNvPr>
          <p:cNvSpPr>
            <a:spLocks noGrp="1"/>
          </p:cNvSpPr>
          <p:nvPr>
            <p:ph type="title"/>
          </p:nvPr>
        </p:nvSpPr>
        <p:spPr>
          <a:xfrm>
            <a:off x="1480928" y="1709738"/>
            <a:ext cx="9866522" cy="2852737"/>
          </a:xfrm>
        </p:spPr>
        <p:txBody>
          <a:bodyPr anchor="b">
            <a:normAutofit/>
          </a:bodyPr>
          <a:lstStyle>
            <a:lvl1pPr>
              <a:defRPr sz="28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2B1A0817-AF82-C20D-3857-AAFC1D2E59B7}"/>
              </a:ext>
            </a:extLst>
          </p:cNvPr>
          <p:cNvSpPr>
            <a:spLocks noGrp="1"/>
          </p:cNvSpPr>
          <p:nvPr>
            <p:ph type="body" idx="1"/>
          </p:nvPr>
        </p:nvSpPr>
        <p:spPr>
          <a:xfrm>
            <a:off x="1480928" y="4589463"/>
            <a:ext cx="9866522" cy="1500187"/>
          </a:xfrm>
        </p:spPr>
        <p:txBody>
          <a:bodyPr/>
          <a:lstStyle>
            <a:lvl1pPr marL="0" indent="0">
              <a:buNone/>
              <a:defRPr sz="24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C59369-E4C5-A440-5DCA-0D99B1782D7A}"/>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5" name="Footer Placeholder 4">
            <a:extLst>
              <a:ext uri="{FF2B5EF4-FFF2-40B4-BE49-F238E27FC236}">
                <a16:creationId xmlns:a16="http://schemas.microsoft.com/office/drawing/2014/main" id="{206545A0-1622-3045-1A4E-FD4E17E6C678}"/>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6" name="Slide Number Placeholder 5">
            <a:extLst>
              <a:ext uri="{FF2B5EF4-FFF2-40B4-BE49-F238E27FC236}">
                <a16:creationId xmlns:a16="http://schemas.microsoft.com/office/drawing/2014/main" id="{1AA8D50B-01A6-341A-56FD-3E7B1319A649}"/>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1265852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71B26-4877-8313-13A2-D3AE4D9B4740}"/>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C4063D3-9615-0593-184D-B3812AA7B570}"/>
              </a:ext>
            </a:extLst>
          </p:cNvPr>
          <p:cNvSpPr>
            <a:spLocks noGrp="1"/>
          </p:cNvSpPr>
          <p:nvPr>
            <p:ph sz="half" idx="1"/>
          </p:nvPr>
        </p:nvSpPr>
        <p:spPr>
          <a:xfrm>
            <a:off x="1480928" y="1143000"/>
            <a:ext cx="4538872" cy="503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5B65D7-15FE-BCB1-DEF6-4D33F3A23507}"/>
              </a:ext>
            </a:extLst>
          </p:cNvPr>
          <p:cNvSpPr>
            <a:spLocks noGrp="1"/>
          </p:cNvSpPr>
          <p:nvPr>
            <p:ph sz="half" idx="2"/>
          </p:nvPr>
        </p:nvSpPr>
        <p:spPr>
          <a:xfrm>
            <a:off x="6814928" y="1143000"/>
            <a:ext cx="4538872" cy="503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4882D104-2A95-5924-433D-E8E57529529F}"/>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9" name="Footer Placeholder 4">
            <a:extLst>
              <a:ext uri="{FF2B5EF4-FFF2-40B4-BE49-F238E27FC236}">
                <a16:creationId xmlns:a16="http://schemas.microsoft.com/office/drawing/2014/main" id="{D9C5F295-886B-81C8-404F-25E83901B4BA}"/>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10" name="Slide Number Placeholder 5">
            <a:extLst>
              <a:ext uri="{FF2B5EF4-FFF2-40B4-BE49-F238E27FC236}">
                <a16:creationId xmlns:a16="http://schemas.microsoft.com/office/drawing/2014/main" id="{15B26BED-E373-EC5F-B5B5-80B9838CE135}"/>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639369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33C1-282B-0618-8937-F930317E5141}"/>
              </a:ext>
            </a:extLst>
          </p:cNvPr>
          <p:cNvSpPr>
            <a:spLocks noGrp="1"/>
          </p:cNvSpPr>
          <p:nvPr>
            <p:ph type="title"/>
          </p:nvPr>
        </p:nvSpPr>
        <p:spPr>
          <a:xfrm>
            <a:off x="1480928" y="365125"/>
            <a:ext cx="9874460" cy="498475"/>
          </a:xfrm>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987A994-7C74-5EDE-55F7-F8E593E9BD55}"/>
              </a:ext>
            </a:extLst>
          </p:cNvPr>
          <p:cNvSpPr>
            <a:spLocks noGrp="1"/>
          </p:cNvSpPr>
          <p:nvPr>
            <p:ph type="body" idx="1"/>
          </p:nvPr>
        </p:nvSpPr>
        <p:spPr>
          <a:xfrm>
            <a:off x="1480928" y="1071563"/>
            <a:ext cx="451664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84AE-408E-F1DA-A6CD-07BB5C91CE2F}"/>
              </a:ext>
            </a:extLst>
          </p:cNvPr>
          <p:cNvSpPr>
            <a:spLocks noGrp="1"/>
          </p:cNvSpPr>
          <p:nvPr>
            <p:ph sz="half" idx="2"/>
          </p:nvPr>
        </p:nvSpPr>
        <p:spPr>
          <a:xfrm>
            <a:off x="1480928" y="1895474"/>
            <a:ext cx="4516647" cy="4137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EE475C-A52D-9B4F-6E81-1F617D9C9268}"/>
              </a:ext>
            </a:extLst>
          </p:cNvPr>
          <p:cNvSpPr>
            <a:spLocks noGrp="1"/>
          </p:cNvSpPr>
          <p:nvPr>
            <p:ph type="body" sz="quarter" idx="3"/>
          </p:nvPr>
        </p:nvSpPr>
        <p:spPr>
          <a:xfrm>
            <a:off x="6816496" y="1071563"/>
            <a:ext cx="45388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0E86-0F53-996C-BD38-0A61D2A979CE}"/>
              </a:ext>
            </a:extLst>
          </p:cNvPr>
          <p:cNvSpPr>
            <a:spLocks noGrp="1"/>
          </p:cNvSpPr>
          <p:nvPr>
            <p:ph sz="quarter" idx="4"/>
          </p:nvPr>
        </p:nvSpPr>
        <p:spPr>
          <a:xfrm>
            <a:off x="6816496" y="1895474"/>
            <a:ext cx="4538891" cy="4137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B1A338A9-2379-8EBF-C610-5BDD5FAB8F8B}"/>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11" name="Footer Placeholder 4">
            <a:extLst>
              <a:ext uri="{FF2B5EF4-FFF2-40B4-BE49-F238E27FC236}">
                <a16:creationId xmlns:a16="http://schemas.microsoft.com/office/drawing/2014/main" id="{FC62A026-170B-EFCB-F771-08006265EBB1}"/>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12" name="Slide Number Placeholder 5">
            <a:extLst>
              <a:ext uri="{FF2B5EF4-FFF2-40B4-BE49-F238E27FC236}">
                <a16:creationId xmlns:a16="http://schemas.microsoft.com/office/drawing/2014/main" id="{A9BBC265-2538-E212-9851-B7519887A37C}"/>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3109991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AFAC-8754-E46E-707F-D89DC1FF5500}"/>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6" name="Date Placeholder 3">
            <a:extLst>
              <a:ext uri="{FF2B5EF4-FFF2-40B4-BE49-F238E27FC236}">
                <a16:creationId xmlns:a16="http://schemas.microsoft.com/office/drawing/2014/main" id="{AD2E9603-C7E1-B29A-ED52-29CAD00816C5}"/>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8/10/2026</a:t>
            </a:fld>
            <a:endParaRPr lang="en-US"/>
          </a:p>
        </p:txBody>
      </p:sp>
      <p:sp>
        <p:nvSpPr>
          <p:cNvPr id="7" name="Footer Placeholder 4">
            <a:extLst>
              <a:ext uri="{FF2B5EF4-FFF2-40B4-BE49-F238E27FC236}">
                <a16:creationId xmlns:a16="http://schemas.microsoft.com/office/drawing/2014/main" id="{0DB8AA87-51B4-7126-2963-A25D193DF305}"/>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a:p>
        </p:txBody>
      </p:sp>
      <p:sp>
        <p:nvSpPr>
          <p:cNvPr id="8" name="Slide Number Placeholder 5">
            <a:extLst>
              <a:ext uri="{FF2B5EF4-FFF2-40B4-BE49-F238E27FC236}">
                <a16:creationId xmlns:a16="http://schemas.microsoft.com/office/drawing/2014/main" id="{06410627-909B-D8A0-B200-CB9705EDA2D6}"/>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a:p>
        </p:txBody>
      </p:sp>
    </p:spTree>
    <p:extLst>
      <p:ext uri="{BB962C8B-B14F-4D97-AF65-F5344CB8AC3E}">
        <p14:creationId xmlns:p14="http://schemas.microsoft.com/office/powerpoint/2010/main" val="142315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782F4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02ACDF-3069-BE04-038D-4E8293500522}"/>
              </a:ext>
            </a:extLst>
          </p:cNvPr>
          <p:cNvSpPr/>
          <p:nvPr/>
        </p:nvSpPr>
        <p:spPr>
          <a:xfrm>
            <a:off x="0" y="5990660"/>
            <a:ext cx="12192000" cy="788504"/>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and black logo&#10;&#10;Description automatically generated">
            <a:extLst>
              <a:ext uri="{FF2B5EF4-FFF2-40B4-BE49-F238E27FC236}">
                <a16:creationId xmlns:a16="http://schemas.microsoft.com/office/drawing/2014/main" id="{ABCF6967-A3D4-486F-A58A-CFE6758C4A46}"/>
              </a:ext>
            </a:extLst>
          </p:cNvPr>
          <p:cNvPicPr>
            <a:picLocks noChangeAspect="1"/>
          </p:cNvPicPr>
          <p:nvPr/>
        </p:nvPicPr>
        <p:blipFill>
          <a:blip r:embed="rId2"/>
          <a:stretch>
            <a:fillRect/>
          </a:stretch>
        </p:blipFill>
        <p:spPr>
          <a:xfrm>
            <a:off x="2947528" y="1773556"/>
            <a:ext cx="5530550" cy="3310888"/>
          </a:xfrm>
          <a:prstGeom prst="rect">
            <a:avLst/>
          </a:prstGeom>
        </p:spPr>
      </p:pic>
      <p:sp>
        <p:nvSpPr>
          <p:cNvPr id="3" name="Rectangle 2">
            <a:extLst>
              <a:ext uri="{FF2B5EF4-FFF2-40B4-BE49-F238E27FC236}">
                <a16:creationId xmlns:a16="http://schemas.microsoft.com/office/drawing/2014/main" id="{BE2EF77E-A856-553E-921D-A7E9ECF56EF3}"/>
              </a:ext>
            </a:extLst>
          </p:cNvPr>
          <p:cNvSpPr/>
          <p:nvPr userDrawn="1"/>
        </p:nvSpPr>
        <p:spPr>
          <a:xfrm>
            <a:off x="0" y="5990660"/>
            <a:ext cx="12192000" cy="788504"/>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and black logo&#10;&#10;Description automatically generated">
            <a:extLst>
              <a:ext uri="{FF2B5EF4-FFF2-40B4-BE49-F238E27FC236}">
                <a16:creationId xmlns:a16="http://schemas.microsoft.com/office/drawing/2014/main" id="{7512E4C5-5044-FC97-40C9-AE116AB915C2}"/>
              </a:ext>
            </a:extLst>
          </p:cNvPr>
          <p:cNvPicPr>
            <a:picLocks noChangeAspect="1"/>
          </p:cNvPicPr>
          <p:nvPr userDrawn="1"/>
        </p:nvPicPr>
        <p:blipFill>
          <a:blip r:embed="rId2"/>
          <a:stretch>
            <a:fillRect/>
          </a:stretch>
        </p:blipFill>
        <p:spPr>
          <a:xfrm>
            <a:off x="2947528" y="1773556"/>
            <a:ext cx="5530550" cy="3310888"/>
          </a:xfrm>
          <a:prstGeom prst="rect">
            <a:avLst/>
          </a:prstGeom>
        </p:spPr>
      </p:pic>
    </p:spTree>
    <p:extLst>
      <p:ext uri="{BB962C8B-B14F-4D97-AF65-F5344CB8AC3E}">
        <p14:creationId xmlns:p14="http://schemas.microsoft.com/office/powerpoint/2010/main" val="276122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F9DAA4-FB62-3379-E6A0-BBFDF4E7F22A}"/>
              </a:ext>
            </a:extLst>
          </p:cNvPr>
          <p:cNvSpPr>
            <a:spLocks noGrp="1"/>
          </p:cNvSpPr>
          <p:nvPr>
            <p:ph type="title"/>
          </p:nvPr>
        </p:nvSpPr>
        <p:spPr>
          <a:xfrm>
            <a:off x="1480929" y="365125"/>
            <a:ext cx="10257183" cy="485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460248-33B5-3C00-FBC5-99C384C70EFE}"/>
              </a:ext>
            </a:extLst>
          </p:cNvPr>
          <p:cNvSpPr>
            <a:spLocks noGrp="1"/>
          </p:cNvSpPr>
          <p:nvPr>
            <p:ph type="body" idx="1"/>
          </p:nvPr>
        </p:nvSpPr>
        <p:spPr>
          <a:xfrm>
            <a:off x="1480929" y="1104900"/>
            <a:ext cx="10257183" cy="5072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5CC1A0C9-3A08-43FC-7C12-86A3DAAB03FC}"/>
              </a:ext>
            </a:extLst>
          </p:cNvPr>
          <p:cNvSpPr/>
          <p:nvPr/>
        </p:nvSpPr>
        <p:spPr>
          <a:xfrm>
            <a:off x="0" y="0"/>
            <a:ext cx="1033670" cy="6858000"/>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and black logo&#10;&#10;Description automatically generated">
            <a:extLst>
              <a:ext uri="{FF2B5EF4-FFF2-40B4-BE49-F238E27FC236}">
                <a16:creationId xmlns:a16="http://schemas.microsoft.com/office/drawing/2014/main" id="{24754A09-38A0-6814-A186-408090200A2F}"/>
              </a:ext>
            </a:extLst>
          </p:cNvPr>
          <p:cNvPicPr>
            <a:picLocks noChangeAspect="1"/>
          </p:cNvPicPr>
          <p:nvPr/>
        </p:nvPicPr>
        <p:blipFill>
          <a:blip r:embed="rId16"/>
          <a:stretch>
            <a:fillRect/>
          </a:stretch>
        </p:blipFill>
        <p:spPr>
          <a:xfrm>
            <a:off x="35363" y="6250677"/>
            <a:ext cx="962943" cy="576470"/>
          </a:xfrm>
          <a:prstGeom prst="rect">
            <a:avLst/>
          </a:prstGeom>
        </p:spPr>
      </p:pic>
      <p:sp>
        <p:nvSpPr>
          <p:cNvPr id="4" name="Rectangle 3">
            <a:extLst>
              <a:ext uri="{FF2B5EF4-FFF2-40B4-BE49-F238E27FC236}">
                <a16:creationId xmlns:a16="http://schemas.microsoft.com/office/drawing/2014/main" id="{11817B5C-848C-EEF1-5255-817A149676AF}"/>
              </a:ext>
            </a:extLst>
          </p:cNvPr>
          <p:cNvSpPr/>
          <p:nvPr userDrawn="1"/>
        </p:nvSpPr>
        <p:spPr>
          <a:xfrm>
            <a:off x="0" y="0"/>
            <a:ext cx="1033670" cy="6858000"/>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nd black logo&#10;&#10;Description automatically generated">
            <a:extLst>
              <a:ext uri="{FF2B5EF4-FFF2-40B4-BE49-F238E27FC236}">
                <a16:creationId xmlns:a16="http://schemas.microsoft.com/office/drawing/2014/main" id="{82A393F0-6017-D783-4C77-6B8947944E14}"/>
              </a:ext>
            </a:extLst>
          </p:cNvPr>
          <p:cNvPicPr>
            <a:picLocks noChangeAspect="1"/>
          </p:cNvPicPr>
          <p:nvPr userDrawn="1"/>
        </p:nvPicPr>
        <p:blipFill>
          <a:blip r:embed="rId16"/>
          <a:stretch>
            <a:fillRect/>
          </a:stretch>
        </p:blipFill>
        <p:spPr>
          <a:xfrm>
            <a:off x="35363" y="6250677"/>
            <a:ext cx="962943" cy="576470"/>
          </a:xfrm>
          <a:prstGeom prst="rect">
            <a:avLst/>
          </a:prstGeom>
        </p:spPr>
      </p:pic>
    </p:spTree>
    <p:extLst>
      <p:ext uri="{BB962C8B-B14F-4D97-AF65-F5344CB8AC3E}">
        <p14:creationId xmlns:p14="http://schemas.microsoft.com/office/powerpoint/2010/main" val="109592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59" r:id="rId14"/>
  </p:sldLayoutIdLst>
  <p:txStyles>
    <p:titleStyle>
      <a:lvl1pPr algn="l" defTabSz="914400" rtl="0" eaLnBrk="1" latinLnBrk="0" hangingPunct="1">
        <a:lnSpc>
          <a:spcPct val="90000"/>
        </a:lnSpc>
        <a:spcBef>
          <a:spcPct val="0"/>
        </a:spcBef>
        <a:buNone/>
        <a:defRPr sz="3200" b="1" i="0" kern="12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itchFamily="2" charset="0"/>
          <a:ea typeface="Open Sans Light" pitchFamily="2" charset="0"/>
          <a:cs typeface="Open Sans Ligh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Light" pitchFamily="2" charset="0"/>
          <a:ea typeface="Open Sans Light" pitchFamily="2" charset="0"/>
          <a:cs typeface="Open Sans Ligh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itchFamily="2" charset="0"/>
          <a:ea typeface="Open Sans Light" pitchFamily="2" charset="0"/>
          <a:cs typeface="Open Sans Ligh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itchFamily="2" charset="0"/>
          <a:ea typeface="Open Sans Light" pitchFamily="2" charset="0"/>
          <a:cs typeface="Open Sans Ligh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itchFamily="2" charset="0"/>
          <a:ea typeface="Open Sans Light" pitchFamily="2" charset="0"/>
          <a:cs typeface="Open Sans Ligh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wards.faculty.fsu.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mailto:sacarter@fsu.edu" TargetMode="External"/><Relationship Id="rId2" Type="http://schemas.openxmlformats.org/officeDocument/2006/relationships/hyperlink" Target="mailto:mwrightc@fsu.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44A8-B166-3E1D-047A-6DC9A6F4853E}"/>
              </a:ext>
            </a:extLst>
          </p:cNvPr>
          <p:cNvSpPr>
            <a:spLocks noGrp="1"/>
          </p:cNvSpPr>
          <p:nvPr>
            <p:ph type="ctrTitle"/>
          </p:nvPr>
        </p:nvSpPr>
        <p:spPr/>
        <p:txBody>
          <a:bodyPr/>
          <a:lstStyle/>
          <a:p>
            <a:r>
              <a:rPr lang="en-US">
                <a:latin typeface="Open Sans SemiBold" panose="020F0502020204030204" pitchFamily="34" charset="0"/>
                <a:ea typeface="Open Sans SemiBold" panose="020F0502020204030204" pitchFamily="34" charset="0"/>
                <a:cs typeface="Open Sans SemiBold" panose="020F0502020204030204" pitchFamily="34" charset="0"/>
              </a:rPr>
              <a:t>Faculty Development at FSU</a:t>
            </a:r>
          </a:p>
        </p:txBody>
      </p:sp>
      <p:sp>
        <p:nvSpPr>
          <p:cNvPr id="3" name="Subtitle 2">
            <a:extLst>
              <a:ext uri="{FF2B5EF4-FFF2-40B4-BE49-F238E27FC236}">
                <a16:creationId xmlns:a16="http://schemas.microsoft.com/office/drawing/2014/main" id="{C80A2C13-8566-34BA-536E-E345CDB5171C}"/>
              </a:ext>
            </a:extLst>
          </p:cNvPr>
          <p:cNvSpPr>
            <a:spLocks noGrp="1"/>
          </p:cNvSpPr>
          <p:nvPr>
            <p:ph type="subTitle" idx="1"/>
          </p:nvPr>
        </p:nvSpPr>
        <p:spPr/>
        <p:txBody>
          <a:bodyPr/>
          <a:lstStyle/>
          <a:p>
            <a:r>
              <a:rPr lang="en-US">
                <a:latin typeface="Open Sans" panose="020F0502020204030204" pitchFamily="34" charset="0"/>
                <a:ea typeface="Open Sans" panose="020F0502020204030204" pitchFamily="34" charset="0"/>
                <a:cs typeface="Open Sans" panose="020F0502020204030204" pitchFamily="34" charset="0"/>
              </a:rPr>
              <a:t>A career-long initiative</a:t>
            </a:r>
          </a:p>
          <a:p>
            <a:endParaRPr lang="en-US">
              <a:latin typeface="Open Sans" panose="020F0502020204030204" pitchFamily="34" charset="0"/>
              <a:ea typeface="Open Sans" panose="020F0502020204030204" pitchFamily="34" charset="0"/>
              <a:cs typeface="Open Sans" panose="020F0502020204030204" pitchFamily="34" charset="0"/>
            </a:endParaRPr>
          </a:p>
        </p:txBody>
      </p:sp>
    </p:spTree>
    <p:extLst>
      <p:ext uri="{BB962C8B-B14F-4D97-AF65-F5344CB8AC3E}">
        <p14:creationId xmlns:p14="http://schemas.microsoft.com/office/powerpoint/2010/main" val="2327247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1410-DBEE-8301-85C4-7ED4CCA608E4}"/>
              </a:ext>
            </a:extLst>
          </p:cNvPr>
          <p:cNvSpPr>
            <a:spLocks noGrp="1"/>
          </p:cNvSpPr>
          <p:nvPr>
            <p:ph type="ctrTitle"/>
          </p:nvPr>
        </p:nvSpPr>
        <p:spPr/>
        <p:txBody>
          <a:bodyPr/>
          <a:lstStyle/>
          <a:p>
            <a:r>
              <a:rPr lang="en-US" dirty="0">
                <a:solidFill>
                  <a:schemeClr val="tx1"/>
                </a:solidFill>
                <a:latin typeface="Open Sans SemiBold"/>
                <a:ea typeface="Open Sans SemiBold"/>
                <a:cs typeface="Open Sans SemiBold"/>
                <a:hlinkClick r:id="rId3">
                  <a:extLst>
                    <a:ext uri="{A12FA001-AC4F-418D-AE19-62706E023703}">
                      <ahyp:hlinkClr xmlns:ahyp="http://schemas.microsoft.com/office/drawing/2018/hyperlinkcolor" val="tx"/>
                    </a:ext>
                  </a:extLst>
                </a:hlinkClick>
              </a:rPr>
              <a:t>awards.faculty.fsu.edu</a:t>
            </a:r>
            <a:endParaRPr lang="en-US" dirty="0">
              <a:solidFill>
                <a:schemeClr val="tx1"/>
              </a:solidFill>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756878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48BED-D7CA-33A3-2D02-CDC039C77998}"/>
              </a:ext>
            </a:extLst>
          </p:cNvPr>
          <p:cNvSpPr>
            <a:spLocks noGrp="1"/>
          </p:cNvSpPr>
          <p:nvPr>
            <p:ph type="title"/>
          </p:nvPr>
        </p:nvSpPr>
        <p:spPr/>
        <p:txBody>
          <a:bodyPr>
            <a:normAutofit fontScale="90000"/>
          </a:bodyPr>
          <a:lstStyle/>
          <a:p>
            <a:r>
              <a:rPr lang="en-US" dirty="0"/>
              <a:t>All Awards are Important</a:t>
            </a:r>
          </a:p>
        </p:txBody>
      </p:sp>
      <p:sp>
        <p:nvSpPr>
          <p:cNvPr id="3" name="Content Placeholder 2">
            <a:extLst>
              <a:ext uri="{FF2B5EF4-FFF2-40B4-BE49-F238E27FC236}">
                <a16:creationId xmlns:a16="http://schemas.microsoft.com/office/drawing/2014/main" id="{AB2339DC-D983-66B2-FB25-06AF43AF0244}"/>
              </a:ext>
            </a:extLst>
          </p:cNvPr>
          <p:cNvSpPr>
            <a:spLocks noGrp="1"/>
          </p:cNvSpPr>
          <p:nvPr>
            <p:ph idx="1"/>
          </p:nvPr>
        </p:nvSpPr>
        <p:spPr/>
        <p:txBody>
          <a:bodyPr vert="horz" lIns="91440" tIns="45720" rIns="91440" bIns="45720" rtlCol="0" anchor="t">
            <a:normAutofit fontScale="92500" lnSpcReduction="10000"/>
          </a:bodyPr>
          <a:lstStyle/>
          <a:p>
            <a:r>
              <a:rPr lang="en-US"/>
              <a:t>Internal awards</a:t>
            </a:r>
          </a:p>
          <a:p>
            <a:endParaRPr lang="en-US"/>
          </a:p>
          <a:p>
            <a:r>
              <a:rPr lang="en-US"/>
              <a:t>Book awards</a:t>
            </a:r>
          </a:p>
          <a:p>
            <a:endParaRPr lang="en-US"/>
          </a:p>
          <a:p>
            <a:r>
              <a:rPr lang="en-US"/>
              <a:t>Journal article awards</a:t>
            </a:r>
          </a:p>
          <a:p>
            <a:endParaRPr lang="en-US"/>
          </a:p>
          <a:p>
            <a:r>
              <a:rPr lang="en-US"/>
              <a:t>Teaching awards</a:t>
            </a:r>
          </a:p>
          <a:p>
            <a:endParaRPr lang="en-US"/>
          </a:p>
          <a:p>
            <a:r>
              <a:rPr lang="en-US">
                <a:solidFill>
                  <a:srgbClr val="000000"/>
                </a:solidFill>
                <a:latin typeface="Open Sans Light"/>
                <a:ea typeface="Open Sans Light"/>
                <a:cs typeface="Open Sans Light"/>
              </a:rPr>
              <a:t>Professional organization awards</a:t>
            </a:r>
            <a:endParaRPr lang="en-US">
              <a:solidFill>
                <a:srgbClr val="000000"/>
              </a:solidFill>
            </a:endParaRPr>
          </a:p>
          <a:p>
            <a:endParaRPr lang="en-US">
              <a:solidFill>
                <a:srgbClr val="000000"/>
              </a:solidFill>
            </a:endParaRPr>
          </a:p>
          <a:p>
            <a:r>
              <a:rPr lang="en-US" b="1">
                <a:solidFill>
                  <a:srgbClr val="782F40"/>
                </a:solidFill>
              </a:rPr>
              <a:t>Be intentional. Awards fit throughout your career.</a:t>
            </a:r>
          </a:p>
          <a:p>
            <a:endParaRPr lang="en-US"/>
          </a:p>
          <a:p>
            <a:endParaRPr lang="en-US"/>
          </a:p>
          <a:p>
            <a:endParaRPr lang="en-US"/>
          </a:p>
        </p:txBody>
      </p:sp>
    </p:spTree>
    <p:extLst>
      <p:ext uri="{BB962C8B-B14F-4D97-AF65-F5344CB8AC3E}">
        <p14:creationId xmlns:p14="http://schemas.microsoft.com/office/powerpoint/2010/main" val="3699923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5054-CC77-81AB-0943-5A95DE8306AF}"/>
              </a:ext>
            </a:extLst>
          </p:cNvPr>
          <p:cNvSpPr>
            <a:spLocks noGrp="1"/>
          </p:cNvSpPr>
          <p:nvPr>
            <p:ph type="title"/>
          </p:nvPr>
        </p:nvSpPr>
        <p:spPr/>
        <p:txBody>
          <a:bodyPr>
            <a:normAutofit fontScale="90000"/>
          </a:bodyPr>
          <a:lstStyle/>
          <a:p>
            <a:r>
              <a:rPr lang="en-US" dirty="0"/>
              <a:t>All Recognition is Important</a:t>
            </a:r>
          </a:p>
        </p:txBody>
      </p:sp>
      <p:sp>
        <p:nvSpPr>
          <p:cNvPr id="3" name="Content Placeholder 2">
            <a:extLst>
              <a:ext uri="{FF2B5EF4-FFF2-40B4-BE49-F238E27FC236}">
                <a16:creationId xmlns:a16="http://schemas.microsoft.com/office/drawing/2014/main" id="{19E3A912-E7E5-EDD0-3752-88EDFC20B50F}"/>
              </a:ext>
            </a:extLst>
          </p:cNvPr>
          <p:cNvSpPr>
            <a:spLocks noGrp="1"/>
          </p:cNvSpPr>
          <p:nvPr>
            <p:ph idx="1"/>
          </p:nvPr>
        </p:nvSpPr>
        <p:spPr/>
        <p:txBody>
          <a:bodyPr/>
          <a:lstStyle/>
          <a:p>
            <a:r>
              <a:rPr lang="en-US" dirty="0"/>
              <a:t>Editor of top journal</a:t>
            </a:r>
          </a:p>
          <a:p>
            <a:endParaRPr lang="en-US" dirty="0"/>
          </a:p>
          <a:p>
            <a:r>
              <a:rPr lang="en-US" dirty="0"/>
              <a:t>Leadership position in professional organization</a:t>
            </a:r>
          </a:p>
          <a:p>
            <a:endParaRPr lang="en-US" dirty="0"/>
          </a:p>
          <a:p>
            <a:r>
              <a:rPr lang="en-US" dirty="0"/>
              <a:t>Keynote speaker</a:t>
            </a:r>
          </a:p>
          <a:p>
            <a:endParaRPr lang="en-US" dirty="0"/>
          </a:p>
          <a:p>
            <a:r>
              <a:rPr lang="en-US" dirty="0"/>
              <a:t>Guest lecturer </a:t>
            </a:r>
          </a:p>
          <a:p>
            <a:endParaRPr lang="en-US" dirty="0"/>
          </a:p>
          <a:p>
            <a:r>
              <a:rPr lang="en-US" dirty="0"/>
              <a:t>Service on national and international committees</a:t>
            </a:r>
          </a:p>
          <a:p>
            <a:endParaRPr lang="en-US" dirty="0"/>
          </a:p>
          <a:p>
            <a:endParaRPr lang="en-US" dirty="0"/>
          </a:p>
        </p:txBody>
      </p:sp>
    </p:spTree>
    <p:extLst>
      <p:ext uri="{BB962C8B-B14F-4D97-AF65-F5344CB8AC3E}">
        <p14:creationId xmlns:p14="http://schemas.microsoft.com/office/powerpoint/2010/main" val="2339977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39981-79AE-568E-818B-7EF06EF42226}"/>
              </a:ext>
            </a:extLst>
          </p:cNvPr>
          <p:cNvSpPr>
            <a:spLocks noGrp="1"/>
          </p:cNvSpPr>
          <p:nvPr>
            <p:ph type="title"/>
          </p:nvPr>
        </p:nvSpPr>
        <p:spPr/>
        <p:txBody>
          <a:bodyPr>
            <a:normAutofit fontScale="90000"/>
          </a:bodyPr>
          <a:lstStyle/>
          <a:p>
            <a:r>
              <a:rPr lang="en-US"/>
              <a:t>Resources</a:t>
            </a:r>
          </a:p>
        </p:txBody>
      </p:sp>
      <p:sp>
        <p:nvSpPr>
          <p:cNvPr id="3" name="Content Placeholder 2">
            <a:extLst>
              <a:ext uri="{FF2B5EF4-FFF2-40B4-BE49-F238E27FC236}">
                <a16:creationId xmlns:a16="http://schemas.microsoft.com/office/drawing/2014/main" id="{D0BB75AE-E074-B566-F5B8-B8313E143432}"/>
              </a:ext>
            </a:extLst>
          </p:cNvPr>
          <p:cNvSpPr>
            <a:spLocks noGrp="1"/>
          </p:cNvSpPr>
          <p:nvPr>
            <p:ph idx="1"/>
          </p:nvPr>
        </p:nvSpPr>
        <p:spPr>
          <a:xfrm>
            <a:off x="1480929" y="1609396"/>
            <a:ext cx="10257183" cy="5072063"/>
          </a:xfrm>
        </p:spPr>
        <p:txBody>
          <a:bodyPr vert="horz" lIns="91440" tIns="45720" rIns="91440" bIns="45720" rtlCol="0" anchor="t">
            <a:normAutofit/>
          </a:bodyPr>
          <a:lstStyle/>
          <a:p>
            <a:r>
              <a:rPr lang="en-US"/>
              <a:t>Peer and administrative mentors</a:t>
            </a:r>
          </a:p>
          <a:p>
            <a:r>
              <a:rPr lang="en-US">
                <a:latin typeface="Open Sans Light"/>
                <a:ea typeface="Open Sans Light"/>
                <a:cs typeface="Open Sans Light"/>
              </a:rPr>
              <a:t>Departmental Award Committees</a:t>
            </a:r>
          </a:p>
          <a:p>
            <a:endParaRPr lang="en-US">
              <a:latin typeface="Open Sans Light"/>
              <a:ea typeface="Open Sans Light"/>
              <a:cs typeface="Open Sans Light"/>
            </a:endParaRPr>
          </a:p>
          <a:p>
            <a:r>
              <a:rPr lang="en-US"/>
              <a:t>FEAS</a:t>
            </a:r>
          </a:p>
          <a:p>
            <a:r>
              <a:rPr lang="en-US"/>
              <a:t>Academic Analytics</a:t>
            </a:r>
          </a:p>
          <a:p>
            <a:r>
              <a:rPr lang="en-US"/>
              <a:t>Faculty Award Catalog</a:t>
            </a:r>
          </a:p>
          <a:p>
            <a:r>
              <a:rPr lang="en-US"/>
              <a:t>ORCID</a:t>
            </a:r>
          </a:p>
          <a:p>
            <a:pPr marL="0" indent="0">
              <a:buNone/>
            </a:pPr>
            <a:endParaRPr lang="en-US">
              <a:latin typeface="Open Sans Light"/>
              <a:ea typeface="Open Sans Light"/>
              <a:cs typeface="Open Sans Light"/>
            </a:endParaRPr>
          </a:p>
          <a:p>
            <a:r>
              <a:rPr lang="en-US"/>
              <a:t>Peggy and Sonja</a:t>
            </a:r>
          </a:p>
          <a:p>
            <a:endParaRPr lang="en-US"/>
          </a:p>
          <a:p>
            <a:endParaRPr lang="en-US"/>
          </a:p>
        </p:txBody>
      </p:sp>
    </p:spTree>
    <p:extLst>
      <p:ext uri="{BB962C8B-B14F-4D97-AF65-F5344CB8AC3E}">
        <p14:creationId xmlns:p14="http://schemas.microsoft.com/office/powerpoint/2010/main" val="820735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70BE-A663-D9B8-0083-184038C8E72F}"/>
              </a:ext>
            </a:extLst>
          </p:cNvPr>
          <p:cNvSpPr>
            <a:spLocks noGrp="1"/>
          </p:cNvSpPr>
          <p:nvPr>
            <p:ph type="title"/>
          </p:nvPr>
        </p:nvSpPr>
        <p:spPr/>
        <p:txBody>
          <a:bodyPr>
            <a:normAutofit fontScale="90000"/>
          </a:bodyPr>
          <a:lstStyle/>
          <a:p>
            <a:r>
              <a:rPr lang="en-US"/>
              <a:t>Facilitation</a:t>
            </a:r>
          </a:p>
        </p:txBody>
      </p:sp>
      <p:sp>
        <p:nvSpPr>
          <p:cNvPr id="3" name="Content Placeholder 2">
            <a:extLst>
              <a:ext uri="{FF2B5EF4-FFF2-40B4-BE49-F238E27FC236}">
                <a16:creationId xmlns:a16="http://schemas.microsoft.com/office/drawing/2014/main" id="{A1F9BC7F-DAD4-32DE-98E0-BED50E61D0E2}"/>
              </a:ext>
            </a:extLst>
          </p:cNvPr>
          <p:cNvSpPr>
            <a:spLocks noGrp="1"/>
          </p:cNvSpPr>
          <p:nvPr>
            <p:ph idx="1"/>
          </p:nvPr>
        </p:nvSpPr>
        <p:spPr/>
        <p:txBody>
          <a:bodyPr vert="horz" lIns="91440" tIns="45720" rIns="91440" bIns="45720" rtlCol="0" anchor="t">
            <a:normAutofit/>
          </a:bodyPr>
          <a:lstStyle/>
          <a:p>
            <a:pPr marL="0" indent="0">
              <a:buNone/>
            </a:pPr>
            <a:endParaRPr lang="en-US"/>
          </a:p>
          <a:p>
            <a:r>
              <a:rPr lang="en-US"/>
              <a:t>Individual consultation</a:t>
            </a:r>
          </a:p>
          <a:p>
            <a:endParaRPr lang="en-US"/>
          </a:p>
          <a:p>
            <a:r>
              <a:rPr lang="en-US">
                <a:latin typeface="Open Sans Light"/>
                <a:ea typeface="Open Sans Light"/>
                <a:cs typeface="Open Sans Light"/>
              </a:rPr>
              <a:t>Strategizing with departments</a:t>
            </a:r>
            <a:endParaRPr lang="en-US"/>
          </a:p>
          <a:p>
            <a:endParaRPr lang="en-US"/>
          </a:p>
          <a:p>
            <a:r>
              <a:rPr lang="en-US">
                <a:latin typeface="Open Sans Light"/>
                <a:ea typeface="Open Sans Light"/>
                <a:cs typeface="Open Sans Light"/>
              </a:rPr>
              <a:t>Workshops for broadly applicable awards</a:t>
            </a:r>
            <a:endParaRPr lang="en-US"/>
          </a:p>
          <a:p>
            <a:endParaRPr lang="en-US"/>
          </a:p>
          <a:p>
            <a:r>
              <a:rPr lang="en-US">
                <a:latin typeface="Open Sans Light"/>
                <a:ea typeface="Open Sans Light"/>
                <a:cs typeface="Open Sans Light"/>
              </a:rPr>
              <a:t>Accessing other opportunities for recognition</a:t>
            </a:r>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616364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B135A-C954-62BF-BB7C-D31552D747AF}"/>
              </a:ext>
            </a:extLst>
          </p:cNvPr>
          <p:cNvSpPr>
            <a:spLocks noGrp="1"/>
          </p:cNvSpPr>
          <p:nvPr>
            <p:ph type="title"/>
          </p:nvPr>
        </p:nvSpPr>
        <p:spPr/>
        <p:txBody>
          <a:bodyPr>
            <a:normAutofit fontScale="90000"/>
          </a:bodyPr>
          <a:lstStyle/>
          <a:p>
            <a:r>
              <a:rPr lang="en-US"/>
              <a:t>Stay in touch </a:t>
            </a:r>
          </a:p>
        </p:txBody>
      </p:sp>
      <p:sp>
        <p:nvSpPr>
          <p:cNvPr id="3" name="Content Placeholder 2">
            <a:extLst>
              <a:ext uri="{FF2B5EF4-FFF2-40B4-BE49-F238E27FC236}">
                <a16:creationId xmlns:a16="http://schemas.microsoft.com/office/drawing/2014/main" id="{530591DE-4922-8F81-7B94-5159B2959D7F}"/>
              </a:ext>
            </a:extLst>
          </p:cNvPr>
          <p:cNvSpPr>
            <a:spLocks noGrp="1"/>
          </p:cNvSpPr>
          <p:nvPr>
            <p:ph sz="half" idx="1"/>
          </p:nvPr>
        </p:nvSpPr>
        <p:spPr>
          <a:xfrm>
            <a:off x="1407356" y="1660366"/>
            <a:ext cx="4919872" cy="2871952"/>
          </a:xfrm>
        </p:spPr>
        <p:txBody>
          <a:bodyPr/>
          <a:lstStyle/>
          <a:p>
            <a:pPr marL="0" indent="0" algn="ctr">
              <a:buNone/>
            </a:pPr>
            <a:r>
              <a:rPr lang="en-US" sz="3200" b="1"/>
              <a:t>Peggy Wright-Cleveland </a:t>
            </a:r>
          </a:p>
          <a:p>
            <a:pPr marL="0" indent="0" algn="ctr">
              <a:buNone/>
            </a:pPr>
            <a:r>
              <a:rPr lang="en-US" b="1"/>
              <a:t>Faculty Development </a:t>
            </a:r>
          </a:p>
          <a:p>
            <a:pPr marL="0" indent="0" algn="ctr">
              <a:buNone/>
            </a:pPr>
            <a:endParaRPr lang="en-US" b="1"/>
          </a:p>
          <a:p>
            <a:pPr marL="0" indent="0" algn="ctr">
              <a:buNone/>
            </a:pPr>
            <a:r>
              <a:rPr lang="en-US" b="1">
                <a:hlinkClick r:id="rId2"/>
              </a:rPr>
              <a:t>mwrightc@fsu.edu</a:t>
            </a:r>
            <a:endParaRPr lang="en-US" b="1"/>
          </a:p>
          <a:p>
            <a:pPr marL="0" indent="0" algn="ctr">
              <a:buNone/>
            </a:pPr>
            <a:endParaRPr lang="en-US" b="1"/>
          </a:p>
          <a:p>
            <a:endParaRPr lang="en-US" b="1"/>
          </a:p>
        </p:txBody>
      </p:sp>
      <p:sp>
        <p:nvSpPr>
          <p:cNvPr id="4" name="Content Placeholder 3">
            <a:extLst>
              <a:ext uri="{FF2B5EF4-FFF2-40B4-BE49-F238E27FC236}">
                <a16:creationId xmlns:a16="http://schemas.microsoft.com/office/drawing/2014/main" id="{DCA064F5-18E8-D0E4-A5CC-D948E2B17708}"/>
              </a:ext>
            </a:extLst>
          </p:cNvPr>
          <p:cNvSpPr>
            <a:spLocks noGrp="1"/>
          </p:cNvSpPr>
          <p:nvPr>
            <p:ph sz="half" idx="2"/>
          </p:nvPr>
        </p:nvSpPr>
        <p:spPr>
          <a:xfrm>
            <a:off x="6843033" y="1660366"/>
            <a:ext cx="4538872" cy="2735317"/>
          </a:xfrm>
        </p:spPr>
        <p:txBody>
          <a:bodyPr/>
          <a:lstStyle/>
          <a:p>
            <a:pPr marL="0" indent="0" algn="ctr">
              <a:buNone/>
            </a:pPr>
            <a:r>
              <a:rPr lang="en-US" sz="3200" b="1"/>
              <a:t>Sonja Carter</a:t>
            </a:r>
          </a:p>
          <a:p>
            <a:pPr marL="0" indent="0" algn="ctr">
              <a:buNone/>
            </a:pPr>
            <a:r>
              <a:rPr lang="en-US" b="1"/>
              <a:t>Strategy and Recognition</a:t>
            </a:r>
          </a:p>
          <a:p>
            <a:pPr marL="0" indent="0" algn="ctr">
              <a:buNone/>
            </a:pPr>
            <a:endParaRPr lang="en-US" b="1"/>
          </a:p>
          <a:p>
            <a:pPr marL="0" indent="0" algn="ctr">
              <a:buNone/>
            </a:pPr>
            <a:r>
              <a:rPr lang="en-US" b="1">
                <a:hlinkClick r:id="rId3"/>
              </a:rPr>
              <a:t>sacarter@fsu.edu</a:t>
            </a:r>
            <a:r>
              <a:rPr lang="en-US" b="1"/>
              <a:t> </a:t>
            </a:r>
          </a:p>
        </p:txBody>
      </p:sp>
      <p:sp>
        <p:nvSpPr>
          <p:cNvPr id="5" name="TextBox 4">
            <a:extLst>
              <a:ext uri="{FF2B5EF4-FFF2-40B4-BE49-F238E27FC236}">
                <a16:creationId xmlns:a16="http://schemas.microsoft.com/office/drawing/2014/main" id="{BC65B5AA-7BF5-ED8D-0885-DB57090CB24C}"/>
              </a:ext>
            </a:extLst>
          </p:cNvPr>
          <p:cNvSpPr txBox="1"/>
          <p:nvPr/>
        </p:nvSpPr>
        <p:spPr>
          <a:xfrm>
            <a:off x="3662855" y="4674414"/>
            <a:ext cx="5328745" cy="523220"/>
          </a:xfrm>
          <a:prstGeom prst="rect">
            <a:avLst/>
          </a:prstGeom>
          <a:noFill/>
        </p:spPr>
        <p:txBody>
          <a:bodyPr wrap="square" rtlCol="0">
            <a:spAutoFit/>
          </a:bodyPr>
          <a:lstStyle/>
          <a:p>
            <a:pPr algn="ctr"/>
            <a:r>
              <a:rPr lang="en-US" sz="2800" err="1"/>
              <a:t>FacultyRecognition@fsu.edu</a:t>
            </a:r>
            <a:endParaRPr lang="en-US" sz="2800"/>
          </a:p>
        </p:txBody>
      </p:sp>
    </p:spTree>
    <p:extLst>
      <p:ext uri="{BB962C8B-B14F-4D97-AF65-F5344CB8AC3E}">
        <p14:creationId xmlns:p14="http://schemas.microsoft.com/office/powerpoint/2010/main" val="372077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EC012-FA7E-8E53-153A-6A2774F461AE}"/>
              </a:ext>
            </a:extLst>
          </p:cNvPr>
          <p:cNvSpPr>
            <a:spLocks noGrp="1"/>
          </p:cNvSpPr>
          <p:nvPr>
            <p:ph type="ctrTitle"/>
          </p:nvPr>
        </p:nvSpPr>
        <p:spPr/>
        <p:txBody>
          <a:bodyPr/>
          <a:lstStyle/>
          <a:p>
            <a:r>
              <a:rPr lang="en-US"/>
              <a:t>ESSENTIALS OF FACULTY DEVELOPMENT</a:t>
            </a:r>
          </a:p>
        </p:txBody>
      </p:sp>
      <p:sp>
        <p:nvSpPr>
          <p:cNvPr id="3" name="Subtitle 2">
            <a:extLst>
              <a:ext uri="{FF2B5EF4-FFF2-40B4-BE49-F238E27FC236}">
                <a16:creationId xmlns:a16="http://schemas.microsoft.com/office/drawing/2014/main" id="{063181FE-C98A-3B82-A602-F8740624DFE0}"/>
              </a:ext>
            </a:extLst>
          </p:cNvPr>
          <p:cNvSpPr>
            <a:spLocks noGrp="1"/>
          </p:cNvSpPr>
          <p:nvPr>
            <p:ph type="subTitle" idx="1"/>
          </p:nvPr>
        </p:nvSpPr>
        <p:spPr/>
        <p:txBody>
          <a:bodyPr vert="horz" lIns="91440" tIns="45720" rIns="91440" bIns="45720" rtlCol="0" anchor="t">
            <a:normAutofit/>
          </a:bodyPr>
          <a:lstStyle/>
          <a:p>
            <a:pPr marL="342900" indent="-342900">
              <a:buFont typeface="Arial" panose="020B0604020202020204" pitchFamily="34" charset="0"/>
              <a:buChar char="•"/>
            </a:pPr>
            <a:r>
              <a:rPr lang="en-US" dirty="0">
                <a:latin typeface="Open Sans"/>
                <a:ea typeface="Open Sans"/>
                <a:cs typeface="Open Sans"/>
              </a:rPr>
              <a:t>Building a Career Plan</a:t>
            </a:r>
            <a:endParaRPr lang="en-US" dirty="0"/>
          </a:p>
          <a:p>
            <a:pPr marL="342900" indent="-342900">
              <a:buFont typeface="Arial" panose="020B0604020202020204" pitchFamily="34" charset="0"/>
              <a:buChar char="•"/>
            </a:pPr>
            <a:r>
              <a:rPr lang="en-US" dirty="0">
                <a:latin typeface="Open Sans"/>
                <a:ea typeface="Open Sans"/>
                <a:cs typeface="Open Sans"/>
              </a:rPr>
              <a:t>Managing Time</a:t>
            </a:r>
            <a:endParaRPr lang="en-US" dirty="0"/>
          </a:p>
          <a:p>
            <a:pPr marL="342900" indent="-342900">
              <a:buChar char="•"/>
            </a:pPr>
            <a:r>
              <a:rPr lang="en-US" dirty="0">
                <a:latin typeface="Open Sans"/>
                <a:ea typeface="Open Sans"/>
                <a:cs typeface="Open Sans"/>
              </a:rPr>
              <a:t>Engaging Communities</a:t>
            </a:r>
            <a:endParaRPr lang="en-US" dirty="0"/>
          </a:p>
        </p:txBody>
      </p:sp>
    </p:spTree>
    <p:extLst>
      <p:ext uri="{BB962C8B-B14F-4D97-AF65-F5344CB8AC3E}">
        <p14:creationId xmlns:p14="http://schemas.microsoft.com/office/powerpoint/2010/main" val="3995051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DE4A7-F81D-93FA-34F5-CCDA2B16289E}"/>
              </a:ext>
            </a:extLst>
          </p:cNvPr>
          <p:cNvSpPr>
            <a:spLocks noGrp="1"/>
          </p:cNvSpPr>
          <p:nvPr>
            <p:ph type="title"/>
          </p:nvPr>
        </p:nvSpPr>
        <p:spPr/>
        <p:txBody>
          <a:bodyPr>
            <a:normAutofit fontScale="90000"/>
          </a:bodyPr>
          <a:lstStyle/>
          <a:p>
            <a:pPr algn="ctr"/>
            <a:r>
              <a:rPr lang="en-US" dirty="0" err="1"/>
              <a:t>members.ncfdd.org</a:t>
            </a:r>
            <a:endParaRPr lang="en-US" dirty="0"/>
          </a:p>
        </p:txBody>
      </p:sp>
      <p:pic>
        <p:nvPicPr>
          <p:cNvPr id="10" name="Content Placeholder 9">
            <a:extLst>
              <a:ext uri="{FF2B5EF4-FFF2-40B4-BE49-F238E27FC236}">
                <a16:creationId xmlns:a16="http://schemas.microsoft.com/office/drawing/2014/main" id="{C106378F-0A96-7E4C-E41D-D78BD3B90880}"/>
              </a:ext>
            </a:extLst>
          </p:cNvPr>
          <p:cNvPicPr>
            <a:picLocks noGrp="1" noChangeAspect="1"/>
          </p:cNvPicPr>
          <p:nvPr>
            <p:ph sz="half" idx="1"/>
          </p:nvPr>
        </p:nvPicPr>
        <p:blipFill>
          <a:blip r:embed="rId3"/>
          <a:stretch>
            <a:fillRect/>
          </a:stretch>
        </p:blipFill>
        <p:spPr>
          <a:xfrm>
            <a:off x="306648" y="1469571"/>
            <a:ext cx="6211055" cy="2822730"/>
          </a:xfrm>
          <a:prstGeom prst="rect">
            <a:avLst/>
          </a:prstGeom>
        </p:spPr>
      </p:pic>
      <p:pic>
        <p:nvPicPr>
          <p:cNvPr id="16" name="Content Placeholder 15">
            <a:extLst>
              <a:ext uri="{FF2B5EF4-FFF2-40B4-BE49-F238E27FC236}">
                <a16:creationId xmlns:a16="http://schemas.microsoft.com/office/drawing/2014/main" id="{5F3BEFAA-BE27-7CA6-6D05-9E44E43919AE}"/>
              </a:ext>
            </a:extLst>
          </p:cNvPr>
          <p:cNvPicPr>
            <a:picLocks noGrp="1" noChangeAspect="1"/>
          </p:cNvPicPr>
          <p:nvPr>
            <p:ph sz="half" idx="2"/>
          </p:nvPr>
        </p:nvPicPr>
        <p:blipFill>
          <a:blip r:embed="rId4"/>
          <a:stretch>
            <a:fillRect/>
          </a:stretch>
        </p:blipFill>
        <p:spPr>
          <a:xfrm>
            <a:off x="6029495" y="2252062"/>
            <a:ext cx="5965471" cy="3718432"/>
          </a:xfrm>
          <a:prstGeom prst="rect">
            <a:avLst/>
          </a:prstGeom>
        </p:spPr>
      </p:pic>
    </p:spTree>
    <p:extLst>
      <p:ext uri="{BB962C8B-B14F-4D97-AF65-F5344CB8AC3E}">
        <p14:creationId xmlns:p14="http://schemas.microsoft.com/office/powerpoint/2010/main" val="3990805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3DC5-DA1B-88A7-D2E1-D9A2ECA01180}"/>
              </a:ext>
            </a:extLst>
          </p:cNvPr>
          <p:cNvSpPr>
            <a:spLocks noGrp="1"/>
          </p:cNvSpPr>
          <p:nvPr>
            <p:ph type="title"/>
          </p:nvPr>
        </p:nvSpPr>
        <p:spPr/>
        <p:txBody>
          <a:bodyPr>
            <a:normAutofit fontScale="90000"/>
          </a:bodyPr>
          <a:lstStyle/>
          <a:p>
            <a:pPr algn="ctr"/>
            <a:r>
              <a:rPr lang="en-US" dirty="0" err="1"/>
              <a:t>ncfdd.org</a:t>
            </a:r>
            <a:endParaRPr lang="en-US" dirty="0"/>
          </a:p>
        </p:txBody>
      </p:sp>
      <p:pic>
        <p:nvPicPr>
          <p:cNvPr id="6" name="Picture 5">
            <a:extLst>
              <a:ext uri="{FF2B5EF4-FFF2-40B4-BE49-F238E27FC236}">
                <a16:creationId xmlns:a16="http://schemas.microsoft.com/office/drawing/2014/main" id="{F696FD10-5341-DA89-EA9E-4FB14F426BB3}"/>
              </a:ext>
            </a:extLst>
          </p:cNvPr>
          <p:cNvPicPr>
            <a:picLocks noChangeAspect="1"/>
          </p:cNvPicPr>
          <p:nvPr/>
        </p:nvPicPr>
        <p:blipFill>
          <a:blip r:embed="rId2"/>
          <a:stretch>
            <a:fillRect/>
          </a:stretch>
        </p:blipFill>
        <p:spPr>
          <a:xfrm>
            <a:off x="1839685" y="850900"/>
            <a:ext cx="9371951" cy="5456533"/>
          </a:xfrm>
          <a:prstGeom prst="rect">
            <a:avLst/>
          </a:prstGeom>
        </p:spPr>
      </p:pic>
    </p:spTree>
    <p:extLst>
      <p:ext uri="{BB962C8B-B14F-4D97-AF65-F5344CB8AC3E}">
        <p14:creationId xmlns:p14="http://schemas.microsoft.com/office/powerpoint/2010/main" val="366331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1C1CD-EB57-6BFA-C473-ACEA990983F7}"/>
              </a:ext>
            </a:extLst>
          </p:cNvPr>
          <p:cNvSpPr>
            <a:spLocks noGrp="1"/>
          </p:cNvSpPr>
          <p:nvPr>
            <p:ph type="title"/>
          </p:nvPr>
        </p:nvSpPr>
        <p:spPr/>
        <p:txBody>
          <a:bodyPr>
            <a:normAutofit fontScale="90000"/>
          </a:bodyPr>
          <a:lstStyle/>
          <a:p>
            <a:pPr algn="ctr"/>
            <a:r>
              <a:rPr lang="en-US" dirty="0"/>
              <a:t>NCFDD Learning Community</a:t>
            </a:r>
          </a:p>
        </p:txBody>
      </p:sp>
      <p:pic>
        <p:nvPicPr>
          <p:cNvPr id="4" name="Picture 3">
            <a:extLst>
              <a:ext uri="{FF2B5EF4-FFF2-40B4-BE49-F238E27FC236}">
                <a16:creationId xmlns:a16="http://schemas.microsoft.com/office/drawing/2014/main" id="{8554251C-9378-8870-AD9D-07900D114970}"/>
              </a:ext>
            </a:extLst>
          </p:cNvPr>
          <p:cNvPicPr>
            <a:picLocks noChangeAspect="1"/>
          </p:cNvPicPr>
          <p:nvPr/>
        </p:nvPicPr>
        <p:blipFill>
          <a:blip r:embed="rId3"/>
          <a:stretch>
            <a:fillRect/>
          </a:stretch>
        </p:blipFill>
        <p:spPr>
          <a:xfrm>
            <a:off x="2667000" y="0"/>
            <a:ext cx="6858000" cy="6858000"/>
          </a:xfrm>
          <a:prstGeom prst="rect">
            <a:avLst/>
          </a:prstGeom>
        </p:spPr>
      </p:pic>
    </p:spTree>
    <p:extLst>
      <p:ext uri="{BB962C8B-B14F-4D97-AF65-F5344CB8AC3E}">
        <p14:creationId xmlns:p14="http://schemas.microsoft.com/office/powerpoint/2010/main" val="3243416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AD2E0-EA99-2470-8491-120033AB12E9}"/>
              </a:ext>
            </a:extLst>
          </p:cNvPr>
          <p:cNvSpPr>
            <a:spLocks noGrp="1"/>
          </p:cNvSpPr>
          <p:nvPr>
            <p:ph type="title"/>
          </p:nvPr>
        </p:nvSpPr>
        <p:spPr/>
        <p:txBody>
          <a:bodyPr>
            <a:normAutofit fontScale="90000"/>
          </a:bodyPr>
          <a:lstStyle/>
          <a:p>
            <a:pPr algn="ctr"/>
            <a:endParaRPr lang="en-US" dirty="0"/>
          </a:p>
        </p:txBody>
      </p:sp>
      <p:sp>
        <p:nvSpPr>
          <p:cNvPr id="3" name="Content Placeholder 2">
            <a:extLst>
              <a:ext uri="{FF2B5EF4-FFF2-40B4-BE49-F238E27FC236}">
                <a16:creationId xmlns:a16="http://schemas.microsoft.com/office/drawing/2014/main" id="{15226D5D-4900-B3AE-0359-31F7CD0AD187}"/>
              </a:ext>
            </a:extLst>
          </p:cNvPr>
          <p:cNvSpPr>
            <a:spLocks noGrp="1"/>
          </p:cNvSpPr>
          <p:nvPr>
            <p:ph idx="1"/>
          </p:nvPr>
        </p:nvSpPr>
        <p:spPr/>
        <p:txBody>
          <a:bodyPr vert="horz" lIns="91440" tIns="45720" rIns="91440" bIns="45720" rtlCol="0" anchor="t">
            <a:normAutofit/>
          </a:bodyPr>
          <a:lstStyle/>
          <a:p>
            <a:endParaRPr lang="en-US" dirty="0">
              <a:latin typeface="Open Sans Light"/>
              <a:ea typeface="Open Sans Light"/>
              <a:cs typeface="Open Sans Light"/>
            </a:endParaRPr>
          </a:p>
          <a:p>
            <a:pPr marL="0" indent="0">
              <a:buNone/>
            </a:pPr>
            <a:endParaRPr lang="en-US" dirty="0">
              <a:latin typeface="Open Sans Light"/>
              <a:ea typeface="Open Sans Light"/>
              <a:cs typeface="Open Sans Light"/>
            </a:endParaRPr>
          </a:p>
          <a:p>
            <a:pPr marL="0" indent="0">
              <a:buNone/>
            </a:pPr>
            <a:endParaRPr lang="en-US" dirty="0"/>
          </a:p>
          <a:p>
            <a:endParaRPr lang="en-US" dirty="0"/>
          </a:p>
          <a:p>
            <a:endParaRPr lang="en-US" dirty="0"/>
          </a:p>
          <a:p>
            <a:endParaRPr lang="en-US" dirty="0"/>
          </a:p>
          <a:p>
            <a:pPr marL="0" indent="0">
              <a:buNone/>
            </a:pPr>
            <a:endParaRPr lang="en-US" dirty="0"/>
          </a:p>
          <a:p>
            <a:endParaRPr lang="en-US" dirty="0"/>
          </a:p>
        </p:txBody>
      </p:sp>
      <p:pic>
        <p:nvPicPr>
          <p:cNvPr id="9" name="Picture 8">
            <a:extLst>
              <a:ext uri="{FF2B5EF4-FFF2-40B4-BE49-F238E27FC236}">
                <a16:creationId xmlns:a16="http://schemas.microsoft.com/office/drawing/2014/main" id="{CF936E0A-6123-BCAE-1F3C-071CE236C74A}"/>
              </a:ext>
            </a:extLst>
          </p:cNvPr>
          <p:cNvPicPr>
            <a:picLocks noChangeAspect="1"/>
          </p:cNvPicPr>
          <p:nvPr/>
        </p:nvPicPr>
        <p:blipFill>
          <a:blip r:embed="rId3"/>
          <a:stretch>
            <a:fillRect/>
          </a:stretch>
        </p:blipFill>
        <p:spPr>
          <a:xfrm>
            <a:off x="2667000" y="0"/>
            <a:ext cx="6858000" cy="6858000"/>
          </a:xfrm>
          <a:prstGeom prst="rect">
            <a:avLst/>
          </a:prstGeom>
        </p:spPr>
      </p:pic>
    </p:spTree>
    <p:extLst>
      <p:ext uri="{BB962C8B-B14F-4D97-AF65-F5344CB8AC3E}">
        <p14:creationId xmlns:p14="http://schemas.microsoft.com/office/powerpoint/2010/main" val="3270716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0C8C-9426-06FD-31CE-2D786958C92A}"/>
              </a:ext>
            </a:extLst>
          </p:cNvPr>
          <p:cNvSpPr>
            <a:spLocks noGrp="1"/>
          </p:cNvSpPr>
          <p:nvPr>
            <p:ph type="title"/>
          </p:nvPr>
        </p:nvSpPr>
        <p:spPr/>
        <p:txBody>
          <a:bodyPr>
            <a:normAutofit fontScale="90000"/>
          </a:bodyPr>
          <a:lstStyle/>
          <a:p>
            <a:pPr algn="ctr"/>
            <a:endParaRPr lang="en-US" dirty="0"/>
          </a:p>
        </p:txBody>
      </p:sp>
      <p:pic>
        <p:nvPicPr>
          <p:cNvPr id="6" name="Picture 5">
            <a:extLst>
              <a:ext uri="{FF2B5EF4-FFF2-40B4-BE49-F238E27FC236}">
                <a16:creationId xmlns:a16="http://schemas.microsoft.com/office/drawing/2014/main" id="{200F1726-2FCB-DDCF-E075-0E3D4D2AB00A}"/>
              </a:ext>
            </a:extLst>
          </p:cNvPr>
          <p:cNvPicPr>
            <a:picLocks noChangeAspect="1"/>
          </p:cNvPicPr>
          <p:nvPr/>
        </p:nvPicPr>
        <p:blipFill>
          <a:blip r:embed="rId3"/>
          <a:stretch>
            <a:fillRect/>
          </a:stretch>
        </p:blipFill>
        <p:spPr>
          <a:xfrm>
            <a:off x="2667000" y="0"/>
            <a:ext cx="6858000" cy="6858000"/>
          </a:xfrm>
          <a:prstGeom prst="rect">
            <a:avLst/>
          </a:prstGeom>
        </p:spPr>
      </p:pic>
    </p:spTree>
    <p:extLst>
      <p:ext uri="{BB962C8B-B14F-4D97-AF65-F5344CB8AC3E}">
        <p14:creationId xmlns:p14="http://schemas.microsoft.com/office/powerpoint/2010/main" val="2891394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1D191986-656E-EB11-7611-C11730979E7F}"/>
              </a:ext>
            </a:extLst>
          </p:cNvPr>
          <p:cNvPicPr>
            <a:picLocks noGrp="1" noChangeAspect="1"/>
          </p:cNvPicPr>
          <p:nvPr>
            <p:ph sz="half" idx="2"/>
          </p:nvPr>
        </p:nvPicPr>
        <p:blipFill>
          <a:blip r:embed="rId3"/>
          <a:stretch>
            <a:fillRect/>
          </a:stretch>
        </p:blipFill>
        <p:spPr>
          <a:xfrm>
            <a:off x="1395955" y="1"/>
            <a:ext cx="4054263" cy="6858000"/>
          </a:xfrm>
          <a:prstGeom prst="rect">
            <a:avLst/>
          </a:prstGeom>
        </p:spPr>
      </p:pic>
      <p:pic>
        <p:nvPicPr>
          <p:cNvPr id="10" name="Content Placeholder 9">
            <a:extLst>
              <a:ext uri="{FF2B5EF4-FFF2-40B4-BE49-F238E27FC236}">
                <a16:creationId xmlns:a16="http://schemas.microsoft.com/office/drawing/2014/main" id="{6AEDE8DA-152E-63C4-DBCE-C6A1BA8F8EB2}"/>
              </a:ext>
            </a:extLst>
          </p:cNvPr>
          <p:cNvPicPr>
            <a:picLocks noGrp="1" noChangeAspect="1"/>
          </p:cNvPicPr>
          <p:nvPr>
            <p:ph sz="quarter" idx="4"/>
          </p:nvPr>
        </p:nvPicPr>
        <p:blipFill>
          <a:blip r:embed="rId4"/>
          <a:stretch>
            <a:fillRect/>
          </a:stretch>
        </p:blipFill>
        <p:spPr>
          <a:xfrm>
            <a:off x="7415866" y="0"/>
            <a:ext cx="4054262" cy="6864788"/>
          </a:xfrm>
          <a:prstGeom prst="rect">
            <a:avLst/>
          </a:prstGeom>
        </p:spPr>
      </p:pic>
    </p:spTree>
    <p:extLst>
      <p:ext uri="{BB962C8B-B14F-4D97-AF65-F5344CB8AC3E}">
        <p14:creationId xmlns:p14="http://schemas.microsoft.com/office/powerpoint/2010/main" val="875474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4B98F25-7140-665D-4A1A-13D37C5CC520}"/>
              </a:ext>
            </a:extLst>
          </p:cNvPr>
          <p:cNvPicPr>
            <a:picLocks noGrp="1" noChangeAspect="1"/>
          </p:cNvPicPr>
          <p:nvPr>
            <p:ph type="pic" sz="quarter" idx="10"/>
          </p:nvPr>
        </p:nvPicPr>
        <p:blipFill>
          <a:blip r:embed="rId3"/>
          <a:srcRect l="612" r="612"/>
          <a:stretch>
            <a:fillRect/>
          </a:stretch>
        </p:blipFill>
        <p:spPr>
          <a:prstGeom prst="rect">
            <a:avLst/>
          </a:prstGeom>
        </p:spPr>
      </p:pic>
    </p:spTree>
    <p:extLst>
      <p:ext uri="{BB962C8B-B14F-4D97-AF65-F5344CB8AC3E}">
        <p14:creationId xmlns:p14="http://schemas.microsoft.com/office/powerpoint/2010/main" val="1425879527"/>
      </p:ext>
    </p:extLst>
  </p:cSld>
  <p:clrMapOvr>
    <a:masterClrMapping/>
  </p:clrMapOvr>
</p:sld>
</file>

<file path=ppt/theme/theme1.xml><?xml version="1.0" encoding="utf-8"?>
<a:theme xmlns:a="http://schemas.openxmlformats.org/drawingml/2006/main" name="Theme1">
  <a:themeElements>
    <a:clrScheme name="FSU">
      <a:dk1>
        <a:srgbClr val="000000"/>
      </a:dk1>
      <a:lt1>
        <a:srgbClr val="FFFFFF"/>
      </a:lt1>
      <a:dk2>
        <a:srgbClr val="782F40"/>
      </a:dk2>
      <a:lt2>
        <a:srgbClr val="E7E6E6"/>
      </a:lt2>
      <a:accent1>
        <a:srgbClr val="782F40"/>
      </a:accent1>
      <a:accent2>
        <a:srgbClr val="CEB888"/>
      </a:accent2>
      <a:accent3>
        <a:srgbClr val="415563"/>
      </a:accent3>
      <a:accent4>
        <a:srgbClr val="5BB8B2"/>
      </a:accent4>
      <a:accent5>
        <a:srgbClr val="FFC72C"/>
      </a:accent5>
      <a:accent6>
        <a:srgbClr val="A6192E"/>
      </a:accent6>
      <a:hlink>
        <a:srgbClr val="782F40"/>
      </a:hlink>
      <a:folHlink>
        <a:srgbClr val="000000"/>
      </a:folHlink>
    </a:clrScheme>
    <a:fontScheme name="Open 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U_Presentation_Simple" id="{A1C82680-CF57-4227-A26D-B1A0BE97FD6E}" vid="{EEB0B826-D1C9-4037-98AD-6C837C36D4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3ea1fd6-979a-463e-909e-bb2f2fdcfde5" xsi:nil="true"/>
    <lcf76f155ced4ddcb4097134ff3c332f xmlns="7551912c-87d1-46b1-9dc0-15ca10fd92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588468447371449BAB63944A88B568" ma:contentTypeVersion="14" ma:contentTypeDescription="Create a new document." ma:contentTypeScope="" ma:versionID="f5822371c3ea4a45fee21b5cdb83e6b5">
  <xsd:schema xmlns:xsd="http://www.w3.org/2001/XMLSchema" xmlns:xs="http://www.w3.org/2001/XMLSchema" xmlns:p="http://schemas.microsoft.com/office/2006/metadata/properties" xmlns:ns2="7551912c-87d1-46b1-9dc0-15ca10fd921a" xmlns:ns3="03ea1fd6-979a-463e-909e-bb2f2fdcfde5" targetNamespace="http://schemas.microsoft.com/office/2006/metadata/properties" ma:root="true" ma:fieldsID="6f9efc4a414d036586298f3da10a3916" ns2:_="" ns3:_="">
    <xsd:import namespace="7551912c-87d1-46b1-9dc0-15ca10fd921a"/>
    <xsd:import namespace="03ea1fd6-979a-463e-909e-bb2f2fdcfde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1912c-87d1-46b1-9dc0-15ca10fd92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ea1fd6-979a-463e-909e-bb2f2fdcfde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65e630a-2803-43a9-9e5a-d2301062e728}" ma:internalName="TaxCatchAll" ma:showField="CatchAllData" ma:web="03ea1fd6-979a-463e-909e-bb2f2fdcfd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29BE45-B160-4729-9796-DCDAC4D248FD}">
  <ds:schemaRefs>
    <ds:schemaRef ds:uri="http://schemas.microsoft.com/office/2006/documentManagement/types"/>
    <ds:schemaRef ds:uri="http://www.w3.org/XML/1998/namespace"/>
    <ds:schemaRef ds:uri="http://schemas.microsoft.com/office/2006/metadata/properties"/>
    <ds:schemaRef ds:uri="http://purl.org/dc/terms/"/>
    <ds:schemaRef ds:uri="http://purl.org/dc/elements/1.1/"/>
    <ds:schemaRef ds:uri="http://schemas.microsoft.com/office/infopath/2007/PartnerControls"/>
    <ds:schemaRef ds:uri="03ea1fd6-979a-463e-909e-bb2f2fdcfde5"/>
    <ds:schemaRef ds:uri="http://schemas.openxmlformats.org/package/2006/metadata/core-properties"/>
    <ds:schemaRef ds:uri="7551912c-87d1-46b1-9dc0-15ca10fd921a"/>
    <ds:schemaRef ds:uri="http://purl.org/dc/dcmitype/"/>
  </ds:schemaRefs>
</ds:datastoreItem>
</file>

<file path=customXml/itemProps2.xml><?xml version="1.0" encoding="utf-8"?>
<ds:datastoreItem xmlns:ds="http://schemas.openxmlformats.org/officeDocument/2006/customXml" ds:itemID="{BCC493C6-04D2-4D10-97A6-7A11F6288147}">
  <ds:schemaRefs>
    <ds:schemaRef ds:uri="03ea1fd6-979a-463e-909e-bb2f2fdcfde5"/>
    <ds:schemaRef ds:uri="7551912c-87d1-46b1-9dc0-15ca10fd92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23DA2B7-AFC9-4922-AB39-D1CF35CA49CA}">
  <ds:schemaRefs>
    <ds:schemaRef ds:uri="http://schemas.microsoft.com/sharepoint/v3/contenttype/forms"/>
  </ds:schemaRefs>
</ds:datastoreItem>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emplate>Theme1</Template>
  <TotalTime>120</TotalTime>
  <Words>678</Words>
  <Application>Microsoft Office PowerPoint</Application>
  <PresentationFormat>Widescreen</PresentationFormat>
  <Paragraphs>105</Paragraphs>
  <Slides>15</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Open Sans</vt:lpstr>
      <vt:lpstr>Open Sans Light</vt:lpstr>
      <vt:lpstr>Open Sans SemiBold</vt:lpstr>
      <vt:lpstr>Theme1</vt:lpstr>
      <vt:lpstr>Faculty Development at FSU</vt:lpstr>
      <vt:lpstr>ESSENTIALS OF FACULTY DEVELOPMENT</vt:lpstr>
      <vt:lpstr>members.ncfdd.org</vt:lpstr>
      <vt:lpstr>ncfdd.org</vt:lpstr>
      <vt:lpstr>NCFDD Learning Community</vt:lpstr>
      <vt:lpstr>PowerPoint Presentation</vt:lpstr>
      <vt:lpstr>PowerPoint Presentation</vt:lpstr>
      <vt:lpstr>PowerPoint Presentation</vt:lpstr>
      <vt:lpstr>PowerPoint Presentation</vt:lpstr>
      <vt:lpstr>awards.faculty.fsu.edu</vt:lpstr>
      <vt:lpstr>All Awards are Important</vt:lpstr>
      <vt:lpstr>All Recognition is Important</vt:lpstr>
      <vt:lpstr>Resources</vt:lpstr>
      <vt:lpstr>Facilitation</vt:lpstr>
      <vt:lpstr>Stay in touch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Development at FSU</dc:title>
  <dc:creator>Peggy Wright-Cleveland</dc:creator>
  <cp:lastModifiedBy>Melissa Crawford</cp:lastModifiedBy>
  <cp:revision>2</cp:revision>
  <dcterms:created xsi:type="dcterms:W3CDTF">2024-08-15T18:34:50Z</dcterms:created>
  <dcterms:modified xsi:type="dcterms:W3CDTF">2026-08-10T19:10:20Z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0x01010090588468447371449BAB63944A88B568</vt:lpwstr>
  </property>
  <property fmtid="{D5CDD505-2E9C-101B-9397-08002B2CF9AE}" pid="3" name="MediaServiceImageTags">
    <vt:lpwstr/>
  </property>
</Properties>
</file>