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omments/modernComment_137_190C9B98.xml" ContentType="application/vnd.ms-powerpoint.comments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58" r:id="rId5"/>
    <p:sldMasterId id="2147483670" r:id="rId6"/>
    <p:sldMasterId id="2147483685" r:id="rId7"/>
    <p:sldMasterId id="2147483694" r:id="rId8"/>
    <p:sldMasterId id="2147483737" r:id="rId9"/>
  </p:sldMasterIdLst>
  <p:notesMasterIdLst>
    <p:notesMasterId r:id="rId56"/>
  </p:notesMasterIdLst>
  <p:handoutMasterIdLst>
    <p:handoutMasterId r:id="rId57"/>
  </p:handoutMasterIdLst>
  <p:sldIdLst>
    <p:sldId id="256" r:id="rId10"/>
    <p:sldId id="750" r:id="rId11"/>
    <p:sldId id="762" r:id="rId12"/>
    <p:sldId id="639" r:id="rId13"/>
    <p:sldId id="744" r:id="rId14"/>
    <p:sldId id="746" r:id="rId15"/>
    <p:sldId id="763" r:id="rId16"/>
    <p:sldId id="764" r:id="rId17"/>
    <p:sldId id="765" r:id="rId18"/>
    <p:sldId id="766" r:id="rId19"/>
    <p:sldId id="722" r:id="rId20"/>
    <p:sldId id="674" r:id="rId21"/>
    <p:sldId id="675" r:id="rId22"/>
    <p:sldId id="676" r:id="rId23"/>
    <p:sldId id="707" r:id="rId24"/>
    <p:sldId id="681" r:id="rId25"/>
    <p:sldId id="683" r:id="rId26"/>
    <p:sldId id="717" r:id="rId27"/>
    <p:sldId id="703" r:id="rId28"/>
    <p:sldId id="720" r:id="rId29"/>
    <p:sldId id="2147472047" r:id="rId30"/>
    <p:sldId id="2147472200" r:id="rId31"/>
    <p:sldId id="2147472019" r:id="rId32"/>
    <p:sldId id="2147472028" r:id="rId33"/>
    <p:sldId id="2147472048" r:id="rId34"/>
    <p:sldId id="306" r:id="rId35"/>
    <p:sldId id="311" r:id="rId36"/>
    <p:sldId id="338" r:id="rId37"/>
    <p:sldId id="2147472049" r:id="rId38"/>
    <p:sldId id="749" r:id="rId39"/>
    <p:sldId id="2147472199" r:id="rId40"/>
    <p:sldId id="2147472080" r:id="rId41"/>
    <p:sldId id="2147472083" r:id="rId42"/>
    <p:sldId id="2147472039" r:id="rId43"/>
    <p:sldId id="2147472091" r:id="rId44"/>
    <p:sldId id="2147472201" r:id="rId45"/>
    <p:sldId id="2147472095" r:id="rId46"/>
    <p:sldId id="2147472086" r:id="rId47"/>
    <p:sldId id="2147472087" r:id="rId48"/>
    <p:sldId id="2147472055" r:id="rId49"/>
    <p:sldId id="2147472088" r:id="rId50"/>
    <p:sldId id="2147472053" r:id="rId51"/>
    <p:sldId id="2147472089" r:id="rId52"/>
    <p:sldId id="2147472036" r:id="rId53"/>
    <p:sldId id="2147472037" r:id="rId54"/>
    <p:sldId id="737" r:id="rId55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6641A7-49C4-91AD-B600-E6630B3E0223}" name="Taylor Mackin" initials="TM" userId="S::tm17r@fsu.edu::5aa4b014-3bda-4b18-b9f9-8d650042b2e3" providerId="AD"/>
  <p188:author id="{947F09EE-0214-80D5-D6DA-4C4B53E07D4B}" name="Aisling Carr" initials="AC" userId="S::asc20x@fsu.edu::b9266157-1b31-4b66-9a7f-f07a0f32853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AED"/>
    <a:srgbClr val="F4D4DB"/>
    <a:srgbClr val="782F3E"/>
    <a:srgbClr val="D0B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8" autoAdjust="0"/>
    <p:restoredTop sz="94641" autoAdjust="0"/>
  </p:normalViewPr>
  <p:slideViewPr>
    <p:cSldViewPr snapToGrid="0" snapToObjects="1">
      <p:cViewPr varScale="1">
        <p:scale>
          <a:sx n="133" d="100"/>
          <a:sy n="133" d="100"/>
        </p:scale>
        <p:origin x="91" y="90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tableStyles" Target="tableStyle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8"/>
          <c:dPt>
            <c:idx val="0"/>
            <c:bubble3D val="0"/>
            <c:spPr>
              <a:solidFill>
                <a:schemeClr val="accent1"/>
              </a:solidFill>
              <a:ln w="41275">
                <a:solidFill>
                  <a:srgbClr val="50202B"/>
                </a:solidFill>
              </a:ln>
              <a:effectLst/>
              <a:sp3d contourW="41275">
                <a:contourClr>
                  <a:srgbClr val="50202B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DED-4089-A221-C470DE8E322C}"/>
              </c:ext>
            </c:extLst>
          </c:dPt>
          <c:dPt>
            <c:idx val="1"/>
            <c:bubble3D val="0"/>
            <c:spPr>
              <a:solidFill>
                <a:srgbClr val="782F40"/>
              </a:solidFill>
              <a:ln w="41275">
                <a:solidFill>
                  <a:srgbClr val="572932"/>
                </a:solidFill>
              </a:ln>
              <a:effectLst/>
              <a:sp3d contourW="41275">
                <a:contourClr>
                  <a:srgbClr val="572932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DED-4089-A221-C470DE8E322C}"/>
              </c:ext>
            </c:extLst>
          </c:dPt>
          <c:dPt>
            <c:idx val="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41275">
                <a:solidFill>
                  <a:srgbClr val="D0B884"/>
                </a:solidFill>
              </a:ln>
              <a:effectLst/>
              <a:sp3d contourW="41275">
                <a:contourClr>
                  <a:srgbClr val="D0B884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DED-4089-A221-C470DE8E322C}"/>
              </c:ext>
            </c:extLst>
          </c:dPt>
          <c:dPt>
            <c:idx val="3"/>
            <c:bubble3D val="0"/>
            <c:spPr>
              <a:solidFill>
                <a:srgbClr val="425563"/>
              </a:solidFill>
              <a:ln w="41275">
                <a:solidFill>
                  <a:srgbClr val="232D35"/>
                </a:solidFill>
              </a:ln>
              <a:effectLst/>
              <a:sp3d contourW="41275">
                <a:contourClr>
                  <a:srgbClr val="232D35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DED-4089-A221-C470DE8E322C}"/>
              </c:ext>
            </c:extLst>
          </c:dPt>
          <c:dPt>
            <c:idx val="4"/>
            <c:bubble3D val="0"/>
            <c:explosion val="9"/>
            <c:spPr>
              <a:solidFill>
                <a:srgbClr val="5CB8B0"/>
              </a:solidFill>
              <a:ln w="41275">
                <a:solidFill>
                  <a:srgbClr val="3D8B84"/>
                </a:solidFill>
              </a:ln>
              <a:effectLst/>
              <a:sp3d contourW="41275">
                <a:contourClr>
                  <a:srgbClr val="3D8B84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DED-4089-A221-C470DE8E322C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25400">
                <a:solidFill>
                  <a:schemeClr val="accent5"/>
                </a:solidFill>
              </a:ln>
              <a:effectLst/>
              <a:sp3d contourW="25400">
                <a:contourClr>
                  <a:schemeClr val="accent5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DED-4089-A221-C470DE8E322C}"/>
              </c:ext>
            </c:extLst>
          </c:dPt>
          <c:dPt>
            <c:idx val="6"/>
            <c:bubble3D val="0"/>
            <c:spPr>
              <a:solidFill>
                <a:schemeClr val="accent2"/>
              </a:solidFill>
              <a:ln w="41275">
                <a:solidFill>
                  <a:srgbClr val="D0B884">
                    <a:lumMod val="75000"/>
                  </a:srgbClr>
                </a:solidFill>
              </a:ln>
              <a:effectLst/>
              <a:sp3d contourW="41275">
                <a:contourClr>
                  <a:srgbClr val="D0B884">
                    <a:lumMod val="75000"/>
                  </a:s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DED-4089-A221-C470DE8E322C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41275">
                <a:solidFill>
                  <a:srgbClr val="F2B300"/>
                </a:solidFill>
              </a:ln>
              <a:effectLst/>
              <a:sp3d contourW="41275">
                <a:contourClr>
                  <a:srgbClr val="F2B3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DED-4089-A221-C470DE8E322C}"/>
              </c:ext>
            </c:extLst>
          </c:dPt>
          <c:dLbls>
            <c:dLbl>
              <c:idx val="0"/>
              <c:layout>
                <c:manualLayout>
                  <c:x val="-0.20019030672085833"/>
                  <c:y val="7.27816026043238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989174851196165"/>
                      <c:h val="0.12081785413183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DED-4089-A221-C470DE8E322C}"/>
                </c:ext>
              </c:extLst>
            </c:dLbl>
            <c:dLbl>
              <c:idx val="1"/>
              <c:layout>
                <c:manualLayout>
                  <c:x val="-0.1266081433063449"/>
                  <c:y val="-0.198550880198364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937064863273275"/>
                      <c:h val="0.115440043344835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DED-4089-A221-C470DE8E322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ED-4089-A221-C470DE8E322C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DED-4089-A221-C470DE8E322C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DED-4089-A221-C470DE8E32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Total!$A$16:$A$23</c:f>
              <c:strCache>
                <c:ptCount val="8"/>
                <c:pt idx="0">
                  <c:v>E&amp;G - State Support</c:v>
                </c:pt>
                <c:pt idx="1">
                  <c:v>E&amp;G - Tuition &amp; Fees</c:v>
                </c:pt>
                <c:pt idx="2">
                  <c:v>Designated</c:v>
                </c:pt>
                <c:pt idx="3">
                  <c:v>Auxiliary</c:v>
                </c:pt>
                <c:pt idx="4">
                  <c:v>Restricted</c:v>
                </c:pt>
                <c:pt idx="5">
                  <c:v>Debt Service</c:v>
                </c:pt>
                <c:pt idx="6">
                  <c:v>Capital Projects</c:v>
                </c:pt>
                <c:pt idx="7">
                  <c:v>Component Units</c:v>
                </c:pt>
              </c:strCache>
            </c:strRef>
          </c:cat>
          <c:val>
            <c:numRef>
              <c:f>Total!$B$16:$B$23</c:f>
              <c:numCache>
                <c:formatCode>0.0%</c:formatCode>
                <c:ptCount val="8"/>
                <c:pt idx="0">
                  <c:v>0.30599999999999999</c:v>
                </c:pt>
                <c:pt idx="1">
                  <c:v>8.6766427283425707E-2</c:v>
                </c:pt>
                <c:pt idx="2">
                  <c:v>3.5000000000000003E-2</c:v>
                </c:pt>
                <c:pt idx="3">
                  <c:v>0.18694638838954561</c:v>
                </c:pt>
                <c:pt idx="4">
                  <c:v>0.18218527325262535</c:v>
                </c:pt>
                <c:pt idx="5">
                  <c:v>1.1236916318409885E-2</c:v>
                </c:pt>
                <c:pt idx="6">
                  <c:v>0.14133157814109409</c:v>
                </c:pt>
                <c:pt idx="7">
                  <c:v>5.0874613304729477E-2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DED-4089-A221-C470DE8E32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37_190C9B9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21CCB92-27E0-4D82-A044-15B4B0622BCF}" authorId="{947F09EE-0214-80D5-D6DA-4C4B53E07D4B}" status="resolved" created="2024-11-14T19:04:23.249">
    <pc:sldMkLst xmlns:pc="http://schemas.microsoft.com/office/powerpoint/2013/main/command">
      <pc:docMk/>
      <pc:sldMk cId="420256664" sldId="311"/>
    </pc:sldMkLst>
    <p188:replyLst>
      <p188:reply id="{957D3620-C6DB-4267-A594-17037298B37A}" authorId="{416641A7-49C4-91AD-B600-E6630B3E0223}" created="2024-11-14T19:47:52.035">
        <p188:txBody>
          <a:bodyPr/>
          <a:lstStyle/>
          <a:p>
            <a:r>
              <a:rPr lang="en-US"/>
              <a:t>Thank you!</a:t>
            </a:r>
          </a:p>
        </p188:txBody>
      </p188:reply>
    </p188:replyLst>
    <p188:txBody>
      <a:bodyPr/>
      <a:lstStyle/>
      <a:p>
        <a:r>
          <a:rPr lang="en-US"/>
          <a:t>Planning Cycle Graphic Updates:
- Remove our logo from the center so it's just "Emergency Planning Cycle"
- Rename Restart point to "Start"
Plan:
- Replace EOP with "CEMP"
- Replace EOC SOPs with "Department-Specific Plans"
Train:
- Align text to the right
- Remove VEOCI Trainings
Exercise:
- Align text to the right
- Rather than listing drills separately, list it with tabletop, functional, and full scale exercises. Remove functional, though, so the final list is "Tabletops, Drills, &amp; Full Scale Exercises"
- Rename Activations to "Real-World Activations"
- Move Real World Activations bullet under the list of exercise types bullet
Improve:
- Add a hyphen in AAR-IP</a:t>
        </a:r>
      </a:p>
    </p188:txBody>
  </p188:cm>
  <p188:cm id="{CFA7D35A-0EA2-4D3F-81BA-6DAA04996184}" authorId="{947F09EE-0214-80D5-D6DA-4C4B53E07D4B}" status="resolved" created="2024-11-15T15:17:54.78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0256664" sldId="311"/>
      <ac:picMk id="11" creationId="{F26D7EFE-5F95-0DD3-C81E-AA0630911518}"/>
    </ac:deMkLst>
    <p188:txBody>
      <a:bodyPr/>
      <a:lstStyle/>
      <a:p>
        <a:r>
          <a:rPr lang="en-US"/>
          <a:t>Emergency Planning Cycle:
Plan: Change info in box to, "Emergency, continuity, and special events planning"
Train: Change "Community Training" to "Community Outreach"
Exercise: Change info to, "Executive briefings, drills, functional exercises, and actual response actions"
Improve: Change info to, "After-action analysis and corrective action planning"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EA12C7-CD5A-42F6-A4BF-8718CF637805}" type="doc">
      <dgm:prSet loTypeId="urn:microsoft.com/office/officeart/2005/8/layout/hierarchy4" loCatId="hierarchy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EEE10F62-D537-4F59-A5CB-AFAB962824C5}">
      <dgm:prSet phldrT="[Text]"/>
      <dgm:spPr>
        <a:solidFill>
          <a:srgbClr val="782F3E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Public Safety</a:t>
          </a:r>
        </a:p>
      </dgm:t>
    </dgm:pt>
    <dgm:pt modelId="{1341EB94-AA31-4C0D-856D-3391D6E88F96}" type="parTrans" cxnId="{BEB50936-0E74-41D3-9C8A-D584A9ABB88E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E9CA6C1D-71D4-473A-BD87-C37814915983}" type="sibTrans" cxnId="{BEB50936-0E74-41D3-9C8A-D584A9ABB88E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EFE8F48E-134D-43CA-A64E-129D16D66CF6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Police Department</a:t>
          </a:r>
        </a:p>
      </dgm:t>
    </dgm:pt>
    <dgm:pt modelId="{41FD97D1-975E-4BA9-A0B3-0E12D82F4E24}" type="parTrans" cxnId="{739DAC7E-0B4E-4F41-A3CA-B003BA4B518D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38C5E2F2-8B99-4572-AA2C-33367D8B8048}" type="sibTrans" cxnId="{739DAC7E-0B4E-4F41-A3CA-B003BA4B518D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B7E0273A-9ADB-4576-AB72-4CF2B1A9A314}">
      <dgm:prSet phldrT="[Text]"/>
      <dgm:spPr>
        <a:solidFill>
          <a:srgbClr val="DFD1A7">
            <a:alpha val="34902"/>
          </a:srgb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Protection of life and property for the FSU community, law enforcement and investigation, crime prevention, security for designated functions</a:t>
          </a:r>
        </a:p>
      </dgm:t>
    </dgm:pt>
    <dgm:pt modelId="{22616DC7-EF6C-43BA-8CD6-1EDD5120E060}" type="parTrans" cxnId="{5D628B5B-6E29-444F-A3FE-55C7F56B6F53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C2B11ADB-9325-49E4-BC28-198BA756DE29}" type="sibTrans" cxnId="{5D628B5B-6E29-444F-A3FE-55C7F56B6F53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50E81E82-4FEB-40A4-AAFF-CA7DA9FCAE07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Emergency Management</a:t>
          </a:r>
        </a:p>
      </dgm:t>
    </dgm:pt>
    <dgm:pt modelId="{13F3CF20-7AFC-4964-A47D-AA5973A12966}" type="parTrans" cxnId="{F32674E2-8CC0-428B-9D95-7B46F1015FF2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E2F97204-4FA5-47DB-B216-BB3167538148}" type="sibTrans" cxnId="{F32674E2-8CC0-428B-9D95-7B46F1015FF2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58D3E0FD-4D03-4511-9AF0-328272C099A1}">
      <dgm:prSet phldrT="[Text]"/>
      <dgm:spPr>
        <a:solidFill>
          <a:srgbClr val="DFD1A7">
            <a:alpha val="34902"/>
          </a:srgb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Consultation for Security Services, FSU Card Access, Intrusion Alarm Systems (IAS), Closed-Circuit Television (CCTV)</a:t>
          </a:r>
        </a:p>
      </dgm:t>
    </dgm:pt>
    <dgm:pt modelId="{75F25991-61CF-449C-80E8-8D57C5CD909B}" type="parTrans" cxnId="{4DA076A4-3A3D-4C32-8DD1-55E0720203A4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0EFA8440-532F-423E-A534-4AA5DB101981}" type="sibTrans" cxnId="{4DA076A4-3A3D-4C32-8DD1-55E0720203A4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993B97E5-3BEA-482E-97C5-359EA29A9D4A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Campus Access &amp; Security Systems</a:t>
          </a:r>
        </a:p>
      </dgm:t>
    </dgm:pt>
    <dgm:pt modelId="{284BA42D-4EB9-48DC-9720-E77758FC477B}" type="parTrans" cxnId="{D9B69CD2-1134-457E-B70E-B06D9FB959B9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169FD15E-65DC-49A6-B4E7-D934C1AC89A3}" type="sibTrans" cxnId="{D9B69CD2-1134-457E-B70E-B06D9FB959B9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627D8C58-96FE-4525-AA20-EA74EDA4EAC1}">
      <dgm:prSet/>
      <dgm:spPr>
        <a:solidFill>
          <a:srgbClr val="DFD1A7">
            <a:alpha val="34902"/>
          </a:srgb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Responsible for coordinating the University's preparation for, response to, and recovery from any major emergency, no matter the cause</a:t>
          </a:r>
        </a:p>
      </dgm:t>
    </dgm:pt>
    <dgm:pt modelId="{C87E2520-8816-4413-8432-DF7F4FE05BD5}" type="parTrans" cxnId="{82205333-3248-4D99-8BC8-1BBAA28910EF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0A770EBE-8109-48C5-8109-BCCB6E472F55}" type="sibTrans" cxnId="{82205333-3248-4D99-8BC8-1BBAA28910EF}">
      <dgm:prSet/>
      <dgm:spPr/>
      <dgm:t>
        <a:bodyPr/>
        <a:lstStyle/>
        <a:p>
          <a:endParaRPr lang="en-US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AE983B40-F378-4279-B5B7-0A0FF29B9F42}" type="pres">
      <dgm:prSet presAssocID="{6DEA12C7-CD5A-42F6-A4BF-8718CF63780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282DCC5-4381-4297-AFB4-6BC7E79F8040}" type="pres">
      <dgm:prSet presAssocID="{EEE10F62-D537-4F59-A5CB-AFAB962824C5}" presName="vertOne" presStyleCnt="0"/>
      <dgm:spPr/>
    </dgm:pt>
    <dgm:pt modelId="{2A05622E-6B5E-4CC0-AF4C-E1A3614CC723}" type="pres">
      <dgm:prSet presAssocID="{EEE10F62-D537-4F59-A5CB-AFAB962824C5}" presName="txOne" presStyleLbl="node0" presStyleIdx="0" presStyleCnt="1">
        <dgm:presLayoutVars>
          <dgm:chPref val="3"/>
        </dgm:presLayoutVars>
      </dgm:prSet>
      <dgm:spPr/>
    </dgm:pt>
    <dgm:pt modelId="{557D4184-8E94-400F-A7D9-55FD293F413C}" type="pres">
      <dgm:prSet presAssocID="{EEE10F62-D537-4F59-A5CB-AFAB962824C5}" presName="parTransOne" presStyleCnt="0"/>
      <dgm:spPr/>
    </dgm:pt>
    <dgm:pt modelId="{71DE8A3B-FD71-451A-B1C1-5D5A4DEF84E8}" type="pres">
      <dgm:prSet presAssocID="{EEE10F62-D537-4F59-A5CB-AFAB962824C5}" presName="horzOne" presStyleCnt="0"/>
      <dgm:spPr/>
    </dgm:pt>
    <dgm:pt modelId="{9793CB6E-5B37-49B1-9526-5340A2A8355F}" type="pres">
      <dgm:prSet presAssocID="{EFE8F48E-134D-43CA-A64E-129D16D66CF6}" presName="vertTwo" presStyleCnt="0"/>
      <dgm:spPr/>
    </dgm:pt>
    <dgm:pt modelId="{F79FB93B-91CF-4942-9029-9E75CFB2A558}" type="pres">
      <dgm:prSet presAssocID="{EFE8F48E-134D-43CA-A64E-129D16D66CF6}" presName="txTwo" presStyleLbl="node2" presStyleIdx="0" presStyleCnt="3">
        <dgm:presLayoutVars>
          <dgm:chPref val="3"/>
        </dgm:presLayoutVars>
      </dgm:prSet>
      <dgm:spPr/>
    </dgm:pt>
    <dgm:pt modelId="{C2E51F52-223C-43F8-A285-1406478CBEB5}" type="pres">
      <dgm:prSet presAssocID="{EFE8F48E-134D-43CA-A64E-129D16D66CF6}" presName="parTransTwo" presStyleCnt="0"/>
      <dgm:spPr/>
    </dgm:pt>
    <dgm:pt modelId="{8944CBE2-1664-4FF7-8E32-D24754FA3DE0}" type="pres">
      <dgm:prSet presAssocID="{EFE8F48E-134D-43CA-A64E-129D16D66CF6}" presName="horzTwo" presStyleCnt="0"/>
      <dgm:spPr/>
    </dgm:pt>
    <dgm:pt modelId="{0A1F8263-8CE9-4DEA-A1C9-967AEEEF894F}" type="pres">
      <dgm:prSet presAssocID="{B7E0273A-9ADB-4576-AB72-4CF2B1A9A314}" presName="vertThree" presStyleCnt="0"/>
      <dgm:spPr/>
    </dgm:pt>
    <dgm:pt modelId="{9BEEB961-642B-432D-B40A-0181AFA3FB00}" type="pres">
      <dgm:prSet presAssocID="{B7E0273A-9ADB-4576-AB72-4CF2B1A9A314}" presName="txThree" presStyleLbl="node3" presStyleIdx="0" presStyleCnt="3">
        <dgm:presLayoutVars>
          <dgm:chPref val="3"/>
        </dgm:presLayoutVars>
      </dgm:prSet>
      <dgm:spPr/>
    </dgm:pt>
    <dgm:pt modelId="{BB8E1264-634D-4958-A02B-C7622F373155}" type="pres">
      <dgm:prSet presAssocID="{B7E0273A-9ADB-4576-AB72-4CF2B1A9A314}" presName="horzThree" presStyleCnt="0"/>
      <dgm:spPr/>
    </dgm:pt>
    <dgm:pt modelId="{561EB57C-5665-48CC-943C-BEA1BAC4925B}" type="pres">
      <dgm:prSet presAssocID="{38C5E2F2-8B99-4572-AA2C-33367D8B8048}" presName="sibSpaceTwo" presStyleCnt="0"/>
      <dgm:spPr/>
    </dgm:pt>
    <dgm:pt modelId="{264B6D04-691E-4938-AC23-07A9ED680EDD}" type="pres">
      <dgm:prSet presAssocID="{50E81E82-4FEB-40A4-AAFF-CA7DA9FCAE07}" presName="vertTwo" presStyleCnt="0"/>
      <dgm:spPr/>
    </dgm:pt>
    <dgm:pt modelId="{987F9ABD-8932-4234-95C6-978E78ACB84F}" type="pres">
      <dgm:prSet presAssocID="{50E81E82-4FEB-40A4-AAFF-CA7DA9FCAE07}" presName="txTwo" presStyleLbl="node2" presStyleIdx="1" presStyleCnt="3">
        <dgm:presLayoutVars>
          <dgm:chPref val="3"/>
        </dgm:presLayoutVars>
      </dgm:prSet>
      <dgm:spPr/>
    </dgm:pt>
    <dgm:pt modelId="{22762429-280C-4F7C-B2BF-ECB349571289}" type="pres">
      <dgm:prSet presAssocID="{50E81E82-4FEB-40A4-AAFF-CA7DA9FCAE07}" presName="parTransTwo" presStyleCnt="0"/>
      <dgm:spPr/>
    </dgm:pt>
    <dgm:pt modelId="{B305EAE2-ADB2-465F-9DCF-88131FBD99A7}" type="pres">
      <dgm:prSet presAssocID="{50E81E82-4FEB-40A4-AAFF-CA7DA9FCAE07}" presName="horzTwo" presStyleCnt="0"/>
      <dgm:spPr/>
    </dgm:pt>
    <dgm:pt modelId="{DFD8F69D-EF21-4F75-BC2E-FA4DFB806534}" type="pres">
      <dgm:prSet presAssocID="{627D8C58-96FE-4525-AA20-EA74EDA4EAC1}" presName="vertThree" presStyleCnt="0"/>
      <dgm:spPr/>
    </dgm:pt>
    <dgm:pt modelId="{F49F516C-81F2-48A4-A050-106238B289F8}" type="pres">
      <dgm:prSet presAssocID="{627D8C58-96FE-4525-AA20-EA74EDA4EAC1}" presName="txThree" presStyleLbl="node3" presStyleIdx="1" presStyleCnt="3">
        <dgm:presLayoutVars>
          <dgm:chPref val="3"/>
        </dgm:presLayoutVars>
      </dgm:prSet>
      <dgm:spPr/>
    </dgm:pt>
    <dgm:pt modelId="{90B80E47-F1FD-4951-8A87-AED0321B210C}" type="pres">
      <dgm:prSet presAssocID="{627D8C58-96FE-4525-AA20-EA74EDA4EAC1}" presName="horzThree" presStyleCnt="0"/>
      <dgm:spPr/>
    </dgm:pt>
    <dgm:pt modelId="{DBAB3BB9-3F66-4666-82D3-A1CF88B89B62}" type="pres">
      <dgm:prSet presAssocID="{E2F97204-4FA5-47DB-B216-BB3167538148}" presName="sibSpaceTwo" presStyleCnt="0"/>
      <dgm:spPr/>
    </dgm:pt>
    <dgm:pt modelId="{8B5F3BAB-0C66-4112-B9F2-743DC7AB3011}" type="pres">
      <dgm:prSet presAssocID="{993B97E5-3BEA-482E-97C5-359EA29A9D4A}" presName="vertTwo" presStyleCnt="0"/>
      <dgm:spPr/>
    </dgm:pt>
    <dgm:pt modelId="{CF2C8FFE-0AAE-439C-9403-127B2EAB828F}" type="pres">
      <dgm:prSet presAssocID="{993B97E5-3BEA-482E-97C5-359EA29A9D4A}" presName="txTwo" presStyleLbl="node2" presStyleIdx="2" presStyleCnt="3">
        <dgm:presLayoutVars>
          <dgm:chPref val="3"/>
        </dgm:presLayoutVars>
      </dgm:prSet>
      <dgm:spPr/>
    </dgm:pt>
    <dgm:pt modelId="{5661B77F-D67D-4D84-A02D-0350B2915BD6}" type="pres">
      <dgm:prSet presAssocID="{993B97E5-3BEA-482E-97C5-359EA29A9D4A}" presName="parTransTwo" presStyleCnt="0"/>
      <dgm:spPr/>
    </dgm:pt>
    <dgm:pt modelId="{AD2407EE-DA18-4568-AA60-D4F96A92279F}" type="pres">
      <dgm:prSet presAssocID="{993B97E5-3BEA-482E-97C5-359EA29A9D4A}" presName="horzTwo" presStyleCnt="0"/>
      <dgm:spPr/>
    </dgm:pt>
    <dgm:pt modelId="{76ED8D29-BE2A-496E-BD6B-F0C29A49B370}" type="pres">
      <dgm:prSet presAssocID="{58D3E0FD-4D03-4511-9AF0-328272C099A1}" presName="vertThree" presStyleCnt="0"/>
      <dgm:spPr/>
    </dgm:pt>
    <dgm:pt modelId="{6A052F13-205B-4095-8092-A71739A8A40C}" type="pres">
      <dgm:prSet presAssocID="{58D3E0FD-4D03-4511-9AF0-328272C099A1}" presName="txThree" presStyleLbl="node3" presStyleIdx="2" presStyleCnt="3">
        <dgm:presLayoutVars>
          <dgm:chPref val="3"/>
        </dgm:presLayoutVars>
      </dgm:prSet>
      <dgm:spPr/>
    </dgm:pt>
    <dgm:pt modelId="{D79E12CC-C07B-4994-803D-752DB8E23E78}" type="pres">
      <dgm:prSet presAssocID="{58D3E0FD-4D03-4511-9AF0-328272C099A1}" presName="horzThree" presStyleCnt="0"/>
      <dgm:spPr/>
    </dgm:pt>
  </dgm:ptLst>
  <dgm:cxnLst>
    <dgm:cxn modelId="{149F2718-11DE-4F39-9087-0E1B1866F3D3}" type="presOf" srcId="{EFE8F48E-134D-43CA-A64E-129D16D66CF6}" destId="{F79FB93B-91CF-4942-9029-9E75CFB2A558}" srcOrd="0" destOrd="0" presId="urn:microsoft.com/office/officeart/2005/8/layout/hierarchy4"/>
    <dgm:cxn modelId="{82205333-3248-4D99-8BC8-1BBAA28910EF}" srcId="{50E81E82-4FEB-40A4-AAFF-CA7DA9FCAE07}" destId="{627D8C58-96FE-4525-AA20-EA74EDA4EAC1}" srcOrd="0" destOrd="0" parTransId="{C87E2520-8816-4413-8432-DF7F4FE05BD5}" sibTransId="{0A770EBE-8109-48C5-8109-BCCB6E472F55}"/>
    <dgm:cxn modelId="{BEB50936-0E74-41D3-9C8A-D584A9ABB88E}" srcId="{6DEA12C7-CD5A-42F6-A4BF-8718CF637805}" destId="{EEE10F62-D537-4F59-A5CB-AFAB962824C5}" srcOrd="0" destOrd="0" parTransId="{1341EB94-AA31-4C0D-856D-3391D6E88F96}" sibTransId="{E9CA6C1D-71D4-473A-BD87-C37814915983}"/>
    <dgm:cxn modelId="{90783037-1B2F-4618-B830-7947DFBA852F}" type="presOf" srcId="{627D8C58-96FE-4525-AA20-EA74EDA4EAC1}" destId="{F49F516C-81F2-48A4-A050-106238B289F8}" srcOrd="0" destOrd="0" presId="urn:microsoft.com/office/officeart/2005/8/layout/hierarchy4"/>
    <dgm:cxn modelId="{DBE2E43E-4191-4E17-A0F1-00AF4B874215}" type="presOf" srcId="{6DEA12C7-CD5A-42F6-A4BF-8718CF637805}" destId="{AE983B40-F378-4279-B5B7-0A0FF29B9F42}" srcOrd="0" destOrd="0" presId="urn:microsoft.com/office/officeart/2005/8/layout/hierarchy4"/>
    <dgm:cxn modelId="{5D628B5B-6E29-444F-A3FE-55C7F56B6F53}" srcId="{EFE8F48E-134D-43CA-A64E-129D16D66CF6}" destId="{B7E0273A-9ADB-4576-AB72-4CF2B1A9A314}" srcOrd="0" destOrd="0" parTransId="{22616DC7-EF6C-43BA-8CD6-1EDD5120E060}" sibTransId="{C2B11ADB-9325-49E4-BC28-198BA756DE29}"/>
    <dgm:cxn modelId="{41110964-F6B7-41A6-9766-BFD5C1EEF1CB}" type="presOf" srcId="{58D3E0FD-4D03-4511-9AF0-328272C099A1}" destId="{6A052F13-205B-4095-8092-A71739A8A40C}" srcOrd="0" destOrd="0" presId="urn:microsoft.com/office/officeart/2005/8/layout/hierarchy4"/>
    <dgm:cxn modelId="{739DAC7E-0B4E-4F41-A3CA-B003BA4B518D}" srcId="{EEE10F62-D537-4F59-A5CB-AFAB962824C5}" destId="{EFE8F48E-134D-43CA-A64E-129D16D66CF6}" srcOrd="0" destOrd="0" parTransId="{41FD97D1-975E-4BA9-A0B3-0E12D82F4E24}" sibTransId="{38C5E2F2-8B99-4572-AA2C-33367D8B8048}"/>
    <dgm:cxn modelId="{92CCEA88-E296-47F3-96E2-6DE894E981F3}" type="presOf" srcId="{993B97E5-3BEA-482E-97C5-359EA29A9D4A}" destId="{CF2C8FFE-0AAE-439C-9403-127B2EAB828F}" srcOrd="0" destOrd="0" presId="urn:microsoft.com/office/officeart/2005/8/layout/hierarchy4"/>
    <dgm:cxn modelId="{FC762B89-21F8-4B23-85C8-70884D659F9A}" type="presOf" srcId="{50E81E82-4FEB-40A4-AAFF-CA7DA9FCAE07}" destId="{987F9ABD-8932-4234-95C6-978E78ACB84F}" srcOrd="0" destOrd="0" presId="urn:microsoft.com/office/officeart/2005/8/layout/hierarchy4"/>
    <dgm:cxn modelId="{690526A4-B73E-4392-8526-C51378B31A16}" type="presOf" srcId="{B7E0273A-9ADB-4576-AB72-4CF2B1A9A314}" destId="{9BEEB961-642B-432D-B40A-0181AFA3FB00}" srcOrd="0" destOrd="0" presId="urn:microsoft.com/office/officeart/2005/8/layout/hierarchy4"/>
    <dgm:cxn modelId="{4DA076A4-3A3D-4C32-8DD1-55E0720203A4}" srcId="{993B97E5-3BEA-482E-97C5-359EA29A9D4A}" destId="{58D3E0FD-4D03-4511-9AF0-328272C099A1}" srcOrd="0" destOrd="0" parTransId="{75F25991-61CF-449C-80E8-8D57C5CD909B}" sibTransId="{0EFA8440-532F-423E-A534-4AA5DB101981}"/>
    <dgm:cxn modelId="{D9B69CD2-1134-457E-B70E-B06D9FB959B9}" srcId="{EEE10F62-D537-4F59-A5CB-AFAB962824C5}" destId="{993B97E5-3BEA-482E-97C5-359EA29A9D4A}" srcOrd="2" destOrd="0" parTransId="{284BA42D-4EB9-48DC-9720-E77758FC477B}" sibTransId="{169FD15E-65DC-49A6-B4E7-D934C1AC89A3}"/>
    <dgm:cxn modelId="{C1638EDC-EF94-473D-B765-8CAC3AEDFBD5}" type="presOf" srcId="{EEE10F62-D537-4F59-A5CB-AFAB962824C5}" destId="{2A05622E-6B5E-4CC0-AF4C-E1A3614CC723}" srcOrd="0" destOrd="0" presId="urn:microsoft.com/office/officeart/2005/8/layout/hierarchy4"/>
    <dgm:cxn modelId="{F32674E2-8CC0-428B-9D95-7B46F1015FF2}" srcId="{EEE10F62-D537-4F59-A5CB-AFAB962824C5}" destId="{50E81E82-4FEB-40A4-AAFF-CA7DA9FCAE07}" srcOrd="1" destOrd="0" parTransId="{13F3CF20-7AFC-4964-A47D-AA5973A12966}" sibTransId="{E2F97204-4FA5-47DB-B216-BB3167538148}"/>
    <dgm:cxn modelId="{E6A1A2B4-8867-427B-AC51-0E506500D70E}" type="presParOf" srcId="{AE983B40-F378-4279-B5B7-0A0FF29B9F42}" destId="{6282DCC5-4381-4297-AFB4-6BC7E79F8040}" srcOrd="0" destOrd="0" presId="urn:microsoft.com/office/officeart/2005/8/layout/hierarchy4"/>
    <dgm:cxn modelId="{594D02EF-A864-4400-B69A-26B52804D49E}" type="presParOf" srcId="{6282DCC5-4381-4297-AFB4-6BC7E79F8040}" destId="{2A05622E-6B5E-4CC0-AF4C-E1A3614CC723}" srcOrd="0" destOrd="0" presId="urn:microsoft.com/office/officeart/2005/8/layout/hierarchy4"/>
    <dgm:cxn modelId="{5D779627-FA32-4BC6-A49A-2BDC37E50549}" type="presParOf" srcId="{6282DCC5-4381-4297-AFB4-6BC7E79F8040}" destId="{557D4184-8E94-400F-A7D9-55FD293F413C}" srcOrd="1" destOrd="0" presId="urn:microsoft.com/office/officeart/2005/8/layout/hierarchy4"/>
    <dgm:cxn modelId="{6EB1F589-2F50-40E5-980F-872AA7D5CDCB}" type="presParOf" srcId="{6282DCC5-4381-4297-AFB4-6BC7E79F8040}" destId="{71DE8A3B-FD71-451A-B1C1-5D5A4DEF84E8}" srcOrd="2" destOrd="0" presId="urn:microsoft.com/office/officeart/2005/8/layout/hierarchy4"/>
    <dgm:cxn modelId="{42C5F767-C00E-4402-8B84-4FEE7C4ED8A6}" type="presParOf" srcId="{71DE8A3B-FD71-451A-B1C1-5D5A4DEF84E8}" destId="{9793CB6E-5B37-49B1-9526-5340A2A8355F}" srcOrd="0" destOrd="0" presId="urn:microsoft.com/office/officeart/2005/8/layout/hierarchy4"/>
    <dgm:cxn modelId="{04F04FA9-7F04-4C03-9DB4-6738678E1240}" type="presParOf" srcId="{9793CB6E-5B37-49B1-9526-5340A2A8355F}" destId="{F79FB93B-91CF-4942-9029-9E75CFB2A558}" srcOrd="0" destOrd="0" presId="urn:microsoft.com/office/officeart/2005/8/layout/hierarchy4"/>
    <dgm:cxn modelId="{D7C4D9E0-C003-4989-BCA2-A3247AC2264B}" type="presParOf" srcId="{9793CB6E-5B37-49B1-9526-5340A2A8355F}" destId="{C2E51F52-223C-43F8-A285-1406478CBEB5}" srcOrd="1" destOrd="0" presId="urn:microsoft.com/office/officeart/2005/8/layout/hierarchy4"/>
    <dgm:cxn modelId="{6F78965D-9D4F-4B62-AB93-4CDF745BF686}" type="presParOf" srcId="{9793CB6E-5B37-49B1-9526-5340A2A8355F}" destId="{8944CBE2-1664-4FF7-8E32-D24754FA3DE0}" srcOrd="2" destOrd="0" presId="urn:microsoft.com/office/officeart/2005/8/layout/hierarchy4"/>
    <dgm:cxn modelId="{F3053ACA-C093-4171-9C53-63B313C75819}" type="presParOf" srcId="{8944CBE2-1664-4FF7-8E32-D24754FA3DE0}" destId="{0A1F8263-8CE9-4DEA-A1C9-967AEEEF894F}" srcOrd="0" destOrd="0" presId="urn:microsoft.com/office/officeart/2005/8/layout/hierarchy4"/>
    <dgm:cxn modelId="{71031342-5C17-4317-A80B-1FC2368CA534}" type="presParOf" srcId="{0A1F8263-8CE9-4DEA-A1C9-967AEEEF894F}" destId="{9BEEB961-642B-432D-B40A-0181AFA3FB00}" srcOrd="0" destOrd="0" presId="urn:microsoft.com/office/officeart/2005/8/layout/hierarchy4"/>
    <dgm:cxn modelId="{5A2806BC-AAF9-4E96-9E93-99D46F027B37}" type="presParOf" srcId="{0A1F8263-8CE9-4DEA-A1C9-967AEEEF894F}" destId="{BB8E1264-634D-4958-A02B-C7622F373155}" srcOrd="1" destOrd="0" presId="urn:microsoft.com/office/officeart/2005/8/layout/hierarchy4"/>
    <dgm:cxn modelId="{A0A1AAE7-D73A-41D5-8521-BD3976941F85}" type="presParOf" srcId="{71DE8A3B-FD71-451A-B1C1-5D5A4DEF84E8}" destId="{561EB57C-5665-48CC-943C-BEA1BAC4925B}" srcOrd="1" destOrd="0" presId="urn:microsoft.com/office/officeart/2005/8/layout/hierarchy4"/>
    <dgm:cxn modelId="{53491DD4-D80F-43A8-9F7D-ACA59D34CD49}" type="presParOf" srcId="{71DE8A3B-FD71-451A-B1C1-5D5A4DEF84E8}" destId="{264B6D04-691E-4938-AC23-07A9ED680EDD}" srcOrd="2" destOrd="0" presId="urn:microsoft.com/office/officeart/2005/8/layout/hierarchy4"/>
    <dgm:cxn modelId="{6B651C76-C1F3-4D77-B5D1-394CCEC9F712}" type="presParOf" srcId="{264B6D04-691E-4938-AC23-07A9ED680EDD}" destId="{987F9ABD-8932-4234-95C6-978E78ACB84F}" srcOrd="0" destOrd="0" presId="urn:microsoft.com/office/officeart/2005/8/layout/hierarchy4"/>
    <dgm:cxn modelId="{4F5587C6-5ECA-43CD-A42F-7645134A5396}" type="presParOf" srcId="{264B6D04-691E-4938-AC23-07A9ED680EDD}" destId="{22762429-280C-4F7C-B2BF-ECB349571289}" srcOrd="1" destOrd="0" presId="urn:microsoft.com/office/officeart/2005/8/layout/hierarchy4"/>
    <dgm:cxn modelId="{BCEA48CD-4BD2-4784-99B6-2585BB1D7763}" type="presParOf" srcId="{264B6D04-691E-4938-AC23-07A9ED680EDD}" destId="{B305EAE2-ADB2-465F-9DCF-88131FBD99A7}" srcOrd="2" destOrd="0" presId="urn:microsoft.com/office/officeart/2005/8/layout/hierarchy4"/>
    <dgm:cxn modelId="{A0797983-3066-4DDD-B405-62AA2AC11287}" type="presParOf" srcId="{B305EAE2-ADB2-465F-9DCF-88131FBD99A7}" destId="{DFD8F69D-EF21-4F75-BC2E-FA4DFB806534}" srcOrd="0" destOrd="0" presId="urn:microsoft.com/office/officeart/2005/8/layout/hierarchy4"/>
    <dgm:cxn modelId="{2BF1FF34-C389-4252-9A8C-BF3DAF6AF938}" type="presParOf" srcId="{DFD8F69D-EF21-4F75-BC2E-FA4DFB806534}" destId="{F49F516C-81F2-48A4-A050-106238B289F8}" srcOrd="0" destOrd="0" presId="urn:microsoft.com/office/officeart/2005/8/layout/hierarchy4"/>
    <dgm:cxn modelId="{D8A68878-437F-41CE-820A-14F5D223BF72}" type="presParOf" srcId="{DFD8F69D-EF21-4F75-BC2E-FA4DFB806534}" destId="{90B80E47-F1FD-4951-8A87-AED0321B210C}" srcOrd="1" destOrd="0" presId="urn:microsoft.com/office/officeart/2005/8/layout/hierarchy4"/>
    <dgm:cxn modelId="{6E1C5305-2634-426B-B8E8-969217C6421C}" type="presParOf" srcId="{71DE8A3B-FD71-451A-B1C1-5D5A4DEF84E8}" destId="{DBAB3BB9-3F66-4666-82D3-A1CF88B89B62}" srcOrd="3" destOrd="0" presId="urn:microsoft.com/office/officeart/2005/8/layout/hierarchy4"/>
    <dgm:cxn modelId="{962A6B8F-2C3B-41D3-A9D2-CE1FC1749A41}" type="presParOf" srcId="{71DE8A3B-FD71-451A-B1C1-5D5A4DEF84E8}" destId="{8B5F3BAB-0C66-4112-B9F2-743DC7AB3011}" srcOrd="4" destOrd="0" presId="urn:microsoft.com/office/officeart/2005/8/layout/hierarchy4"/>
    <dgm:cxn modelId="{4358080F-C137-4ADF-8489-CD4071B825B5}" type="presParOf" srcId="{8B5F3BAB-0C66-4112-B9F2-743DC7AB3011}" destId="{CF2C8FFE-0AAE-439C-9403-127B2EAB828F}" srcOrd="0" destOrd="0" presId="urn:microsoft.com/office/officeart/2005/8/layout/hierarchy4"/>
    <dgm:cxn modelId="{325805A3-23E4-4DA5-8465-880757E7205D}" type="presParOf" srcId="{8B5F3BAB-0C66-4112-B9F2-743DC7AB3011}" destId="{5661B77F-D67D-4D84-A02D-0350B2915BD6}" srcOrd="1" destOrd="0" presId="urn:microsoft.com/office/officeart/2005/8/layout/hierarchy4"/>
    <dgm:cxn modelId="{0789C298-ADF5-4079-A7C9-30FE5056A131}" type="presParOf" srcId="{8B5F3BAB-0C66-4112-B9F2-743DC7AB3011}" destId="{AD2407EE-DA18-4568-AA60-D4F96A92279F}" srcOrd="2" destOrd="0" presId="urn:microsoft.com/office/officeart/2005/8/layout/hierarchy4"/>
    <dgm:cxn modelId="{D88185E0-D8EF-401F-A1A5-F9625ADB353F}" type="presParOf" srcId="{AD2407EE-DA18-4568-AA60-D4F96A92279F}" destId="{76ED8D29-BE2A-496E-BD6B-F0C29A49B370}" srcOrd="0" destOrd="0" presId="urn:microsoft.com/office/officeart/2005/8/layout/hierarchy4"/>
    <dgm:cxn modelId="{5C1E949B-F7B1-4216-A1E9-0C3C359911E2}" type="presParOf" srcId="{76ED8D29-BE2A-496E-BD6B-F0C29A49B370}" destId="{6A052F13-205B-4095-8092-A71739A8A40C}" srcOrd="0" destOrd="0" presId="urn:microsoft.com/office/officeart/2005/8/layout/hierarchy4"/>
    <dgm:cxn modelId="{C4D734CA-9906-4E6E-8090-223E421ED18F}" type="presParOf" srcId="{76ED8D29-BE2A-496E-BD6B-F0C29A49B370}" destId="{D79E12CC-C07B-4994-803D-752DB8E23E7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5622E-6B5E-4CC0-AF4C-E1A3614CC723}">
      <dsp:nvSpPr>
        <dsp:cNvPr id="0" name=""/>
        <dsp:cNvSpPr/>
      </dsp:nvSpPr>
      <dsp:spPr>
        <a:xfrm>
          <a:off x="2764" y="1963"/>
          <a:ext cx="7685708" cy="1264046"/>
        </a:xfrm>
        <a:prstGeom prst="roundRect">
          <a:avLst>
            <a:gd name="adj" fmla="val 10000"/>
          </a:avLst>
        </a:prstGeom>
        <a:solidFill>
          <a:srgbClr val="782F3E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Public Safety</a:t>
          </a:r>
        </a:p>
      </dsp:txBody>
      <dsp:txXfrm>
        <a:off x="39787" y="38986"/>
        <a:ext cx="7611662" cy="1190000"/>
      </dsp:txXfrm>
    </dsp:sp>
    <dsp:sp modelId="{F79FB93B-91CF-4942-9029-9E75CFB2A558}">
      <dsp:nvSpPr>
        <dsp:cNvPr id="0" name=""/>
        <dsp:cNvSpPr/>
      </dsp:nvSpPr>
      <dsp:spPr>
        <a:xfrm>
          <a:off x="2764" y="1399976"/>
          <a:ext cx="2426044" cy="126404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Police Department</a:t>
          </a:r>
        </a:p>
      </dsp:txBody>
      <dsp:txXfrm>
        <a:off x="39787" y="1436999"/>
        <a:ext cx="2351998" cy="1190000"/>
      </dsp:txXfrm>
    </dsp:sp>
    <dsp:sp modelId="{9BEEB961-642B-432D-B40A-0181AFA3FB00}">
      <dsp:nvSpPr>
        <dsp:cNvPr id="0" name=""/>
        <dsp:cNvSpPr/>
      </dsp:nvSpPr>
      <dsp:spPr>
        <a:xfrm>
          <a:off x="2764" y="2797989"/>
          <a:ext cx="2426044" cy="1264046"/>
        </a:xfrm>
        <a:prstGeom prst="roundRect">
          <a:avLst>
            <a:gd name="adj" fmla="val 10000"/>
          </a:avLst>
        </a:prstGeom>
        <a:solidFill>
          <a:srgbClr val="DFD1A7">
            <a:alpha val="34902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Protection of life and property for the FSU community, law enforcement and investigation, crime prevention, security for designated functions</a:t>
          </a:r>
        </a:p>
      </dsp:txBody>
      <dsp:txXfrm>
        <a:off x="39787" y="2835012"/>
        <a:ext cx="2351998" cy="1190000"/>
      </dsp:txXfrm>
    </dsp:sp>
    <dsp:sp modelId="{987F9ABD-8932-4234-95C6-978E78ACB84F}">
      <dsp:nvSpPr>
        <dsp:cNvPr id="0" name=""/>
        <dsp:cNvSpPr/>
      </dsp:nvSpPr>
      <dsp:spPr>
        <a:xfrm>
          <a:off x="2632596" y="1399976"/>
          <a:ext cx="2426044" cy="126404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Emergency Management</a:t>
          </a:r>
        </a:p>
      </dsp:txBody>
      <dsp:txXfrm>
        <a:off x="2669619" y="1436999"/>
        <a:ext cx="2351998" cy="1190000"/>
      </dsp:txXfrm>
    </dsp:sp>
    <dsp:sp modelId="{F49F516C-81F2-48A4-A050-106238B289F8}">
      <dsp:nvSpPr>
        <dsp:cNvPr id="0" name=""/>
        <dsp:cNvSpPr/>
      </dsp:nvSpPr>
      <dsp:spPr>
        <a:xfrm>
          <a:off x="2632596" y="2797989"/>
          <a:ext cx="2426044" cy="1264046"/>
        </a:xfrm>
        <a:prstGeom prst="roundRect">
          <a:avLst>
            <a:gd name="adj" fmla="val 10000"/>
          </a:avLst>
        </a:prstGeom>
        <a:solidFill>
          <a:srgbClr val="DFD1A7">
            <a:alpha val="34902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Responsible for coordinating the University's preparation for, response to, and recovery from any major emergency, no matter the cause</a:t>
          </a:r>
        </a:p>
      </dsp:txBody>
      <dsp:txXfrm>
        <a:off x="2669619" y="2835012"/>
        <a:ext cx="2351998" cy="1190000"/>
      </dsp:txXfrm>
    </dsp:sp>
    <dsp:sp modelId="{CF2C8FFE-0AAE-439C-9403-127B2EAB828F}">
      <dsp:nvSpPr>
        <dsp:cNvPr id="0" name=""/>
        <dsp:cNvSpPr/>
      </dsp:nvSpPr>
      <dsp:spPr>
        <a:xfrm>
          <a:off x="5262428" y="1399976"/>
          <a:ext cx="2426044" cy="126404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Campus Access &amp; Security Systems</a:t>
          </a:r>
        </a:p>
      </dsp:txBody>
      <dsp:txXfrm>
        <a:off x="5299451" y="1436999"/>
        <a:ext cx="2351998" cy="1190000"/>
      </dsp:txXfrm>
    </dsp:sp>
    <dsp:sp modelId="{6A052F13-205B-4095-8092-A71739A8A40C}">
      <dsp:nvSpPr>
        <dsp:cNvPr id="0" name=""/>
        <dsp:cNvSpPr/>
      </dsp:nvSpPr>
      <dsp:spPr>
        <a:xfrm>
          <a:off x="5262428" y="2797989"/>
          <a:ext cx="2426044" cy="1264046"/>
        </a:xfrm>
        <a:prstGeom prst="roundRect">
          <a:avLst>
            <a:gd name="adj" fmla="val 10000"/>
          </a:avLst>
        </a:prstGeom>
        <a:solidFill>
          <a:srgbClr val="DFD1A7">
            <a:alpha val="34902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Consultation for Security Services, FSU Card Access, Intrusion Alarm Systems (IAS), Closed-Circuit Television (CCTV)</a:t>
          </a:r>
        </a:p>
      </dsp:txBody>
      <dsp:txXfrm>
        <a:off x="5299451" y="2835012"/>
        <a:ext cx="2351998" cy="119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6348D1F-5CC4-E644-BF9B-A0EDA21DB593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F69772-C718-C641-9550-F41AA4417B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074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35B1BA3-4DB8-4ACB-9F47-F8E3716C368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6C4F115-710D-4835-AD40-22FBE4F500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0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C4F115-710D-4835-AD40-22FBE4F500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532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C4F115-710D-4835-AD40-22FBE4F500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478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1F4F1-E386-BE90-36D8-99C92F6AD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E7010E-C532-88CC-892C-5A12C7EC0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BBBEF3-FFD3-5AE5-EEDA-CFC45C571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,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792A0-2168-819F-69C7-F298ADAAC3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C4F115-710D-4835-AD40-22FBE4F500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877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>
                <a:latin typeface="Times New Roman"/>
                <a:ea typeface="Calibri" panose="020F0502020204030204" pitchFamily="34" charset="0"/>
                <a:cs typeface="Times New Roman"/>
              </a:rPr>
              <a:t>FSU’s EOC Operations &amp; Locations </a:t>
            </a:r>
          </a:p>
          <a:p>
            <a:pPr marL="291179" indent="-291179">
              <a:buFont typeface="Arial"/>
              <a:buChar char="•"/>
            </a:pPr>
            <a:r>
              <a:rPr lang="en-US" dirty="0">
                <a:latin typeface="Times New Roman"/>
                <a:ea typeface="Calibri" panose="020F0502020204030204" pitchFamily="34" charset="0"/>
                <a:cs typeface="Times New Roman"/>
              </a:rPr>
              <a:t>FSU’s Emergency Operations Center (EOC) may be located in Tanner Hall,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/>
              <a:t>Turnbull Conference Center, or the EM Office in UCC</a:t>
            </a:r>
            <a:r>
              <a:rPr lang="en-US" dirty="0">
                <a:latin typeface="Times New Roman"/>
                <a:ea typeface="Calibri" panose="020F0502020204030204" pitchFamily="34" charset="0"/>
                <a:cs typeface="Times New Roman"/>
              </a:rPr>
              <a:t>.</a:t>
            </a:r>
          </a:p>
          <a:p>
            <a:pPr marL="291179" indent="-291179">
              <a:buFont typeface="Arial"/>
              <a:buChar char="•"/>
            </a:pPr>
            <a:r>
              <a:rPr lang="en-US" dirty="0">
                <a:latin typeface="Times New Roman"/>
                <a:ea typeface="Calibri" panose="020F0502020204030204" pitchFamily="34" charset="0"/>
                <a:cs typeface="Times New Roman"/>
              </a:rPr>
              <a:t>The EOC can also be activated virtually.</a:t>
            </a:r>
          </a:p>
          <a:p>
            <a:endParaRPr lang="en-US" dirty="0"/>
          </a:p>
          <a:p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b="1" u="sng" dirty="0">
                <a:latin typeface="Times New Roman"/>
                <a:ea typeface="Calibri" panose="020F0502020204030204" pitchFamily="34" charset="0"/>
                <a:cs typeface="Times New Roman"/>
              </a:rPr>
              <a:t>VEOCI  (Pronounced: Vee-Oh-Chi)</a:t>
            </a:r>
            <a:endParaRPr lang="en-US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/>
            </a:endParaRPr>
          </a:p>
          <a:p>
            <a:pPr marL="291179" indent="-291179">
              <a:buFont typeface="Arial"/>
              <a:buChar char="•"/>
            </a:pPr>
            <a:r>
              <a:rPr lang="en-US" dirty="0" err="1">
                <a:latin typeface="Times New Roman"/>
                <a:ea typeface="Calibri" panose="020F0502020204030204" pitchFamily="34" charset="0"/>
                <a:cs typeface="Times New Roman"/>
              </a:rPr>
              <a:t>Veoci</a:t>
            </a:r>
            <a:r>
              <a:rPr lang="en-US" dirty="0">
                <a:latin typeface="Times New Roman"/>
                <a:ea typeface="Calibri" panose="020F0502020204030204" pitchFamily="34" charset="0"/>
                <a:cs typeface="Times New Roman"/>
              </a:rPr>
              <a:t> is a software used to coordinate emergency operations in a virtual environment. </a:t>
            </a:r>
          </a:p>
          <a:p>
            <a:pPr marL="291179" indent="-291179">
              <a:buFont typeface="Arial"/>
              <a:buChar char="•"/>
            </a:pPr>
            <a:r>
              <a:rPr lang="en-US" dirty="0">
                <a:latin typeface="Times New Roman"/>
                <a:ea typeface="Calibri" panose="020F0502020204030204" pitchFamily="34" charset="0"/>
                <a:cs typeface="Times New Roman"/>
              </a:rPr>
              <a:t>Used to share </a:t>
            </a:r>
            <a:r>
              <a:rPr lang="en-US" b="1" dirty="0">
                <a:latin typeface="Times New Roman"/>
                <a:ea typeface="Calibri" panose="020F0502020204030204" pitchFamily="34" charset="0"/>
                <a:cs typeface="Times New Roman"/>
              </a:rPr>
              <a:t>mission-critical information</a:t>
            </a:r>
            <a:r>
              <a:rPr lang="en-US" dirty="0">
                <a:latin typeface="Times New Roman"/>
                <a:ea typeface="Calibri" panose="020F0502020204030204" pitchFamily="34" charset="0"/>
                <a:cs typeface="Times New Roman"/>
              </a:rPr>
              <a:t> via chatrooms, forms, and workflows. </a:t>
            </a:r>
            <a:endParaRPr lang="en-US" dirty="0"/>
          </a:p>
          <a:p>
            <a:pPr marL="291179" indent="-291179">
              <a:buFont typeface="Arial"/>
              <a:buChar char="•"/>
            </a:pPr>
            <a:r>
              <a:rPr lang="en-US" dirty="0">
                <a:latin typeface="Times New Roman"/>
                <a:ea typeface="Calibri" panose="020F0502020204030204" pitchFamily="34" charset="0"/>
                <a:cs typeface="Times New Roman"/>
              </a:rPr>
              <a:t>Track Essential Elements of Information (EEI), such as generators and fuel levels, Situation Reports, and ICS forms. </a:t>
            </a:r>
            <a:endParaRPr lang="en-US" dirty="0"/>
          </a:p>
          <a:p>
            <a:endParaRPr lang="en-US" dirty="0">
              <a:latin typeface="Calibri" panose="020F0502020204030204"/>
              <a:ea typeface="Calibri" panose="020F0502020204030204" pitchFamily="34" charset="0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845982-A4D5-48E8-96BE-5FD81F32D2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925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1179" indent="-291179">
              <a:buFont typeface="Arial"/>
              <a:buChar char="•"/>
            </a:pPr>
            <a:r>
              <a:rPr lang="en-US">
                <a:cs typeface="Calibri"/>
              </a:rPr>
              <a:t>EM works in a cycle: Plan, Train, Exercise, Improve. This is done throughout the year.</a:t>
            </a:r>
          </a:p>
          <a:p>
            <a:endParaRPr lang="en-US" b="1" u="sng"/>
          </a:p>
          <a:p>
            <a:r>
              <a:rPr lang="en-US" b="1" u="sng"/>
              <a:t>Planning </a:t>
            </a:r>
            <a:endParaRPr lang="en-US">
              <a:cs typeface="Calibri"/>
            </a:endParaRPr>
          </a:p>
          <a:p>
            <a:r>
              <a:rPr lang="en-US"/>
              <a:t>FSU’s CEMP – Comprehensive Emergency Management Plan and Hazard specific annexes </a:t>
            </a:r>
          </a:p>
          <a:p>
            <a:r>
              <a:rPr lang="en-US"/>
              <a:t>COOP – Continuity of Operations Planning for FSU EM and coordination &amp; training for departmental COOP updates  </a:t>
            </a:r>
          </a:p>
          <a:p>
            <a:endParaRPr lang="en-US"/>
          </a:p>
          <a:p>
            <a:endParaRPr lang="en-US"/>
          </a:p>
          <a:p>
            <a:r>
              <a:rPr lang="en-US" b="1" u="sng"/>
              <a:t>Trainings </a:t>
            </a:r>
            <a:endParaRPr lang="en-US" b="1" u="sng">
              <a:cs typeface="Calibri"/>
            </a:endParaRPr>
          </a:p>
          <a:p>
            <a:r>
              <a:rPr lang="en-US"/>
              <a:t>Designed &amp; conducted preparedness trainings for FSU community and Response staff</a:t>
            </a:r>
            <a:endParaRPr lang="en-US">
              <a:cs typeface="Calibri"/>
            </a:endParaRPr>
          </a:p>
          <a:p>
            <a:r>
              <a:rPr lang="en-US"/>
              <a:t>External FEMA trainings to improve specific capabilities  </a:t>
            </a:r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  <a:p>
            <a:r>
              <a:rPr lang="en-US" b="1" u="sng"/>
              <a:t>Exercises</a:t>
            </a:r>
            <a:r>
              <a:rPr lang="en-US"/>
              <a:t> </a:t>
            </a:r>
            <a:endParaRPr lang="en-US">
              <a:cs typeface="Calibri"/>
            </a:endParaRPr>
          </a:p>
          <a:p>
            <a:r>
              <a:rPr lang="en-US"/>
              <a:t>2024 Football Tabletop </a:t>
            </a:r>
          </a:p>
          <a:p>
            <a:r>
              <a:rPr lang="en-US"/>
              <a:t>3 FSU Alerts Drills </a:t>
            </a:r>
          </a:p>
          <a:p>
            <a:r>
              <a:rPr lang="en-US"/>
              <a:t>6 real-world activations </a:t>
            </a: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845982-A4D5-48E8-96BE-5FD81F32D2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955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6A547-03A8-06A7-D7C9-1AEE64579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97DE7-4360-38D8-794C-11E3DAE7D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DEE15-7835-EFFF-93F9-4CE8808D0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0A93F-B226-55C1-F47C-A5502897F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D9267E-3E12-474D-8EF9-EFAAA95709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124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782F3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A2AF-3053-4571-8F0F-72D657E0B8D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37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3398"/>
            <a:ext cx="6858000" cy="17907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 algn="ctr">
              <a:buNone/>
              <a:defRPr sz="2100"/>
            </a:lvl2pPr>
            <a:lvl3pPr marL="685783" indent="0" algn="ctr">
              <a:buNone/>
              <a:defRPr sz="1800"/>
            </a:lvl3pPr>
            <a:lvl4pPr marL="1028675" indent="0" algn="ctr">
              <a:buNone/>
              <a:defRPr sz="1500"/>
            </a:lvl4pPr>
            <a:lvl5pPr marL="1371566" indent="0" algn="ctr">
              <a:buNone/>
              <a:defRPr sz="1500"/>
            </a:lvl5pPr>
            <a:lvl6pPr marL="1714457" indent="0" algn="ctr">
              <a:buNone/>
              <a:defRPr sz="1500"/>
            </a:lvl6pPr>
            <a:lvl7pPr marL="2057348" indent="0" algn="ctr">
              <a:buNone/>
              <a:defRPr sz="1500"/>
            </a:lvl7pPr>
            <a:lvl8pPr marL="2400240" indent="0" algn="ctr">
              <a:buNone/>
              <a:defRPr sz="1500"/>
            </a:lvl8pPr>
            <a:lvl9pPr marL="2743132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43CF-2616-4717-BD91-E602B2D24A91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11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6D60-3721-4D0F-A4FA-AF971FB8AA62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65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4317"/>
            <a:ext cx="7886700" cy="2138406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14475"/>
            <a:ext cx="7886700" cy="112514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A79C-B4BA-4D77-A43C-13AB6B1EEC41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371602"/>
            <a:ext cx="3886200" cy="32635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1602"/>
            <a:ext cx="3886200" cy="32635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64D9-B915-4362-B17B-4F459933B0F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9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261390"/>
            <a:ext cx="3867150" cy="619274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1880664"/>
            <a:ext cx="3867150" cy="27603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3" y="1261390"/>
            <a:ext cx="3886201" cy="619274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3" y="1880664"/>
            <a:ext cx="3886201" cy="27603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ED6A-701C-40D5-861A-E8B62293A69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814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3497-79FC-417E-878B-E27E73CEBB3D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4952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EE588-BD47-4E59-95FB-88DD7632EC92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207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0"/>
            <a:ext cx="2948940" cy="1200148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2950"/>
            <a:ext cx="4629150" cy="36576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43049"/>
            <a:ext cx="2948940" cy="28575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A87B-98AD-4F25-9D08-11936A21C5C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863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0"/>
            <a:ext cx="2948940" cy="120015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742950"/>
            <a:ext cx="462915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43050"/>
            <a:ext cx="2948940" cy="28575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86FB-4C50-4011-B25F-15A84A36B26D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375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62EAA-D052-4693-B8F7-E2879F951735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65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3672"/>
            <a:ext cx="8229600" cy="729154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481"/>
            <a:ext cx="8229600" cy="2775019"/>
          </a:xfrm>
        </p:spPr>
        <p:txBody>
          <a:bodyPr/>
          <a:lstStyle>
            <a:lvl1pPr>
              <a:defRPr b="0" i="0">
                <a:latin typeface="+mn-lt"/>
                <a:cs typeface="Arial"/>
              </a:defRPr>
            </a:lvl1pPr>
            <a:lvl2pPr>
              <a:defRPr b="0" i="0">
                <a:latin typeface="+mn-lt"/>
                <a:cs typeface="Arial"/>
              </a:defRPr>
            </a:lvl2pPr>
            <a:lvl3pPr>
              <a:defRPr b="0" i="0">
                <a:latin typeface="+mn-lt"/>
                <a:cs typeface="Arial"/>
              </a:defRPr>
            </a:lvl3pPr>
            <a:lvl4pPr>
              <a:defRPr b="0" i="0">
                <a:latin typeface="+mn-lt"/>
                <a:cs typeface="Arial"/>
              </a:defRPr>
            </a:lvl4pPr>
            <a:lvl5pPr>
              <a:defRPr b="0" i="0">
                <a:latin typeface="+mn-lt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D671-636E-402A-8E84-A011DA435C92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845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027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0273"/>
            <a:ext cx="5800725" cy="435887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BC12-C0DB-47C3-9F3F-CE26BDDED86D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70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782F3E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82344-3A93-4DD4-A550-77CD0E259853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795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3672"/>
            <a:ext cx="8229600" cy="729154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482"/>
            <a:ext cx="8229600" cy="2775019"/>
          </a:xfrm>
        </p:spPr>
        <p:txBody>
          <a:bodyPr/>
          <a:lstStyle>
            <a:lvl1pPr>
              <a:defRPr b="0" i="0">
                <a:latin typeface="+mn-lt"/>
                <a:cs typeface="Arial"/>
              </a:defRPr>
            </a:lvl1pPr>
            <a:lvl2pPr>
              <a:defRPr b="0" i="0">
                <a:latin typeface="+mn-lt"/>
                <a:cs typeface="Arial"/>
              </a:defRPr>
            </a:lvl2pPr>
            <a:lvl3pPr>
              <a:defRPr b="0" i="0">
                <a:latin typeface="+mn-lt"/>
                <a:cs typeface="Arial"/>
              </a:defRPr>
            </a:lvl3pPr>
            <a:lvl4pPr>
              <a:defRPr b="0" i="0">
                <a:latin typeface="+mn-lt"/>
                <a:cs typeface="Arial"/>
              </a:defRPr>
            </a:lvl4pPr>
            <a:lvl5pPr>
              <a:defRPr b="0" i="0">
                <a:latin typeface="+mn-lt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239E-5E54-461B-9B0F-D561720172F4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282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782F3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73CD-63B5-405B-8FE3-873CC57C9C43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01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011"/>
            <a:ext cx="8229600" cy="647987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05C8-8541-4858-970B-414E7A81F975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727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32789"/>
            <a:ext cx="4040188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55376"/>
            <a:ext cx="4040188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32789"/>
            <a:ext cx="4041775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55376"/>
            <a:ext cx="4041775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01F6B-D6C9-460B-83BB-1D2347E2748D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9596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1DEC-FD98-42E6-83F2-C4929BE77415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2756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9A20-1848-4890-9926-BAAA8B6EFC60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2679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B41959-FEE5-1078-7916-499F63EB4500}"/>
              </a:ext>
            </a:extLst>
          </p:cNvPr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7" name="Picture 6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803AC974-AB03-E12D-6417-6787E5D44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" y="38763"/>
            <a:ext cx="608275" cy="6082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0A042F4-4B75-B950-D95B-A6B04C83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6402795" cy="456182"/>
          </a:xfrm>
        </p:spPr>
        <p:txBody>
          <a:bodyPr anchor="ctr" anchorCtr="0">
            <a:noAutofit/>
          </a:bodyPr>
          <a:lstStyle>
            <a:lvl1pPr algn="l">
              <a:defRPr sz="285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05910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8EF-8E1C-4FDD-A477-F7862F9AD6C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05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782F3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FE90B-B4D7-4363-B88A-059A7BC447B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8777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5" y="3928242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5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5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3048-242B-4C43-AF74-85C935DB87D1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7505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ide View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1495" y="1184275"/>
            <a:ext cx="8068550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n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2993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CO Tit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1495" y="1184275"/>
            <a:ext cx="8068550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n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56206E04-3142-B8BB-7EBA-A67C239BC8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091"/>
            <a:ext cx="885253" cy="88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135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View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36381" y="1184275"/>
            <a:ext cx="4093664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8D5F1B2-1E54-1E59-E248-A53CF87146E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59187" y="1186317"/>
            <a:ext cx="4093664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015193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ide View 3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F69FB6-5E9D-6F80-01D9-5B60C0D9E909}"/>
              </a:ext>
            </a:extLst>
          </p:cNvPr>
          <p:cNvSpPr/>
          <p:nvPr userDrawn="1"/>
        </p:nvSpPr>
        <p:spPr>
          <a:xfrm>
            <a:off x="0" y="0"/>
            <a:ext cx="2761091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40" y="162802"/>
            <a:ext cx="2547134" cy="1362188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45230" y="162802"/>
            <a:ext cx="6014630" cy="454476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4139" y="1622691"/>
            <a:ext cx="2547134" cy="2334106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5EF212AD-C55F-9754-6916-7DBA6705A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" y="4442254"/>
            <a:ext cx="650018" cy="65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6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35A09A20-1848-4890-9926-BAAA8B6EFC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8/14/2026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6289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B41959-FEE5-1078-7916-499F63EB4500}"/>
              </a:ext>
            </a:extLst>
          </p:cNvPr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7" name="Picture 6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803AC974-AB03-E12D-6417-6787E5D44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" y="38763"/>
            <a:ext cx="608275" cy="6082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0A042F4-4B75-B950-D95B-A6B04C83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6402795" cy="456182"/>
          </a:xfrm>
        </p:spPr>
        <p:txBody>
          <a:bodyPr anchor="ctr" anchorCtr="0">
            <a:noAutofit/>
          </a:bodyPr>
          <a:lstStyle>
            <a:lvl1pPr algn="l">
              <a:defRPr sz="285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71960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E6768EF-8E1C-4FDD-A477-F7862F9AD6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8/14/2026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21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5" y="3928242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5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5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E13048-242B-4C43-AF74-85C935DB87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8/14/2026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2338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ide View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1495" y="1184275"/>
            <a:ext cx="8068550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n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85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010"/>
            <a:ext cx="8229600" cy="647987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2238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2238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11F85-C4F3-4CC8-8166-A8D43CB4303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0357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CO Tit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1495" y="1184275"/>
            <a:ext cx="8068550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n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Picture 5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56206E04-3142-B8BB-7EBA-A67C239BC8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091"/>
            <a:ext cx="885253" cy="88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740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View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36381" y="1184275"/>
            <a:ext cx="4093664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8D5F1B2-1E54-1E59-E248-A53CF87146E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59187" y="1186317"/>
            <a:ext cx="4093664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552082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ide View 3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F69FB6-5E9D-6F80-01D9-5B60C0D9E909}"/>
              </a:ext>
            </a:extLst>
          </p:cNvPr>
          <p:cNvSpPr/>
          <p:nvPr userDrawn="1"/>
        </p:nvSpPr>
        <p:spPr>
          <a:xfrm>
            <a:off x="0" y="0"/>
            <a:ext cx="2761091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40" y="162802"/>
            <a:ext cx="2547134" cy="1362188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45230" y="162802"/>
            <a:ext cx="6014630" cy="454476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4139" y="1622691"/>
            <a:ext cx="2547134" cy="2334106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8" name="Picture 7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5EF212AD-C55F-9754-6916-7DBA6705A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" y="4442254"/>
            <a:ext cx="650018" cy="65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68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782F3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A2AF-3053-4571-8F0F-72D657E0B8D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1970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3672"/>
            <a:ext cx="8229600" cy="729154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481"/>
            <a:ext cx="8229600" cy="2775019"/>
          </a:xfrm>
        </p:spPr>
        <p:txBody>
          <a:bodyPr/>
          <a:lstStyle>
            <a:lvl1pPr>
              <a:defRPr b="0" i="0">
                <a:latin typeface="+mn-lt"/>
                <a:cs typeface="Arial"/>
              </a:defRPr>
            </a:lvl1pPr>
            <a:lvl2pPr>
              <a:defRPr b="0" i="0">
                <a:latin typeface="+mn-lt"/>
                <a:cs typeface="Arial"/>
              </a:defRPr>
            </a:lvl2pPr>
            <a:lvl3pPr>
              <a:defRPr b="0" i="0">
                <a:latin typeface="+mn-lt"/>
                <a:cs typeface="Arial"/>
              </a:defRPr>
            </a:lvl3pPr>
            <a:lvl4pPr>
              <a:defRPr b="0" i="0">
                <a:latin typeface="+mn-lt"/>
                <a:cs typeface="Arial"/>
              </a:defRPr>
            </a:lvl4pPr>
            <a:lvl5pPr>
              <a:defRPr b="0" i="0">
                <a:latin typeface="+mn-lt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D671-636E-402A-8E84-A011DA435C92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7465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782F3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FE90B-B4D7-4363-B88A-059A7BC447B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538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010"/>
            <a:ext cx="8229600" cy="647987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2238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2238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11F85-C4F3-4CC8-8166-A8D43CB4303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418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32789"/>
            <a:ext cx="4040188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55375"/>
            <a:ext cx="4040188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932789"/>
            <a:ext cx="4041775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55375"/>
            <a:ext cx="4041775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8BC1-7C7B-437C-8FBD-288B4463084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8795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7CAF-594A-43AD-B880-90EA279AC84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9622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594C-F1CB-4718-BE37-75041BA0691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18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32789"/>
            <a:ext cx="4040188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55375"/>
            <a:ext cx="4040188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932789"/>
            <a:ext cx="4041775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55375"/>
            <a:ext cx="4041775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8BC1-7C7B-437C-8FBD-288B4463084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8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C9EF8-0751-4595-93F5-0B64EB4894B8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4232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4" y="3928241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4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4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A1AF-BA1D-4B35-B8F3-56A3F06C717C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5704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782F3E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A2AF-3053-4571-8F0F-72D657E0B8D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717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3672"/>
            <a:ext cx="8229600" cy="729154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482"/>
            <a:ext cx="8229600" cy="2775019"/>
          </a:xfrm>
        </p:spPr>
        <p:txBody>
          <a:bodyPr/>
          <a:lstStyle>
            <a:lvl1pPr>
              <a:defRPr b="0" i="0">
                <a:latin typeface="+mn-lt"/>
                <a:cs typeface="Arial"/>
              </a:defRPr>
            </a:lvl1pPr>
            <a:lvl2pPr>
              <a:defRPr b="0" i="0">
                <a:latin typeface="+mn-lt"/>
                <a:cs typeface="Arial"/>
              </a:defRPr>
            </a:lvl2pPr>
            <a:lvl3pPr>
              <a:defRPr b="0" i="0">
                <a:latin typeface="+mn-lt"/>
                <a:cs typeface="Arial"/>
              </a:defRPr>
            </a:lvl3pPr>
            <a:lvl4pPr>
              <a:defRPr b="0" i="0">
                <a:latin typeface="+mn-lt"/>
                <a:cs typeface="Arial"/>
              </a:defRPr>
            </a:lvl4pPr>
            <a:lvl5pPr>
              <a:defRPr b="0" i="0">
                <a:latin typeface="+mn-lt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D671-636E-402A-8E84-A011DA435C92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489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782F3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FE90B-B4D7-4363-B88A-059A7BC447B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7655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011"/>
            <a:ext cx="8229600" cy="647987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11F85-C4F3-4CC8-8166-A8D43CB4303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095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32789"/>
            <a:ext cx="4040188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55376"/>
            <a:ext cx="4040188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32789"/>
            <a:ext cx="4041775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55376"/>
            <a:ext cx="4041775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8BC1-7C7B-437C-8FBD-288B4463084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6561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7CAF-594A-43AD-B880-90EA279AC84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151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594C-F1CB-4718-BE37-75041BA0691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9633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C9EF8-0751-4595-93F5-0B64EB4894B8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92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7CAF-594A-43AD-B880-90EA279AC84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7592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5" y="3928242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5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5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A1AF-BA1D-4B35-B8F3-56A3F06C717C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292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782F3E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82344-3A93-4DD4-A550-77CD0E259853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0122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3672"/>
            <a:ext cx="8229600" cy="729154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482"/>
            <a:ext cx="8229600" cy="2775019"/>
          </a:xfrm>
        </p:spPr>
        <p:txBody>
          <a:bodyPr/>
          <a:lstStyle>
            <a:lvl1pPr>
              <a:defRPr b="0" i="0">
                <a:latin typeface="+mn-lt"/>
                <a:cs typeface="Arial"/>
              </a:defRPr>
            </a:lvl1pPr>
            <a:lvl2pPr>
              <a:defRPr b="0" i="0">
                <a:latin typeface="+mn-lt"/>
                <a:cs typeface="Arial"/>
              </a:defRPr>
            </a:lvl2pPr>
            <a:lvl3pPr>
              <a:defRPr b="0" i="0">
                <a:latin typeface="+mn-lt"/>
                <a:cs typeface="Arial"/>
              </a:defRPr>
            </a:lvl3pPr>
            <a:lvl4pPr>
              <a:defRPr b="0" i="0">
                <a:latin typeface="+mn-lt"/>
                <a:cs typeface="Arial"/>
              </a:defRPr>
            </a:lvl4pPr>
            <a:lvl5pPr>
              <a:defRPr b="0" i="0">
                <a:latin typeface="+mn-lt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239E-5E54-461B-9B0F-D561720172F4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9676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782F3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73CD-63B5-405B-8FE3-873CC57C9C43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5009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011"/>
            <a:ext cx="8229600" cy="647987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05C8-8541-4858-970B-414E7A81F975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17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32789"/>
            <a:ext cx="4040188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55376"/>
            <a:ext cx="4040188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32789"/>
            <a:ext cx="4041775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55376"/>
            <a:ext cx="4041775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01F6B-D6C9-460B-83BB-1D2347E2748D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59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1DEC-FD98-42E6-83F2-C4929BE77415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4144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9A20-1848-4890-9926-BAAA8B6EFC60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8409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B41959-FEE5-1078-7916-499F63EB4500}"/>
              </a:ext>
            </a:extLst>
          </p:cNvPr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7" name="Picture 6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803AC974-AB03-E12D-6417-6787E5D44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" y="38763"/>
            <a:ext cx="608275" cy="6082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0A042F4-4B75-B950-D95B-A6B04C83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6402795" cy="456182"/>
          </a:xfrm>
        </p:spPr>
        <p:txBody>
          <a:bodyPr anchor="ctr" anchorCtr="0">
            <a:noAutofit/>
          </a:bodyPr>
          <a:lstStyle>
            <a:lvl1pPr algn="l">
              <a:defRPr sz="285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9352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68EF-8E1C-4FDD-A477-F7862F9AD6C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77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594C-F1CB-4718-BE37-75041BA0691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371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5" y="3928242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5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5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3048-242B-4C43-AF74-85C935DB87D1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3095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ide View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1495" y="1184275"/>
            <a:ext cx="8068550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n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2753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CO Tit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1495" y="1184275"/>
            <a:ext cx="8068550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n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56206E04-3142-B8BB-7EBA-A67C239BC8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091"/>
            <a:ext cx="885253" cy="88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57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View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471949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36381" y="1184275"/>
            <a:ext cx="4093664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495" y="629671"/>
            <a:ext cx="2547134" cy="300632"/>
          </a:xfrm>
        </p:spPr>
        <p:txBody>
          <a:bodyPr>
            <a:normAutofit/>
          </a:bodyPr>
          <a:lstStyle>
            <a:lvl1pPr marL="0" indent="0">
              <a:buNone/>
              <a:defRPr sz="1350" i="1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8D5F1B2-1E54-1E59-E248-A53CF87146E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59187" y="1186317"/>
            <a:ext cx="4093664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29448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ide View 3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F69FB6-5E9D-6F80-01D9-5B60C0D9E909}"/>
              </a:ext>
            </a:extLst>
          </p:cNvPr>
          <p:cNvSpPr/>
          <p:nvPr userDrawn="1"/>
        </p:nvSpPr>
        <p:spPr>
          <a:xfrm>
            <a:off x="0" y="0"/>
            <a:ext cx="2761091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40" y="162802"/>
            <a:ext cx="2547134" cy="1362188"/>
          </a:xfrm>
        </p:spPr>
        <p:txBody>
          <a:bodyPr anchor="ctr">
            <a:noAutofit/>
          </a:bodyPr>
          <a:lstStyle>
            <a:lvl1pPr algn="l">
              <a:defRPr sz="3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45230" y="162802"/>
            <a:ext cx="6014630" cy="454476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4139" y="1622691"/>
            <a:ext cx="2547134" cy="2334106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5EF212AD-C55F-9754-6916-7DBA6705A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" y="4442254"/>
            <a:ext cx="650018" cy="65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768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782F3E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A2AF-3053-4571-8F0F-72D657E0B8D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399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3672"/>
            <a:ext cx="8229600" cy="729154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482"/>
            <a:ext cx="8229600" cy="2775019"/>
          </a:xfrm>
        </p:spPr>
        <p:txBody>
          <a:bodyPr/>
          <a:lstStyle>
            <a:lvl1pPr>
              <a:defRPr b="0" i="0">
                <a:latin typeface="+mn-lt"/>
                <a:cs typeface="Arial"/>
              </a:defRPr>
            </a:lvl1pPr>
            <a:lvl2pPr>
              <a:defRPr b="0" i="0">
                <a:latin typeface="+mn-lt"/>
                <a:cs typeface="Arial"/>
              </a:defRPr>
            </a:lvl2pPr>
            <a:lvl3pPr>
              <a:defRPr b="0" i="0">
                <a:latin typeface="+mn-lt"/>
                <a:cs typeface="Arial"/>
              </a:defRPr>
            </a:lvl3pPr>
            <a:lvl4pPr>
              <a:defRPr b="0" i="0">
                <a:latin typeface="+mn-lt"/>
                <a:cs typeface="Arial"/>
              </a:defRPr>
            </a:lvl4pPr>
            <a:lvl5pPr>
              <a:defRPr b="0" i="0">
                <a:latin typeface="+mn-lt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D671-636E-402A-8E84-A011DA435C92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4416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782F3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FE90B-B4D7-4363-B88A-059A7BC447B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0935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011"/>
            <a:ext cx="8229600" cy="647987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11F85-C4F3-4CC8-8166-A8D43CB4303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977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32789"/>
            <a:ext cx="4040188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55376"/>
            <a:ext cx="4040188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32789"/>
            <a:ext cx="4041775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55376"/>
            <a:ext cx="4041775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8BC1-7C7B-437C-8FBD-288B4463084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3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C9EF8-0751-4595-93F5-0B64EB4894B8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8672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7CAF-594A-43AD-B880-90EA279AC84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9551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594C-F1CB-4718-BE37-75041BA0691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1613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C9EF8-0751-4595-93F5-0B64EB4894B8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5315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5" y="3928242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5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5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A1AF-BA1D-4B35-B8F3-56A3F06C717C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8171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B41959-FEE5-1078-7916-499F63EB4500}"/>
              </a:ext>
            </a:extLst>
          </p:cNvPr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7" name="Picture 6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803AC974-AB03-E12D-6417-6787E5D44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" y="38763"/>
            <a:ext cx="608275" cy="6082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0A042F4-4B75-B950-D95B-A6B04C83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6402795" cy="456182"/>
          </a:xfrm>
        </p:spPr>
        <p:txBody>
          <a:bodyPr anchor="ctr" anchorCtr="0">
            <a:noAutofit/>
          </a:bodyPr>
          <a:lstStyle>
            <a:lvl1pPr algn="l">
              <a:defRPr sz="285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94054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782F3E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9A2AF-3053-4571-8F0F-72D657E0B8D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0890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3672"/>
            <a:ext cx="8229600" cy="729154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482"/>
            <a:ext cx="8229600" cy="2775019"/>
          </a:xfrm>
        </p:spPr>
        <p:txBody>
          <a:bodyPr/>
          <a:lstStyle>
            <a:lvl1pPr>
              <a:defRPr b="0" i="0">
                <a:latin typeface="+mn-lt"/>
                <a:cs typeface="Arial"/>
              </a:defRPr>
            </a:lvl1pPr>
            <a:lvl2pPr>
              <a:defRPr b="0" i="0">
                <a:latin typeface="+mn-lt"/>
                <a:cs typeface="Arial"/>
              </a:defRPr>
            </a:lvl2pPr>
            <a:lvl3pPr>
              <a:defRPr b="0" i="0">
                <a:latin typeface="+mn-lt"/>
                <a:cs typeface="Arial"/>
              </a:defRPr>
            </a:lvl3pPr>
            <a:lvl4pPr>
              <a:defRPr b="0" i="0">
                <a:latin typeface="+mn-lt"/>
                <a:cs typeface="Arial"/>
              </a:defRPr>
            </a:lvl4pPr>
            <a:lvl5pPr>
              <a:defRPr b="0" i="0">
                <a:latin typeface="+mn-lt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D671-636E-402A-8E84-A011DA435C92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1208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782F3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FE90B-B4D7-4363-B88A-059A7BC447B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02234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011"/>
            <a:ext cx="8229600" cy="647987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2239"/>
            <a:ext cx="4038600" cy="2956037"/>
          </a:xfrm>
        </p:spPr>
        <p:txBody>
          <a:bodyPr/>
          <a:lstStyle>
            <a:lvl1pPr>
              <a:defRPr sz="2800" b="0" i="0">
                <a:latin typeface="+mn-lt"/>
                <a:cs typeface="Arial"/>
              </a:defRPr>
            </a:lvl1pPr>
            <a:lvl2pPr>
              <a:defRPr sz="2400" b="0" i="0">
                <a:latin typeface="+mn-lt"/>
                <a:cs typeface="Arial"/>
              </a:defRPr>
            </a:lvl2pPr>
            <a:lvl3pPr>
              <a:defRPr sz="2000" b="0" i="0">
                <a:latin typeface="+mn-lt"/>
                <a:cs typeface="Arial"/>
              </a:defRPr>
            </a:lvl3pPr>
            <a:lvl4pPr>
              <a:defRPr sz="1800" b="0" i="0">
                <a:latin typeface="+mn-lt"/>
                <a:cs typeface="Arial"/>
              </a:defRPr>
            </a:lvl4pPr>
            <a:lvl5pPr>
              <a:defRPr sz="1800" b="0" i="0">
                <a:latin typeface="+mn-lt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11F85-C4F3-4CC8-8166-A8D43CB4303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9136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32789"/>
            <a:ext cx="4040188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55376"/>
            <a:ext cx="4040188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32789"/>
            <a:ext cx="4041775" cy="5998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55376"/>
            <a:ext cx="4041775" cy="2949470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F8BC1-7C7B-437C-8FBD-288B44630849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54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4" y="3928241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4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4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A1AF-BA1D-4B35-B8F3-56A3F06C717C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82359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E7CAF-594A-43AD-B880-90EA279AC84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739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594C-F1CB-4718-BE37-75041BA0691E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5994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73674"/>
            <a:ext cx="3008313" cy="951513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3673"/>
            <a:ext cx="5111750" cy="4066190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825187"/>
            <a:ext cx="3008313" cy="311467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C9EF8-0751-4595-93F5-0B64EB4894B8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30710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5" y="3928242"/>
            <a:ext cx="7260896" cy="288050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5" y="348156"/>
            <a:ext cx="7260896" cy="3481552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5" y="4216292"/>
            <a:ext cx="7260896" cy="550971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A1AF-BA1D-4B35-B8F3-56A3F06C717C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8083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B41959-FEE5-1078-7916-499F63EB4500}"/>
              </a:ext>
            </a:extLst>
          </p:cNvPr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7" name="Picture 6" descr="A gold coin with text and three torched columns&#10;&#10;Description automatically generated">
            <a:extLst>
              <a:ext uri="{FF2B5EF4-FFF2-40B4-BE49-F238E27FC236}">
                <a16:creationId xmlns:a16="http://schemas.microsoft.com/office/drawing/2014/main" id="{803AC974-AB03-E12D-6417-6787E5D44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" y="38763"/>
            <a:ext cx="608275" cy="6082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0A042F4-4B75-B950-D95B-A6B04C83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6402795" cy="456182"/>
          </a:xfrm>
        </p:spPr>
        <p:txBody>
          <a:bodyPr anchor="ctr" anchorCtr="0">
            <a:noAutofit/>
          </a:bodyPr>
          <a:lstStyle>
            <a:lvl1pPr algn="l">
              <a:defRPr sz="285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374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3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9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42" Type="http://schemas.openxmlformats.org/officeDocument/2006/relationships/slideLayout" Target="../slideLayouts/slideLayout84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41" Type="http://schemas.openxmlformats.org/officeDocument/2006/relationships/slideLayout" Target="../slideLayouts/slideLayout8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37" Type="http://schemas.openxmlformats.org/officeDocument/2006/relationships/slideLayout" Target="../slideLayouts/slideLayout79.xml"/><Relationship Id="rId40" Type="http://schemas.openxmlformats.org/officeDocument/2006/relationships/slideLayout" Target="../slideLayouts/slideLayout82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4" Type="http://schemas.openxmlformats.org/officeDocument/2006/relationships/image" Target="../media/image1.jp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slideLayout" Target="../slideLayouts/slideLayout77.xml"/><Relationship Id="rId43" Type="http://schemas.openxmlformats.org/officeDocument/2006/relationships/theme" Target="../theme/theme5.xml"/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38" Type="http://schemas.openxmlformats.org/officeDocument/2006/relationships/slideLayout" Target="../slideLayouts/slideLayout8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600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65581"/>
            <a:ext cx="8229600" cy="273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BE77D-650F-4A9E-8707-405C659421C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7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274321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371602"/>
            <a:ext cx="7886700" cy="32635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49E7F0E-C744-4FE1-9B63-E89DF871055F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7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600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65581"/>
            <a:ext cx="8229600" cy="273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62010-DD56-496E-94DB-B381247DBCD3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94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hf hdr="0" ftr="0" dt="0"/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600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65581"/>
            <a:ext cx="8229600" cy="273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0F62010-DD56-496E-94DB-B381247DBCD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8/14/2026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2DA34B5-7C80-464F-9A62-3711C8F85D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5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</p:sldLayoutIdLst>
  <p:hf hdr="0" ftr="0" dt="0"/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600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65581"/>
            <a:ext cx="8229600" cy="273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BE77D-650F-4A9E-8707-405C659421C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97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732" r:id="rId38"/>
    <p:sldLayoutId id="2147483733" r:id="rId39"/>
    <p:sldLayoutId id="2147483734" r:id="rId40"/>
    <p:sldLayoutId id="2147483735" r:id="rId41"/>
    <p:sldLayoutId id="2147483736" r:id="rId4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600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65581"/>
            <a:ext cx="8229600" cy="273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BE77D-650F-4A9E-8707-405C659421C6}" type="datetime1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78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</p:sldLayoutIdLst>
  <p:hf hdr="0" ftr="0" dt="0"/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7_190C9B9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2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New Faculty Orientation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14650"/>
            <a:ext cx="9144000" cy="131445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Kyle Clark</a:t>
            </a:r>
          </a:p>
          <a:p>
            <a:r>
              <a:rPr lang="en-US" i="1" dirty="0"/>
              <a:t>Senior Vice President for Finance &amp; Administration</a:t>
            </a:r>
          </a:p>
          <a:p>
            <a:r>
              <a:rPr lang="en-US" i="1" dirty="0"/>
              <a:t>August 17, 2026</a:t>
            </a:r>
          </a:p>
        </p:txBody>
      </p:sp>
    </p:spTree>
    <p:extLst>
      <p:ext uri="{BB962C8B-B14F-4D97-AF65-F5344CB8AC3E}">
        <p14:creationId xmlns:p14="http://schemas.microsoft.com/office/powerpoint/2010/main" val="1969975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102"/>
            <a:ext cx="8229600" cy="7291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Component Units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6C80588-0BC6-EA74-0ADE-6545A9C0C2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75878"/>
            <a:ext cx="8378117" cy="3280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rgbClr val="CC0000"/>
              </a:buClr>
              <a:buSzPct val="75000"/>
              <a:buFont typeface="Wingdings 3" charset="2"/>
              <a:buChar char=""/>
              <a:defRPr sz="32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SzPct val="80000"/>
              <a:buFont typeface="Wingdings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–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»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Non-E&amp;G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Direct Support Organizations (DSO)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Legally separate not-for-profit corporations that operate exclusively to provide the university with supplemental resources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Includes Seminole Boosters, International Programs Association, Foundation, Research Foundation, Medical Practice Plan, and others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endParaRPr lang="en-US" sz="1400" b="0" spc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BB597-8341-6E5E-65EB-73252A61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020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FY 2026-2027 Operating Budget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D80A47-01FC-67BF-0F0C-3A78B682A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849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742095"/>
            <a:ext cx="8229600" cy="591821"/>
          </a:xfrm>
        </p:spPr>
        <p:txBody>
          <a:bodyPr>
            <a:noAutofit/>
          </a:bodyPr>
          <a:lstStyle/>
          <a:p>
            <a:r>
              <a:rPr lang="en-US" sz="3200" b="1" dirty="0"/>
              <a:t>2026-2027 Total Operating Budget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FE7647-5B34-E651-0598-002A7F572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8F986B7-1E68-E665-7E20-505B48A47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30614" y="76200"/>
            <a:ext cx="1629261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A5DA9F8-B7B6-6D0A-67A6-B404B1EC6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32642" y="43249"/>
            <a:ext cx="1273386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09039F2-2818-F24B-B71F-B9996559CF4A}"/>
              </a:ext>
            </a:extLst>
          </p:cNvPr>
          <p:cNvGraphicFramePr>
            <a:graphicFrameLocks noGrp="1"/>
          </p:cNvGraphicFramePr>
          <p:nvPr/>
        </p:nvGraphicFramePr>
        <p:xfrm>
          <a:off x="959637" y="1860145"/>
          <a:ext cx="7224723" cy="2702572"/>
        </p:xfrm>
        <a:graphic>
          <a:graphicData uri="http://schemas.openxmlformats.org/drawingml/2006/table">
            <a:tbl>
              <a:tblPr firstRow="1" firstCol="1" bandRow="1"/>
              <a:tblGrid>
                <a:gridCol w="2938620">
                  <a:extLst>
                    <a:ext uri="{9D8B030D-6E8A-4147-A177-3AD203B41FA5}">
                      <a16:colId xmlns:a16="http://schemas.microsoft.com/office/drawing/2014/main" val="2260394784"/>
                    </a:ext>
                  </a:extLst>
                </a:gridCol>
                <a:gridCol w="1464267">
                  <a:extLst>
                    <a:ext uri="{9D8B030D-6E8A-4147-A177-3AD203B41FA5}">
                      <a16:colId xmlns:a16="http://schemas.microsoft.com/office/drawing/2014/main" val="3012119704"/>
                    </a:ext>
                  </a:extLst>
                </a:gridCol>
                <a:gridCol w="1455284">
                  <a:extLst>
                    <a:ext uri="{9D8B030D-6E8A-4147-A177-3AD203B41FA5}">
                      <a16:colId xmlns:a16="http://schemas.microsoft.com/office/drawing/2014/main" val="2567739684"/>
                    </a:ext>
                  </a:extLst>
                </a:gridCol>
                <a:gridCol w="1366552">
                  <a:extLst>
                    <a:ext uri="{9D8B030D-6E8A-4147-A177-3AD203B41FA5}">
                      <a16:colId xmlns:a16="http://schemas.microsoft.com/office/drawing/2014/main" val="607359927"/>
                    </a:ext>
                  </a:extLst>
                </a:gridCol>
              </a:tblGrid>
              <a:tr h="3493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Approved </a:t>
                      </a:r>
                      <a:b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Amended </a:t>
                      </a:r>
                      <a:b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2025-2026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Proposed </a:t>
                      </a:r>
                      <a:b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2026-2027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37540"/>
                  </a:ext>
                </a:extLst>
              </a:tr>
              <a:tr h="2505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Education &amp; General – State Support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$915,142,065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$1,014,635,024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$1,000,515,404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7823196"/>
                  </a:ext>
                </a:extLst>
              </a:tr>
              <a:tr h="224287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Education &amp; General – Tuition &amp; Fees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253,774,064</a:t>
                      </a: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257,977,379</a:t>
                      </a: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279,114,541</a:t>
                      </a: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9370993"/>
                  </a:ext>
                </a:extLst>
              </a:tr>
              <a:tr h="2242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Designated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86,012,372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92,291,982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110,596,344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3191643"/>
                  </a:ext>
                </a:extLst>
              </a:tr>
              <a:tr h="2415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Auxiliary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505,566,530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505,566,530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601,378,402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535075"/>
                  </a:ext>
                </a:extLst>
              </a:tr>
              <a:tr h="2587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Restricted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547,748,153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547,748,153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586,062,611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2716142"/>
                  </a:ext>
                </a:extLst>
              </a:tr>
              <a:tr h="2530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Debt Service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24,976,271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24,976,271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36,147,469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706421"/>
                  </a:ext>
                </a:extLst>
              </a:tr>
              <a:tr h="2530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Capital Projects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485,637,264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486,423,573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454,642,421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5850318"/>
                  </a:ext>
                </a:extLst>
              </a:tr>
              <a:tr h="2645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Component Units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148,579,653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148,579,653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163,655,976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409354"/>
                  </a:ext>
                </a:extLst>
              </a:tr>
              <a:tr h="2242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$2,967,436,372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$3,078,198,565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$3,216,849,532</a:t>
                      </a:r>
                      <a:endParaRPr lang="en-US" sz="14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60" marR="537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622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296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3924"/>
            <a:ext cx="8229600" cy="613299"/>
          </a:xfrm>
        </p:spPr>
        <p:txBody>
          <a:bodyPr>
            <a:noAutofit/>
          </a:bodyPr>
          <a:lstStyle/>
          <a:p>
            <a:r>
              <a:rPr lang="en-US" sz="3200" b="1" dirty="0"/>
              <a:t>2026-2027 Total Operating Budget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ED81C7-8B13-7705-8A63-FD33B51C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810A1-B0F8-BE15-5931-C0248FF2C4B9}"/>
              </a:ext>
            </a:extLst>
          </p:cNvPr>
          <p:cNvSpPr txBox="1"/>
          <p:nvPr/>
        </p:nvSpPr>
        <p:spPr>
          <a:xfrm>
            <a:off x="6825897" y="2676647"/>
            <a:ext cx="911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Total E&amp;G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39.3%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66C38B-57AE-BFAD-5C62-8EBCD083B368}"/>
              </a:ext>
            </a:extLst>
          </p:cNvPr>
          <p:cNvGrpSpPr/>
          <p:nvPr/>
        </p:nvGrpSpPr>
        <p:grpSpPr>
          <a:xfrm>
            <a:off x="4719484" y="1735050"/>
            <a:ext cx="2460523" cy="2630431"/>
            <a:chOff x="0" y="0"/>
            <a:chExt cx="2539728" cy="275082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B580E20-E642-7769-D141-EB9EE508471E}"/>
                </a:ext>
              </a:extLst>
            </p:cNvPr>
            <p:cNvCxnSpPr/>
            <p:nvPr/>
          </p:nvCxnSpPr>
          <p:spPr>
            <a:xfrm>
              <a:off x="0" y="7620"/>
              <a:ext cx="2534285" cy="5715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F90D91F-6827-0C05-3FE8-0ACB76C4066C}"/>
                </a:ext>
              </a:extLst>
            </p:cNvPr>
            <p:cNvCxnSpPr/>
            <p:nvPr/>
          </p:nvCxnSpPr>
          <p:spPr>
            <a:xfrm flipV="1">
              <a:off x="1562100" y="2743200"/>
              <a:ext cx="976489" cy="2823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5D3F9FC-BAF8-060A-1681-D3CFB9DC771A}"/>
                </a:ext>
              </a:extLst>
            </p:cNvPr>
            <p:cNvCxnSpPr/>
            <p:nvPr/>
          </p:nvCxnSpPr>
          <p:spPr>
            <a:xfrm>
              <a:off x="2537460" y="7620"/>
              <a:ext cx="0" cy="786765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E3752E6-0841-D33E-F76A-A1118251C594}"/>
                </a:ext>
              </a:extLst>
            </p:cNvPr>
            <p:cNvCxnSpPr/>
            <p:nvPr/>
          </p:nvCxnSpPr>
          <p:spPr>
            <a:xfrm flipH="1">
              <a:off x="2537460" y="1684020"/>
              <a:ext cx="2268" cy="106680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4CBB73-7C05-D7A2-96AD-758294AD906E}"/>
                </a:ext>
              </a:extLst>
            </p:cNvPr>
            <p:cNvCxnSpPr/>
            <p:nvPr/>
          </p:nvCxnSpPr>
          <p:spPr>
            <a:xfrm>
              <a:off x="7620" y="0"/>
              <a:ext cx="0" cy="150495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9735B45-0507-48C4-1112-56E18088802B}"/>
              </a:ext>
            </a:extLst>
          </p:cNvPr>
          <p:cNvGraphicFramePr>
            <a:graphicFrameLocks/>
          </p:cNvGraphicFramePr>
          <p:nvPr/>
        </p:nvGraphicFramePr>
        <p:xfrm>
          <a:off x="1563173" y="1263139"/>
          <a:ext cx="6017654" cy="4164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4166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7745"/>
            <a:ext cx="8229600" cy="711493"/>
          </a:xfrm>
        </p:spPr>
        <p:txBody>
          <a:bodyPr>
            <a:noAutofit/>
          </a:bodyPr>
          <a:lstStyle/>
          <a:p>
            <a:r>
              <a:rPr lang="en-US" sz="3600" b="1" dirty="0"/>
              <a:t>Total Budget Highlights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4857ED-0634-FCC3-2550-986CADB48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2827"/>
            <a:ext cx="8229600" cy="3438281"/>
          </a:xfrm>
        </p:spPr>
        <p:txBody>
          <a:bodyPr>
            <a:normAutofit/>
          </a:bodyPr>
          <a:lstStyle/>
          <a:p>
            <a:r>
              <a:rPr lang="en-US" sz="3000" dirty="0"/>
              <a:t>Operating budget of $3,216,849,532</a:t>
            </a:r>
          </a:p>
          <a:p>
            <a:pPr lvl="1"/>
            <a:r>
              <a:rPr lang="en-US" sz="2700" dirty="0"/>
              <a:t>Net of internal sales</a:t>
            </a:r>
          </a:p>
          <a:p>
            <a:pPr lvl="1"/>
            <a:r>
              <a:rPr lang="en-US" sz="2700" dirty="0"/>
              <a:t>Excludes cash transfers within the university</a:t>
            </a:r>
          </a:p>
          <a:p>
            <a:pPr lvl="1"/>
            <a:endParaRPr lang="en-US" sz="2700" dirty="0">
              <a:highlight>
                <a:srgbClr val="FFFF00"/>
              </a:highlight>
            </a:endParaRPr>
          </a:p>
          <a:p>
            <a:r>
              <a:rPr lang="en-US" sz="3000" dirty="0"/>
              <a:t>Overall total increase of 4.5% from the </a:t>
            </a:r>
            <a:br>
              <a:rPr lang="en-US" sz="3000" dirty="0"/>
            </a:br>
            <a:r>
              <a:rPr lang="en-US" sz="3000" dirty="0"/>
              <a:t>2025-2026 Amended Budget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4E9958-5E87-49F7-401D-F8C1634FB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852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7745"/>
            <a:ext cx="8229600" cy="729154"/>
          </a:xfrm>
        </p:spPr>
        <p:txBody>
          <a:bodyPr>
            <a:noAutofit/>
          </a:bodyPr>
          <a:lstStyle/>
          <a:p>
            <a:r>
              <a:rPr lang="en-US" sz="3200" b="1" dirty="0"/>
              <a:t>Restricted Budget Income by Source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86D0E25-5228-6537-4F46-2ABC6237CE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47875" y="1862997"/>
          <a:ext cx="504825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660">
                  <a:extLst>
                    <a:ext uri="{9D8B030D-6E8A-4147-A177-3AD203B41FA5}">
                      <a16:colId xmlns:a16="http://schemas.microsoft.com/office/drawing/2014/main" val="3447705428"/>
                    </a:ext>
                  </a:extLst>
                </a:gridCol>
                <a:gridCol w="2071590">
                  <a:extLst>
                    <a:ext uri="{9D8B030D-6E8A-4147-A177-3AD203B41FA5}">
                      <a16:colId xmlns:a16="http://schemas.microsoft.com/office/drawing/2014/main" val="1415542271"/>
                    </a:ext>
                  </a:extLst>
                </a:gridCol>
              </a:tblGrid>
              <a:tr h="25542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Revenue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528402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Federal Grants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$263,398,975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62353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State Grants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$192,681,941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340120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Other Grants &amp; Donations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$101,909,862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671947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Interest Earnings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$8,774,001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182319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Sales of Goods &amp;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$2,421,251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168867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City &amp; County Grants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$1,018,883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03749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All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$11,493,527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04193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39EDFD-21CD-0FA8-89B8-5606A540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440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9442"/>
            <a:ext cx="8229600" cy="437939"/>
          </a:xfrm>
        </p:spPr>
        <p:txBody>
          <a:bodyPr>
            <a:noAutofit/>
          </a:bodyPr>
          <a:lstStyle/>
          <a:p>
            <a:r>
              <a:rPr lang="en-US" sz="3200" b="1" dirty="0"/>
              <a:t>Capital Projects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9A0C1B-7559-3BA3-B0B0-7255FEC1A29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31830" y="1417790"/>
          <a:ext cx="5880339" cy="318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4105">
                  <a:extLst>
                    <a:ext uri="{9D8B030D-6E8A-4147-A177-3AD203B41FA5}">
                      <a16:colId xmlns:a16="http://schemas.microsoft.com/office/drawing/2014/main" val="2008157752"/>
                    </a:ext>
                  </a:extLst>
                </a:gridCol>
                <a:gridCol w="1426234">
                  <a:extLst>
                    <a:ext uri="{9D8B030D-6E8A-4147-A177-3AD203B41FA5}">
                      <a16:colId xmlns:a16="http://schemas.microsoft.com/office/drawing/2014/main" val="4085095887"/>
                    </a:ext>
                  </a:extLst>
                </a:gridCol>
              </a:tblGrid>
              <a:tr h="286939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888120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NW Community - Housing, Dining, and Parking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$112,000,000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849516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dirty="0"/>
                        <a:t>Engineering Building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$60,000,000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376322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dirty="0"/>
                        <a:t>Academic Health Center - Tallahassee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$55,000,000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531977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dirty="0"/>
                        <a:t>Kellogg Remodel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$20,000,000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778881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Veterans Legacy Complex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$15,000,000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54577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dirty="0"/>
                        <a:t>Football Operations Facility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$13,148,688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686232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dirty="0"/>
                        <a:t>Dittmer Remodel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$10,000,000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256104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dirty="0"/>
                        <a:t>Rovetta Remodel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/>
                        <a:t>$10,000,000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747115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b="0" dirty="0"/>
                        <a:t>220 Consolidated Projects Under $10M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/>
                        <a:t>$159,493,733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440714"/>
                  </a:ext>
                </a:extLst>
              </a:tr>
              <a:tr h="286939">
                <a:tc>
                  <a:txBody>
                    <a:bodyPr/>
                    <a:lstStyle/>
                    <a:p>
                      <a:r>
                        <a:rPr lang="en-US" sz="13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/>
                        <a:t>$454,642,421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14085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9AEDC-E63D-5244-E1BE-AF8FD836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109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1485"/>
            <a:ext cx="8229600" cy="510056"/>
          </a:xfrm>
        </p:spPr>
        <p:txBody>
          <a:bodyPr>
            <a:noAutofit/>
          </a:bodyPr>
          <a:lstStyle/>
          <a:p>
            <a:r>
              <a:rPr lang="en-US" sz="3200" b="1" dirty="0"/>
              <a:t>Component Units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5BF46-8AB3-32A8-7520-6189466A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8293B1D-A9CD-1AD6-252E-9BA947B73A46}"/>
              </a:ext>
            </a:extLst>
          </p:cNvPr>
          <p:cNvGraphicFramePr>
            <a:graphicFrameLocks noGrp="1"/>
          </p:cNvGraphicFramePr>
          <p:nvPr/>
        </p:nvGraphicFramePr>
        <p:xfrm>
          <a:off x="1205484" y="1569543"/>
          <a:ext cx="6733032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8989">
                  <a:extLst>
                    <a:ext uri="{9D8B030D-6E8A-4147-A177-3AD203B41FA5}">
                      <a16:colId xmlns:a16="http://schemas.microsoft.com/office/drawing/2014/main" val="2319245900"/>
                    </a:ext>
                  </a:extLst>
                </a:gridCol>
                <a:gridCol w="1664043">
                  <a:extLst>
                    <a:ext uri="{9D8B030D-6E8A-4147-A177-3AD203B41FA5}">
                      <a16:colId xmlns:a16="http://schemas.microsoft.com/office/drawing/2014/main" val="1423725782"/>
                    </a:ext>
                  </a:extLst>
                </a:gridCol>
              </a:tblGrid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Component Unit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Amount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35986751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Seminole Boosters, Inc. (includes FSU Financial Assistance, Inc)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$88,717,260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1642526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FSU International Programs Association, Inc.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$29,797,744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10859425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Florida Medical Practice Plan, Inc.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$26,707,440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0360109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FSU Foundation, Inc.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$21,146,719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1070323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FSU Athletics Association, Inc.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$19,005,000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58664874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FSU Research Foundation, Inc.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$10,642,500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35194414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John and Mable Ringling Museum of Art, Inc.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$3,712,355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45075789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FSU Alumni Association, Inc.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$2,120,486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768510"/>
                  </a:ext>
                </a:extLst>
              </a:tr>
              <a:tr h="25245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FSU College of Business Student Investment Fund, Inc.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$100,000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111087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B9E961B-C7AA-AE52-18FE-87CB62F5A624}"/>
              </a:ext>
            </a:extLst>
          </p:cNvPr>
          <p:cNvSpPr txBox="1"/>
          <p:nvPr/>
        </p:nvSpPr>
        <p:spPr>
          <a:xfrm>
            <a:off x="7859213" y="2963202"/>
            <a:ext cx="2487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*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0BE4D-D759-0687-6790-4A473A854CD6}"/>
              </a:ext>
            </a:extLst>
          </p:cNvPr>
          <p:cNvSpPr txBox="1"/>
          <p:nvPr/>
        </p:nvSpPr>
        <p:spPr>
          <a:xfrm>
            <a:off x="1205484" y="4794887"/>
            <a:ext cx="35830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*The 2026-2027 budget has not yet been approved by the component unit’s Board.</a:t>
            </a:r>
          </a:p>
        </p:txBody>
      </p:sp>
    </p:spTree>
    <p:extLst>
      <p:ext uri="{BB962C8B-B14F-4D97-AF65-F5344CB8AC3E}">
        <p14:creationId xmlns:p14="http://schemas.microsoft.com/office/powerpoint/2010/main" val="1053886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94" y="178071"/>
            <a:ext cx="8068550" cy="763229"/>
          </a:xfrm>
        </p:spPr>
        <p:txBody>
          <a:bodyPr>
            <a:noAutofit/>
          </a:bodyPr>
          <a:lstStyle/>
          <a:p>
            <a:r>
              <a:rPr lang="en-US" sz="3200" b="1" dirty="0"/>
              <a:t>Total Wages and Benefits by Fund Group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4E9958-5E87-49F7-401D-F8C1634FB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9C8A87-4203-DA5F-1BFD-9529F5565540}"/>
              </a:ext>
            </a:extLst>
          </p:cNvPr>
          <p:cNvGraphicFramePr>
            <a:graphicFrameLocks noGrp="1"/>
          </p:cNvGraphicFramePr>
          <p:nvPr/>
        </p:nvGraphicFramePr>
        <p:xfrm>
          <a:off x="2728080" y="1323138"/>
          <a:ext cx="3573378" cy="3362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6689">
                  <a:extLst>
                    <a:ext uri="{9D8B030D-6E8A-4147-A177-3AD203B41FA5}">
                      <a16:colId xmlns:a16="http://schemas.microsoft.com/office/drawing/2014/main" val="2284293417"/>
                    </a:ext>
                  </a:extLst>
                </a:gridCol>
                <a:gridCol w="1786689">
                  <a:extLst>
                    <a:ext uri="{9D8B030D-6E8A-4147-A177-3AD203B41FA5}">
                      <a16:colId xmlns:a16="http://schemas.microsoft.com/office/drawing/2014/main" val="5536505"/>
                    </a:ext>
                  </a:extLst>
                </a:gridCol>
              </a:tblGrid>
              <a:tr h="5604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Fund Group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Amount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611702038"/>
                  </a:ext>
                </a:extLst>
              </a:tr>
              <a:tr h="560418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E&amp;G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r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$767,379,114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06826183"/>
                  </a:ext>
                </a:extLst>
              </a:tr>
              <a:tr h="560418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Auxiliary</a:t>
                      </a:r>
                      <a:endParaRPr lang="en-US" sz="1600" b="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r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$218,769,843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11819967"/>
                  </a:ext>
                </a:extLst>
              </a:tr>
              <a:tr h="560418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Restricted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r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$151,797,149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049490184"/>
                  </a:ext>
                </a:extLst>
              </a:tr>
              <a:tr h="560418"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Designated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r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$28,853,011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834969836"/>
                  </a:ext>
                </a:extLst>
              </a:tr>
              <a:tr h="560418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1600" b="1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r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$1,166,799,117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3708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734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Total Budget - Top Spending Categories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7A35B44B-739B-681A-3DE8-7BC096CE39A0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861494" y="1105095"/>
          <a:ext cx="7569706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7655">
                  <a:extLst>
                    <a:ext uri="{9D8B030D-6E8A-4147-A177-3AD203B41FA5}">
                      <a16:colId xmlns:a16="http://schemas.microsoft.com/office/drawing/2014/main" val="3447705428"/>
                    </a:ext>
                  </a:extLst>
                </a:gridCol>
                <a:gridCol w="1732051">
                  <a:extLst>
                    <a:ext uri="{9D8B030D-6E8A-4147-A177-3AD203B41FA5}">
                      <a16:colId xmlns:a16="http://schemas.microsoft.com/office/drawing/2014/main" val="1415542271"/>
                    </a:ext>
                  </a:extLst>
                </a:gridCol>
              </a:tblGrid>
              <a:tr h="25542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Spending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528402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Wages &amp; 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$1,166,799,117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62353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Capital Projects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$454,642,421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378493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Financial Aid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$387,386,846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182319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Grad Assistant, Post Doc, Student Employment &amp; Other OPS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$193,654,550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141730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Professional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$191,855,863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509888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Equipment &amp; Supplies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$99,769,998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261260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Utilities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$93,363,752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731091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Capitalized Equipment (&gt;$10k)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$86,839,728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139501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Resale of Goods/Services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$76,459,950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287717"/>
                  </a:ext>
                </a:extLst>
              </a:tr>
              <a:tr h="255429">
                <a:tc>
                  <a:txBody>
                    <a:bodyPr/>
                    <a:lstStyle/>
                    <a:p>
                      <a:r>
                        <a:rPr lang="en-US" sz="1600" dirty="0"/>
                        <a:t>Repair/Maintenance of Facilities &amp; Equipment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$70,646,448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847996"/>
                  </a:ext>
                </a:extLst>
              </a:tr>
            </a:tbl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2BF2F8-9121-42E0-5081-8AB87CF3E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Before reduction for internal sales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4E9958-5E87-49F7-401D-F8C1634FB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260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Finance and administration division</a:t>
            </a:r>
          </a:p>
        </p:txBody>
      </p:sp>
    </p:spTree>
    <p:extLst>
      <p:ext uri="{BB962C8B-B14F-4D97-AF65-F5344CB8AC3E}">
        <p14:creationId xmlns:p14="http://schemas.microsoft.com/office/powerpoint/2010/main" val="2893442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C814B0-B9BF-1C4F-6CE8-FB7736DEE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79039BD-8A36-EC0D-7097-B93C51EB2401}"/>
              </a:ext>
            </a:extLst>
          </p:cNvPr>
          <p:cNvSpPr txBox="1">
            <a:spLocks/>
          </p:cNvSpPr>
          <p:nvPr/>
        </p:nvSpPr>
        <p:spPr>
          <a:xfrm>
            <a:off x="780970" y="1"/>
            <a:ext cx="8229600" cy="9955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FSU’s Operating Budget is Larger than an </a:t>
            </a:r>
          </a:p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Estimated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926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96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Countries &amp; Territories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66A226-5093-A008-773C-4447BE81FC70}"/>
              </a:ext>
            </a:extLst>
          </p:cNvPr>
          <p:cNvSpPr txBox="1"/>
          <p:nvPr/>
        </p:nvSpPr>
        <p:spPr>
          <a:xfrm>
            <a:off x="780970" y="4939806"/>
            <a:ext cx="335635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1" u="none" strike="noStrike" kern="1200" cap="none" spc="0" normalizeH="0" baseline="0" noProof="0" dirty="0">
                <a:ln>
                  <a:noFill/>
                </a:ln>
                <a:solidFill>
                  <a:srgbClr val="D0B884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Source: Budgeted Expenditures, The World Factbook, CIA.gov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0540B8-3095-D388-30F6-78D55D2E0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70" y="1089294"/>
            <a:ext cx="7664412" cy="381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50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AA507-62D2-2B24-C8F6-F29CF6747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28F1E-F803-CE85-78A7-AB58EEC1C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efficiencies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CC34E5-476C-D0D1-0B0D-96DAEAA57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289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944DF-24F3-A6B4-FD84-DFEA83E99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9903D-2E57-C456-3472-AD3C44567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596"/>
            <a:ext cx="8229600" cy="647987"/>
          </a:xfrm>
        </p:spPr>
        <p:txBody>
          <a:bodyPr>
            <a:normAutofit/>
          </a:bodyPr>
          <a:lstStyle/>
          <a:p>
            <a:r>
              <a:rPr lang="en-US" sz="3600" b="1" dirty="0"/>
              <a:t>Efficiencies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38E78-2039-9B4F-22FE-934EFB7D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CD0B354-4C85-16D4-97F1-09426D3DB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B2DE4A0-95EA-4CBD-658F-F488A2B5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14" name="Picture 13" descr="A map of the united states&#10;&#10;AI-generated content may be incorrect.">
            <a:extLst>
              <a:ext uri="{FF2B5EF4-FFF2-40B4-BE49-F238E27FC236}">
                <a16:creationId xmlns:a16="http://schemas.microsoft.com/office/drawing/2014/main" id="{12B589D0-F642-1B61-6567-00C8C741D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91" y="1529713"/>
            <a:ext cx="4023093" cy="30874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3982803-08B2-F847-B52D-4742E06E57AF}"/>
              </a:ext>
            </a:extLst>
          </p:cNvPr>
          <p:cNvSpPr txBox="1"/>
          <p:nvPr/>
        </p:nvSpPr>
        <p:spPr>
          <a:xfrm>
            <a:off x="590069" y="2224995"/>
            <a:ext cx="3474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50%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lower administrative costs per student than the average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national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top tier research university</a:t>
            </a:r>
          </a:p>
        </p:txBody>
      </p:sp>
      <p:pic>
        <p:nvPicPr>
          <p:cNvPr id="22" name="Picture 21" descr="A map of the state of florida&#10;&#10;AI-generated content may be incorrect.">
            <a:extLst>
              <a:ext uri="{FF2B5EF4-FFF2-40B4-BE49-F238E27FC236}">
                <a16:creationId xmlns:a16="http://schemas.microsoft.com/office/drawing/2014/main" id="{46042A90-F7F1-614D-67E0-8DAE6DBF4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893" y="1574047"/>
            <a:ext cx="3412438" cy="32375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675B161-D501-D84C-D96D-660ACB701DA2}"/>
              </a:ext>
            </a:extLst>
          </p:cNvPr>
          <p:cNvSpPr txBox="1"/>
          <p:nvPr/>
        </p:nvSpPr>
        <p:spPr>
          <a:xfrm>
            <a:off x="5558300" y="2217490"/>
            <a:ext cx="3236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60%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lower administrative costs than the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State University System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average</a:t>
            </a:r>
          </a:p>
        </p:txBody>
      </p:sp>
    </p:spTree>
    <p:extLst>
      <p:ext uri="{BB962C8B-B14F-4D97-AF65-F5344CB8AC3E}">
        <p14:creationId xmlns:p14="http://schemas.microsoft.com/office/powerpoint/2010/main" val="2422554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CB29A-7E46-27FB-C9D5-D6FB02203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17308-F8A8-BE68-4335-8BCB758B0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Efficiency Ranking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101E93C-C4CC-6C29-02A4-38440E3E4C8D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372767" y="1055649"/>
            <a:ext cx="3446463" cy="1743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FSU ranked </a:t>
            </a:r>
            <a:r>
              <a:rPr lang="en-US" sz="2400" b="1" dirty="0">
                <a:solidFill>
                  <a:srgbClr val="D0B884"/>
                </a:solidFill>
              </a:rPr>
              <a:t>#1 </a:t>
            </a:r>
            <a:r>
              <a:rPr lang="en-US" sz="2400" dirty="0"/>
              <a:t>on the list of Most Efficient Top 20 </a:t>
            </a:r>
            <a:r>
              <a:rPr lang="en-US" sz="2400" b="1" i="1" dirty="0"/>
              <a:t>Public </a:t>
            </a:r>
            <a:r>
              <a:rPr lang="en-US" sz="2400" dirty="0"/>
              <a:t>Universities</a:t>
            </a:r>
            <a:endParaRPr lang="en-US" sz="1800" dirty="0"/>
          </a:p>
          <a:p>
            <a:endParaRPr lang="en-US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32A5620-1C01-66C5-C181-D544DF50C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31C9D184-5FD2-AD2A-E44C-4342EE241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77B989-BAA9-0183-3AB5-56A4FB09BCDC}"/>
              </a:ext>
            </a:extLst>
          </p:cNvPr>
          <p:cNvGraphicFramePr>
            <a:graphicFrameLocks noGrp="1"/>
          </p:cNvGraphicFramePr>
          <p:nvPr/>
        </p:nvGraphicFramePr>
        <p:xfrm>
          <a:off x="4483069" y="814302"/>
          <a:ext cx="4288164" cy="418077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920498">
                  <a:extLst>
                    <a:ext uri="{9D8B030D-6E8A-4147-A177-3AD203B41FA5}">
                      <a16:colId xmlns:a16="http://schemas.microsoft.com/office/drawing/2014/main" val="2012039753"/>
                    </a:ext>
                  </a:extLst>
                </a:gridCol>
                <a:gridCol w="2398990">
                  <a:extLst>
                    <a:ext uri="{9D8B030D-6E8A-4147-A177-3AD203B41FA5}">
                      <a16:colId xmlns:a16="http://schemas.microsoft.com/office/drawing/2014/main" val="2154328031"/>
                    </a:ext>
                  </a:extLst>
                </a:gridCol>
                <a:gridCol w="968676">
                  <a:extLst>
                    <a:ext uri="{9D8B030D-6E8A-4147-A177-3AD203B41FA5}">
                      <a16:colId xmlns:a16="http://schemas.microsoft.com/office/drawing/2014/main" val="593496481"/>
                    </a:ext>
                  </a:extLst>
                </a:gridCol>
              </a:tblGrid>
              <a:tr h="51823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5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Efficiency Rank</a:t>
                      </a:r>
                    </a:p>
                  </a:txBody>
                  <a:tcPr marL="36997" marR="36997"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5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University</a:t>
                      </a:r>
                      <a:endParaRPr lang="en-US" sz="105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7" marR="3699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5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Efficiency Ratio</a:t>
                      </a:r>
                      <a:endParaRPr lang="en-US" sz="105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997" marR="36997" marT="0" marB="0" anchor="ctr"/>
                </a:tc>
                <a:extLst>
                  <a:ext uri="{0D108BD9-81ED-4DB2-BD59-A6C34878D82A}">
                    <a16:rowId xmlns:a16="http://schemas.microsoft.com/office/drawing/2014/main" val="3260074551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Florida State University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425.9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443551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Georgia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456.0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7795104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Illinois Urbana-Champaign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482.8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11139530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California, Santa Barbara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491.1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11990570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Virginia Tech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494.2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60880440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Georgia Institute of Technology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506.7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9810859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Purdue University--Main Campus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520.0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83559276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William &amp; Mary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571.9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56279257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California, Merced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608.9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5184146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Ohio State University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646.4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77221179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Texas A&amp;M University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647.4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20188033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Rutgers University--New Brunswick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692.4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7321418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California, Berkeley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697.6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0608007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Maryland, College Park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703.6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7857211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California, Irvine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725.2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4430575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University of Texas--Austin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751.7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70691910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Michigan--Ann Arbor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801.0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779005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Florida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806.8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75487793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Virginia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822.7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15296054"/>
                  </a:ext>
                </a:extLst>
              </a:tr>
              <a:tr h="18312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University of Wisconsin--Madison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853.2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144481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9FB6461-1406-9D00-D236-7B80298CF355}"/>
              </a:ext>
            </a:extLst>
          </p:cNvPr>
          <p:cNvSpPr txBox="1"/>
          <p:nvPr/>
        </p:nvSpPr>
        <p:spPr>
          <a:xfrm>
            <a:off x="372767" y="3845260"/>
            <a:ext cx="3917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Based on U.S. News calculation - Expenditures per student relative to school performance ranking</a:t>
            </a:r>
          </a:p>
        </p:txBody>
      </p:sp>
    </p:spTree>
    <p:extLst>
      <p:ext uri="{BB962C8B-B14F-4D97-AF65-F5344CB8AC3E}">
        <p14:creationId xmlns:p14="http://schemas.microsoft.com/office/powerpoint/2010/main" val="2333533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E89C8-B7C9-8F2C-9F42-C3872CD21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3059B-6C98-76E7-BB99-77129A8E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196700-4FAF-193E-A66B-476229AE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SUS Average Cost to Student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5DA744D-F946-F137-1855-D449BF63D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E21B5D24-76BE-6CEF-3686-812CCEADC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E9F6FB-65DA-13A8-CDFC-DAE5B00059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43" t="20165" r="1181"/>
          <a:stretch>
            <a:fillRect/>
          </a:stretch>
        </p:blipFill>
        <p:spPr>
          <a:xfrm>
            <a:off x="73014" y="1805562"/>
            <a:ext cx="8989211" cy="18594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0B7554-EE20-3FC0-0E76-59E989D21DA4}"/>
              </a:ext>
            </a:extLst>
          </p:cNvPr>
          <p:cNvSpPr txBox="1"/>
          <p:nvPr/>
        </p:nvSpPr>
        <p:spPr>
          <a:xfrm>
            <a:off x="73014" y="1225397"/>
            <a:ext cx="898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Net Tuition &amp; Fees per 120 Credit Hours for Resident Undergraduate Students</a:t>
            </a:r>
          </a:p>
        </p:txBody>
      </p:sp>
    </p:spTree>
    <p:extLst>
      <p:ext uri="{BB962C8B-B14F-4D97-AF65-F5344CB8AC3E}">
        <p14:creationId xmlns:p14="http://schemas.microsoft.com/office/powerpoint/2010/main" val="2326209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0ADA6-97CF-EB04-301D-23912CE11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B76C-52C8-094A-618D-079E1B1D1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 Safety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3C70F2-466E-7200-6284-F9A1C7977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656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479DC-F5D0-2123-B8FE-35C2A93BA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Public Safety Layers of Security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0415119-20B2-0079-1428-BC09CBC8C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9918306"/>
              </p:ext>
            </p:extLst>
          </p:nvPr>
        </p:nvGraphicFramePr>
        <p:xfrm>
          <a:off x="726381" y="928624"/>
          <a:ext cx="769123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001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C0C960-A58E-772F-36C3-3A7B788E8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7"/>
            <a:ext cx="6402795" cy="531963"/>
          </a:xfrm>
        </p:spPr>
        <p:txBody>
          <a:bodyPr>
            <a:noAutofit/>
          </a:bodyPr>
          <a:lstStyle/>
          <a:p>
            <a:r>
              <a:rPr lang="en-US" sz="2700" dirty="0">
                <a:ea typeface="Open Sans SemiBold" panose="020B0706030804020204" pitchFamily="34" charset="0"/>
                <a:cs typeface="Open Sans SemiBold" panose="020B0706030804020204" pitchFamily="34" charset="0"/>
              </a:rPr>
              <a:t>How We Prepare to Respond</a:t>
            </a:r>
          </a:p>
        </p:txBody>
      </p:sp>
      <p:pic>
        <p:nvPicPr>
          <p:cNvPr id="15" name="Picture 14" descr="A diagram of a diagram&#10;&#10;Description automatically generated">
            <a:extLst>
              <a:ext uri="{FF2B5EF4-FFF2-40B4-BE49-F238E27FC236}">
                <a16:creationId xmlns:a16="http://schemas.microsoft.com/office/drawing/2014/main" id="{8CA77FF5-2EF0-FD66-C010-00493347F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1422" y="731779"/>
            <a:ext cx="5601155" cy="432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66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2FEEA-369F-6DBB-89F3-5994D446C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Campus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BB38D-5DFD-B29E-7A0B-1F3DC608054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221183" y="1168415"/>
            <a:ext cx="5825836" cy="3604476"/>
          </a:xfrm>
        </p:spPr>
        <p:txBody>
          <a:bodyPr>
            <a:normAutofit/>
          </a:bodyPr>
          <a:lstStyle/>
          <a:p>
            <a:r>
              <a:rPr lang="en-US" sz="1600" dirty="0">
                <a:ea typeface="Open Sans Medium" pitchFamily="2" charset="0"/>
                <a:cs typeface="Open Sans Medium" pitchFamily="2" charset="0"/>
              </a:rPr>
              <a:t>Working to centralize security systems to a single unified system</a:t>
            </a:r>
          </a:p>
          <a:p>
            <a:r>
              <a:rPr lang="en-US" sz="1600" dirty="0">
                <a:ea typeface="Open Sans Medium" pitchFamily="2" charset="0"/>
                <a:cs typeface="Open Sans Medium" pitchFamily="2" charset="0"/>
              </a:rPr>
              <a:t>Classroom safety</a:t>
            </a:r>
          </a:p>
          <a:p>
            <a:r>
              <a:rPr lang="en-US" sz="1600" dirty="0">
                <a:ea typeface="Open Sans Medium" pitchFamily="2" charset="0"/>
                <a:cs typeface="Open Sans Medium" pitchFamily="2" charset="0"/>
              </a:rPr>
              <a:t>Cameras and License Plate Recognition Systems</a:t>
            </a:r>
          </a:p>
          <a:p>
            <a:r>
              <a:rPr lang="en-US" sz="1600" dirty="0">
                <a:ea typeface="Open Sans Medium" pitchFamily="2" charset="0"/>
                <a:cs typeface="Open Sans Medium" pitchFamily="2" charset="0"/>
              </a:rPr>
              <a:t>Suicide mitigation fencing</a:t>
            </a:r>
          </a:p>
          <a:p>
            <a:r>
              <a:rPr lang="en-US" sz="1600" dirty="0">
                <a:ea typeface="Open Sans Medium" pitchFamily="2" charset="0"/>
                <a:cs typeface="Open Sans Medium" pitchFamily="2" charset="0"/>
              </a:rPr>
              <a:t>Pedestrian safety enhancements</a:t>
            </a:r>
          </a:p>
          <a:p>
            <a:pPr marL="342900" lvl="0" indent="-342900" defTabSz="457200">
              <a:defRPr/>
            </a:pPr>
            <a:r>
              <a:rPr lang="en-US" sz="1600" dirty="0">
                <a:solidFill>
                  <a:prstClr val="black"/>
                </a:solidFill>
                <a:ea typeface="Open Sans Medium" pitchFamily="2" charset="0"/>
                <a:cs typeface="Open Sans Medium" pitchFamily="2" charset="0"/>
              </a:rPr>
              <a:t>Real Time Crime Center</a:t>
            </a:r>
          </a:p>
          <a:p>
            <a:pPr marL="342900" lvl="0" indent="-342900" defTabSz="457200">
              <a:defRPr/>
            </a:pPr>
            <a:r>
              <a:rPr lang="en-US" sz="1600" dirty="0">
                <a:solidFill>
                  <a:prstClr val="black"/>
                </a:solidFill>
                <a:ea typeface="Open Sans Medium" pitchFamily="2" charset="0"/>
                <a:cs typeface="Open Sans Medium" pitchFamily="2" charset="0"/>
              </a:rPr>
              <a:t>Improve equipment for police officers</a:t>
            </a:r>
          </a:p>
          <a:p>
            <a:pPr marL="342900" lvl="0" indent="-342900" defTabSz="457200">
              <a:defRPr/>
            </a:pPr>
            <a:r>
              <a:rPr lang="en-US" sz="1600" dirty="0">
                <a:solidFill>
                  <a:prstClr val="black"/>
                </a:solidFill>
                <a:ea typeface="Open Sans Medium" pitchFamily="2" charset="0"/>
                <a:cs typeface="Open Sans Medium" pitchFamily="2" charset="0"/>
              </a:rPr>
              <a:t>Expansion of Police command and dispatch staff</a:t>
            </a:r>
          </a:p>
          <a:p>
            <a:pPr marL="342900" lvl="0" indent="-342900" defTabSz="457200">
              <a:defRPr/>
            </a:pPr>
            <a:r>
              <a:rPr lang="en-US" sz="1600" dirty="0">
                <a:solidFill>
                  <a:prstClr val="black"/>
                </a:solidFill>
                <a:ea typeface="Open Sans Medium" pitchFamily="2" charset="0"/>
                <a:cs typeface="Open Sans Medium" pitchFamily="2" charset="0"/>
              </a:rPr>
              <a:t>Firearms/Rifles</a:t>
            </a:r>
          </a:p>
          <a:p>
            <a:pPr marL="342900" lvl="0" indent="-342900" defTabSz="457200">
              <a:defRPr/>
            </a:pPr>
            <a:r>
              <a:rPr lang="en-US" sz="1600" dirty="0">
                <a:solidFill>
                  <a:prstClr val="black"/>
                </a:solidFill>
                <a:ea typeface="Open Sans Medium" pitchFamily="2" charset="0"/>
                <a:cs typeface="Open Sans Medium" pitchFamily="2" charset="0"/>
              </a:rPr>
              <a:t>Body Cameras/Armor</a:t>
            </a:r>
          </a:p>
          <a:p>
            <a:pPr marL="342900" lvl="0" indent="-342900" defTabSz="457200">
              <a:defRPr/>
            </a:pPr>
            <a:r>
              <a:rPr lang="en-US" sz="1600" dirty="0">
                <a:solidFill>
                  <a:prstClr val="black"/>
                </a:solidFill>
                <a:ea typeface="Open Sans Medium" pitchFamily="2" charset="0"/>
                <a:cs typeface="Open Sans Medium" pitchFamily="2" charset="0"/>
              </a:rPr>
              <a:t>Metal detectors </a:t>
            </a:r>
          </a:p>
          <a:p>
            <a:endParaRPr lang="en-US" sz="1600" dirty="0">
              <a:ea typeface="Open Sans Medium" pitchFamily="2" charset="0"/>
              <a:cs typeface="Open Sans Medium" pitchFamily="2" charset="0"/>
            </a:endParaRPr>
          </a:p>
        </p:txBody>
      </p:sp>
      <p:pic>
        <p:nvPicPr>
          <p:cNvPr id="5" name="Picture 4" descr="A close-up of a poster&#10;&#10;AI-generated content may be incorrect.">
            <a:extLst>
              <a:ext uri="{FF2B5EF4-FFF2-40B4-BE49-F238E27FC236}">
                <a16:creationId xmlns:a16="http://schemas.microsoft.com/office/drawing/2014/main" id="{E8A73414-5A3A-AC8C-9654-2E320280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10" y="1168415"/>
            <a:ext cx="2626817" cy="340041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4620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19BD9-59DC-52EB-12ED-077850B48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A48B7-3748-64EF-CC76-98FE1F43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102"/>
            <a:ext cx="8229600" cy="7291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Public Safety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B3F1F00D-FBA2-E3A5-0CA7-04BE5D22444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75878"/>
            <a:ext cx="8378117" cy="3280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rgbClr val="CC0000"/>
              </a:buClr>
              <a:buSzPct val="75000"/>
              <a:buFont typeface="Wingdings 3" charset="2"/>
              <a:buChar char=""/>
              <a:defRPr sz="32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SzPct val="80000"/>
              <a:buFont typeface="Wingdings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–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»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Since Fiscal Year 2022 more than $26M in new funds have been invested into public safety enhancements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Established a Real Time Crime Center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Pedestrian safety collaboration between the State, City and University</a:t>
            </a:r>
            <a:endParaRPr lang="en-US" sz="1400" b="0" spc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DC2907-D112-3AA5-DE83-4BC2FA27B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05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680D2-233C-E8B2-8A1A-1E982B38C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FF600C-86CF-589A-DFC7-8FE2AA7C3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46F844B-8732-8968-336C-AB6318EA3AF5}"/>
              </a:ext>
            </a:extLst>
          </p:cNvPr>
          <p:cNvGrpSpPr/>
          <p:nvPr/>
        </p:nvGrpSpPr>
        <p:grpSpPr>
          <a:xfrm>
            <a:off x="910736" y="1462929"/>
            <a:ext cx="1976658" cy="3244801"/>
            <a:chOff x="910736" y="1462929"/>
            <a:chExt cx="1976658" cy="324480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43ED949-66EC-9F2D-77DA-A392DC6CA43F}"/>
                </a:ext>
              </a:extLst>
            </p:cNvPr>
            <p:cNvSpPr/>
            <p:nvPr/>
          </p:nvSpPr>
          <p:spPr>
            <a:xfrm>
              <a:off x="1529862" y="1462929"/>
              <a:ext cx="1357532" cy="26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86D2B3-C1FB-33DB-2271-F1968F9D4E9F}"/>
                </a:ext>
              </a:extLst>
            </p:cNvPr>
            <p:cNvSpPr/>
            <p:nvPr/>
          </p:nvSpPr>
          <p:spPr>
            <a:xfrm>
              <a:off x="931839" y="1700905"/>
              <a:ext cx="1357532" cy="627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A88EBC-8F78-7DFD-2AF5-BEECBF0ED3CA}"/>
                </a:ext>
              </a:extLst>
            </p:cNvPr>
            <p:cNvSpPr/>
            <p:nvPr/>
          </p:nvSpPr>
          <p:spPr>
            <a:xfrm>
              <a:off x="910736" y="2252859"/>
              <a:ext cx="1976657" cy="24548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1C894B0-ACD2-06B2-42E1-9F3A74372C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18"/>
          <a:stretch>
            <a:fillRect/>
          </a:stretch>
        </p:blipFill>
        <p:spPr>
          <a:xfrm>
            <a:off x="1129500" y="40256"/>
            <a:ext cx="6885000" cy="508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7871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Pardon our dust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D80A47-01FC-67BF-0F0C-3A78B682A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382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9C0-4CF0-6966-25D6-7A9E653A4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9CB24-CD03-7502-7AEC-766FD8B8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Capital Appropriations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C3F92B8F-0D45-BB0D-2177-2CD2A6F772EF}"/>
              </a:ext>
            </a:extLst>
          </p:cNvPr>
          <p:cNvGraphicFramePr>
            <a:graphicFrameLocks noGrp="1"/>
          </p:cNvGraphicFramePr>
          <p:nvPr>
            <p:ph type="pic" idx="1"/>
          </p:nvPr>
        </p:nvGraphicFramePr>
        <p:xfrm>
          <a:off x="861494" y="1239693"/>
          <a:ext cx="7824787" cy="3352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5788256">
                  <a:extLst>
                    <a:ext uri="{9D8B030D-6E8A-4147-A177-3AD203B41FA5}">
                      <a16:colId xmlns:a16="http://schemas.microsoft.com/office/drawing/2014/main" val="3806988441"/>
                    </a:ext>
                  </a:extLst>
                </a:gridCol>
                <a:gridCol w="2036531">
                  <a:extLst>
                    <a:ext uri="{9D8B030D-6E8A-4147-A177-3AD203B41FA5}">
                      <a16:colId xmlns:a16="http://schemas.microsoft.com/office/drawing/2014/main" val="3378334185"/>
                    </a:ext>
                  </a:extLst>
                </a:gridCol>
              </a:tblGrid>
              <a:tr h="289543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Project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Amount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95731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College of Engineering Building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$91,975,000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426531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Middleton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$20,000,000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421938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Moore Auditorium Remodel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$15,000,000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977874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Veterans Legacy Complex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$13,000,000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85744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Kellogg Research Remodel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$11,500,000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929861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Rovetta Business Building Renovation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$10,000,000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711228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Health Facilities Deferred Maintenance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694041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Basketball Sports 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271159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Life Safety Upgrades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$2,500,000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259439"/>
                  </a:ext>
                </a:extLst>
              </a:tr>
              <a:tr h="289543">
                <a:tc>
                  <a:txBody>
                    <a:bodyPr/>
                    <a:lstStyle/>
                    <a:p>
                      <a:r>
                        <a:rPr lang="en-US" sz="1400" dirty="0"/>
                        <a:t>Dental School – 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$2,500,000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364643"/>
                  </a:ext>
                </a:extLst>
              </a:tr>
            </a:tbl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FD17E-054B-2ADA-6A43-D053FBB68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1494" y="629671"/>
            <a:ext cx="3056455" cy="300632"/>
          </a:xfrm>
        </p:spPr>
        <p:txBody>
          <a:bodyPr>
            <a:normAutofit/>
          </a:bodyPr>
          <a:lstStyle/>
          <a:p>
            <a:r>
              <a:rPr lang="en-US" dirty="0"/>
              <a:t>UPDATED JULY 2026 – POST VETO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6BC70-4524-86CF-8AD3-8CEFBE44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144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7326C-14CF-8721-8E44-E82E2B3BA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5C1B64-BDA5-8E30-10B3-7387ADF44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8384657" cy="456182"/>
          </a:xfrm>
        </p:spPr>
        <p:txBody>
          <a:bodyPr/>
          <a:lstStyle/>
          <a:p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NW Housing, Dining &amp; Parking – Phase I</a:t>
            </a:r>
            <a:endParaRPr lang="en-US" sz="2700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1EA226C-FE0F-049C-E235-EF903E7A08D2}"/>
              </a:ext>
            </a:extLst>
          </p:cNvPr>
          <p:cNvSpPr txBox="1">
            <a:spLocks/>
          </p:cNvSpPr>
          <p:nvPr/>
        </p:nvSpPr>
        <p:spPr>
          <a:xfrm>
            <a:off x="6553200" y="4754848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D23123-9101-C7A6-8F8A-50FE0D082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3" y="664979"/>
            <a:ext cx="7965666" cy="447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854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03334-1491-8FE8-BFF1-E6A7AE2AF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8DA0BE-DDAF-3090-17AE-EB8278C8E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8384657" cy="456182"/>
          </a:xfrm>
        </p:spPr>
        <p:txBody>
          <a:bodyPr/>
          <a:lstStyle/>
          <a:p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FAMU – FSU College of Engineering – Building C</a:t>
            </a:r>
            <a:endParaRPr lang="en-US" sz="2700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EB656759-40BD-40F4-2157-55C40458E988}"/>
              </a:ext>
            </a:extLst>
          </p:cNvPr>
          <p:cNvSpPr txBox="1">
            <a:spLocks/>
          </p:cNvSpPr>
          <p:nvPr/>
        </p:nvSpPr>
        <p:spPr>
          <a:xfrm>
            <a:off x="6553200" y="4754848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6146" name="Picture 5">
            <a:extLst>
              <a:ext uri="{FF2B5EF4-FFF2-40B4-BE49-F238E27FC236}">
                <a16:creationId xmlns:a16="http://schemas.microsoft.com/office/drawing/2014/main" id="{48CA253E-40F6-9730-BD7E-43CF38843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61" y="699923"/>
            <a:ext cx="8430678" cy="405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285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A78E9-198E-0518-795F-1C212B5B5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01C249-FB27-7D60-02BB-51CE31DC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1B755D-E379-7F65-BD53-451B9C785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Rovetta A &amp; B - Remodel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D35CA9-4810-C675-09C7-CC278EA6D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5" y="761608"/>
            <a:ext cx="4530437" cy="4212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05FC86-87C4-4077-B113-7C32800F6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"/>
          <a:stretch>
            <a:fillRect/>
          </a:stretch>
        </p:blipFill>
        <p:spPr>
          <a:xfrm>
            <a:off x="5374395" y="761608"/>
            <a:ext cx="3250060" cy="421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430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CDB1C-377C-7866-7415-8CAAD2636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047082-D78C-E808-2B5C-F58F29A1C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EADDE2-C3BB-8248-D073-BD193FF3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7086209" cy="456182"/>
          </a:xfrm>
        </p:spPr>
        <p:txBody>
          <a:bodyPr/>
          <a:lstStyle/>
          <a:p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Moore Auditorium – Addition and Remodel</a:t>
            </a:r>
            <a:endParaRPr lang="en-US" dirty="0"/>
          </a:p>
        </p:txBody>
      </p:sp>
      <p:pic>
        <p:nvPicPr>
          <p:cNvPr id="8194" name="Picture 5">
            <a:extLst>
              <a:ext uri="{FF2B5EF4-FFF2-40B4-BE49-F238E27FC236}">
                <a16:creationId xmlns:a16="http://schemas.microsoft.com/office/drawing/2014/main" id="{34458A9B-3282-8194-A7B7-721529F76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91" y="689372"/>
            <a:ext cx="8608219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CC0992-22CF-5E40-1384-C4C267EF6F3B}"/>
              </a:ext>
            </a:extLst>
          </p:cNvPr>
          <p:cNvSpPr/>
          <p:nvPr/>
        </p:nvSpPr>
        <p:spPr>
          <a:xfrm>
            <a:off x="2142796" y="689373"/>
            <a:ext cx="184088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0" i="0" u="none" strike="noStrike" kern="1200" cap="none" spc="0" normalizeH="0" baseline="0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uLnTx/>
                <a:uFillTx/>
                <a:latin typeface="Times New Roman"/>
                <a:ea typeface="+mn-ea"/>
                <a:cs typeface="+mn-cs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2863381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6E724-5AFC-3BCF-2BD6-F9B2BC2B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C32CA1-181A-8FB2-67EF-6331FAC94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DC452F-D2E9-F3B9-735A-B4DD06184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7086209" cy="456182"/>
          </a:xfrm>
        </p:spPr>
        <p:txBody>
          <a:bodyPr/>
          <a:lstStyle/>
          <a:p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Dittmer Chemistry Lab – Remodel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3B1BAA-11C0-AF16-74DA-974C1781A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78" y="1129767"/>
            <a:ext cx="4072862" cy="2811025"/>
          </a:xfrm>
          <a:prstGeom prst="rect">
            <a:avLst/>
          </a:prstGeom>
        </p:spPr>
      </p:pic>
      <p:pic>
        <p:nvPicPr>
          <p:cNvPr id="16386" name="Picture 2" descr="Florida State University Chemistry Sciences Laboratory - O'Brien Atkins  Associates, PA">
            <a:extLst>
              <a:ext uri="{FF2B5EF4-FFF2-40B4-BE49-F238E27FC236}">
                <a16:creationId xmlns:a16="http://schemas.microsoft.com/office/drawing/2014/main" id="{32F904C1-35D6-742F-4A03-3CD1F7A7F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343" y="1251006"/>
            <a:ext cx="4402480" cy="26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45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8E24A-5D35-9E84-FBCE-EE8BA1177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930DDA-A57E-736E-DA31-A25E892F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A48ADA-A85D-CA96-4AED-3707F298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7086209" cy="456182"/>
          </a:xfrm>
        </p:spPr>
        <p:txBody>
          <a:bodyPr/>
          <a:lstStyle/>
          <a:p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Biology Unit 1 – Second Floor Remodel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59765E-A652-7EE2-B2F5-103C231FF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17" y="990133"/>
            <a:ext cx="7726566" cy="356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62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2B07B-0E16-33CD-4C5D-4D1AFF9F8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94" y="166255"/>
            <a:ext cx="7260896" cy="561109"/>
          </a:xfrm>
        </p:spPr>
        <p:txBody>
          <a:bodyPr>
            <a:norm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Deferred Maintenance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D7CB60-5A56-BCE9-A2C4-AC68EC8F14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66186" y="1323108"/>
            <a:ext cx="7820614" cy="3498273"/>
          </a:xfrm>
        </p:spPr>
        <p:txBody>
          <a:bodyPr>
            <a:normAutofit lnSpcReduction="10000"/>
          </a:bodyPr>
          <a:lstStyle/>
          <a:p>
            <a:pPr marL="342424" indent="-342424"/>
            <a:r>
              <a:rPr lang="en-US" sz="1500" dirty="0">
                <a:solidFill>
                  <a:srgbClr val="000000"/>
                </a:solidFill>
              </a:rPr>
              <a:t>Main Tallahassee Campus - $66,187,052</a:t>
            </a:r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r>
              <a:rPr lang="en-US" sz="1500" dirty="0">
                <a:solidFill>
                  <a:srgbClr val="000000"/>
                </a:solidFill>
              </a:rPr>
              <a:t>Panama City Campus - $5,000,000</a:t>
            </a:r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r>
              <a:rPr lang="en-US" sz="1500" dirty="0">
                <a:solidFill>
                  <a:srgbClr val="000000"/>
                </a:solidFill>
              </a:rPr>
              <a:t>College of Engineering - $855,000</a:t>
            </a:r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r>
              <a:rPr lang="en-US" sz="1500" dirty="0">
                <a:solidFill>
                  <a:srgbClr val="000000"/>
                </a:solidFill>
                <a:cs typeface="Arial"/>
              </a:rPr>
              <a:t>28+ Roofing improvement projects</a:t>
            </a:r>
            <a:endParaRPr lang="en-US" sz="1500" dirty="0">
              <a:solidFill>
                <a:srgbClr val="000000"/>
              </a:solidFill>
              <a:ea typeface="Calibri"/>
              <a:cs typeface="Arial"/>
            </a:endParaRPr>
          </a:p>
          <a:p>
            <a:pPr marL="342424" indent="-342424"/>
            <a:r>
              <a:rPr lang="en-US" sz="1500" dirty="0">
                <a:solidFill>
                  <a:srgbClr val="000000"/>
                </a:solidFill>
                <a:cs typeface="Arial"/>
              </a:rPr>
              <a:t>26+ Building Envelope (windows and foundations) improvement projects</a:t>
            </a:r>
            <a:endParaRPr lang="en-US" sz="1500" dirty="0">
              <a:solidFill>
                <a:srgbClr val="000000"/>
              </a:solidFill>
            </a:endParaRPr>
          </a:p>
          <a:p>
            <a:pPr marL="342424" indent="-342424"/>
            <a:r>
              <a:rPr lang="en-US" sz="1500" dirty="0">
                <a:solidFill>
                  <a:srgbClr val="000000"/>
                </a:solidFill>
                <a:cs typeface="Arial"/>
              </a:rPr>
              <a:t>13+ Fire &amp; Life Safety improvement projects</a:t>
            </a:r>
            <a:endParaRPr lang="en-US" sz="1500" dirty="0">
              <a:solidFill>
                <a:srgbClr val="000000"/>
              </a:solidFill>
              <a:ea typeface="Calibri"/>
              <a:cs typeface="Arial"/>
            </a:endParaRPr>
          </a:p>
          <a:p>
            <a:pPr marL="342424" indent="-342424"/>
            <a:r>
              <a:rPr lang="en-US" sz="1500" dirty="0">
                <a:solidFill>
                  <a:srgbClr val="000000"/>
                </a:solidFill>
                <a:cs typeface="Arial"/>
              </a:rPr>
              <a:t>16+ HVAC system improvement projects</a:t>
            </a:r>
            <a:endParaRPr lang="en-US" sz="1500" dirty="0">
              <a:solidFill>
                <a:srgbClr val="000000"/>
              </a:solidFill>
              <a:ea typeface="Calibri"/>
              <a:cs typeface="Arial"/>
            </a:endParaRPr>
          </a:p>
          <a:p>
            <a:pPr marL="342424" indent="-342424"/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r>
              <a:rPr lang="en-US" sz="1500" b="1" dirty="0">
                <a:cs typeface="Arial"/>
              </a:rPr>
              <a:t>52</a:t>
            </a:r>
            <a:r>
              <a:rPr lang="en-US" sz="1500" dirty="0">
                <a:cs typeface="Arial"/>
              </a:rPr>
              <a:t> projects are completed (</a:t>
            </a:r>
            <a:r>
              <a:rPr lang="en-US" sz="1500" i="1" dirty="0">
                <a:cs typeface="Arial"/>
              </a:rPr>
              <a:t>12 additional projects since October 2025</a:t>
            </a:r>
            <a:r>
              <a:rPr lang="en-US" sz="1500" dirty="0">
                <a:cs typeface="Arial"/>
              </a:rPr>
              <a:t>)</a:t>
            </a:r>
            <a:endParaRPr lang="en-US" sz="1500" dirty="0">
              <a:ea typeface="+mn-lt"/>
              <a:cs typeface="+mn-lt"/>
            </a:endParaRPr>
          </a:p>
          <a:p>
            <a:pPr marL="342424" indent="-342424"/>
            <a:r>
              <a:rPr lang="en-US" sz="1500" dirty="0">
                <a:ea typeface="+mn-lt"/>
                <a:cs typeface="+mn-lt"/>
              </a:rPr>
              <a:t>Over </a:t>
            </a:r>
            <a:r>
              <a:rPr lang="en-US" sz="1500" b="1" dirty="0">
                <a:ea typeface="+mn-lt"/>
                <a:cs typeface="+mn-lt"/>
              </a:rPr>
              <a:t>200</a:t>
            </a:r>
            <a:r>
              <a:rPr lang="en-US" sz="1500" dirty="0">
                <a:ea typeface="+mn-lt"/>
                <a:cs typeface="+mn-lt"/>
              </a:rPr>
              <a:t> contracts/purchase orders have been issued </a:t>
            </a:r>
          </a:p>
          <a:p>
            <a:pPr marL="342424" indent="-342424"/>
            <a:endParaRPr lang="en-US" sz="1500" dirty="0">
              <a:latin typeface="Times New Roman"/>
              <a:cs typeface="Times New Roman"/>
            </a:endParaRPr>
          </a:p>
          <a:p>
            <a:pPr marL="342424" indent="-342424"/>
            <a:r>
              <a:rPr lang="en-US" sz="1500" b="1" dirty="0">
                <a:latin typeface="Times New Roman"/>
                <a:cs typeface="Arial"/>
              </a:rPr>
              <a:t>All SFRF funds fully committed and to be paid out before December 31, 2026.</a:t>
            </a:r>
            <a:endParaRPr lang="en-US" sz="1500" b="1" dirty="0">
              <a:latin typeface="Times New Roman"/>
              <a:cs typeface="Times New Roman"/>
            </a:endParaRPr>
          </a:p>
          <a:p>
            <a:pPr marL="342424" indent="-342424"/>
            <a:endParaRPr lang="en-US" sz="1500" dirty="0">
              <a:solidFill>
                <a:srgbClr val="000000"/>
              </a:solidFill>
              <a:highlight>
                <a:srgbClr val="FFFF00"/>
              </a:highlight>
              <a:ea typeface="Calibri"/>
              <a:cs typeface="Arial"/>
            </a:endParaRPr>
          </a:p>
          <a:p>
            <a:pPr marL="342424" indent="-342424"/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endParaRPr lang="en-US" sz="1500" dirty="0">
              <a:solidFill>
                <a:srgbClr val="000000"/>
              </a:solidFill>
              <a:cs typeface="Arial"/>
            </a:endParaRPr>
          </a:p>
          <a:p>
            <a:pPr marL="342424" indent="-342424"/>
            <a:endParaRPr lang="en-US" sz="1500" dirty="0">
              <a:cs typeface="Arial"/>
            </a:endParaRPr>
          </a:p>
          <a:p>
            <a:endParaRPr lang="en-US" sz="1500" dirty="0">
              <a:cs typeface="Times New Roman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type="body" sz="half" idx="2"/>
          </p:nvPr>
        </p:nvSpPr>
        <p:spPr>
          <a:xfrm>
            <a:off x="866186" y="736340"/>
            <a:ext cx="5316941" cy="300632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342424" indent="-342424"/>
            <a:r>
              <a:rPr lang="en-US" i="1" dirty="0">
                <a:solidFill>
                  <a:srgbClr val="000000"/>
                </a:solidFill>
                <a:latin typeface="+mn-lt"/>
                <a:cs typeface="Arial"/>
              </a:rPr>
              <a:t>Project Status: Various (Construction and Warranty)</a:t>
            </a:r>
            <a:endParaRPr lang="en-US" sz="1350" i="1" dirty="0">
              <a:solidFill>
                <a:srgbClr val="000000"/>
              </a:solidFill>
              <a:latin typeface="+mn-lt"/>
              <a:cs typeface="Arial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E16B63B-9E62-B256-2506-D76F067CD453}"/>
              </a:ext>
            </a:extLst>
          </p:cNvPr>
          <p:cNvSpPr txBox="1">
            <a:spLocks/>
          </p:cNvSpPr>
          <p:nvPr/>
        </p:nvSpPr>
        <p:spPr>
          <a:xfrm>
            <a:off x="6553200" y="4754848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1402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892A2-CAF4-E712-2587-B6594234C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227E0FB-395A-3831-92B9-5D586866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2D1F85F7-A52F-039F-E572-86025E31E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95" y="102393"/>
            <a:ext cx="8068550" cy="471949"/>
          </a:xfrm>
        </p:spPr>
        <p:txBody>
          <a:bodyPr/>
          <a:lstStyle/>
          <a:p>
            <a:r>
              <a:rPr lang="en-US" sz="2800" dirty="0"/>
              <a:t>Deferred Maintenance Buildings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73D5B3A4-92DF-C4FE-6739-78D4F087C7AA}"/>
              </a:ext>
            </a:extLst>
          </p:cNvPr>
          <p:cNvSpPr txBox="1">
            <a:spLocks/>
          </p:cNvSpPr>
          <p:nvPr/>
        </p:nvSpPr>
        <p:spPr>
          <a:xfrm>
            <a:off x="6305371" y="1236992"/>
            <a:ext cx="2629257" cy="3139321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Ringling Art Museum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Rogers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Rovetta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Sandels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Shaw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Strozier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Thrasher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Turnbull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University Center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Westcott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Williams</a:t>
            </a:r>
          </a:p>
        </p:txBody>
      </p:sp>
      <p:sp>
        <p:nvSpPr>
          <p:cNvPr id="10" name="Picture Placeholder 23">
            <a:extLst>
              <a:ext uri="{FF2B5EF4-FFF2-40B4-BE49-F238E27FC236}">
                <a16:creationId xmlns:a16="http://schemas.microsoft.com/office/drawing/2014/main" id="{22FA4245-118A-2CD8-1847-3AD77D7125B2}"/>
              </a:ext>
            </a:extLst>
          </p:cNvPr>
          <p:cNvSpPr txBox="1">
            <a:spLocks/>
          </p:cNvSpPr>
          <p:nvPr/>
        </p:nvSpPr>
        <p:spPr>
          <a:xfrm>
            <a:off x="3322221" y="1236992"/>
            <a:ext cx="2806936" cy="3139321"/>
          </a:xfrm>
          <a:prstGeom prst="rect">
            <a:avLst/>
          </a:prstGeom>
        </p:spPr>
        <p:txBody>
          <a:bodyPr vert="horz" lIns="68580" tIns="34290" rIns="68580" bIns="34290" rtlCol="0">
            <a:normAutofit fontScale="55000" lnSpcReduction="20000"/>
          </a:bodyPr>
          <a:lstStyle>
            <a:lvl1pPr marL="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HCB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Housewright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Immokalee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Love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Marine Lab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Maryland Circle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Master Craftsman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Panama City Campus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Pepper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Recycling/Solid Waste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Medicine Research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BD4C45-1FFD-F7DA-5FCE-018CEC411D9F}"/>
              </a:ext>
            </a:extLst>
          </p:cNvPr>
          <p:cNvSpPr txBox="1"/>
          <p:nvPr/>
        </p:nvSpPr>
        <p:spPr>
          <a:xfrm>
            <a:off x="323770" y="1236992"/>
            <a:ext cx="28268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Bellamy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Bio Medical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Bio Unit One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Ca’d Zan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Carothers Hall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College of Engineering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Collins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Critchfield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Diffenbaugh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Dittmer</a:t>
            </a:r>
          </a:p>
          <a:p>
            <a:pPr marL="428625" marR="0" lvl="0" indent="-428625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Fine Arts</a:t>
            </a:r>
          </a:p>
        </p:txBody>
      </p:sp>
    </p:spTree>
    <p:extLst>
      <p:ext uri="{BB962C8B-B14F-4D97-AF65-F5344CB8AC3E}">
        <p14:creationId xmlns:p14="http://schemas.microsoft.com/office/powerpoint/2010/main" val="1554770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Fund Definitions</a:t>
            </a:r>
          </a:p>
        </p:txBody>
      </p:sp>
    </p:spTree>
    <p:extLst>
      <p:ext uri="{BB962C8B-B14F-4D97-AF65-F5344CB8AC3E}">
        <p14:creationId xmlns:p14="http://schemas.microsoft.com/office/powerpoint/2010/main" val="33770240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F1755-6E7A-CC7B-296D-948D7291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DAB1D7-DAB5-B179-49AE-8D78BF25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696382-A11C-AE03-3411-BDCBAEAC3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7086209" cy="456182"/>
          </a:xfrm>
        </p:spPr>
        <p:txBody>
          <a:bodyPr/>
          <a:lstStyle/>
          <a:p>
            <a:r>
              <a:rPr lang="en-US" sz="2700" dirty="0"/>
              <a:t>Deferred Maintenance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5A5E6A-1865-945E-5A49-6F7EB2F5E0E6}"/>
              </a:ext>
            </a:extLst>
          </p:cNvPr>
          <p:cNvSpPr txBox="1"/>
          <p:nvPr/>
        </p:nvSpPr>
        <p:spPr>
          <a:xfrm>
            <a:off x="270160" y="4187845"/>
            <a:ext cx="861248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Fine Arts – Building Envelope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D61E0E-036B-8AB4-3510-1F8A08C514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124"/>
          <a:stretch>
            <a:fillRect/>
          </a:stretch>
        </p:blipFill>
        <p:spPr>
          <a:xfrm>
            <a:off x="270160" y="1124235"/>
            <a:ext cx="4352327" cy="28950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2376DA-4177-E155-10A7-0F59B6D12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377"/>
          <a:stretch>
            <a:fillRect/>
          </a:stretch>
        </p:blipFill>
        <p:spPr>
          <a:xfrm>
            <a:off x="4670976" y="1138089"/>
            <a:ext cx="4211672" cy="28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216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A9C06-AD7A-030B-6D7B-109031AA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C949DE-B0C8-715E-BE40-8B6B4861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2D25BD-E7DE-B90E-0AB6-FC6FFE00F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7086209" cy="456182"/>
          </a:xfrm>
        </p:spPr>
        <p:txBody>
          <a:bodyPr/>
          <a:lstStyle/>
          <a:p>
            <a:r>
              <a:rPr lang="en-US" sz="2700" dirty="0"/>
              <a:t>Deferred Maintenance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BE19C3B-C666-F9B4-437A-9D8012A969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124"/>
          <a:stretch>
            <a:fillRect/>
          </a:stretch>
        </p:blipFill>
        <p:spPr>
          <a:xfrm rot="5400000">
            <a:off x="4231117" y="-116687"/>
            <a:ext cx="3821434" cy="56944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E5948-6572-2633-9C5B-66ABD61E922B}"/>
              </a:ext>
            </a:extLst>
          </p:cNvPr>
          <p:cNvSpPr txBox="1"/>
          <p:nvPr/>
        </p:nvSpPr>
        <p:spPr>
          <a:xfrm>
            <a:off x="3181686" y="4728094"/>
            <a:ext cx="27806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Dittmer Chemistry Lab - Reroofing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975DA-2314-B4F4-9C53-469CCF68A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38" y="839337"/>
            <a:ext cx="2852511" cy="380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94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0B7A2-0AC8-6090-D0AD-B4CB2607A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F0C45A-72CE-72D1-1708-2E860C1F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036826-6E08-B0EB-5401-19E51930E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3" y="114808"/>
            <a:ext cx="7086209" cy="456182"/>
          </a:xfrm>
        </p:spPr>
        <p:txBody>
          <a:bodyPr/>
          <a:lstStyle/>
          <a:p>
            <a:r>
              <a:rPr lang="en-US" sz="2700" dirty="0"/>
              <a:t>Deferred Maintenance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027F3-8939-C1C4-7E8C-B76ADBCFF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1" y="785195"/>
            <a:ext cx="2929417" cy="39168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A156C9-7B3F-DF53-52C4-2B686D7C4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741" y="785195"/>
            <a:ext cx="2932518" cy="39168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808A39-D70A-2E98-24CF-274816DAB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733" y="785195"/>
            <a:ext cx="2932517" cy="39168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2A3375-F665-D4B8-A311-4C11C53AE785}"/>
              </a:ext>
            </a:extLst>
          </p:cNvPr>
          <p:cNvSpPr txBox="1"/>
          <p:nvPr/>
        </p:nvSpPr>
        <p:spPr>
          <a:xfrm>
            <a:off x="72752" y="4755028"/>
            <a:ext cx="89984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Dittmer Chemistry Lab – Building Envelope</a:t>
            </a:r>
          </a:p>
        </p:txBody>
      </p:sp>
    </p:spTree>
    <p:extLst>
      <p:ext uri="{BB962C8B-B14F-4D97-AF65-F5344CB8AC3E}">
        <p14:creationId xmlns:p14="http://schemas.microsoft.com/office/powerpoint/2010/main" val="714640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C6A48-8631-D098-1B90-CC0B97FB2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97AF5CB-4766-648E-54B0-3519FD842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7429DC83-D738-7D33-F75D-B8577F402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95" y="102393"/>
            <a:ext cx="8068550" cy="471949"/>
          </a:xfrm>
        </p:spPr>
        <p:txBody>
          <a:bodyPr/>
          <a:lstStyle/>
          <a:p>
            <a:r>
              <a:rPr lang="en-US" dirty="0"/>
              <a:t>Deferred Maintenance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BB12C8C-3B35-B26A-35F1-F0708C61C5DE}"/>
              </a:ext>
            </a:extLst>
          </p:cNvPr>
          <p:cNvSpPr txBox="1">
            <a:spLocks/>
          </p:cNvSpPr>
          <p:nvPr/>
        </p:nvSpPr>
        <p:spPr>
          <a:xfrm>
            <a:off x="154646" y="4569159"/>
            <a:ext cx="8916655" cy="328423"/>
          </a:xfrm>
          <a:prstGeom prst="rect">
            <a:avLst/>
          </a:prstGeom>
        </p:spPr>
        <p:txBody>
          <a:bodyPr vert="horz" lIns="68580" tIns="34290" rIns="68580" bIns="34290" rtlCol="0" anchor="ctr" anchorCtr="0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Ringling - Museum of Art and Ca'd'Zan - Reroofing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1014D9-4E23-647B-77B9-19F3E7AF9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203" y="971753"/>
            <a:ext cx="2628220" cy="35042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5F842E-40AB-975D-A916-816582F52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6" y="971753"/>
            <a:ext cx="2628220" cy="35042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39F1E3-6F9E-12FA-EBDC-E363654282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4" r="16179"/>
          <a:stretch>
            <a:fillRect/>
          </a:stretch>
        </p:blipFill>
        <p:spPr>
          <a:xfrm>
            <a:off x="5633759" y="962769"/>
            <a:ext cx="3437543" cy="350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440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6053F-283E-77C8-5B50-A6398D974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8F5E213-005C-5B59-BFB3-F04947045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7521D540-6E49-6873-671C-85BDBED5A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95" y="102393"/>
            <a:ext cx="8068550" cy="471949"/>
          </a:xfrm>
        </p:spPr>
        <p:txBody>
          <a:bodyPr/>
          <a:lstStyle/>
          <a:p>
            <a:r>
              <a:rPr lang="en-US" dirty="0"/>
              <a:t>Deferred Maintenance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4ED425DB-E4A3-A288-3561-82BAB1079FB3}"/>
              </a:ext>
            </a:extLst>
          </p:cNvPr>
          <p:cNvSpPr txBox="1">
            <a:spLocks/>
          </p:cNvSpPr>
          <p:nvPr/>
        </p:nvSpPr>
        <p:spPr>
          <a:xfrm>
            <a:off x="145473" y="4069667"/>
            <a:ext cx="3997712" cy="488477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FAMU-FSU College of Engineering A &amp; B – Building Envelope</a:t>
            </a:r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7BF825AB-DF27-60BA-92CD-D083AD9DC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3" y="1147615"/>
            <a:ext cx="3997712" cy="2641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7CF15C-50DB-94FE-DB61-8E927A1EA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535" y="1147615"/>
            <a:ext cx="4629161" cy="2641345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2C6CFED5-1C89-4AE1-433B-DE679C78AF59}"/>
              </a:ext>
            </a:extLst>
          </p:cNvPr>
          <p:cNvSpPr txBox="1">
            <a:spLocks/>
          </p:cNvSpPr>
          <p:nvPr/>
        </p:nvSpPr>
        <p:spPr>
          <a:xfrm>
            <a:off x="4343535" y="4069668"/>
            <a:ext cx="4654993" cy="488476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Collins – Building Envelope</a:t>
            </a:r>
          </a:p>
        </p:txBody>
      </p:sp>
    </p:spTree>
    <p:extLst>
      <p:ext uri="{BB962C8B-B14F-4D97-AF65-F5344CB8AC3E}">
        <p14:creationId xmlns:p14="http://schemas.microsoft.com/office/powerpoint/2010/main" val="3661999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9B59D-9333-A610-1687-81565A95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60512F2-17CE-D5BD-65B5-BDD70BC2C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181A9D00-A6F2-6718-0B7C-EF4BDC963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95" y="102393"/>
            <a:ext cx="8068550" cy="471949"/>
          </a:xfrm>
        </p:spPr>
        <p:txBody>
          <a:bodyPr/>
          <a:lstStyle/>
          <a:p>
            <a:r>
              <a:rPr lang="en-US" dirty="0"/>
              <a:t>Deferred Maintenance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7C683513-78BE-7AC6-98FE-C4FD63E59943}"/>
              </a:ext>
            </a:extLst>
          </p:cNvPr>
          <p:cNvSpPr txBox="1">
            <a:spLocks/>
          </p:cNvSpPr>
          <p:nvPr/>
        </p:nvSpPr>
        <p:spPr>
          <a:xfrm>
            <a:off x="145473" y="4067849"/>
            <a:ext cx="8784571" cy="465064"/>
          </a:xfrm>
          <a:prstGeom prst="rect">
            <a:avLst/>
          </a:prstGeom>
        </p:spPr>
        <p:txBody>
          <a:bodyPr vert="horz" lIns="68580" tIns="34290" rIns="68580" bIns="34290" rtlCol="0" anchor="ctr" anchorCtr="0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Sandels Building – Building Envelope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18E83322-B7F1-6FF5-04F0-890F46045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4" y="1002120"/>
            <a:ext cx="4253344" cy="295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>
            <a:extLst>
              <a:ext uri="{FF2B5EF4-FFF2-40B4-BE49-F238E27FC236}">
                <a16:creationId xmlns:a16="http://schemas.microsoft.com/office/drawing/2014/main" id="{803CB3AE-CA03-7987-BB72-EB1D63B5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75" y="998576"/>
            <a:ext cx="4306570" cy="295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7581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New Faculty Orientation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14650"/>
            <a:ext cx="9144000" cy="131445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Kyle Clark</a:t>
            </a:r>
          </a:p>
          <a:p>
            <a:r>
              <a:rPr lang="en-US" i="1" dirty="0"/>
              <a:t>Senior Vice President for Finance &amp; Administration</a:t>
            </a:r>
          </a:p>
          <a:p>
            <a:r>
              <a:rPr lang="en-US" i="1" dirty="0"/>
              <a:t>August 17, 2026</a:t>
            </a:r>
          </a:p>
        </p:txBody>
      </p:sp>
    </p:spTree>
    <p:extLst>
      <p:ext uri="{BB962C8B-B14F-4D97-AF65-F5344CB8AC3E}">
        <p14:creationId xmlns:p14="http://schemas.microsoft.com/office/powerpoint/2010/main" val="1218790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102"/>
            <a:ext cx="8229600" cy="7291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Education &amp; General (E&amp;G)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6C80588-0BC6-EA74-0ADE-6545A9C0C2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760538"/>
            <a:ext cx="8378117" cy="3280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rgbClr val="CC0000"/>
              </a:buClr>
              <a:buSzPct val="75000"/>
              <a:buFont typeface="Wingdings 3" charset="2"/>
              <a:buChar char=""/>
              <a:defRPr sz="32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SzPct val="80000"/>
              <a:buFont typeface="Wingdings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–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»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Appropriated by the State Legislature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b="0" spc="0" dirty="0">
                <a:solidFill>
                  <a:schemeClr val="tx1"/>
                </a:solidFill>
                <a:latin typeface="+mn-lt"/>
              </a:rPr>
              <a:t>General Revenue (primarily Florida’s sales tax)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Tuition &amp; Fees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b="0" spc="0" dirty="0">
                <a:solidFill>
                  <a:schemeClr val="tx1"/>
                </a:solidFill>
                <a:latin typeface="+mn-lt"/>
              </a:rPr>
              <a:t>Lottery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Spending must result in a direct, specific benefit to the University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Tuition Differential must be spent to enhance undergraduate education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BB597-8341-6E5E-65EB-73252A61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10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102"/>
            <a:ext cx="8229600" cy="64584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Designated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6C80588-0BC6-EA74-0ADE-6545A9C0C2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486694"/>
            <a:ext cx="8378117" cy="3280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rgbClr val="CC0000"/>
              </a:buClr>
              <a:buSzPct val="75000"/>
              <a:buFont typeface="Wingdings 3" charset="2"/>
              <a:buChar char=""/>
              <a:defRPr sz="32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SzPct val="80000"/>
              <a:buFont typeface="Wingdings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–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»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Non-E&amp;G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Collected or set aside for a specific purpose, including funds administered by central offices or administrative departments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Student Activities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Primarily Activity and Service (A&amp;S) fee revenues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200" b="0" spc="0" dirty="0">
                <a:solidFill>
                  <a:schemeClr val="tx1"/>
                </a:solidFill>
                <a:latin typeface="+mn-lt"/>
              </a:rPr>
              <a:t>A&amp;S fee spending should benefit the student body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Technology Fee – Spending should enhance instructional technology resources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Vending – Spending must result in a general benefit to the University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BB597-8341-6E5E-65EB-73252A61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061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102"/>
            <a:ext cx="8229600" cy="7291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Auxiliary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6C80588-0BC6-EA74-0ADE-6545A9C0C2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75878"/>
            <a:ext cx="8378117" cy="3280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rgbClr val="CC0000"/>
              </a:buClr>
              <a:buSzPct val="75000"/>
              <a:buFont typeface="Wingdings 3" charset="2"/>
              <a:buChar char=""/>
              <a:defRPr sz="32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SzPct val="80000"/>
              <a:buFont typeface="Wingdings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–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»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Non-E&amp;G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Primarily sales to University departments, students, faculty, staff, and others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Includes some student fees, for example: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Health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b="0" spc="0" dirty="0">
                <a:solidFill>
                  <a:schemeClr val="tx1"/>
                </a:solidFill>
                <a:latin typeface="+mn-lt"/>
              </a:rPr>
              <a:t>Transportation Access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Student Affairs Facility Use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b="0" spc="0" dirty="0">
                <a:solidFill>
                  <a:schemeClr val="tx1"/>
                </a:solidFill>
                <a:latin typeface="+mn-lt"/>
              </a:rPr>
              <a:t>Market Rate Distance Learning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Spending from an auxiliary should be consistent with its mission/purpose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BB597-8341-6E5E-65EB-73252A61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14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102"/>
            <a:ext cx="8229600" cy="7291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Restricted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6C80588-0BC6-EA74-0ADE-6545A9C0C2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75878"/>
            <a:ext cx="8378117" cy="3280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rgbClr val="CC0000"/>
              </a:buClr>
              <a:buSzPct val="75000"/>
              <a:buFont typeface="Wingdings 3" charset="2"/>
              <a:buChar char=""/>
              <a:defRPr sz="32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SzPct val="80000"/>
              <a:buFont typeface="Wingdings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–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»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Non-E&amp;G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Finance activity related to sponsored research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Includes the University’s developmental research schools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Spending must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  <a:latin typeface="+mn-lt"/>
              </a:rPr>
              <a:t>Comply with all university and agency requirements</a:t>
            </a:r>
          </a:p>
          <a:p>
            <a:pPr lvl="1"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1400" b="0" spc="0" dirty="0">
                <a:solidFill>
                  <a:schemeClr val="tx1"/>
                </a:solidFill>
                <a:latin typeface="+mn-lt"/>
              </a:rPr>
              <a:t>Follow the terms of the contract/grant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BB597-8341-6E5E-65EB-73252A61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556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CBE7-CF86-4A7A-1E52-3B1D3B80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0102"/>
            <a:ext cx="8229600" cy="7291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Capital Projects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6C80588-0BC6-EA74-0ADE-6545A9C0C2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75878"/>
            <a:ext cx="8378117" cy="3280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rgbClr val="CC0000"/>
              </a:buClr>
              <a:buSzPct val="75000"/>
              <a:buFont typeface="Wingdings 3" charset="2"/>
              <a:buChar char=""/>
              <a:defRPr sz="32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SzPct val="80000"/>
              <a:buFont typeface="Wingdings" charset="2"/>
              <a:buChar char="§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–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>
                  <a:lumMod val="75000"/>
                </a:schemeClr>
              </a:buClr>
              <a:buFont typeface="Arial"/>
              <a:buChar char="»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Non-E&amp;G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To track the financial resources used to acquire, construct, or renovate a major capital asset</a:t>
            </a:r>
          </a:p>
          <a:p>
            <a:pPr defTabSz="457189">
              <a:buClrTx/>
              <a:buFont typeface="Arial" panose="020B0604020202020204" pitchFamily="34" charset="0"/>
              <a:buChar char="•"/>
              <a:defRPr/>
            </a:pPr>
            <a:r>
              <a:rPr lang="en-US" sz="2000" b="0" spc="0" dirty="0">
                <a:solidFill>
                  <a:schemeClr val="tx1"/>
                </a:solidFill>
                <a:latin typeface="+mn-lt"/>
              </a:rPr>
              <a:t>Funds appropriated by the State Legislature for capital projects, along with funds transferred from within the university and from component units for capital projects</a:t>
            </a:r>
            <a:endParaRPr lang="en-US" sz="1400" b="0" spc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BB597-8341-6E5E-65EB-73252A61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DA34B5-7C80-464F-9A62-3711C8F85D9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839674"/>
      </p:ext>
    </p:extLst>
  </p:cSld>
  <p:clrMapOvr>
    <a:masterClrMapping/>
  </p:clrMapOvr>
</p:sld>
</file>

<file path=ppt/theme/theme1.xml><?xml version="1.0" encoding="utf-8"?>
<a:theme xmlns:a="http://schemas.openxmlformats.org/drawingml/2006/main" name="Gold_HighDef">
  <a:themeElements>
    <a:clrScheme name="Custom 1">
      <a:dk1>
        <a:sysClr val="windowText" lastClr="000000"/>
      </a:dk1>
      <a:lt1>
        <a:sysClr val="window" lastClr="FFFFFF"/>
      </a:lt1>
      <a:dk2>
        <a:srgbClr val="99263E"/>
      </a:dk2>
      <a:lt2>
        <a:srgbClr val="EEECE1"/>
      </a:lt2>
      <a:accent1>
        <a:srgbClr val="D0B88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inance_Business Feb 2023.potx" id="{3E3CFB94-1931-462B-8E9B-65E6DBA0CD91}" vid="{A85F9E27-CB40-4348-8109-A2784BE1E69D}"/>
    </a:ext>
  </a:extLst>
</a:theme>
</file>

<file path=ppt/theme/theme2.xml><?xml version="1.0" encoding="utf-8"?>
<a:theme xmlns:a="http://schemas.openxmlformats.org/drawingml/2006/main" name="New_Kyle_Moder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_Kyle_Modern" id="{57218869-B33D-451D-8289-11D3D023220F}" vid="{6C091FAB-96B4-4E08-896A-976E3B56822D}"/>
    </a:ext>
  </a:extLst>
</a:theme>
</file>

<file path=ppt/theme/theme3.xml><?xml version="1.0" encoding="utf-8"?>
<a:theme xmlns:a="http://schemas.openxmlformats.org/drawingml/2006/main" name="3_Gold_HighDef">
  <a:themeElements>
    <a:clrScheme name="Custom 1">
      <a:dk1>
        <a:sysClr val="windowText" lastClr="000000"/>
      </a:dk1>
      <a:lt1>
        <a:sysClr val="window" lastClr="FFFFFF"/>
      </a:lt1>
      <a:dk2>
        <a:srgbClr val="99263E"/>
      </a:dk2>
      <a:lt2>
        <a:srgbClr val="EEECE1"/>
      </a:lt2>
      <a:accent1>
        <a:srgbClr val="D0B88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inance_Business Feb 2023.potx" id="{3E3CFB94-1931-462B-8E9B-65E6DBA0CD91}" vid="{A85F9E27-CB40-4348-8109-A2784BE1E69D}"/>
    </a:ext>
  </a:extLst>
</a:theme>
</file>

<file path=ppt/theme/theme4.xml><?xml version="1.0" encoding="utf-8"?>
<a:theme xmlns:a="http://schemas.openxmlformats.org/drawingml/2006/main" name="2_Gold_HighDef">
  <a:themeElements>
    <a:clrScheme name="Custom 1">
      <a:dk1>
        <a:sysClr val="windowText" lastClr="000000"/>
      </a:dk1>
      <a:lt1>
        <a:sysClr val="window" lastClr="FFFFFF"/>
      </a:lt1>
      <a:dk2>
        <a:srgbClr val="99263E"/>
      </a:dk2>
      <a:lt2>
        <a:srgbClr val="EEECE1"/>
      </a:lt2>
      <a:accent1>
        <a:srgbClr val="D0B88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inance_Business Feb 2023.potx" id="{3E3CFB94-1931-462B-8E9B-65E6DBA0CD91}" vid="{A85F9E27-CB40-4348-8109-A2784BE1E69D}"/>
    </a:ext>
  </a:extLst>
</a:theme>
</file>

<file path=ppt/theme/theme5.xml><?xml version="1.0" encoding="utf-8"?>
<a:theme xmlns:a="http://schemas.openxmlformats.org/drawingml/2006/main" name="1_Gold_HighDef">
  <a:themeElements>
    <a:clrScheme name="Custom 1">
      <a:dk1>
        <a:sysClr val="windowText" lastClr="000000"/>
      </a:dk1>
      <a:lt1>
        <a:sysClr val="window" lastClr="FFFFFF"/>
      </a:lt1>
      <a:dk2>
        <a:srgbClr val="99263E"/>
      </a:dk2>
      <a:lt2>
        <a:srgbClr val="EEECE1"/>
      </a:lt2>
      <a:accent1>
        <a:srgbClr val="D0B88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inance_Business Feb 2023.potx" id="{3E3CFB94-1931-462B-8E9B-65E6DBA0CD91}" vid="{A85F9E27-CB40-4348-8109-A2784BE1E69D}"/>
    </a:ext>
  </a:extLst>
</a:theme>
</file>

<file path=ppt/theme/theme6.xml><?xml version="1.0" encoding="utf-8"?>
<a:theme xmlns:a="http://schemas.openxmlformats.org/drawingml/2006/main" name="4_Gold_HighDef">
  <a:themeElements>
    <a:clrScheme name="Custom 1">
      <a:dk1>
        <a:sysClr val="windowText" lastClr="000000"/>
      </a:dk1>
      <a:lt1>
        <a:sysClr val="window" lastClr="FFFFFF"/>
      </a:lt1>
      <a:dk2>
        <a:srgbClr val="99263E"/>
      </a:dk2>
      <a:lt2>
        <a:srgbClr val="EEECE1"/>
      </a:lt2>
      <a:accent1>
        <a:srgbClr val="D0B88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inance_Business Feb 2023.potx" id="{3E3CFB94-1931-462B-8E9B-65E6DBA0CD91}" vid="{A85F9E27-CB40-4348-8109-A2784BE1E69D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5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82F40"/>
    </a:accent1>
    <a:accent2>
      <a:srgbClr val="CEB888"/>
    </a:accent2>
    <a:accent3>
      <a:srgbClr val="425563"/>
    </a:accent3>
    <a:accent4>
      <a:srgbClr val="5CB8B0"/>
    </a:accent4>
    <a:accent5>
      <a:srgbClr val="572932"/>
    </a:accent5>
    <a:accent6>
      <a:srgbClr val="FFC72C"/>
    </a:accent6>
    <a:hlink>
      <a:srgbClr val="5CB8B0"/>
    </a:hlink>
    <a:folHlink>
      <a:srgbClr val="FFC72C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8A144E7C77334D97F780776E91F497" ma:contentTypeVersion="18" ma:contentTypeDescription="Create a new document." ma:contentTypeScope="" ma:versionID="258306fc4d1742517c9112aa275432f5">
  <xsd:schema xmlns:xsd="http://www.w3.org/2001/XMLSchema" xmlns:xs="http://www.w3.org/2001/XMLSchema" xmlns:p="http://schemas.microsoft.com/office/2006/metadata/properties" xmlns:ns2="9f4e1a07-8b84-45be-bb8c-a4e0d092b921" xmlns:ns3="67aa5433-2597-4bc5-93b8-b6ee9f1bd362" targetNamespace="http://schemas.microsoft.com/office/2006/metadata/properties" ma:root="true" ma:fieldsID="5012878002df2d594f832293ca759af9" ns2:_="" ns3:_="">
    <xsd:import namespace="9f4e1a07-8b84-45be-bb8c-a4e0d092b921"/>
    <xsd:import namespace="67aa5433-2597-4bc5-93b8-b6ee9f1bd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4e1a07-8b84-45be-bb8c-a4e0d092b9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a5433-2597-4bc5-93b8-b6ee9f1bd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cdbe19b-41a5-4e59-bdc4-55eed4b21e34}" ma:internalName="TaxCatchAll" ma:showField="CatchAllData" ma:web="67aa5433-2597-4bc5-93b8-b6ee9f1bd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4e1a07-8b84-45be-bb8c-a4e0d092b921">
      <Terms xmlns="http://schemas.microsoft.com/office/infopath/2007/PartnerControls"/>
    </lcf76f155ced4ddcb4097134ff3c332f>
    <TaxCatchAll xmlns="67aa5433-2597-4bc5-93b8-b6ee9f1bd362" xsi:nil="true"/>
  </documentManagement>
</p:properties>
</file>

<file path=customXml/itemProps1.xml><?xml version="1.0" encoding="utf-8"?>
<ds:datastoreItem xmlns:ds="http://schemas.openxmlformats.org/officeDocument/2006/customXml" ds:itemID="{B084F46F-9E86-4400-A474-E83B729047D2}"/>
</file>

<file path=customXml/itemProps2.xml><?xml version="1.0" encoding="utf-8"?>
<ds:datastoreItem xmlns:ds="http://schemas.openxmlformats.org/officeDocument/2006/customXml" ds:itemID="{D55AF5D8-7B01-4A98-B7BD-1A6456BA35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E08B0C-A12D-44B4-BE73-30CCBA0B251E}">
  <ds:schemaRefs>
    <ds:schemaRef ds:uri="http://schemas.microsoft.com/office/2006/metadata/properties"/>
    <ds:schemaRef ds:uri="http://schemas.microsoft.com/office/infopath/2007/PartnerControls"/>
    <ds:schemaRef ds:uri="9f4e1a07-8b84-45be-bb8c-a4e0d092b921"/>
    <ds:schemaRef ds:uri="67aa5433-2597-4bc5-93b8-b6ee9f1bd362"/>
  </ds:schemaRefs>
</ds:datastoreItem>
</file>

<file path=docMetadata/LabelInfo.xml><?xml version="1.0" encoding="utf-8"?>
<clbl:labelList xmlns:clbl="http://schemas.microsoft.com/office/2020/mipLabelMetadata">
  <clbl:label id="{a36450eb-db06-42a7-8d1b-026719f701e3}" enabled="0" method="" siteId="{a36450eb-db06-42a7-8d1b-026719f701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Finance_Business Feb 2023</Template>
  <TotalTime>5137</TotalTime>
  <Words>1710</Words>
  <Application>Microsoft Office PowerPoint</Application>
  <PresentationFormat>On-screen Show (16:9)</PresentationFormat>
  <Paragraphs>479</Paragraphs>
  <Slides>46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Arial</vt:lpstr>
      <vt:lpstr>Calibri</vt:lpstr>
      <vt:lpstr>Calibri Light</vt:lpstr>
      <vt:lpstr>Garamond</vt:lpstr>
      <vt:lpstr>Open Sans Medium</vt:lpstr>
      <vt:lpstr>Open Sans SemiBold</vt:lpstr>
      <vt:lpstr>Times New Roman</vt:lpstr>
      <vt:lpstr>Wingdings 2</vt:lpstr>
      <vt:lpstr>Gold_HighDef</vt:lpstr>
      <vt:lpstr>New_Kyle_Modern</vt:lpstr>
      <vt:lpstr>3_Gold_HighDef</vt:lpstr>
      <vt:lpstr>2_Gold_HighDef</vt:lpstr>
      <vt:lpstr>1_Gold_HighDef</vt:lpstr>
      <vt:lpstr>4_Gold_HighDef</vt:lpstr>
      <vt:lpstr>New Faculty Orientation</vt:lpstr>
      <vt:lpstr>Finance and administration division</vt:lpstr>
      <vt:lpstr>PowerPoint Presentation</vt:lpstr>
      <vt:lpstr>Fund Definitions</vt:lpstr>
      <vt:lpstr>Education &amp; General (E&amp;G)</vt:lpstr>
      <vt:lpstr>Designated</vt:lpstr>
      <vt:lpstr>Auxiliary</vt:lpstr>
      <vt:lpstr>Restricted</vt:lpstr>
      <vt:lpstr>Capital Projects</vt:lpstr>
      <vt:lpstr>Component Units</vt:lpstr>
      <vt:lpstr>FY 2026-2027 Operating Budget</vt:lpstr>
      <vt:lpstr>2026-2027 Total Operating Budget Summary</vt:lpstr>
      <vt:lpstr>2026-2027 Total Operating Budget Summary</vt:lpstr>
      <vt:lpstr>Total Budget Highlights</vt:lpstr>
      <vt:lpstr>Restricted Budget Income by Source</vt:lpstr>
      <vt:lpstr>Capital Projects</vt:lpstr>
      <vt:lpstr>Component Units</vt:lpstr>
      <vt:lpstr>Total Wages and Benefits by Fund Group</vt:lpstr>
      <vt:lpstr>Total Budget - Top Spending Categories</vt:lpstr>
      <vt:lpstr>PowerPoint Presentation</vt:lpstr>
      <vt:lpstr>efficiencies</vt:lpstr>
      <vt:lpstr>Efficiencies</vt:lpstr>
      <vt:lpstr>Efficiency Ranking</vt:lpstr>
      <vt:lpstr>SUS Average Cost to Student</vt:lpstr>
      <vt:lpstr>Public Safety</vt:lpstr>
      <vt:lpstr>Public Safety Layers of Security</vt:lpstr>
      <vt:lpstr>How We Prepare to Respond</vt:lpstr>
      <vt:lpstr>Campus Security</vt:lpstr>
      <vt:lpstr>Public Safety</vt:lpstr>
      <vt:lpstr>Pardon our dust</vt:lpstr>
      <vt:lpstr>Capital Appropriations</vt:lpstr>
      <vt:lpstr>NW Housing, Dining &amp; Parking – Phase I</vt:lpstr>
      <vt:lpstr>FAMU – FSU College of Engineering – Building C</vt:lpstr>
      <vt:lpstr>Rovetta A &amp; B - Remodel</vt:lpstr>
      <vt:lpstr>Moore Auditorium – Addition and Remodel</vt:lpstr>
      <vt:lpstr>Dittmer Chemistry Lab – Remodel</vt:lpstr>
      <vt:lpstr>Biology Unit 1 – Second Floor Remodel</vt:lpstr>
      <vt:lpstr>Deferred Maintenance</vt:lpstr>
      <vt:lpstr>Deferred Maintenance Buildings</vt:lpstr>
      <vt:lpstr>Deferred Maintenance</vt:lpstr>
      <vt:lpstr>Deferred Maintenance</vt:lpstr>
      <vt:lpstr>Deferred Maintenance</vt:lpstr>
      <vt:lpstr>Deferred Maintenance</vt:lpstr>
      <vt:lpstr>Deferred Maintenance</vt:lpstr>
      <vt:lpstr>Deferred Maintenance</vt:lpstr>
      <vt:lpstr>New Faculty Orientation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Finance &amp; Business Committee</dc:title>
  <dc:creator>Mary Alice Bullard</dc:creator>
  <cp:lastModifiedBy>Mary Alice Bullard</cp:lastModifiedBy>
  <cp:revision>194</cp:revision>
  <cp:lastPrinted>2025-08-18T11:36:46Z</cp:lastPrinted>
  <dcterms:created xsi:type="dcterms:W3CDTF">2023-02-07T14:11:48Z</dcterms:created>
  <dcterms:modified xsi:type="dcterms:W3CDTF">2026-08-14T18:51:28Z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0x010100BF8A144E7C77334D97F780776E91F497</vt:lpwstr>
  </property>
  <property fmtid="{D5CDD505-2E9C-101B-9397-08002B2CF9AE}" pid="3" name="MediaServiceImageTags">
    <vt:lpwstr/>
  </property>
</Properties>
</file>