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0" r:id="rId2"/>
    <p:sldId id="279" r:id="rId3"/>
    <p:sldId id="265" r:id="rId4"/>
    <p:sldId id="257" r:id="rId5"/>
    <p:sldId id="275" r:id="rId6"/>
    <p:sldId id="278" r:id="rId7"/>
    <p:sldId id="281" r:id="rId8"/>
    <p:sldId id="274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dirty="0"/>
              <a:t>FSU NIH </a:t>
            </a:r>
            <a:r>
              <a:rPr lang="en-US" dirty="0" smtClean="0"/>
              <a:t>Awards (Federal</a:t>
            </a:r>
            <a:r>
              <a:rPr lang="en-US" baseline="0" dirty="0" smtClean="0"/>
              <a:t> FY, $M)</a:t>
            </a:r>
            <a:endParaRPr lang="en-US" dirty="0"/>
          </a:p>
        </c:rich>
      </c:tx>
      <c:layout>
        <c:manualLayout>
          <c:xMode val="edge"/>
          <c:yMode val="edge"/>
          <c:x val="5.1855647192766793E-2"/>
          <c:y val="6.19902027819933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1836031643345171E-2"/>
          <c:y val="0.21683676686111145"/>
          <c:w val="0.92920056183433897"/>
          <c:h val="0.5962277904031518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DAD-4BCB-98FD-5DF6635ED91B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DAD-4BCB-98FD-5DF6635ED91B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DAD-4BCB-98FD-5DF6635ED91B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DAD-4BCB-98FD-5DF6635ED91B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DAD-4BCB-98FD-5DF6635ED9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Sheet1!$A$1:$A$5</c:f>
              <c:strCache>
                <c:ptCount val="5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15.7</c:v>
                </c:pt>
                <c:pt idx="1">
                  <c:v>18.2</c:v>
                </c:pt>
                <c:pt idx="2">
                  <c:v>17.239999999999998</c:v>
                </c:pt>
                <c:pt idx="3">
                  <c:v>18.63</c:v>
                </c:pt>
                <c:pt idx="4">
                  <c:v>35.79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DAD-4BCB-98FD-5DF6635ED91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75231856"/>
        <c:axId val="36772800"/>
      </c:barChart>
      <c:catAx>
        <c:axId val="27523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72800"/>
        <c:crosses val="autoZero"/>
        <c:auto val="1"/>
        <c:lblAlgn val="ctr"/>
        <c:lblOffset val="100"/>
        <c:noMultiLvlLbl val="0"/>
      </c:catAx>
      <c:valAx>
        <c:axId val="367728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75231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E9FF0-96D5-41CF-A257-2A3CC7A0A11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85925-8626-41E6-9994-CD0541328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81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E7D7444D-4D4B-4E69-A5B8-CF56F8D7B66B}" type="datetimeFigureOut">
              <a:rPr lang="en-US" smtClean="0"/>
              <a:t>10/4/2017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5" tIns="46588" rIns="93175" bIns="46588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15FB823E-8D28-40A4-8E80-C89026A214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17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71432" indent="-296705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86818" indent="-23736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61546" indent="-23736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136273" indent="-23736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611000" indent="-237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3085728" indent="-237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560455" indent="-237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4035183" indent="-237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fld id="{FF6D89B4-CFCD-4A2F-AA7D-179E3F0AB743}" type="slidenum">
              <a:rPr lang="en-GB" altLang="en-US" sz="1200">
                <a:latin typeface="Arial" charset="0"/>
              </a:rPr>
              <a:pPr/>
              <a:t>1</a:t>
            </a:fld>
            <a:endParaRPr lang="en-GB" altLang="en-US" sz="1200" dirty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4531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71432" indent="-296705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86818" indent="-23736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61546" indent="-23736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136273" indent="-23736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611000" indent="-237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3085728" indent="-237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560455" indent="-237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4035183" indent="-237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fld id="{FF6D89B4-CFCD-4A2F-AA7D-179E3F0AB743}" type="slidenum">
              <a:rPr lang="en-GB" altLang="en-US" sz="1200">
                <a:latin typeface="Arial" charset="0"/>
              </a:rPr>
              <a:pPr/>
              <a:t>2</a:t>
            </a:fld>
            <a:endParaRPr lang="en-GB" altLang="en-US" sz="1200" dirty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4227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56158" indent="-29083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63319" indent="-23266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28647" indent="-23266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93975" indent="-23266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59302" indent="-23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3024630" indent="-23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89958" indent="-23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955286" indent="-23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fld id="{FF6D89B4-CFCD-4A2F-AA7D-179E3F0AB743}" type="slidenum">
              <a:rPr lang="en-GB" altLang="en-US" sz="1200">
                <a:latin typeface="Arial" charset="0"/>
              </a:rPr>
              <a:pPr/>
              <a:t>3</a:t>
            </a:fld>
            <a:endParaRPr lang="en-GB" altLang="en-US" sz="1200" dirty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5004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71432" indent="-296705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86818" indent="-23736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61546" indent="-23736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136273" indent="-23736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611000" indent="-237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3085728" indent="-237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560455" indent="-237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4035183" indent="-237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fld id="{FF6D89B4-CFCD-4A2F-AA7D-179E3F0AB743}" type="slidenum">
              <a:rPr lang="en-GB" altLang="en-US" sz="1200">
                <a:latin typeface="Arial" charset="0"/>
              </a:rPr>
              <a:pPr/>
              <a:t>4</a:t>
            </a:fld>
            <a:endParaRPr lang="en-GB" altLang="en-US" sz="1200" dirty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3417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56158" indent="-29083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63319" indent="-23266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28647" indent="-23266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93975" indent="-23266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59302" indent="-23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3024630" indent="-23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89958" indent="-23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955286" indent="-23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fld id="{FF6D89B4-CFCD-4A2F-AA7D-179E3F0AB743}" type="slidenum">
              <a:rPr lang="en-GB" altLang="en-US" sz="1200">
                <a:latin typeface="Arial" charset="0"/>
              </a:rPr>
              <a:pPr/>
              <a:t>5</a:t>
            </a:fld>
            <a:endParaRPr lang="en-GB" altLang="en-US" sz="1200" dirty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3296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56158" indent="-29083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63319" indent="-23266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28647" indent="-23266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93975" indent="-23266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59302" indent="-23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3024630" indent="-23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89958" indent="-23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955286" indent="-23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fld id="{FF6D89B4-CFCD-4A2F-AA7D-179E3F0AB743}" type="slidenum">
              <a:rPr lang="en-GB" altLang="en-US" sz="1200">
                <a:latin typeface="Arial" charset="0"/>
              </a:rPr>
              <a:pPr/>
              <a:t>6</a:t>
            </a:fld>
            <a:endParaRPr lang="en-GB" altLang="en-US" sz="1200" dirty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1716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56158" indent="-29083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63319" indent="-23266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28647" indent="-23266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93975" indent="-23266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59302" indent="-23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3024630" indent="-23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89958" indent="-23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955286" indent="-23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fld id="{FF6D89B4-CFCD-4A2F-AA7D-179E3F0AB743}" type="slidenum">
              <a:rPr lang="en-GB" altLang="en-US" sz="1200">
                <a:latin typeface="Arial" charset="0"/>
              </a:rPr>
              <a:pPr/>
              <a:t>7</a:t>
            </a:fld>
            <a:endParaRPr lang="en-GB" altLang="en-US" sz="1200" dirty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5909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56158" indent="-29083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63319" indent="-23266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28647" indent="-23266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93975" indent="-232663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59302" indent="-23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3024630" indent="-23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89958" indent="-23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955286" indent="-23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fld id="{FF6D89B4-CFCD-4A2F-AA7D-179E3F0AB743}" type="slidenum">
              <a:rPr lang="en-GB" altLang="en-US" sz="1200">
                <a:latin typeface="Arial" charset="0"/>
              </a:rPr>
              <a:pPr/>
              <a:t>8</a:t>
            </a:fld>
            <a:endParaRPr lang="en-GB" altLang="en-US" sz="1200" dirty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068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688F-0C12-4957-9395-DAAE2FB968DA}" type="datetimeFigureOut">
              <a:rPr lang="en-US" smtClean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72E6-2BAF-4EA7-AB22-9D212964B99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8251850" y="2926080"/>
            <a:ext cx="3931920" cy="3931920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stretch>
              <a:fillRect l="39535" t="22872" r="-41861" b="-22872"/>
            </a:stretch>
          </a:blip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404297"/>
            <a:ext cx="12183769" cy="276225"/>
          </a:xfrm>
          <a:prstGeom prst="rect">
            <a:avLst/>
          </a:prstGeom>
          <a:solidFill>
            <a:srgbClr val="782F40"/>
          </a:solidFill>
        </p:spPr>
        <p:txBody>
          <a:bodyPr anchor="ctr"/>
          <a:lstStyle/>
          <a:p>
            <a:pPr algn="ctr">
              <a:defRPr/>
            </a:pPr>
            <a:r>
              <a:rPr lang="en-US" sz="1200" b="1" kern="2000" spc="1500" dirty="0">
                <a:solidFill>
                  <a:srgbClr val="CEB888"/>
                </a:solidFill>
              </a:rPr>
              <a:t>FLORIDA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22503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688F-0C12-4957-9395-DAAE2FB968DA}" type="datetimeFigureOut">
              <a:rPr lang="en-US" smtClean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72E6-2BAF-4EA7-AB22-9D212964B99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404297"/>
            <a:ext cx="12183769" cy="276225"/>
          </a:xfrm>
          <a:prstGeom prst="rect">
            <a:avLst/>
          </a:prstGeom>
          <a:solidFill>
            <a:srgbClr val="782F40"/>
          </a:solidFill>
        </p:spPr>
        <p:txBody>
          <a:bodyPr anchor="ctr"/>
          <a:lstStyle/>
          <a:p>
            <a:pPr algn="ctr">
              <a:defRPr/>
            </a:pPr>
            <a:r>
              <a:rPr lang="en-US" sz="1200" b="1" kern="2000" spc="1500" dirty="0">
                <a:solidFill>
                  <a:srgbClr val="CEB888"/>
                </a:solidFill>
              </a:rPr>
              <a:t>FLORIDA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292638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688F-0C12-4957-9395-DAAE2FB968DA}" type="datetimeFigureOut">
              <a:rPr lang="en-US" smtClean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72E6-2BAF-4EA7-AB22-9D212964B99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404297"/>
            <a:ext cx="12183769" cy="276225"/>
          </a:xfrm>
          <a:prstGeom prst="rect">
            <a:avLst/>
          </a:prstGeom>
          <a:solidFill>
            <a:srgbClr val="782F40"/>
          </a:solidFill>
        </p:spPr>
        <p:txBody>
          <a:bodyPr anchor="ctr"/>
          <a:lstStyle/>
          <a:p>
            <a:pPr algn="ctr">
              <a:defRPr/>
            </a:pPr>
            <a:r>
              <a:rPr lang="en-US" sz="1200" b="1" kern="2000" spc="1500" dirty="0">
                <a:solidFill>
                  <a:srgbClr val="CEB888"/>
                </a:solidFill>
              </a:rPr>
              <a:t>FLORIDA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09568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688F-0C12-4957-9395-DAAE2FB968DA}" type="datetimeFigureOut">
              <a:rPr lang="en-US" smtClean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72E6-2BAF-4EA7-AB22-9D212964B99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404297"/>
            <a:ext cx="12183769" cy="276225"/>
          </a:xfrm>
          <a:prstGeom prst="rect">
            <a:avLst/>
          </a:prstGeom>
          <a:solidFill>
            <a:srgbClr val="782F40"/>
          </a:solidFill>
        </p:spPr>
        <p:txBody>
          <a:bodyPr anchor="ctr"/>
          <a:lstStyle/>
          <a:p>
            <a:pPr algn="ctr">
              <a:defRPr/>
            </a:pPr>
            <a:r>
              <a:rPr lang="en-US" sz="1200" b="1" kern="2000" spc="1500" dirty="0">
                <a:solidFill>
                  <a:srgbClr val="CEB888"/>
                </a:solidFill>
              </a:rPr>
              <a:t>FLORIDA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250651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688F-0C12-4957-9395-DAAE2FB968DA}" type="datetimeFigureOut">
              <a:rPr lang="en-US" smtClean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72E6-2BAF-4EA7-AB22-9D212964B99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404297"/>
            <a:ext cx="12183769" cy="276225"/>
          </a:xfrm>
          <a:prstGeom prst="rect">
            <a:avLst/>
          </a:prstGeom>
          <a:solidFill>
            <a:srgbClr val="782F40"/>
          </a:solidFill>
        </p:spPr>
        <p:txBody>
          <a:bodyPr anchor="ctr"/>
          <a:lstStyle/>
          <a:p>
            <a:pPr algn="ctr">
              <a:defRPr/>
            </a:pPr>
            <a:r>
              <a:rPr lang="en-US" sz="1200" b="1" kern="2000" spc="1500" dirty="0">
                <a:solidFill>
                  <a:srgbClr val="CEB888"/>
                </a:solidFill>
              </a:rPr>
              <a:t>FLORIDA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336413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688F-0C12-4957-9395-DAAE2FB968DA}" type="datetimeFigureOut">
              <a:rPr lang="en-US" smtClean="0"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72E6-2BAF-4EA7-AB22-9D212964B99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404297"/>
            <a:ext cx="12183769" cy="276225"/>
          </a:xfrm>
          <a:prstGeom prst="rect">
            <a:avLst/>
          </a:prstGeom>
          <a:solidFill>
            <a:srgbClr val="782F40"/>
          </a:solidFill>
        </p:spPr>
        <p:txBody>
          <a:bodyPr anchor="ctr"/>
          <a:lstStyle/>
          <a:p>
            <a:pPr algn="ctr">
              <a:defRPr/>
            </a:pPr>
            <a:r>
              <a:rPr lang="en-US" sz="1200" b="1" kern="2000" spc="1500" dirty="0">
                <a:solidFill>
                  <a:srgbClr val="CEB888"/>
                </a:solidFill>
              </a:rPr>
              <a:t>FLORIDA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39670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688F-0C12-4957-9395-DAAE2FB968DA}" type="datetimeFigureOut">
              <a:rPr lang="en-US" smtClean="0"/>
              <a:t>10/4/2017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72E6-2BAF-4EA7-AB22-9D212964B99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404297"/>
            <a:ext cx="12183769" cy="276225"/>
          </a:xfrm>
          <a:prstGeom prst="rect">
            <a:avLst/>
          </a:prstGeom>
          <a:solidFill>
            <a:srgbClr val="782F40"/>
          </a:solidFill>
        </p:spPr>
        <p:txBody>
          <a:bodyPr anchor="ctr"/>
          <a:lstStyle/>
          <a:p>
            <a:pPr algn="ctr">
              <a:defRPr/>
            </a:pPr>
            <a:r>
              <a:rPr lang="en-US" sz="1200" b="1" kern="2000" spc="1500" dirty="0">
                <a:solidFill>
                  <a:srgbClr val="CEB888"/>
                </a:solidFill>
              </a:rPr>
              <a:t>FLORIDA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96315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688F-0C12-4957-9395-DAAE2FB968DA}" type="datetimeFigureOut">
              <a:rPr lang="en-US" smtClean="0"/>
              <a:t>10/4/2017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72E6-2BAF-4EA7-AB22-9D212964B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45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688F-0C12-4957-9395-DAAE2FB968DA}" type="datetimeFigureOut">
              <a:rPr lang="en-US" smtClean="0"/>
              <a:t>10/4/2017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72E6-2BAF-4EA7-AB22-9D212964B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688F-0C12-4957-9395-DAAE2FB968DA}" type="datetimeFigureOut">
              <a:rPr lang="en-US" smtClean="0"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72E6-2BAF-4EA7-AB22-9D212964B99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404297"/>
            <a:ext cx="12183769" cy="276225"/>
          </a:xfrm>
          <a:prstGeom prst="rect">
            <a:avLst/>
          </a:prstGeom>
          <a:solidFill>
            <a:srgbClr val="782F40"/>
          </a:solidFill>
        </p:spPr>
        <p:txBody>
          <a:bodyPr anchor="ctr"/>
          <a:lstStyle/>
          <a:p>
            <a:pPr algn="ctr">
              <a:defRPr/>
            </a:pPr>
            <a:r>
              <a:rPr lang="en-US" sz="1200" b="1" kern="2000" spc="1500" dirty="0">
                <a:solidFill>
                  <a:srgbClr val="CEB888"/>
                </a:solidFill>
              </a:rPr>
              <a:t>FLORIDA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316030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688F-0C12-4957-9395-DAAE2FB968DA}" type="datetimeFigureOut">
              <a:rPr lang="en-US" smtClean="0"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72E6-2BAF-4EA7-AB22-9D212964B99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404297"/>
            <a:ext cx="12183769" cy="276225"/>
          </a:xfrm>
          <a:prstGeom prst="rect">
            <a:avLst/>
          </a:prstGeom>
          <a:solidFill>
            <a:srgbClr val="782F40"/>
          </a:solidFill>
        </p:spPr>
        <p:txBody>
          <a:bodyPr anchor="ctr"/>
          <a:lstStyle/>
          <a:p>
            <a:pPr algn="ctr">
              <a:defRPr/>
            </a:pPr>
            <a:r>
              <a:rPr lang="en-US" sz="1200" b="1" kern="2000" spc="1500" dirty="0">
                <a:solidFill>
                  <a:srgbClr val="CEB888"/>
                </a:solidFill>
              </a:rPr>
              <a:t>FLORIDA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2173382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9688F-0C12-4957-9395-DAAE2FB968DA}" type="datetimeFigureOut">
              <a:rPr lang="en-US" smtClean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572E6-2BAF-4EA7-AB22-9D212964B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6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984376" y="160338"/>
            <a:ext cx="6690885" cy="5975971"/>
            <a:chOff x="460375" y="160337"/>
            <a:chExt cx="6690885" cy="5975971"/>
          </a:xfrm>
        </p:grpSpPr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4800600" y="2971800"/>
              <a:ext cx="1905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GB" altLang="en-US" sz="2400" dirty="0"/>
            </a:p>
          </p:txBody>
        </p:sp>
        <p:sp>
          <p:nvSpPr>
            <p:cNvPr id="5" name="AutoShape 6" descr="Image result for birthday clipart"/>
            <p:cNvSpPr>
              <a:spLocks noChangeAspect="1" noChangeArrowheads="1"/>
            </p:cNvSpPr>
            <p:nvPr/>
          </p:nvSpPr>
          <p:spPr bwMode="auto">
            <a:xfrm>
              <a:off x="460375" y="160337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366731" y="5859309"/>
              <a:ext cx="7845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2186995" y="1143000"/>
            <a:ext cx="623144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782F40"/>
                </a:solidFill>
              </a:rPr>
              <a:t>Research Update</a:t>
            </a:r>
          </a:p>
          <a:p>
            <a:endParaRPr lang="en-US" sz="2400" dirty="0" smtClean="0">
              <a:solidFill>
                <a:srgbClr val="782F40"/>
              </a:solidFill>
            </a:endParaRPr>
          </a:p>
          <a:p>
            <a:endParaRPr lang="en-US" sz="2400" dirty="0" smtClean="0">
              <a:solidFill>
                <a:srgbClr val="782F40"/>
              </a:solidFill>
            </a:endParaRPr>
          </a:p>
          <a:p>
            <a:r>
              <a:rPr lang="en-US" sz="3600" dirty="0" smtClean="0">
                <a:solidFill>
                  <a:srgbClr val="782F40"/>
                </a:solidFill>
              </a:rPr>
              <a:t>W. Ross Ellington</a:t>
            </a:r>
          </a:p>
          <a:p>
            <a:r>
              <a:rPr lang="en-US" sz="3600" dirty="0" smtClean="0">
                <a:solidFill>
                  <a:srgbClr val="782F40"/>
                </a:solidFill>
              </a:rPr>
              <a:t>Associate Vice President for Research</a:t>
            </a:r>
          </a:p>
          <a:p>
            <a:endParaRPr lang="en-US" dirty="0">
              <a:solidFill>
                <a:srgbClr val="782F40"/>
              </a:solidFill>
            </a:endParaRPr>
          </a:p>
          <a:p>
            <a:endParaRPr lang="en-US" dirty="0">
              <a:solidFill>
                <a:srgbClr val="782F40"/>
              </a:solidFill>
            </a:endParaRPr>
          </a:p>
          <a:p>
            <a:r>
              <a:rPr lang="en-US" dirty="0" smtClean="0">
                <a:solidFill>
                  <a:srgbClr val="782F40"/>
                </a:solidFill>
              </a:rPr>
              <a:t>Deans, Chairs and Directors </a:t>
            </a:r>
            <a:r>
              <a:rPr lang="en-US" dirty="0" smtClean="0">
                <a:solidFill>
                  <a:srgbClr val="782F40"/>
                </a:solidFill>
              </a:rPr>
              <a:t>Workshop</a:t>
            </a:r>
            <a:endParaRPr lang="en-US" dirty="0">
              <a:solidFill>
                <a:srgbClr val="782F40"/>
              </a:solidFill>
            </a:endParaRPr>
          </a:p>
          <a:p>
            <a:r>
              <a:rPr lang="en-US" dirty="0" smtClean="0">
                <a:solidFill>
                  <a:srgbClr val="782F40"/>
                </a:solidFill>
              </a:rPr>
              <a:t>October 10, 2017</a:t>
            </a:r>
            <a:endParaRPr lang="en-US" dirty="0">
              <a:solidFill>
                <a:srgbClr val="782F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47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984376" y="160338"/>
            <a:ext cx="6690885" cy="5975971"/>
            <a:chOff x="460375" y="160337"/>
            <a:chExt cx="6690885" cy="5975971"/>
          </a:xfrm>
        </p:grpSpPr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4800600" y="2971800"/>
              <a:ext cx="1905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GB" altLang="en-US" sz="2400" dirty="0"/>
            </a:p>
          </p:txBody>
        </p:sp>
        <p:sp>
          <p:nvSpPr>
            <p:cNvPr id="5" name="AutoShape 6" descr="Image result for birthday clipart"/>
            <p:cNvSpPr>
              <a:spLocks noChangeAspect="1" noChangeArrowheads="1"/>
            </p:cNvSpPr>
            <p:nvPr/>
          </p:nvSpPr>
          <p:spPr bwMode="auto">
            <a:xfrm>
              <a:off x="460375" y="160337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366731" y="5859309"/>
              <a:ext cx="7845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2186995" y="1143000"/>
            <a:ext cx="62314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dirty="0" smtClean="0">
                <a:solidFill>
                  <a:srgbClr val="782F40"/>
                </a:solidFill>
              </a:rPr>
              <a:t>Items:</a:t>
            </a:r>
          </a:p>
          <a:p>
            <a:endParaRPr lang="en-US" sz="3600" dirty="0" smtClean="0">
              <a:solidFill>
                <a:srgbClr val="782F4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782F40"/>
                </a:solidFill>
              </a:rPr>
              <a:t>Some good news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782F40"/>
                </a:solidFill>
              </a:rPr>
              <a:t>Compliance challenges ahead</a:t>
            </a:r>
            <a:endParaRPr lang="en-US" sz="3600" dirty="0">
              <a:solidFill>
                <a:srgbClr val="782F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1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003957" y="2977978"/>
            <a:ext cx="3188043" cy="3880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324600" y="2971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GB" altLang="en-US" sz="2400" dirty="0"/>
          </a:p>
        </p:txBody>
      </p:sp>
      <p:sp>
        <p:nvSpPr>
          <p:cNvPr id="3" name="AutoShape 2" descr="Image result for birthday clipart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4" descr="Image result for birthday clipart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6" descr="Image result for birthday clipart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89172"/>
            <a:ext cx="12192000" cy="925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782F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FSU Research </a:t>
            </a:r>
            <a:r>
              <a:rPr lang="en-US" sz="4000" b="1" dirty="0" smtClean="0"/>
              <a:t>Funding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733201"/>
              </p:ext>
            </p:extLst>
          </p:nvPr>
        </p:nvGraphicFramePr>
        <p:xfrm>
          <a:off x="229203" y="2515346"/>
          <a:ext cx="11733593" cy="2748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309">
                  <a:extLst>
                    <a:ext uri="{9D8B030D-6E8A-4147-A177-3AD203B41FA5}">
                      <a16:colId xmlns:a16="http://schemas.microsoft.com/office/drawing/2014/main" val="2833359645"/>
                    </a:ext>
                  </a:extLst>
                </a:gridCol>
                <a:gridCol w="1087120">
                  <a:extLst>
                    <a:ext uri="{9D8B030D-6E8A-4147-A177-3AD203B41FA5}">
                      <a16:colId xmlns:a16="http://schemas.microsoft.com/office/drawing/2014/main" val="1319219306"/>
                    </a:ext>
                  </a:extLst>
                </a:gridCol>
                <a:gridCol w="1087120">
                  <a:extLst>
                    <a:ext uri="{9D8B030D-6E8A-4147-A177-3AD203B41FA5}">
                      <a16:colId xmlns:a16="http://schemas.microsoft.com/office/drawing/2014/main" val="219512348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316853632"/>
                    </a:ext>
                  </a:extLst>
                </a:gridCol>
                <a:gridCol w="991489">
                  <a:extLst>
                    <a:ext uri="{9D8B030D-6E8A-4147-A177-3AD203B41FA5}">
                      <a16:colId xmlns:a16="http://schemas.microsoft.com/office/drawing/2014/main" val="1274620210"/>
                    </a:ext>
                  </a:extLst>
                </a:gridCol>
                <a:gridCol w="991489">
                  <a:extLst>
                    <a:ext uri="{9D8B030D-6E8A-4147-A177-3AD203B41FA5}">
                      <a16:colId xmlns:a16="http://schemas.microsoft.com/office/drawing/2014/main" val="3520414157"/>
                    </a:ext>
                  </a:extLst>
                </a:gridCol>
                <a:gridCol w="716852">
                  <a:extLst>
                    <a:ext uri="{9D8B030D-6E8A-4147-A177-3AD203B41FA5}">
                      <a16:colId xmlns:a16="http://schemas.microsoft.com/office/drawing/2014/main" val="1424959731"/>
                    </a:ext>
                  </a:extLst>
                </a:gridCol>
                <a:gridCol w="1657667">
                  <a:extLst>
                    <a:ext uri="{9D8B030D-6E8A-4147-A177-3AD203B41FA5}">
                      <a16:colId xmlns:a16="http://schemas.microsoft.com/office/drawing/2014/main" val="2140104294"/>
                    </a:ext>
                  </a:extLst>
                </a:gridCol>
                <a:gridCol w="1657667">
                  <a:extLst>
                    <a:ext uri="{9D8B030D-6E8A-4147-A177-3AD203B41FA5}">
                      <a16:colId xmlns:a16="http://schemas.microsoft.com/office/drawing/2014/main" val="2393138883"/>
                    </a:ext>
                  </a:extLst>
                </a:gridCol>
                <a:gridCol w="1656080">
                  <a:extLst>
                    <a:ext uri="{9D8B030D-6E8A-4147-A177-3AD203B41FA5}">
                      <a16:colId xmlns:a16="http://schemas.microsoft.com/office/drawing/2014/main" val="2331749929"/>
                    </a:ext>
                  </a:extLst>
                </a:gridCol>
              </a:tblGrid>
              <a:tr h="9588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Category</a:t>
                      </a:r>
                      <a:endParaRPr lang="en-US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# PROPS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FY16</a:t>
                      </a:r>
                      <a:endParaRPr lang="en-US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# PROPS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FY17</a:t>
                      </a:r>
                      <a:endParaRPr lang="en-US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PROP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CNT DIFF</a:t>
                      </a:r>
                      <a:endParaRPr lang="en-US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# AWDS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FY16</a:t>
                      </a:r>
                      <a:endParaRPr lang="en-US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# AWDS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FY17</a:t>
                      </a:r>
                      <a:endParaRPr lang="en-US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AWD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CNT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DIFF</a:t>
                      </a:r>
                      <a:endParaRPr lang="en-US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$ AWDS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FY16</a:t>
                      </a:r>
                      <a:endParaRPr lang="en-US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$ AWDS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FY17</a:t>
                      </a:r>
                      <a:endParaRPr lang="en-US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AWD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$ DIFF</a:t>
                      </a:r>
                      <a:endParaRPr lang="en-US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021238"/>
                  </a:ext>
                </a:extLst>
              </a:tr>
              <a:tr h="44745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Federal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846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860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B050"/>
                          </a:solidFill>
                        </a:rPr>
                        <a:t>+14</a:t>
                      </a:r>
                      <a:endParaRPr lang="en-US" sz="2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609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699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B050"/>
                          </a:solidFill>
                        </a:rPr>
                        <a:t>+90</a:t>
                      </a:r>
                      <a:endParaRPr lang="en-US" sz="2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142,483,638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162,482,210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B050"/>
                          </a:solidFill>
                        </a:rPr>
                        <a:t>+19,998,571</a:t>
                      </a:r>
                      <a:endParaRPr lang="en-US" sz="2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093360"/>
                  </a:ext>
                </a:extLst>
              </a:tr>
              <a:tr h="44745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State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130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140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B050"/>
                          </a:solidFill>
                        </a:rPr>
                        <a:t>+10</a:t>
                      </a:r>
                      <a:endParaRPr lang="en-US" sz="2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153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155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B050"/>
                          </a:solidFill>
                        </a:rPr>
                        <a:t>+2</a:t>
                      </a:r>
                      <a:endParaRPr lang="en-US" sz="2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20,985,085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21,444,455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B050"/>
                          </a:solidFill>
                        </a:rPr>
                        <a:t>+459,369</a:t>
                      </a:r>
                      <a:endParaRPr lang="en-US" sz="2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761593"/>
                  </a:ext>
                </a:extLst>
              </a:tr>
              <a:tr h="44745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Other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325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357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B050"/>
                          </a:solidFill>
                        </a:rPr>
                        <a:t>+32</a:t>
                      </a:r>
                      <a:endParaRPr lang="en-US" sz="2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492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486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(6)</a:t>
                      </a: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26,605,937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26,449,960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(155,977)</a:t>
                      </a: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172247"/>
                  </a:ext>
                </a:extLst>
              </a:tr>
              <a:tr h="44745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Total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1,301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1,357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B050"/>
                          </a:solidFill>
                        </a:rPr>
                        <a:t>+56</a:t>
                      </a:r>
                      <a:endParaRPr lang="en-US" sz="2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1,254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1,340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B050"/>
                          </a:solidFill>
                        </a:rPr>
                        <a:t>+86</a:t>
                      </a:r>
                      <a:endParaRPr lang="en-US" sz="2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190,074,661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210,376,625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B050"/>
                          </a:solidFill>
                        </a:rPr>
                        <a:t>+20,301,964</a:t>
                      </a:r>
                      <a:endParaRPr lang="en-US" sz="2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065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1614616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82F40"/>
                </a:solidFill>
              </a:rPr>
              <a:t>FY17 Year End High-Level Overview of</a:t>
            </a:r>
          </a:p>
          <a:p>
            <a:pPr algn="ctr"/>
            <a:r>
              <a:rPr lang="en-US" dirty="0" smtClean="0">
                <a:solidFill>
                  <a:srgbClr val="782F40"/>
                </a:solidFill>
              </a:rPr>
              <a:t>Proposals, Awards and Dollars</a:t>
            </a:r>
          </a:p>
          <a:p>
            <a:pPr algn="ctr"/>
            <a:endParaRPr lang="en-US" dirty="0">
              <a:solidFill>
                <a:srgbClr val="782F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16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1540" y="165757"/>
            <a:ext cx="7679389" cy="6384841"/>
            <a:chOff x="460375" y="160337"/>
            <a:chExt cx="7679389" cy="6384841"/>
          </a:xfrm>
        </p:grpSpPr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4800600" y="2971800"/>
              <a:ext cx="1905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GB" altLang="en-US" sz="2400" dirty="0"/>
            </a:p>
          </p:txBody>
        </p:sp>
        <p:sp>
          <p:nvSpPr>
            <p:cNvPr id="5" name="AutoShape 6" descr="Image result for birthday clipart"/>
            <p:cNvSpPr>
              <a:spLocks noChangeAspect="1" noChangeArrowheads="1"/>
            </p:cNvSpPr>
            <p:nvPr/>
          </p:nvSpPr>
          <p:spPr bwMode="auto">
            <a:xfrm>
              <a:off x="460375" y="160337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pic>
          <p:nvPicPr>
            <p:cNvPr id="6" name="Picture 2" descr="http://www.aaas.org/sites/default/files/FunctionNON_1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7" t="1168" r="3564" b="1555"/>
            <a:stretch/>
          </p:blipFill>
          <p:spPr bwMode="auto">
            <a:xfrm>
              <a:off x="814938" y="952900"/>
              <a:ext cx="7324826" cy="55922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6366731" y="5859309"/>
              <a:ext cx="7845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2016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1657359"/>
              </p:ext>
            </p:extLst>
          </p:nvPr>
        </p:nvGraphicFramePr>
        <p:xfrm>
          <a:off x="7427494" y="1367589"/>
          <a:ext cx="3946359" cy="2458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H="1">
            <a:off x="5919537" y="2977220"/>
            <a:ext cx="1620252" cy="335475"/>
          </a:xfrm>
          <a:prstGeom prst="straightConnector1">
            <a:avLst/>
          </a:prstGeom>
          <a:ln w="412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03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03957" y="2977978"/>
            <a:ext cx="3188043" cy="3880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324600" y="2971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GB" altLang="en-US" sz="2400" dirty="0"/>
          </a:p>
        </p:txBody>
      </p:sp>
      <p:sp>
        <p:nvSpPr>
          <p:cNvPr id="3" name="AutoShape 2" descr="Image result for birthday clipart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4" descr="Image result for birthday clipart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6" descr="Image result for birthday clipart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689172"/>
            <a:ext cx="12192000" cy="925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782F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FSU Research </a:t>
            </a:r>
            <a:r>
              <a:rPr lang="en-US" sz="4000" b="1" dirty="0" smtClean="0"/>
              <a:t>Funding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979450"/>
              </p:ext>
            </p:extLst>
          </p:nvPr>
        </p:nvGraphicFramePr>
        <p:xfrm>
          <a:off x="1387642" y="1838649"/>
          <a:ext cx="8879305" cy="3605802"/>
        </p:xfrm>
        <a:graphic>
          <a:graphicData uri="http://schemas.openxmlformats.org/drawingml/2006/table">
            <a:tbl>
              <a:tblPr/>
              <a:tblGrid>
                <a:gridCol w="5263351">
                  <a:extLst>
                    <a:ext uri="{9D8B030D-6E8A-4147-A177-3AD203B41FA5}">
                      <a16:colId xmlns:a16="http://schemas.microsoft.com/office/drawing/2014/main" val="4281574279"/>
                    </a:ext>
                  </a:extLst>
                </a:gridCol>
                <a:gridCol w="1641254">
                  <a:extLst>
                    <a:ext uri="{9D8B030D-6E8A-4147-A177-3AD203B41FA5}">
                      <a16:colId xmlns:a16="http://schemas.microsoft.com/office/drawing/2014/main" val="1750802747"/>
                    </a:ext>
                  </a:extLst>
                </a:gridCol>
                <a:gridCol w="1974700">
                  <a:extLst>
                    <a:ext uri="{9D8B030D-6E8A-4147-A177-3AD203B41FA5}">
                      <a16:colId xmlns:a16="http://schemas.microsoft.com/office/drawing/2014/main" val="1502316227"/>
                    </a:ext>
                  </a:extLst>
                </a:gridCol>
              </a:tblGrid>
              <a:tr h="222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AWARDS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304329"/>
                  </a:ext>
                </a:extLst>
              </a:tr>
              <a:tr h="222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OF FLORIDA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$158,809,102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819476"/>
                  </a:ext>
                </a:extLst>
              </a:tr>
              <a:tr h="222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OF SOUTH FLORIDA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$112,893,917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9565361"/>
                  </a:ext>
                </a:extLst>
              </a:tr>
              <a:tr h="44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OF MIAMI SCHOOL OF MEDICINE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$105,972,693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674656"/>
                  </a:ext>
                </a:extLst>
              </a:tr>
              <a:tr h="222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SCRIPPS FLORIDA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$41,822,108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713790"/>
                  </a:ext>
                </a:extLst>
              </a:tr>
              <a:tr h="222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FLORIDA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UNIVERSITY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$35,790,197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41815"/>
                  </a:ext>
                </a:extLst>
              </a:tr>
              <a:tr h="222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 CLINIC JACKSONVILLE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$34,733,763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414867"/>
                  </a:ext>
                </a:extLst>
              </a:tr>
              <a:tr h="222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H. LEE MOFFITT CANCER CTR &amp; RES INST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$29,475,838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341635"/>
                  </a:ext>
                </a:extLst>
              </a:tr>
              <a:tr h="222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FLORIDA INTERNATIONAL UNIVERSITY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$25,399,173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226773"/>
                  </a:ext>
                </a:extLst>
              </a:tr>
              <a:tr h="44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JAEB CENTER FOR HEALTH RESEARCH, INC.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$9,472,049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590207"/>
                  </a:ext>
                </a:extLst>
              </a:tr>
              <a:tr h="44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MOUNT SINAI MEDICAL CENTER (MIAMI BEACH)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$8,967,858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90885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79621" y="5831305"/>
            <a:ext cx="8799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NIH awards for Federal FY 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74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03957" y="2977978"/>
            <a:ext cx="3188043" cy="3880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324600" y="2971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GB" altLang="en-US" sz="2400" dirty="0"/>
          </a:p>
        </p:txBody>
      </p:sp>
      <p:sp>
        <p:nvSpPr>
          <p:cNvPr id="3" name="AutoShape 2" descr="Image result for birthday clipart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4" descr="Image result for birthday clipart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6" descr="Image result for birthday clipart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079680"/>
              </p:ext>
            </p:extLst>
          </p:nvPr>
        </p:nvGraphicFramePr>
        <p:xfrm>
          <a:off x="299053" y="2517407"/>
          <a:ext cx="11593893" cy="2738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309">
                  <a:extLst>
                    <a:ext uri="{9D8B030D-6E8A-4147-A177-3AD203B41FA5}">
                      <a16:colId xmlns:a16="http://schemas.microsoft.com/office/drawing/2014/main" val="2833359645"/>
                    </a:ext>
                  </a:extLst>
                </a:gridCol>
                <a:gridCol w="1087120">
                  <a:extLst>
                    <a:ext uri="{9D8B030D-6E8A-4147-A177-3AD203B41FA5}">
                      <a16:colId xmlns:a16="http://schemas.microsoft.com/office/drawing/2014/main" val="1319219306"/>
                    </a:ext>
                  </a:extLst>
                </a:gridCol>
                <a:gridCol w="1087120">
                  <a:extLst>
                    <a:ext uri="{9D8B030D-6E8A-4147-A177-3AD203B41FA5}">
                      <a16:colId xmlns:a16="http://schemas.microsoft.com/office/drawing/2014/main" val="219512348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316853632"/>
                    </a:ext>
                  </a:extLst>
                </a:gridCol>
                <a:gridCol w="991489">
                  <a:extLst>
                    <a:ext uri="{9D8B030D-6E8A-4147-A177-3AD203B41FA5}">
                      <a16:colId xmlns:a16="http://schemas.microsoft.com/office/drawing/2014/main" val="1274620210"/>
                    </a:ext>
                  </a:extLst>
                </a:gridCol>
                <a:gridCol w="991489">
                  <a:extLst>
                    <a:ext uri="{9D8B030D-6E8A-4147-A177-3AD203B41FA5}">
                      <a16:colId xmlns:a16="http://schemas.microsoft.com/office/drawing/2014/main" val="3520414157"/>
                    </a:ext>
                  </a:extLst>
                </a:gridCol>
                <a:gridCol w="716852">
                  <a:extLst>
                    <a:ext uri="{9D8B030D-6E8A-4147-A177-3AD203B41FA5}">
                      <a16:colId xmlns:a16="http://schemas.microsoft.com/office/drawing/2014/main" val="1424959731"/>
                    </a:ext>
                  </a:extLst>
                </a:gridCol>
                <a:gridCol w="1657667">
                  <a:extLst>
                    <a:ext uri="{9D8B030D-6E8A-4147-A177-3AD203B41FA5}">
                      <a16:colId xmlns:a16="http://schemas.microsoft.com/office/drawing/2014/main" val="2140104294"/>
                    </a:ext>
                  </a:extLst>
                </a:gridCol>
                <a:gridCol w="1657667">
                  <a:extLst>
                    <a:ext uri="{9D8B030D-6E8A-4147-A177-3AD203B41FA5}">
                      <a16:colId xmlns:a16="http://schemas.microsoft.com/office/drawing/2014/main" val="2393138883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331749929"/>
                    </a:ext>
                  </a:extLst>
                </a:gridCol>
              </a:tblGrid>
              <a:tr h="9552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Category</a:t>
                      </a:r>
                      <a:endParaRPr lang="en-US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# PROPS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FY17</a:t>
                      </a:r>
                      <a:endParaRPr lang="en-US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# PROPS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FY18</a:t>
                      </a:r>
                      <a:endParaRPr lang="en-US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PROP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CNT DIFF</a:t>
                      </a:r>
                      <a:endParaRPr lang="en-US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# AWDS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FY17</a:t>
                      </a:r>
                      <a:endParaRPr lang="en-US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# AWDS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FY18</a:t>
                      </a:r>
                      <a:endParaRPr lang="en-US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AWD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CNT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DIFF</a:t>
                      </a:r>
                      <a:endParaRPr lang="en-US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$ AWDS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FY17</a:t>
                      </a:r>
                      <a:endParaRPr lang="en-US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$ AWDS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FY18</a:t>
                      </a:r>
                      <a:endParaRPr lang="en-US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AWD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82F40"/>
                          </a:solidFill>
                        </a:rPr>
                        <a:t>$ DIFF</a:t>
                      </a:r>
                      <a:endParaRPr lang="en-US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021238"/>
                  </a:ext>
                </a:extLst>
              </a:tr>
              <a:tr h="44577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Federal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89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50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(39)</a:t>
                      </a: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45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55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B050"/>
                          </a:solidFill>
                        </a:rPr>
                        <a:t>+10</a:t>
                      </a:r>
                      <a:endParaRPr lang="en-US" sz="2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8,535,387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12,070,314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B050"/>
                          </a:solidFill>
                        </a:rPr>
                        <a:t>+3,534,927</a:t>
                      </a:r>
                      <a:endParaRPr lang="en-US" sz="2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093360"/>
                  </a:ext>
                </a:extLst>
              </a:tr>
              <a:tr h="44577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State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14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9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(5)</a:t>
                      </a: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14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9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(5)</a:t>
                      </a: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1,029,868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2,594,540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B050"/>
                          </a:solidFill>
                        </a:rPr>
                        <a:t>+1,564,672</a:t>
                      </a:r>
                      <a:endParaRPr lang="en-US" sz="2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761593"/>
                  </a:ext>
                </a:extLst>
              </a:tr>
              <a:tr h="44577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Other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22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18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(4)</a:t>
                      </a: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25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33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B050"/>
                          </a:solidFill>
                        </a:rPr>
                        <a:t>+8</a:t>
                      </a:r>
                      <a:endParaRPr lang="en-US" sz="2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798,769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929,978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B050"/>
                          </a:solidFill>
                        </a:rPr>
                        <a:t>+131,209</a:t>
                      </a:r>
                      <a:endParaRPr lang="en-US" sz="2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172247"/>
                  </a:ext>
                </a:extLst>
              </a:tr>
              <a:tr h="44577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Total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125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77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(48)</a:t>
                      </a: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84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97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B050"/>
                          </a:solidFill>
                        </a:rPr>
                        <a:t>+13</a:t>
                      </a:r>
                      <a:endParaRPr lang="en-US" sz="2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10,364,025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82F40"/>
                          </a:solidFill>
                        </a:rPr>
                        <a:t>15,594,831</a:t>
                      </a:r>
                      <a:endParaRPr lang="en-US" sz="22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B050"/>
                          </a:solidFill>
                        </a:rPr>
                        <a:t>+5,230,806</a:t>
                      </a:r>
                      <a:endParaRPr lang="en-US" sz="2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2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0659"/>
                  </a:ext>
                </a:extLst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0" y="689172"/>
            <a:ext cx="12192000" cy="925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782F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FSU Research </a:t>
            </a:r>
            <a:r>
              <a:rPr lang="en-US" sz="4000" b="1" dirty="0" smtClean="0"/>
              <a:t>Funding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1614616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82F40"/>
                </a:solidFill>
              </a:rPr>
              <a:t>FY17 vs. FY18 High-Level Overview of</a:t>
            </a:r>
          </a:p>
          <a:p>
            <a:pPr algn="ctr"/>
            <a:r>
              <a:rPr lang="en-US" dirty="0" smtClean="0">
                <a:solidFill>
                  <a:srgbClr val="782F40"/>
                </a:solidFill>
              </a:rPr>
              <a:t>Proposals, Awards and Dollars (July and August data)</a:t>
            </a:r>
          </a:p>
          <a:p>
            <a:pPr algn="ctr"/>
            <a:endParaRPr lang="en-US" dirty="0">
              <a:solidFill>
                <a:srgbClr val="782F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493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03957" y="2977978"/>
            <a:ext cx="3188043" cy="3880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324600" y="2971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GB" altLang="en-US" sz="2400" dirty="0"/>
          </a:p>
        </p:txBody>
      </p:sp>
      <p:sp>
        <p:nvSpPr>
          <p:cNvPr id="3" name="AutoShape 2" descr="Image result for birthday clipart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4" descr="Image result for birthday clipart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6" descr="Image result for birthday clipart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722779"/>
            <a:ext cx="12192000" cy="925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782F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Compliance Challenges Ahead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3032" y="1490093"/>
            <a:ext cx="1110915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82F40"/>
                </a:solidFill>
              </a:rPr>
              <a:t>Data/information security is coming under greater scrutiny by the Federal government.</a:t>
            </a:r>
          </a:p>
          <a:p>
            <a:endParaRPr lang="en-US" sz="2400" dirty="0" smtClean="0">
              <a:solidFill>
                <a:srgbClr val="782F4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782F40"/>
                </a:solidFill>
              </a:rPr>
              <a:t>NIST 800-171 </a:t>
            </a:r>
            <a:r>
              <a:rPr lang="en-US" sz="2400" dirty="0" smtClean="0">
                <a:solidFill>
                  <a:srgbClr val="782F40"/>
                </a:solidFill>
              </a:rPr>
              <a:t>standards for security of controlled unclassified information (CUI); standards consist of 110 control elements!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782F40"/>
                </a:solidFill>
              </a:rPr>
              <a:t>Applies to certain contracts &amp; grants from Federal agencies and DOD contractors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782F40"/>
                </a:solidFill>
              </a:rPr>
              <a:t>Requires significant initial and recurring investments to implement for existing awards; </a:t>
            </a:r>
            <a:r>
              <a:rPr lang="en-US" sz="2400" b="1" dirty="0" smtClean="0">
                <a:solidFill>
                  <a:srgbClr val="782F40"/>
                </a:solidFill>
              </a:rPr>
              <a:t>must be in place by 12/31/17.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782F40"/>
                </a:solidFill>
              </a:rPr>
              <a:t>New proposals will have to certify NIST 800-171 compliance if awarded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782F40"/>
                </a:solidFill>
              </a:rPr>
              <a:t>New awards will have to be on-boarded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782F40"/>
                </a:solidFill>
              </a:rPr>
              <a:t>Joint effort of the Office of Research, ITS and the impacted units (n=4 so far)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782F40"/>
              </a:solidFill>
            </a:endParaRPr>
          </a:p>
          <a:p>
            <a:r>
              <a:rPr lang="en-US" sz="2400" dirty="0" smtClean="0">
                <a:solidFill>
                  <a:srgbClr val="782F40"/>
                </a:solidFill>
              </a:rPr>
              <a:t>There is an expectation that similar standards will be applied to other Federal C&amp;G programs and health-related data (HIPAA)</a:t>
            </a:r>
            <a:endParaRPr lang="en-US" sz="2400" dirty="0">
              <a:solidFill>
                <a:srgbClr val="782F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2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324600" y="2971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GB" altLang="en-US" sz="2400" dirty="0"/>
          </a:p>
        </p:txBody>
      </p:sp>
      <p:sp>
        <p:nvSpPr>
          <p:cNvPr id="3" name="AutoShape 2" descr="Image result for birthday clipart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4" descr="Image result for birthday clipart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6" descr="Image result for birthday clipart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0" y="1952836"/>
            <a:ext cx="121920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5400" b="1" kern="0" dirty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Thank </a:t>
            </a:r>
            <a:r>
              <a:rPr lang="en-US" sz="5400" b="1" kern="0" dirty="0" smtClean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You</a:t>
            </a:r>
          </a:p>
          <a:p>
            <a:endParaRPr lang="en-US" sz="5400" b="1" kern="0" dirty="0">
              <a:solidFill>
                <a:srgbClr val="782F4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5400" b="1" kern="0" dirty="0" smtClean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Questions</a:t>
            </a:r>
            <a:r>
              <a:rPr lang="en-US" sz="5400" b="1" kern="0" dirty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0683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1608</TotalTime>
  <Words>468</Words>
  <Application>Microsoft Office PowerPoint</Application>
  <PresentationFormat>Widescreen</PresentationFormat>
  <Paragraphs>198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MS PGothic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Florida State University (RSCH)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Ostrander</dc:creator>
  <cp:lastModifiedBy>W. Ross Ellington</cp:lastModifiedBy>
  <cp:revision>114</cp:revision>
  <cp:lastPrinted>2017-10-04T13:03:09Z</cp:lastPrinted>
  <dcterms:created xsi:type="dcterms:W3CDTF">2017-09-18T19:19:36Z</dcterms:created>
  <dcterms:modified xsi:type="dcterms:W3CDTF">2017-10-04T13:03:34Z</dcterms:modified>
</cp:coreProperties>
</file>