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17"/>
  </p:notesMasterIdLst>
  <p:handoutMasterIdLst>
    <p:handoutMasterId r:id="rId18"/>
  </p:handoutMasterIdLst>
  <p:sldIdLst>
    <p:sldId id="281" r:id="rId2"/>
    <p:sldId id="266" r:id="rId3"/>
    <p:sldId id="299" r:id="rId4"/>
    <p:sldId id="302" r:id="rId5"/>
    <p:sldId id="267" r:id="rId6"/>
    <p:sldId id="259" r:id="rId7"/>
    <p:sldId id="286" r:id="rId8"/>
    <p:sldId id="287" r:id="rId9"/>
    <p:sldId id="288" r:id="rId10"/>
    <p:sldId id="273" r:id="rId11"/>
    <p:sldId id="292" r:id="rId12"/>
    <p:sldId id="298" r:id="rId13"/>
    <p:sldId id="293" r:id="rId14"/>
    <p:sldId id="294" r:id="rId15"/>
    <p:sldId id="280"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2F40"/>
    <a:srgbClr val="CEB888"/>
    <a:srgbClr val="782F3E"/>
    <a:srgbClr val="D0B8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12" autoAdjust="0"/>
    <p:restoredTop sz="79760" autoAdjust="0"/>
  </p:normalViewPr>
  <p:slideViewPr>
    <p:cSldViewPr snapToGrid="0" snapToObjects="1">
      <p:cViewPr varScale="1">
        <p:scale>
          <a:sx n="138" d="100"/>
          <a:sy n="138" d="100"/>
        </p:scale>
        <p:origin x="648"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348D1F-5CC4-E644-BF9B-A0EDA21DB593}" type="datetimeFigureOut">
              <a:rPr lang="en-US" smtClean="0"/>
              <a:t>10/9/17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F69772-C718-C641-9550-F41AA4417B2B}" type="slidenum">
              <a:rPr lang="en-US" smtClean="0"/>
              <a:t>‹#›</a:t>
            </a:fld>
            <a:endParaRPr lang="en-US" dirty="0"/>
          </a:p>
        </p:txBody>
      </p:sp>
    </p:spTree>
    <p:extLst>
      <p:ext uri="{BB962C8B-B14F-4D97-AF65-F5344CB8AC3E}">
        <p14:creationId xmlns:p14="http://schemas.microsoft.com/office/powerpoint/2010/main" val="133807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C6946-ABC1-BA46-AC0F-A7D3E1125CE3}" type="datetimeFigureOut">
              <a:rPr lang="en-US" smtClean="0"/>
              <a:t>10/9/17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7B0CE-ADE9-504C-8468-1257EA097550}" type="slidenum">
              <a:rPr lang="en-US" smtClean="0"/>
              <a:t>‹#›</a:t>
            </a:fld>
            <a:endParaRPr lang="en-US" dirty="0"/>
          </a:p>
        </p:txBody>
      </p:sp>
    </p:spTree>
    <p:extLst>
      <p:ext uri="{BB962C8B-B14F-4D97-AF65-F5344CB8AC3E}">
        <p14:creationId xmlns:p14="http://schemas.microsoft.com/office/powerpoint/2010/main" val="116004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27B0CE-ADE9-504C-8468-1257EA097550}" type="slidenum">
              <a:rPr lang="en-US" smtClean="0"/>
              <a:t>1</a:t>
            </a:fld>
            <a:endParaRPr lang="en-US" dirty="0"/>
          </a:p>
        </p:txBody>
      </p:sp>
    </p:spTree>
    <p:extLst>
      <p:ext uri="{BB962C8B-B14F-4D97-AF65-F5344CB8AC3E}">
        <p14:creationId xmlns:p14="http://schemas.microsoft.com/office/powerpoint/2010/main" val="168093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27B0CE-ADE9-504C-8468-1257EA097550}" type="slidenum">
              <a:rPr lang="en-US" smtClean="0"/>
              <a:t>2</a:t>
            </a:fld>
            <a:endParaRPr lang="en-US" dirty="0"/>
          </a:p>
        </p:txBody>
      </p:sp>
    </p:spTree>
    <p:extLst>
      <p:ext uri="{BB962C8B-B14F-4D97-AF65-F5344CB8AC3E}">
        <p14:creationId xmlns:p14="http://schemas.microsoft.com/office/powerpoint/2010/main" val="167630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still </a:t>
            </a:r>
            <a:r>
              <a:rPr lang="en-US" dirty="0" smtClean="0"/>
              <a:t>a national leader in student success. Our graduation rate puts us among the top 25 publics in the country, and we have virtually erased graduation rates disparities between all categories of underrepresented students and our traditional students.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Making FSU the highest-ranked public university to attain this distinction.</a:t>
            </a:r>
          </a:p>
          <a:p>
            <a:endParaRPr lang="en-US" dirty="0" smtClean="0"/>
          </a:p>
          <a:p>
            <a:r>
              <a:rPr lang="en-US" dirty="0" smtClean="0"/>
              <a:t>We continue</a:t>
            </a:r>
            <a:r>
              <a:rPr lang="en-US" baseline="0" dirty="0" smtClean="0"/>
              <a:t> to receive significant national attention for our student success efforts. Our most recent recognition has come from the </a:t>
            </a:r>
            <a:r>
              <a:rPr lang="en-US" dirty="0" smtClean="0"/>
              <a:t>Bill</a:t>
            </a:r>
            <a:r>
              <a:rPr lang="en-US" baseline="0" dirty="0" smtClean="0"/>
              <a:t> and Melinda Gates Foundation. The foundation has been working with  currently completing a case study. Now we just need some of their money. </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27B0CE-ADE9-504C-8468-1257EA097550}" type="slidenum">
              <a:rPr lang="en-US" smtClean="0"/>
              <a:t>3</a:t>
            </a:fld>
            <a:endParaRPr lang="en-US" dirty="0"/>
          </a:p>
        </p:txBody>
      </p:sp>
    </p:spTree>
    <p:extLst>
      <p:ext uri="{BB962C8B-B14F-4D97-AF65-F5344CB8AC3E}">
        <p14:creationId xmlns:p14="http://schemas.microsoft.com/office/powerpoint/2010/main" val="26095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27B0CE-ADE9-504C-8468-1257EA097550}" type="slidenum">
              <a:rPr lang="en-US" smtClean="0"/>
              <a:t>4</a:t>
            </a:fld>
            <a:endParaRPr lang="en-US" dirty="0"/>
          </a:p>
        </p:txBody>
      </p:sp>
    </p:spTree>
    <p:extLst>
      <p:ext uri="{BB962C8B-B14F-4D97-AF65-F5344CB8AC3E}">
        <p14:creationId xmlns:p14="http://schemas.microsoft.com/office/powerpoint/2010/main" val="7995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27B0CE-ADE9-504C-8468-1257EA097550}" type="slidenum">
              <a:rPr lang="en-US" smtClean="0"/>
              <a:t>12</a:t>
            </a:fld>
            <a:endParaRPr lang="en-US" dirty="0"/>
          </a:p>
        </p:txBody>
      </p:sp>
    </p:spTree>
    <p:extLst>
      <p:ext uri="{BB962C8B-B14F-4D97-AF65-F5344CB8AC3E}">
        <p14:creationId xmlns:p14="http://schemas.microsoft.com/office/powerpoint/2010/main" val="70215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4900E8-9032-3743-9EA1-9453BC7B6F8F}" type="datetime1">
              <a:rPr lang="en-US" smtClean="0"/>
              <a:t>10/9/17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38519-1D4D-CE45-A00D-B6526563CECB}" type="datetime1">
              <a:rPr lang="en-US" smtClean="0"/>
              <a:t>10/9/17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8A200-091C-6642-AD67-822A714851AD}" type="datetime1">
              <a:rPr lang="en-US" smtClean="0"/>
              <a:t>10/9/17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3FF18-59EF-1D4B-8A40-E3C3B33317F1}" type="datetime1">
              <a:rPr lang="en-US" smtClean="0"/>
              <a:t>10/9/17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211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29FCF-52F4-ED4D-884F-B57467755638}" type="datetime1">
              <a:rPr lang="en-US" smtClean="0"/>
              <a:t>10/9/17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DBBC7A-E932-2B42-8FD8-B02D7FE48FEA}" type="datetime1">
              <a:rPr lang="en-US" smtClean="0"/>
              <a:t>10/9/17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B834A-21AB-454A-A495-44411AB8341B}" type="datetime1">
              <a:rPr lang="en-US" smtClean="0"/>
              <a:t>10/9/17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4CBD5F-D1AD-7641-9D4A-E25FDE092DB3}" type="datetime1">
              <a:rPr lang="en-US" smtClean="0"/>
              <a:t>10/9/17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5F0240-818B-DE46-AA06-138927EA9825}" type="datetime1">
              <a:rPr lang="en-US" smtClean="0"/>
              <a:t>10/9/17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B5E59-FBF4-164B-91F6-0E7C1E8A7B71}" type="datetime1">
              <a:rPr lang="en-US" smtClean="0"/>
              <a:t>10/9/17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1251B-3CAB-6746-AAAE-CA81946AE134}" type="datetime1">
              <a:rPr lang="en-US" smtClean="0"/>
              <a:t>10/9/17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B31BC-C513-9045-8D4C-1F3FEBEB1E83}" type="datetime1">
              <a:rPr lang="en-US" smtClean="0"/>
              <a:t>10/9/17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FB1A4F-73C5-3A44-9E5C-32532E2CB91B}" type="datetime1">
              <a:rPr lang="en-US" smtClean="0"/>
              <a:t>10/9/17</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3221603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5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tif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80934"/>
            <a:ext cx="9144001" cy="6096001"/>
          </a:xfrm>
          <a:prstGeom prst="rect">
            <a:avLst/>
          </a:prstGeom>
        </p:spPr>
      </p:pic>
      <p:sp>
        <p:nvSpPr>
          <p:cNvPr id="16" name="Rectangle 15"/>
          <p:cNvSpPr/>
          <p:nvPr/>
        </p:nvSpPr>
        <p:spPr>
          <a:xfrm>
            <a:off x="-1" y="3080397"/>
            <a:ext cx="9144001" cy="2063103"/>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sz="half" idx="1"/>
          </p:nvPr>
        </p:nvSpPr>
        <p:spPr>
          <a:xfrm>
            <a:off x="58058" y="2269375"/>
            <a:ext cx="6139543" cy="3722264"/>
          </a:xfrm>
        </p:spPr>
        <p:txBody>
          <a:bodyPr anchor="ctr">
            <a:normAutofit/>
          </a:bodyPr>
          <a:lstStyle/>
          <a:p>
            <a:pPr marL="0" indent="0" algn="r">
              <a:buNone/>
            </a:pPr>
            <a:r>
              <a:rPr lang="en-US" sz="3600" b="1" dirty="0" smtClean="0">
                <a:solidFill>
                  <a:schemeClr val="bg1"/>
                </a:solidFill>
                <a:cs typeface="Arial"/>
              </a:rPr>
              <a:t>ACADEMIC AFFAIRS UPDATE</a:t>
            </a:r>
            <a:endParaRPr lang="en-US" sz="3600" dirty="0">
              <a:solidFill>
                <a:schemeClr val="bg1"/>
              </a:solidFill>
            </a:endParaRPr>
          </a:p>
        </p:txBody>
      </p:sp>
      <p:sp>
        <p:nvSpPr>
          <p:cNvPr id="6" name="Content Placeholder 5"/>
          <p:cNvSpPr>
            <a:spLocks noGrp="1"/>
          </p:cNvSpPr>
          <p:nvPr>
            <p:ph sz="half" idx="2"/>
          </p:nvPr>
        </p:nvSpPr>
        <p:spPr>
          <a:xfrm>
            <a:off x="6623543" y="2269376"/>
            <a:ext cx="2389827" cy="3722264"/>
          </a:xfrm>
        </p:spPr>
        <p:txBody>
          <a:bodyPr anchor="ctr">
            <a:normAutofit/>
          </a:bodyPr>
          <a:lstStyle/>
          <a:p>
            <a:pPr marL="0" indent="0">
              <a:buNone/>
            </a:pPr>
            <a:r>
              <a:rPr lang="en-US" sz="2400" dirty="0" smtClean="0">
                <a:solidFill>
                  <a:schemeClr val="bg1"/>
                </a:solidFill>
              </a:rPr>
              <a:t>Sally McRorie, Provost</a:t>
            </a:r>
          </a:p>
          <a:p>
            <a:pPr marL="0" indent="0">
              <a:buNone/>
            </a:pPr>
            <a:r>
              <a:rPr lang="en-US" sz="1400" dirty="0" smtClean="0">
                <a:solidFill>
                  <a:schemeClr val="bg1"/>
                </a:solidFill>
              </a:rPr>
              <a:t>Deans and Chairs Meeting</a:t>
            </a:r>
          </a:p>
          <a:p>
            <a:pPr marL="0" indent="0">
              <a:buNone/>
            </a:pPr>
            <a:r>
              <a:rPr lang="en-US" sz="1400" dirty="0" smtClean="0">
                <a:solidFill>
                  <a:schemeClr val="bg1"/>
                </a:solidFill>
              </a:rPr>
              <a:t>October 10, 2017</a:t>
            </a:r>
          </a:p>
        </p:txBody>
      </p:sp>
      <p:cxnSp>
        <p:nvCxnSpPr>
          <p:cNvPr id="8" name="Straight Connector 7"/>
          <p:cNvCxnSpPr/>
          <p:nvPr/>
        </p:nvCxnSpPr>
        <p:spPr>
          <a:xfrm>
            <a:off x="6410572" y="3321401"/>
            <a:ext cx="0" cy="16303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696" y="2263806"/>
            <a:ext cx="1156608" cy="1155101"/>
          </a:xfrm>
          <a:prstGeom prst="rect">
            <a:avLst/>
          </a:prstGeom>
        </p:spPr>
      </p:pic>
      <p:sp>
        <p:nvSpPr>
          <p:cNvPr id="3" name="Slide Number Placeholder 2"/>
          <p:cNvSpPr>
            <a:spLocks noGrp="1"/>
          </p:cNvSpPr>
          <p:nvPr>
            <p:ph type="sldNum" sz="quarter" idx="12"/>
          </p:nvPr>
        </p:nvSpPr>
        <p:spPr/>
        <p:txBody>
          <a:bodyPr/>
          <a:lstStyle/>
          <a:p>
            <a:fld id="{82DA34B5-7C80-464F-9A62-3711C8F85D9D}" type="slidenum">
              <a:rPr lang="en-US" smtClean="0"/>
              <a:t>1</a:t>
            </a:fld>
            <a:endParaRPr lang="en-US" dirty="0"/>
          </a:p>
        </p:txBody>
      </p:sp>
    </p:spTree>
    <p:extLst>
      <p:ext uri="{BB962C8B-B14F-4D97-AF65-F5344CB8AC3E}">
        <p14:creationId xmlns:p14="http://schemas.microsoft.com/office/powerpoint/2010/main" val="1911594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273844"/>
            <a:ext cx="7886700" cy="994172"/>
          </a:xfrm>
        </p:spPr>
        <p:txBody>
          <a:bodyPr>
            <a:normAutofit/>
          </a:bodyPr>
          <a:lstStyle/>
          <a:p>
            <a:pPr algn="ctr"/>
            <a:r>
              <a:rPr lang="en-US" sz="3600" b="1" cap="all" dirty="0" smtClean="0">
                <a:solidFill>
                  <a:srgbClr val="782F40"/>
                </a:solidFill>
                <a:latin typeface="+mn-lt"/>
              </a:rPr>
              <a:t>Faculty hiring</a:t>
            </a:r>
            <a:endParaRPr lang="en-US" sz="3600" b="1" cap="all" dirty="0">
              <a:solidFill>
                <a:srgbClr val="782F40"/>
              </a:solidFill>
              <a:latin typeface="+mn-lt"/>
            </a:endParaRPr>
          </a:p>
        </p:txBody>
      </p:sp>
      <p:cxnSp>
        <p:nvCxnSpPr>
          <p:cNvPr id="22" name="Straight Connector 21"/>
          <p:cNvCxnSpPr/>
          <p:nvPr/>
        </p:nvCxnSpPr>
        <p:spPr>
          <a:xfrm>
            <a:off x="2386706" y="1225681"/>
            <a:ext cx="4370589"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4294967295"/>
          </p:nvPr>
        </p:nvSpPr>
        <p:spPr>
          <a:xfrm>
            <a:off x="1329267" y="1625600"/>
            <a:ext cx="6485466" cy="2446867"/>
          </a:xfrm>
          <a:prstGeom prst="rect">
            <a:avLst/>
          </a:prstGeom>
        </p:spPr>
        <p:txBody>
          <a:bodyPr anchor="ctr">
            <a:noAutofit/>
          </a:bodyPr>
          <a:lstStyle/>
          <a:p>
            <a:pPr>
              <a:spcBef>
                <a:spcPts val="1350"/>
              </a:spcBef>
            </a:pPr>
            <a:r>
              <a:rPr lang="en-US" sz="2800" dirty="0" smtClean="0">
                <a:solidFill>
                  <a:srgbClr val="782F40"/>
                </a:solidFill>
              </a:rPr>
              <a:t>Launching largest single-year faculty hiring initiative in FSU’s history</a:t>
            </a:r>
          </a:p>
          <a:p>
            <a:pPr>
              <a:spcBef>
                <a:spcPts val="1350"/>
              </a:spcBef>
            </a:pPr>
            <a:r>
              <a:rPr lang="en-US" sz="2800" dirty="0" smtClean="0">
                <a:solidFill>
                  <a:srgbClr val="782F40"/>
                </a:solidFill>
              </a:rPr>
              <a:t>Authorized recruitment of 125 new faculty lines across the university to advance metrics and profile</a:t>
            </a:r>
          </a:p>
        </p:txBody>
      </p:sp>
      <p:sp>
        <p:nvSpPr>
          <p:cNvPr id="2" name="Slide Number Placeholder 1"/>
          <p:cNvSpPr>
            <a:spLocks noGrp="1"/>
          </p:cNvSpPr>
          <p:nvPr>
            <p:ph type="sldNum" sz="quarter" idx="12"/>
          </p:nvPr>
        </p:nvSpPr>
        <p:spPr/>
        <p:txBody>
          <a:bodyPr/>
          <a:lstStyle/>
          <a:p>
            <a:fld id="{82DA34B5-7C80-464F-9A62-3711C8F85D9D}" type="slidenum">
              <a:rPr lang="en-US" smtClean="0"/>
              <a:t>10</a:t>
            </a:fld>
            <a:endParaRPr lang="en-US" dirty="0"/>
          </a:p>
        </p:txBody>
      </p:sp>
    </p:spTree>
    <p:extLst>
      <p:ext uri="{BB962C8B-B14F-4D97-AF65-F5344CB8AC3E}">
        <p14:creationId xmlns:p14="http://schemas.microsoft.com/office/powerpoint/2010/main" val="1590172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273844"/>
            <a:ext cx="7886700" cy="994172"/>
          </a:xfrm>
        </p:spPr>
        <p:txBody>
          <a:bodyPr>
            <a:normAutofit/>
          </a:bodyPr>
          <a:lstStyle/>
          <a:p>
            <a:pPr algn="ctr"/>
            <a:r>
              <a:rPr lang="en-US" sz="3600" b="1" cap="all" dirty="0" smtClean="0">
                <a:solidFill>
                  <a:srgbClr val="782F40"/>
                </a:solidFill>
                <a:latin typeface="+mn-lt"/>
              </a:rPr>
              <a:t>Faculty hiring</a:t>
            </a:r>
            <a:endParaRPr lang="en-US" sz="3600" b="1" cap="all" dirty="0">
              <a:solidFill>
                <a:srgbClr val="782F40"/>
              </a:solidFill>
              <a:latin typeface="+mn-lt"/>
            </a:endParaRPr>
          </a:p>
        </p:txBody>
      </p:sp>
      <p:cxnSp>
        <p:nvCxnSpPr>
          <p:cNvPr id="22" name="Straight Connector 21"/>
          <p:cNvCxnSpPr/>
          <p:nvPr/>
        </p:nvCxnSpPr>
        <p:spPr>
          <a:xfrm>
            <a:off x="2386706" y="1225681"/>
            <a:ext cx="4370589"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4294967295"/>
          </p:nvPr>
        </p:nvSpPr>
        <p:spPr>
          <a:xfrm>
            <a:off x="1667933" y="1693333"/>
            <a:ext cx="5808134" cy="2751667"/>
          </a:xfrm>
          <a:prstGeom prst="rect">
            <a:avLst/>
          </a:prstGeom>
        </p:spPr>
        <p:txBody>
          <a:bodyPr anchor="ctr">
            <a:noAutofit/>
          </a:bodyPr>
          <a:lstStyle/>
          <a:p>
            <a:pPr marL="0" indent="0">
              <a:spcBef>
                <a:spcPts val="1350"/>
              </a:spcBef>
              <a:buNone/>
            </a:pPr>
            <a:r>
              <a:rPr lang="en-US" sz="2400" dirty="0" smtClean="0">
                <a:solidFill>
                  <a:srgbClr val="782F40"/>
                </a:solidFill>
              </a:rPr>
              <a:t>Metrics-based:</a:t>
            </a:r>
          </a:p>
          <a:p>
            <a:pPr>
              <a:spcBef>
                <a:spcPts val="1350"/>
              </a:spcBef>
            </a:pPr>
            <a:r>
              <a:rPr lang="en-US" sz="2400" dirty="0" smtClean="0">
                <a:solidFill>
                  <a:srgbClr val="782F40"/>
                </a:solidFill>
              </a:rPr>
              <a:t>Reduce class size and bottlenecks</a:t>
            </a:r>
          </a:p>
          <a:p>
            <a:pPr>
              <a:spcBef>
                <a:spcPts val="1350"/>
              </a:spcBef>
            </a:pPr>
            <a:r>
              <a:rPr lang="en-US" sz="2400" dirty="0" smtClean="0">
                <a:solidFill>
                  <a:srgbClr val="782F40"/>
                </a:solidFill>
              </a:rPr>
              <a:t>Improve four-graduation rates</a:t>
            </a:r>
          </a:p>
          <a:p>
            <a:pPr>
              <a:spcBef>
                <a:spcPts val="1350"/>
              </a:spcBef>
            </a:pPr>
            <a:r>
              <a:rPr lang="en-US" sz="2400" dirty="0" smtClean="0">
                <a:solidFill>
                  <a:srgbClr val="782F40"/>
                </a:solidFill>
              </a:rPr>
              <a:t>Increase student engagement activities</a:t>
            </a:r>
          </a:p>
          <a:p>
            <a:pPr>
              <a:spcBef>
                <a:spcPts val="1350"/>
              </a:spcBef>
            </a:pPr>
            <a:r>
              <a:rPr lang="en-US" sz="2400" dirty="0" smtClean="0">
                <a:solidFill>
                  <a:srgbClr val="782F40"/>
                </a:solidFill>
              </a:rPr>
              <a:t>Promote student post-graduation outcomes</a:t>
            </a:r>
          </a:p>
          <a:p>
            <a:pPr>
              <a:spcBef>
                <a:spcPts val="1350"/>
              </a:spcBef>
            </a:pPr>
            <a:r>
              <a:rPr lang="en-US" sz="2400" dirty="0" smtClean="0">
                <a:solidFill>
                  <a:srgbClr val="782F40"/>
                </a:solidFill>
              </a:rPr>
              <a:t>Elevate graduation education and research</a:t>
            </a:r>
          </a:p>
        </p:txBody>
      </p:sp>
      <p:sp>
        <p:nvSpPr>
          <p:cNvPr id="2" name="Slide Number Placeholder 1"/>
          <p:cNvSpPr>
            <a:spLocks noGrp="1"/>
          </p:cNvSpPr>
          <p:nvPr>
            <p:ph type="sldNum" sz="quarter" idx="12"/>
          </p:nvPr>
        </p:nvSpPr>
        <p:spPr/>
        <p:txBody>
          <a:bodyPr/>
          <a:lstStyle/>
          <a:p>
            <a:fld id="{82DA34B5-7C80-464F-9A62-3711C8F85D9D}" type="slidenum">
              <a:rPr lang="en-US" smtClean="0"/>
              <a:t>11</a:t>
            </a:fld>
            <a:endParaRPr lang="en-US" dirty="0"/>
          </a:p>
        </p:txBody>
      </p:sp>
    </p:spTree>
    <p:extLst>
      <p:ext uri="{BB962C8B-B14F-4D97-AF65-F5344CB8AC3E}">
        <p14:creationId xmlns:p14="http://schemas.microsoft.com/office/powerpoint/2010/main" val="154404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273844"/>
            <a:ext cx="7886700" cy="994172"/>
          </a:xfrm>
        </p:spPr>
        <p:txBody>
          <a:bodyPr>
            <a:normAutofit/>
          </a:bodyPr>
          <a:lstStyle/>
          <a:p>
            <a:pPr algn="ctr"/>
            <a:r>
              <a:rPr lang="en-US" sz="3600" b="1" cap="all" dirty="0" smtClean="0">
                <a:solidFill>
                  <a:srgbClr val="782F40"/>
                </a:solidFill>
                <a:latin typeface="+mn-lt"/>
              </a:rPr>
              <a:t>Faculty Search Committee Training</a:t>
            </a:r>
            <a:endParaRPr lang="en-US" sz="3600" b="1" cap="all" dirty="0">
              <a:solidFill>
                <a:srgbClr val="782F40"/>
              </a:solidFill>
              <a:latin typeface="+mn-lt"/>
            </a:endParaRPr>
          </a:p>
        </p:txBody>
      </p:sp>
      <p:cxnSp>
        <p:nvCxnSpPr>
          <p:cNvPr id="22" name="Straight Connector 21"/>
          <p:cNvCxnSpPr/>
          <p:nvPr/>
        </p:nvCxnSpPr>
        <p:spPr>
          <a:xfrm>
            <a:off x="2347960" y="1117193"/>
            <a:ext cx="4370589"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4294967295"/>
          </p:nvPr>
        </p:nvSpPr>
        <p:spPr>
          <a:xfrm>
            <a:off x="77491" y="1447568"/>
            <a:ext cx="9306731" cy="2751667"/>
          </a:xfrm>
          <a:prstGeom prst="rect">
            <a:avLst/>
          </a:prstGeom>
        </p:spPr>
        <p:txBody>
          <a:bodyPr anchor="ctr">
            <a:noAutofit/>
          </a:bodyPr>
          <a:lstStyle/>
          <a:p>
            <a:pPr marL="0" indent="0">
              <a:spcBef>
                <a:spcPts val="0"/>
              </a:spcBef>
              <a:spcAft>
                <a:spcPts val="1800"/>
              </a:spcAft>
              <a:buNone/>
            </a:pPr>
            <a:r>
              <a:rPr lang="en-US" sz="2000" dirty="0" smtClean="0">
                <a:solidFill>
                  <a:srgbClr val="782F40"/>
                </a:solidFill>
              </a:rPr>
              <a:t>Practical </a:t>
            </a:r>
            <a:r>
              <a:rPr lang="en-US" sz="2000" dirty="0">
                <a:solidFill>
                  <a:srgbClr val="782F40"/>
                </a:solidFill>
              </a:rPr>
              <a:t>and convenient online training that takes you through all phases of the recruiting process, including:</a:t>
            </a:r>
          </a:p>
          <a:p>
            <a:pPr marL="428625" indent="-258366">
              <a:spcBef>
                <a:spcPts val="0"/>
              </a:spcBef>
              <a:spcAft>
                <a:spcPts val="1350"/>
              </a:spcAft>
            </a:pPr>
            <a:r>
              <a:rPr lang="en-US" sz="1800" dirty="0">
                <a:solidFill>
                  <a:srgbClr val="782F40"/>
                </a:solidFill>
              </a:rPr>
              <a:t>Creating a search committee and defining roles.</a:t>
            </a:r>
          </a:p>
          <a:p>
            <a:pPr marL="428625" indent="-258366">
              <a:spcBef>
                <a:spcPts val="0"/>
              </a:spcBef>
              <a:spcAft>
                <a:spcPts val="1350"/>
              </a:spcAft>
            </a:pPr>
            <a:r>
              <a:rPr lang="en-US" sz="1800" dirty="0">
                <a:solidFill>
                  <a:srgbClr val="782F40"/>
                </a:solidFill>
              </a:rPr>
              <a:t>Building the best applicant pool through active recruiting.</a:t>
            </a:r>
          </a:p>
          <a:p>
            <a:pPr marL="428625" indent="-258366">
              <a:spcBef>
                <a:spcPts val="0"/>
              </a:spcBef>
              <a:spcAft>
                <a:spcPts val="1350"/>
              </a:spcAft>
            </a:pPr>
            <a:r>
              <a:rPr lang="en-US" sz="1800" dirty="0">
                <a:solidFill>
                  <a:srgbClr val="782F40"/>
                </a:solidFill>
              </a:rPr>
              <a:t>Interviewing do’s and don’ts</a:t>
            </a:r>
            <a:r>
              <a:rPr lang="en-US" sz="1800" dirty="0" smtClean="0">
                <a:solidFill>
                  <a:srgbClr val="782F40"/>
                </a:solidFill>
              </a:rPr>
              <a:t>.</a:t>
            </a:r>
          </a:p>
          <a:p>
            <a:pPr marL="428625" indent="-258366">
              <a:spcBef>
                <a:spcPts val="0"/>
              </a:spcBef>
              <a:spcAft>
                <a:spcPts val="1350"/>
              </a:spcAft>
            </a:pPr>
            <a:r>
              <a:rPr lang="en-US" sz="1800" dirty="0">
                <a:solidFill>
                  <a:srgbClr val="782F40"/>
                </a:solidFill>
              </a:rPr>
              <a:t>Diversity Resources &amp; Implicit Bias Assessment-IAD </a:t>
            </a:r>
          </a:p>
          <a:p>
            <a:pPr marL="428625" indent="-258366">
              <a:spcBef>
                <a:spcPts val="0"/>
              </a:spcBef>
              <a:spcAft>
                <a:spcPts val="1350"/>
              </a:spcAft>
            </a:pPr>
            <a:r>
              <a:rPr lang="en-US" sz="1800" dirty="0">
                <a:solidFill>
                  <a:srgbClr val="782F40"/>
                </a:solidFill>
              </a:rPr>
              <a:t>Legal, recordkeeping, and university requirements.</a:t>
            </a:r>
          </a:p>
          <a:p>
            <a:pPr marL="428625" indent="-258366">
              <a:spcBef>
                <a:spcPts val="0"/>
              </a:spcBef>
            </a:pPr>
            <a:r>
              <a:rPr lang="en-US" sz="1800" dirty="0">
                <a:solidFill>
                  <a:srgbClr val="782F40"/>
                </a:solidFill>
              </a:rPr>
              <a:t>Welcoming a new colleague into your </a:t>
            </a:r>
            <a:r>
              <a:rPr lang="en-US" sz="1800" dirty="0" smtClean="0">
                <a:solidFill>
                  <a:srgbClr val="782F40"/>
                </a:solidFill>
              </a:rPr>
              <a:t>department.</a:t>
            </a:r>
          </a:p>
        </p:txBody>
      </p:sp>
      <p:grpSp>
        <p:nvGrpSpPr>
          <p:cNvPr id="5" name="Group 4"/>
          <p:cNvGrpSpPr/>
          <p:nvPr/>
        </p:nvGrpSpPr>
        <p:grpSpPr>
          <a:xfrm>
            <a:off x="5997878" y="1960536"/>
            <a:ext cx="3107410" cy="2943649"/>
            <a:chOff x="6232525" y="2701926"/>
            <a:chExt cx="5010150" cy="40195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525" y="2701926"/>
              <a:ext cx="5010150" cy="4019550"/>
            </a:xfrm>
            <a:prstGeom prst="rect">
              <a:avLst/>
            </a:prstGeom>
          </p:spPr>
        </p:pic>
        <p:pic>
          <p:nvPicPr>
            <p:cNvPr id="8" name="Picture 7"/>
            <p:cNvPicPr>
              <a:picLocks noChangeAspect="1"/>
            </p:cNvPicPr>
            <p:nvPr/>
          </p:nvPicPr>
          <p:blipFill>
            <a:blip r:embed="rId4"/>
            <a:stretch>
              <a:fillRect/>
            </a:stretch>
          </p:blipFill>
          <p:spPr>
            <a:xfrm>
              <a:off x="6720281" y="2895600"/>
              <a:ext cx="4034638" cy="2786665"/>
            </a:xfrm>
            <a:prstGeom prst="rect">
              <a:avLst/>
            </a:prstGeom>
          </p:spPr>
        </p:pic>
        <p:pic>
          <p:nvPicPr>
            <p:cNvPr id="9" name="Picture 8"/>
            <p:cNvPicPr>
              <a:picLocks noChangeAspect="1"/>
            </p:cNvPicPr>
            <p:nvPr/>
          </p:nvPicPr>
          <p:blipFill>
            <a:blip r:embed="rId5"/>
            <a:stretch>
              <a:fillRect/>
            </a:stretch>
          </p:blipFill>
          <p:spPr>
            <a:xfrm>
              <a:off x="7528894" y="3452019"/>
              <a:ext cx="2586979" cy="1447800"/>
            </a:xfrm>
            <a:prstGeom prst="rect">
              <a:avLst/>
            </a:prstGeom>
            <a:ln w="1905" cap="sq">
              <a:solidFill>
                <a:srgbClr val="000000"/>
              </a:solidFill>
              <a:prstDash val="solid"/>
              <a:miter lim="800000"/>
            </a:ln>
            <a:effectLst>
              <a:outerShdw blurRad="50800" dist="38100" dir="2700000" algn="tl" rotWithShape="0">
                <a:srgbClr val="000000">
                  <a:alpha val="43000"/>
                </a:srgbClr>
              </a:outerShdw>
            </a:effectLst>
          </p:spPr>
        </p:pic>
      </p:grpSp>
      <p:sp>
        <p:nvSpPr>
          <p:cNvPr id="2" name="Slide Number Placeholder 1"/>
          <p:cNvSpPr>
            <a:spLocks noGrp="1"/>
          </p:cNvSpPr>
          <p:nvPr>
            <p:ph type="sldNum" sz="quarter" idx="12"/>
          </p:nvPr>
        </p:nvSpPr>
        <p:spPr/>
        <p:txBody>
          <a:bodyPr/>
          <a:lstStyle/>
          <a:p>
            <a:fld id="{82DA34B5-7C80-464F-9A62-3711C8F85D9D}" type="slidenum">
              <a:rPr lang="en-US" smtClean="0"/>
              <a:t>12</a:t>
            </a:fld>
            <a:endParaRPr lang="en-US" dirty="0"/>
          </a:p>
        </p:txBody>
      </p:sp>
    </p:spTree>
    <p:extLst>
      <p:ext uri="{BB962C8B-B14F-4D97-AF65-F5344CB8AC3E}">
        <p14:creationId xmlns:p14="http://schemas.microsoft.com/office/powerpoint/2010/main" val="1752266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273844"/>
            <a:ext cx="7886700" cy="994172"/>
          </a:xfrm>
        </p:spPr>
        <p:txBody>
          <a:bodyPr>
            <a:normAutofit/>
          </a:bodyPr>
          <a:lstStyle/>
          <a:p>
            <a:pPr algn="ctr"/>
            <a:r>
              <a:rPr lang="en-US" sz="3600" b="1" cap="all" dirty="0" smtClean="0">
                <a:solidFill>
                  <a:srgbClr val="782F40"/>
                </a:solidFill>
                <a:latin typeface="+mn-lt"/>
              </a:rPr>
              <a:t>Student support &amp; engagement</a:t>
            </a:r>
            <a:endParaRPr lang="en-US" sz="3600" b="1" cap="all" dirty="0">
              <a:solidFill>
                <a:srgbClr val="782F40"/>
              </a:solidFill>
              <a:latin typeface="+mn-lt"/>
            </a:endParaRPr>
          </a:p>
        </p:txBody>
      </p:sp>
      <p:cxnSp>
        <p:nvCxnSpPr>
          <p:cNvPr id="22" name="Straight Connector 21"/>
          <p:cNvCxnSpPr/>
          <p:nvPr/>
        </p:nvCxnSpPr>
        <p:spPr>
          <a:xfrm>
            <a:off x="2386706" y="1225681"/>
            <a:ext cx="4370589"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4294967295"/>
          </p:nvPr>
        </p:nvSpPr>
        <p:spPr>
          <a:xfrm>
            <a:off x="1414462" y="1608092"/>
            <a:ext cx="6315075" cy="2455334"/>
          </a:xfrm>
          <a:prstGeom prst="rect">
            <a:avLst/>
          </a:prstGeom>
        </p:spPr>
        <p:txBody>
          <a:bodyPr anchor="ctr">
            <a:noAutofit/>
          </a:bodyPr>
          <a:lstStyle/>
          <a:p>
            <a:pPr>
              <a:spcBef>
                <a:spcPts val="1350"/>
              </a:spcBef>
            </a:pPr>
            <a:r>
              <a:rPr lang="en-US" sz="2400" dirty="0" smtClean="0">
                <a:solidFill>
                  <a:srgbClr val="782F40"/>
                </a:solidFill>
              </a:rPr>
              <a:t>Expand advising and student support</a:t>
            </a:r>
          </a:p>
          <a:p>
            <a:pPr>
              <a:spcBef>
                <a:spcPts val="1350"/>
              </a:spcBef>
            </a:pPr>
            <a:r>
              <a:rPr lang="en-US" sz="2400" dirty="0" smtClean="0">
                <a:solidFill>
                  <a:srgbClr val="782F40"/>
                </a:solidFill>
              </a:rPr>
              <a:t>Improve student success in the classroom</a:t>
            </a:r>
          </a:p>
          <a:p>
            <a:pPr>
              <a:spcBef>
                <a:spcPts val="1350"/>
              </a:spcBef>
            </a:pPr>
            <a:r>
              <a:rPr lang="en-US" sz="2400" dirty="0" smtClean="0">
                <a:solidFill>
                  <a:srgbClr val="782F40"/>
                </a:solidFill>
              </a:rPr>
              <a:t>Expand experimental learning, like internships and job shadowing, undergraduate research, service-learning, and international education</a:t>
            </a:r>
          </a:p>
        </p:txBody>
      </p:sp>
      <p:sp>
        <p:nvSpPr>
          <p:cNvPr id="2" name="Slide Number Placeholder 1"/>
          <p:cNvSpPr>
            <a:spLocks noGrp="1"/>
          </p:cNvSpPr>
          <p:nvPr>
            <p:ph type="sldNum" sz="quarter" idx="12"/>
          </p:nvPr>
        </p:nvSpPr>
        <p:spPr/>
        <p:txBody>
          <a:bodyPr/>
          <a:lstStyle/>
          <a:p>
            <a:fld id="{82DA34B5-7C80-464F-9A62-3711C8F85D9D}" type="slidenum">
              <a:rPr lang="en-US" smtClean="0"/>
              <a:t>13</a:t>
            </a:fld>
            <a:endParaRPr lang="en-US" dirty="0"/>
          </a:p>
        </p:txBody>
      </p:sp>
    </p:spTree>
    <p:extLst>
      <p:ext uri="{BB962C8B-B14F-4D97-AF65-F5344CB8AC3E}">
        <p14:creationId xmlns:p14="http://schemas.microsoft.com/office/powerpoint/2010/main" val="1142926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273844"/>
            <a:ext cx="7886700" cy="994172"/>
          </a:xfrm>
        </p:spPr>
        <p:txBody>
          <a:bodyPr>
            <a:normAutofit fontScale="90000"/>
          </a:bodyPr>
          <a:lstStyle/>
          <a:p>
            <a:pPr algn="ctr"/>
            <a:r>
              <a:rPr lang="en-US" sz="3600" b="1" cap="all" dirty="0" smtClean="0">
                <a:solidFill>
                  <a:srgbClr val="782F40"/>
                </a:solidFill>
                <a:latin typeface="+mn-lt"/>
              </a:rPr>
              <a:t>Marketing, branding &amp; recruitment</a:t>
            </a:r>
            <a:endParaRPr lang="en-US" sz="3600" b="1" cap="all" dirty="0">
              <a:solidFill>
                <a:srgbClr val="782F40"/>
              </a:solidFill>
              <a:latin typeface="+mn-lt"/>
            </a:endParaRPr>
          </a:p>
        </p:txBody>
      </p:sp>
      <p:cxnSp>
        <p:nvCxnSpPr>
          <p:cNvPr id="22" name="Straight Connector 21"/>
          <p:cNvCxnSpPr/>
          <p:nvPr/>
        </p:nvCxnSpPr>
        <p:spPr>
          <a:xfrm>
            <a:off x="2386706" y="1225681"/>
            <a:ext cx="4370589"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4294967295"/>
          </p:nvPr>
        </p:nvSpPr>
        <p:spPr>
          <a:xfrm>
            <a:off x="1667933" y="1693334"/>
            <a:ext cx="5808134" cy="2692400"/>
          </a:xfrm>
          <a:prstGeom prst="rect">
            <a:avLst/>
          </a:prstGeom>
        </p:spPr>
        <p:txBody>
          <a:bodyPr anchor="ctr">
            <a:noAutofit/>
          </a:bodyPr>
          <a:lstStyle/>
          <a:p>
            <a:pPr marL="0" indent="0">
              <a:spcBef>
                <a:spcPts val="1350"/>
              </a:spcBef>
              <a:buNone/>
            </a:pPr>
            <a:r>
              <a:rPr lang="en-US" sz="2400" dirty="0" smtClean="0">
                <a:solidFill>
                  <a:srgbClr val="782F40"/>
                </a:solidFill>
              </a:rPr>
              <a:t>Elevate FSU’s Reputation</a:t>
            </a:r>
          </a:p>
          <a:p>
            <a:pPr>
              <a:spcBef>
                <a:spcPts val="1350"/>
              </a:spcBef>
            </a:pPr>
            <a:r>
              <a:rPr lang="en-US" sz="2400" dirty="0" smtClean="0">
                <a:solidFill>
                  <a:srgbClr val="782F40"/>
                </a:solidFill>
              </a:rPr>
              <a:t>University Branding Initiative</a:t>
            </a:r>
          </a:p>
          <a:p>
            <a:pPr>
              <a:spcBef>
                <a:spcPts val="1350"/>
              </a:spcBef>
            </a:pPr>
            <a:r>
              <a:rPr lang="en-US" sz="2400" dirty="0" smtClean="0">
                <a:solidFill>
                  <a:srgbClr val="782F40"/>
                </a:solidFill>
              </a:rPr>
              <a:t>Improve Student Academic Profile</a:t>
            </a:r>
          </a:p>
          <a:p>
            <a:pPr lvl="1">
              <a:spcBef>
                <a:spcPts val="1350"/>
              </a:spcBef>
              <a:buFont typeface="LucidaGrande" charset="0"/>
              <a:buChar char="-"/>
            </a:pPr>
            <a:r>
              <a:rPr lang="en-US" dirty="0" smtClean="0">
                <a:solidFill>
                  <a:srgbClr val="782F40"/>
                </a:solidFill>
              </a:rPr>
              <a:t>Acceptance Rate</a:t>
            </a:r>
          </a:p>
          <a:p>
            <a:pPr lvl="1">
              <a:spcBef>
                <a:spcPts val="1350"/>
              </a:spcBef>
              <a:buFont typeface="LucidaGrande" charset="0"/>
              <a:buChar char="-"/>
            </a:pPr>
            <a:r>
              <a:rPr lang="en-US" dirty="0" smtClean="0">
                <a:solidFill>
                  <a:srgbClr val="782F40"/>
                </a:solidFill>
              </a:rPr>
              <a:t>Top 10% of Class and Test Scores</a:t>
            </a:r>
          </a:p>
          <a:p>
            <a:pPr>
              <a:spcBef>
                <a:spcPts val="1350"/>
              </a:spcBef>
            </a:pPr>
            <a:r>
              <a:rPr lang="en-US" dirty="0" smtClean="0">
                <a:solidFill>
                  <a:srgbClr val="782F40"/>
                </a:solidFill>
              </a:rPr>
              <a:t>Increase Graduate Applications and Enrollment</a:t>
            </a:r>
          </a:p>
        </p:txBody>
      </p:sp>
      <p:sp>
        <p:nvSpPr>
          <p:cNvPr id="2" name="Slide Number Placeholder 1"/>
          <p:cNvSpPr>
            <a:spLocks noGrp="1"/>
          </p:cNvSpPr>
          <p:nvPr>
            <p:ph type="sldNum" sz="quarter" idx="12"/>
          </p:nvPr>
        </p:nvSpPr>
        <p:spPr/>
        <p:txBody>
          <a:bodyPr/>
          <a:lstStyle/>
          <a:p>
            <a:fld id="{82DA34B5-7C80-464F-9A62-3711C8F85D9D}" type="slidenum">
              <a:rPr lang="en-US" smtClean="0"/>
              <a:t>14</a:t>
            </a:fld>
            <a:endParaRPr lang="en-US" dirty="0"/>
          </a:p>
        </p:txBody>
      </p:sp>
    </p:spTree>
    <p:extLst>
      <p:ext uri="{BB962C8B-B14F-4D97-AF65-F5344CB8AC3E}">
        <p14:creationId xmlns:p14="http://schemas.microsoft.com/office/powerpoint/2010/main" val="229829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868"/>
            <a:ext cx="9144000" cy="6096000"/>
          </a:xfrm>
          <a:prstGeom prst="rect">
            <a:avLst/>
          </a:prstGeom>
        </p:spPr>
      </p:pic>
      <p:sp>
        <p:nvSpPr>
          <p:cNvPr id="16" name="Rectangle 15"/>
          <p:cNvSpPr/>
          <p:nvPr/>
        </p:nvSpPr>
        <p:spPr>
          <a:xfrm>
            <a:off x="-1" y="3080397"/>
            <a:ext cx="9144001" cy="2063103"/>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sz="half" idx="1"/>
          </p:nvPr>
        </p:nvSpPr>
        <p:spPr>
          <a:xfrm>
            <a:off x="0" y="3080397"/>
            <a:ext cx="9144000" cy="2063103"/>
          </a:xfrm>
        </p:spPr>
        <p:txBody>
          <a:bodyPr anchor="ctr">
            <a:normAutofit/>
          </a:bodyPr>
          <a:lstStyle/>
          <a:p>
            <a:pPr marL="0" indent="0" algn="ctr">
              <a:buNone/>
            </a:pPr>
            <a:r>
              <a:rPr lang="en-US" sz="4400" b="1" dirty="0" smtClean="0">
                <a:solidFill>
                  <a:schemeClr val="bg1"/>
                </a:solidFill>
              </a:rPr>
              <a:t>HANDOUT &amp; THANK YOU!</a:t>
            </a:r>
          </a:p>
        </p:txBody>
      </p:sp>
      <p:sp>
        <p:nvSpPr>
          <p:cNvPr id="3" name="Slide Number Placeholder 2"/>
          <p:cNvSpPr>
            <a:spLocks noGrp="1"/>
          </p:cNvSpPr>
          <p:nvPr>
            <p:ph type="sldNum" sz="quarter" idx="12"/>
          </p:nvPr>
        </p:nvSpPr>
        <p:spPr/>
        <p:txBody>
          <a:bodyPr/>
          <a:lstStyle/>
          <a:p>
            <a:fld id="{82DA34B5-7C80-464F-9A62-3711C8F85D9D}" type="slidenum">
              <a:rPr lang="en-US" smtClean="0"/>
              <a:t>15</a:t>
            </a:fld>
            <a:endParaRPr lang="en-US" dirty="0"/>
          </a:p>
        </p:txBody>
      </p:sp>
    </p:spTree>
    <p:extLst>
      <p:ext uri="{BB962C8B-B14F-4D97-AF65-F5344CB8AC3E}">
        <p14:creationId xmlns:p14="http://schemas.microsoft.com/office/powerpoint/2010/main" val="376003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4784" r="17262"/>
          <a:stretch/>
        </p:blipFill>
        <p:spPr>
          <a:xfrm>
            <a:off x="0" y="0"/>
            <a:ext cx="3703319" cy="5143499"/>
          </a:xfrm>
        </p:spPr>
      </p:pic>
      <p:sp>
        <p:nvSpPr>
          <p:cNvPr id="4" name="Content Placeholder 3"/>
          <p:cNvSpPr>
            <a:spLocks noGrp="1"/>
          </p:cNvSpPr>
          <p:nvPr>
            <p:ph sz="half" idx="2"/>
          </p:nvPr>
        </p:nvSpPr>
        <p:spPr>
          <a:xfrm>
            <a:off x="4692650" y="408295"/>
            <a:ext cx="3530600" cy="3936490"/>
          </a:xfrm>
        </p:spPr>
        <p:txBody>
          <a:bodyPr anchor="ctr">
            <a:noAutofit/>
          </a:bodyPr>
          <a:lstStyle/>
          <a:p>
            <a:pPr marL="0" indent="0">
              <a:spcBef>
                <a:spcPts val="0"/>
              </a:spcBef>
              <a:spcAft>
                <a:spcPts val="600"/>
              </a:spcAft>
              <a:buClrTx/>
              <a:buSzTx/>
              <a:buNone/>
            </a:pPr>
            <a:r>
              <a:rPr lang="en-US" sz="2800" b="1" cap="all" dirty="0" smtClean="0">
                <a:solidFill>
                  <a:srgbClr val="782F40"/>
                </a:solidFill>
                <a:cs typeface="Arial"/>
              </a:rPr>
              <a:t>	</a:t>
            </a:r>
          </a:p>
          <a:p>
            <a:pPr marL="0" indent="0">
              <a:spcBef>
                <a:spcPts val="0"/>
              </a:spcBef>
              <a:buClrTx/>
              <a:buSzTx/>
              <a:buNone/>
            </a:pPr>
            <a:r>
              <a:rPr lang="en-US" sz="2800" b="1" cap="all" dirty="0">
                <a:solidFill>
                  <a:srgbClr val="782F40"/>
                </a:solidFill>
                <a:cs typeface="Arial"/>
              </a:rPr>
              <a:t>	</a:t>
            </a:r>
            <a:r>
              <a:rPr lang="en-US" sz="2800" b="1" cap="all" dirty="0" smtClean="0">
                <a:solidFill>
                  <a:srgbClr val="782F40"/>
                </a:solidFill>
                <a:cs typeface="Arial"/>
              </a:rPr>
              <a:t>Overview</a:t>
            </a:r>
            <a:br>
              <a:rPr lang="en-US" sz="2800" b="1" cap="all" dirty="0" smtClean="0">
                <a:solidFill>
                  <a:srgbClr val="782F40"/>
                </a:solidFill>
                <a:cs typeface="Arial"/>
              </a:rPr>
            </a:br>
            <a:endParaRPr lang="en-US" sz="2800" b="1" cap="all" dirty="0" smtClean="0">
              <a:solidFill>
                <a:srgbClr val="782F40"/>
              </a:solidFill>
              <a:cs typeface="Arial"/>
            </a:endParaRPr>
          </a:p>
          <a:p>
            <a:pPr>
              <a:spcBef>
                <a:spcPts val="1350"/>
              </a:spcBef>
            </a:pPr>
            <a:r>
              <a:rPr lang="en-US" sz="2000" dirty="0" smtClean="0">
                <a:solidFill>
                  <a:srgbClr val="782F40"/>
                </a:solidFill>
              </a:rPr>
              <a:t>Student Success Key Updates</a:t>
            </a:r>
          </a:p>
          <a:p>
            <a:pPr>
              <a:spcBef>
                <a:spcPts val="1350"/>
              </a:spcBef>
            </a:pPr>
            <a:r>
              <a:rPr lang="en-US" sz="2000" dirty="0" smtClean="0">
                <a:solidFill>
                  <a:srgbClr val="782F40"/>
                </a:solidFill>
              </a:rPr>
              <a:t>U.S. News and World Report Ranking Breakdown </a:t>
            </a:r>
          </a:p>
          <a:p>
            <a:pPr>
              <a:spcBef>
                <a:spcPts val="1350"/>
              </a:spcBef>
            </a:pPr>
            <a:r>
              <a:rPr lang="en-US" sz="2000" dirty="0" smtClean="0">
                <a:solidFill>
                  <a:srgbClr val="782F40"/>
                </a:solidFill>
              </a:rPr>
              <a:t>Strategic Investments to Improve FSU’s Rankings </a:t>
            </a:r>
            <a:br>
              <a:rPr lang="en-US" sz="2000" dirty="0" smtClean="0">
                <a:solidFill>
                  <a:srgbClr val="782F40"/>
                </a:solidFill>
              </a:rPr>
            </a:br>
            <a:r>
              <a:rPr lang="en-US" sz="2000" dirty="0" smtClean="0">
                <a:solidFill>
                  <a:srgbClr val="782F40"/>
                </a:solidFill>
              </a:rPr>
              <a:t>and Metrics</a:t>
            </a:r>
          </a:p>
          <a:p>
            <a:pPr lvl="1">
              <a:spcBef>
                <a:spcPts val="1350"/>
              </a:spcBef>
              <a:buFont typeface="LucidaGrande" charset="0"/>
              <a:buChar char="-"/>
            </a:pPr>
            <a:r>
              <a:rPr lang="en-US" sz="1700" dirty="0" smtClean="0">
                <a:solidFill>
                  <a:srgbClr val="782F40"/>
                </a:solidFill>
              </a:rPr>
              <a:t>Faculty Hires</a:t>
            </a:r>
          </a:p>
          <a:p>
            <a:pPr lvl="1">
              <a:spcBef>
                <a:spcPts val="1350"/>
              </a:spcBef>
              <a:buFont typeface="LucidaGrande" charset="0"/>
              <a:buChar char="-"/>
            </a:pPr>
            <a:r>
              <a:rPr lang="en-US" sz="1700" dirty="0" smtClean="0">
                <a:solidFill>
                  <a:srgbClr val="782F40"/>
                </a:solidFill>
              </a:rPr>
              <a:t>Student Support &amp; Engagement</a:t>
            </a:r>
          </a:p>
          <a:p>
            <a:pPr lvl="1">
              <a:spcBef>
                <a:spcPts val="1350"/>
              </a:spcBef>
              <a:buFont typeface="LucidaGrande" charset="0"/>
              <a:buChar char="-"/>
            </a:pPr>
            <a:r>
              <a:rPr lang="en-US" sz="1700" dirty="0" smtClean="0">
                <a:solidFill>
                  <a:srgbClr val="782F40"/>
                </a:solidFill>
              </a:rPr>
              <a:t>Branding, Marketing &amp; Recruitment</a:t>
            </a:r>
          </a:p>
        </p:txBody>
      </p:sp>
      <p:cxnSp>
        <p:nvCxnSpPr>
          <p:cNvPr id="7" name="Straight Connector 6"/>
          <p:cNvCxnSpPr/>
          <p:nvPr/>
        </p:nvCxnSpPr>
        <p:spPr>
          <a:xfrm>
            <a:off x="4568093" y="946916"/>
            <a:ext cx="3536041"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82DA34B5-7C80-464F-9A62-3711C8F85D9D}" type="slidenum">
              <a:rPr lang="en-US" smtClean="0"/>
              <a:t>2</a:t>
            </a:fld>
            <a:endParaRPr lang="en-US" dirty="0"/>
          </a:p>
        </p:txBody>
      </p:sp>
    </p:spTree>
    <p:extLst>
      <p:ext uri="{BB962C8B-B14F-4D97-AF65-F5344CB8AC3E}">
        <p14:creationId xmlns:p14="http://schemas.microsoft.com/office/powerpoint/2010/main" val="990536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58762" y="210118"/>
            <a:ext cx="3954045" cy="3936490"/>
          </a:xfrm>
        </p:spPr>
        <p:txBody>
          <a:bodyPr anchor="ctr">
            <a:noAutofit/>
          </a:bodyPr>
          <a:lstStyle/>
          <a:p>
            <a:pPr marL="0" indent="0">
              <a:spcBef>
                <a:spcPts val="0"/>
              </a:spcBef>
              <a:spcAft>
                <a:spcPts val="600"/>
              </a:spcAft>
              <a:buClrTx/>
              <a:buSzTx/>
              <a:buNone/>
            </a:pPr>
            <a:r>
              <a:rPr lang="en-US" sz="2800" b="1" cap="all" dirty="0" smtClean="0">
                <a:solidFill>
                  <a:srgbClr val="782F40"/>
                </a:solidFill>
                <a:cs typeface="Arial"/>
              </a:rPr>
              <a:t/>
            </a:r>
            <a:br>
              <a:rPr lang="en-US" sz="2800" b="1" cap="all" dirty="0" smtClean="0">
                <a:solidFill>
                  <a:srgbClr val="782F40"/>
                </a:solidFill>
                <a:cs typeface="Arial"/>
              </a:rPr>
            </a:br>
            <a:endParaRPr lang="en-US" sz="2800" b="1" cap="all" dirty="0" smtClean="0">
              <a:solidFill>
                <a:srgbClr val="782F40"/>
              </a:solidFill>
              <a:cs typeface="Arial"/>
            </a:endParaRPr>
          </a:p>
          <a:p>
            <a:pPr>
              <a:spcAft>
                <a:spcPts val="600"/>
              </a:spcAft>
            </a:pPr>
            <a:r>
              <a:rPr lang="en-US" sz="2000" dirty="0">
                <a:solidFill>
                  <a:srgbClr val="782F40"/>
                </a:solidFill>
              </a:rPr>
              <a:t>We </a:t>
            </a:r>
            <a:r>
              <a:rPr lang="en-US" sz="2000" dirty="0" smtClean="0">
                <a:solidFill>
                  <a:srgbClr val="782F40"/>
                </a:solidFill>
              </a:rPr>
              <a:t>continue to be a national leader in student success, </a:t>
            </a:r>
            <a:r>
              <a:rPr lang="en-US" sz="2000" dirty="0">
                <a:solidFill>
                  <a:srgbClr val="782F40"/>
                </a:solidFill>
              </a:rPr>
              <a:t>with </a:t>
            </a:r>
            <a:r>
              <a:rPr lang="en-US" sz="2000" dirty="0" smtClean="0">
                <a:solidFill>
                  <a:srgbClr val="782F40"/>
                </a:solidFill>
              </a:rPr>
              <a:t>4- and 6-year </a:t>
            </a:r>
            <a:r>
              <a:rPr lang="en-US" sz="2000" dirty="0">
                <a:solidFill>
                  <a:srgbClr val="782F40"/>
                </a:solidFill>
              </a:rPr>
              <a:t>graduation </a:t>
            </a:r>
            <a:r>
              <a:rPr lang="en-US" sz="2000" dirty="0" smtClean="0">
                <a:solidFill>
                  <a:srgbClr val="782F40"/>
                </a:solidFill>
              </a:rPr>
              <a:t>rates (65.3%; 80.1%) among </a:t>
            </a:r>
            <a:r>
              <a:rPr lang="en-US" sz="2000" dirty="0">
                <a:solidFill>
                  <a:srgbClr val="782F40"/>
                </a:solidFill>
              </a:rPr>
              <a:t>the highest in the country</a:t>
            </a:r>
          </a:p>
          <a:p>
            <a:pPr>
              <a:spcBef>
                <a:spcPts val="1240"/>
              </a:spcBef>
              <a:spcAft>
                <a:spcPts val="600"/>
              </a:spcAft>
            </a:pPr>
            <a:r>
              <a:rPr lang="en-US" sz="2000" dirty="0">
                <a:solidFill>
                  <a:srgbClr val="782F40"/>
                </a:solidFill>
              </a:rPr>
              <a:t>We have virtually erased graduation rate disparities between all categories of underrepresented students and our traditional students</a:t>
            </a:r>
          </a:p>
          <a:p>
            <a:pPr>
              <a:spcBef>
                <a:spcPts val="1240"/>
              </a:spcBef>
              <a:spcAft>
                <a:spcPts val="600"/>
              </a:spcAft>
            </a:pPr>
            <a:r>
              <a:rPr lang="en-US" sz="2000" dirty="0">
                <a:solidFill>
                  <a:srgbClr val="782F40"/>
                </a:solidFill>
              </a:rPr>
              <a:t>Making FSU the highest-ranked public university to </a:t>
            </a:r>
            <a:r>
              <a:rPr lang="en-US" sz="2000" dirty="0" smtClean="0">
                <a:solidFill>
                  <a:srgbClr val="782F40"/>
                </a:solidFill>
              </a:rPr>
              <a:t>have this </a:t>
            </a:r>
            <a:r>
              <a:rPr lang="en-US" sz="2000" dirty="0">
                <a:solidFill>
                  <a:srgbClr val="782F40"/>
                </a:solidFill>
              </a:rPr>
              <a:t>distinction.</a:t>
            </a:r>
          </a:p>
        </p:txBody>
      </p:sp>
      <p:sp>
        <p:nvSpPr>
          <p:cNvPr id="2" name="Slide Number Placeholder 1"/>
          <p:cNvSpPr>
            <a:spLocks noGrp="1"/>
          </p:cNvSpPr>
          <p:nvPr>
            <p:ph type="sldNum" sz="quarter" idx="12"/>
          </p:nvPr>
        </p:nvSpPr>
        <p:spPr/>
        <p:txBody>
          <a:bodyPr/>
          <a:lstStyle/>
          <a:p>
            <a:fld id="{82DA34B5-7C80-464F-9A62-3711C8F85D9D}" type="slidenum">
              <a:rPr lang="en-US" smtClean="0"/>
              <a:t>3</a:t>
            </a:fld>
            <a:endParaRPr lang="en-US" dirty="0"/>
          </a:p>
        </p:txBody>
      </p:sp>
      <p:pic>
        <p:nvPicPr>
          <p:cNvPr id="6" name="Picture 7" descr="fall2015-commencement2.jpg"/>
          <p:cNvPicPr>
            <a:picLocks noChangeAspect="1"/>
          </p:cNvPicPr>
          <p:nvPr/>
        </p:nvPicPr>
        <p:blipFill>
          <a:blip r:embed="rId3"/>
          <a:stretch>
            <a:fillRect/>
          </a:stretch>
        </p:blipFill>
        <p:spPr>
          <a:xfrm>
            <a:off x="557729" y="738423"/>
            <a:ext cx="3571642" cy="2381117"/>
          </a:xfrm>
          <a:prstGeom prst="rect">
            <a:avLst/>
          </a:prstGeom>
        </p:spPr>
      </p:pic>
      <p:pic>
        <p:nvPicPr>
          <p:cNvPr id="7" name="Picture 6"/>
          <p:cNvPicPr>
            <a:picLocks noChangeAspect="1"/>
          </p:cNvPicPr>
          <p:nvPr/>
        </p:nvPicPr>
        <p:blipFill>
          <a:blip r:embed="rId4"/>
          <a:stretch>
            <a:fillRect/>
          </a:stretch>
        </p:blipFill>
        <p:spPr>
          <a:xfrm>
            <a:off x="557729" y="3592944"/>
            <a:ext cx="3654053" cy="762731"/>
          </a:xfrm>
          <a:prstGeom prst="rect">
            <a:avLst/>
          </a:prstGeom>
        </p:spPr>
      </p:pic>
    </p:spTree>
    <p:extLst>
      <p:ext uri="{BB962C8B-B14F-4D97-AF65-F5344CB8AC3E}">
        <p14:creationId xmlns:p14="http://schemas.microsoft.com/office/powerpoint/2010/main" val="270269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2DA34B5-7C80-464F-9A62-3711C8F85D9D}" type="slidenum">
              <a:rPr lang="en-US" smtClean="0"/>
              <a:t>4</a:t>
            </a:fld>
            <a:endParaRPr lang="en-US" dirty="0"/>
          </a:p>
        </p:txBody>
      </p:sp>
      <p:pic>
        <p:nvPicPr>
          <p:cNvPr id="6" name="Shape 135"/>
          <p:cNvPicPr preferRelativeResize="0"/>
          <p:nvPr/>
        </p:nvPicPr>
        <p:blipFill>
          <a:blip r:embed="rId3">
            <a:alphaModFix/>
          </a:blip>
          <a:stretch>
            <a:fillRect/>
          </a:stretch>
        </p:blipFill>
        <p:spPr>
          <a:xfrm>
            <a:off x="606175" y="174661"/>
            <a:ext cx="7806433" cy="4968839"/>
          </a:xfrm>
          <a:prstGeom prst="rect">
            <a:avLst/>
          </a:prstGeom>
          <a:noFill/>
          <a:ln>
            <a:noFill/>
          </a:ln>
        </p:spPr>
      </p:pic>
    </p:spTree>
    <p:extLst>
      <p:ext uri="{BB962C8B-B14F-4D97-AF65-F5344CB8AC3E}">
        <p14:creationId xmlns:p14="http://schemas.microsoft.com/office/powerpoint/2010/main" val="216580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14217" y="273900"/>
            <a:ext cx="3530600" cy="4595699"/>
          </a:xfrm>
        </p:spPr>
        <p:txBody>
          <a:bodyPr anchor="ctr">
            <a:noAutofit/>
          </a:bodyPr>
          <a:lstStyle/>
          <a:p>
            <a:pPr marL="0" indent="0">
              <a:spcBef>
                <a:spcPts val="0"/>
              </a:spcBef>
              <a:spcAft>
                <a:spcPts val="600"/>
              </a:spcAft>
              <a:buClrTx/>
              <a:buSzTx/>
              <a:buNone/>
            </a:pPr>
            <a:r>
              <a:rPr lang="en-US" sz="2800" b="1" cap="all" dirty="0" smtClean="0">
                <a:solidFill>
                  <a:srgbClr val="782F40"/>
                </a:solidFill>
                <a:cs typeface="Arial"/>
              </a:rPr>
              <a:t/>
            </a:r>
            <a:br>
              <a:rPr lang="en-US" sz="2800" b="1" cap="all" dirty="0" smtClean="0">
                <a:solidFill>
                  <a:srgbClr val="782F40"/>
                </a:solidFill>
                <a:cs typeface="Arial"/>
              </a:rPr>
            </a:br>
            <a:endParaRPr lang="en-US" sz="2800" b="1" cap="all" dirty="0" smtClean="0">
              <a:solidFill>
                <a:srgbClr val="782F40"/>
              </a:solidFill>
              <a:cs typeface="Arial"/>
            </a:endParaRPr>
          </a:p>
          <a:p>
            <a:pPr marL="0" indent="0">
              <a:spcBef>
                <a:spcPts val="1350"/>
              </a:spcBef>
              <a:buClrTx/>
              <a:buSzTx/>
              <a:buNone/>
            </a:pPr>
            <a:r>
              <a:rPr lang="en-US" sz="2000" dirty="0" smtClean="0">
                <a:solidFill>
                  <a:srgbClr val="782F40"/>
                </a:solidFill>
              </a:rPr>
              <a:t>Five-rank increase over last year</a:t>
            </a:r>
            <a:endParaRPr lang="en-US" sz="2000" i="1" dirty="0">
              <a:solidFill>
                <a:srgbClr val="782F40"/>
              </a:solidFill>
            </a:endParaRPr>
          </a:p>
          <a:p>
            <a:pPr marL="0" indent="0">
              <a:spcBef>
                <a:spcPts val="1350"/>
              </a:spcBef>
              <a:buClrTx/>
              <a:buSzTx/>
              <a:buNone/>
            </a:pPr>
            <a:r>
              <a:rPr lang="en-US" sz="2000" dirty="0" smtClean="0">
                <a:solidFill>
                  <a:srgbClr val="782F40"/>
                </a:solidFill>
              </a:rPr>
              <a:t>Greatest gain (up 10) over last two years among Top 50 public universities</a:t>
            </a:r>
          </a:p>
          <a:p>
            <a:pPr marL="0" indent="0">
              <a:spcBef>
                <a:spcPts val="1350"/>
              </a:spcBef>
              <a:buClrTx/>
              <a:buSzTx/>
              <a:buNone/>
            </a:pPr>
            <a:r>
              <a:rPr lang="en-US" sz="2000" dirty="0" smtClean="0">
                <a:solidFill>
                  <a:srgbClr val="782F40"/>
                </a:solidFill>
              </a:rPr>
              <a:t>Up 21 (among publics) and 31 overall places since 2007</a:t>
            </a:r>
          </a:p>
          <a:p>
            <a:pPr marL="0" indent="0">
              <a:spcBef>
                <a:spcPts val="1350"/>
              </a:spcBef>
              <a:buClrTx/>
              <a:buSzTx/>
              <a:buNone/>
            </a:pPr>
            <a:r>
              <a:rPr lang="en-US" sz="2000" dirty="0" smtClean="0">
                <a:solidFill>
                  <a:srgbClr val="782F40"/>
                </a:solidFill>
              </a:rPr>
              <a:t>Business School increased 14 places, from 41</a:t>
            </a:r>
            <a:r>
              <a:rPr lang="en-US" sz="2000" baseline="30000" dirty="0" smtClean="0">
                <a:solidFill>
                  <a:srgbClr val="782F40"/>
                </a:solidFill>
              </a:rPr>
              <a:t>st</a:t>
            </a:r>
            <a:r>
              <a:rPr lang="en-US" sz="2000" dirty="0" smtClean="0">
                <a:solidFill>
                  <a:srgbClr val="782F40"/>
                </a:solidFill>
              </a:rPr>
              <a:t> to 27</a:t>
            </a:r>
            <a:r>
              <a:rPr lang="en-US" sz="2000" baseline="30000" dirty="0" smtClean="0">
                <a:solidFill>
                  <a:srgbClr val="782F40"/>
                </a:solidFill>
              </a:rPr>
              <a:t>th</a:t>
            </a:r>
            <a:r>
              <a:rPr lang="en-US" sz="2000" dirty="0" smtClean="0">
                <a:solidFill>
                  <a:srgbClr val="782F40"/>
                </a:solidFill>
              </a:rPr>
              <a:t> </a:t>
            </a:r>
          </a:p>
        </p:txBody>
      </p:sp>
      <p:cxnSp>
        <p:nvCxnSpPr>
          <p:cNvPr id="7" name="Straight Connector 6"/>
          <p:cNvCxnSpPr/>
          <p:nvPr/>
        </p:nvCxnSpPr>
        <p:spPr>
          <a:xfrm>
            <a:off x="958522" y="1283147"/>
            <a:ext cx="7054693"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pic>
        <p:nvPicPr>
          <p:cNvPr id="8"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83101" y="1750819"/>
            <a:ext cx="3697785" cy="2465190"/>
          </a:xfrm>
          <a:prstGeom prst="rect">
            <a:avLst/>
          </a:prstGeom>
        </p:spPr>
      </p:pic>
      <p:sp>
        <p:nvSpPr>
          <p:cNvPr id="9" name="Rectangle 8"/>
          <p:cNvSpPr/>
          <p:nvPr/>
        </p:nvSpPr>
        <p:spPr>
          <a:xfrm>
            <a:off x="0" y="527804"/>
            <a:ext cx="9144000" cy="523220"/>
          </a:xfrm>
          <a:prstGeom prst="rect">
            <a:avLst/>
          </a:prstGeom>
        </p:spPr>
        <p:txBody>
          <a:bodyPr wrap="square">
            <a:spAutoFit/>
          </a:bodyPr>
          <a:lstStyle/>
          <a:p>
            <a:pPr algn="ctr"/>
            <a:r>
              <a:rPr lang="en-US" sz="2800" b="1" cap="all" dirty="0">
                <a:solidFill>
                  <a:srgbClr val="782F40"/>
                </a:solidFill>
                <a:cs typeface="Arial"/>
              </a:rPr>
              <a:t>33</a:t>
            </a:r>
            <a:r>
              <a:rPr lang="en-US" sz="2800" b="1" cap="all" baseline="30000" dirty="0">
                <a:solidFill>
                  <a:srgbClr val="782F40"/>
                </a:solidFill>
                <a:cs typeface="Arial"/>
              </a:rPr>
              <a:t>rd</a:t>
            </a:r>
            <a:r>
              <a:rPr lang="en-US" sz="2800" b="1" cap="all" dirty="0">
                <a:solidFill>
                  <a:srgbClr val="782F40"/>
                </a:solidFill>
                <a:cs typeface="Arial"/>
              </a:rPr>
              <a:t> Ranked PUBLIC UNIVERSITY</a:t>
            </a:r>
            <a:endParaRPr lang="en-US" sz="2800" dirty="0"/>
          </a:p>
        </p:txBody>
      </p:sp>
      <p:sp>
        <p:nvSpPr>
          <p:cNvPr id="2" name="Slide Number Placeholder 1"/>
          <p:cNvSpPr>
            <a:spLocks noGrp="1"/>
          </p:cNvSpPr>
          <p:nvPr>
            <p:ph type="sldNum" sz="quarter" idx="12"/>
          </p:nvPr>
        </p:nvSpPr>
        <p:spPr/>
        <p:txBody>
          <a:bodyPr/>
          <a:lstStyle/>
          <a:p>
            <a:fld id="{82DA34B5-7C80-464F-9A62-3711C8F85D9D}" type="slidenum">
              <a:rPr lang="en-US" smtClean="0"/>
              <a:t>5</a:t>
            </a:fld>
            <a:endParaRPr lang="en-US" dirty="0"/>
          </a:p>
        </p:txBody>
      </p:sp>
    </p:spTree>
    <p:extLst>
      <p:ext uri="{BB962C8B-B14F-4D97-AF65-F5344CB8AC3E}">
        <p14:creationId xmlns:p14="http://schemas.microsoft.com/office/powerpoint/2010/main" val="1260464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4FDCAAE9-1F77-4A6F-B622-5C040A1C681C}"/>
              </a:ext>
            </a:extLst>
          </p:cNvPr>
          <p:cNvPicPr>
            <a:picLocks noChangeAspect="1"/>
          </p:cNvPicPr>
          <p:nvPr/>
        </p:nvPicPr>
        <p:blipFill rotWithShape="1">
          <a:blip r:embed="rId2">
            <a:extLst>
              <a:ext uri="{28A0092B-C50C-407E-A947-70E740481C1C}">
                <a14:useLocalDpi xmlns:a14="http://schemas.microsoft.com/office/drawing/2010/main" val="0"/>
              </a:ext>
            </a:extLst>
          </a:blip>
          <a:srcRect l="1103" t="8041" r="1103" b="1731"/>
          <a:stretch/>
        </p:blipFill>
        <p:spPr>
          <a:xfrm>
            <a:off x="1219870" y="738602"/>
            <a:ext cx="6651915" cy="4103807"/>
          </a:xfrm>
          <a:prstGeom prst="rect">
            <a:avLst/>
          </a:prstGeom>
        </p:spPr>
      </p:pic>
      <p:sp>
        <p:nvSpPr>
          <p:cNvPr id="3" name="Rectangle 2"/>
          <p:cNvSpPr/>
          <p:nvPr/>
        </p:nvSpPr>
        <p:spPr>
          <a:xfrm>
            <a:off x="419847" y="181098"/>
            <a:ext cx="8251962" cy="400110"/>
          </a:xfrm>
          <a:prstGeom prst="rect">
            <a:avLst/>
          </a:prstGeom>
        </p:spPr>
        <p:txBody>
          <a:bodyPr wrap="square">
            <a:spAutoFit/>
          </a:bodyPr>
          <a:lstStyle/>
          <a:p>
            <a:pPr algn="ctr"/>
            <a:r>
              <a:rPr lang="en-US" sz="2000" b="1" cap="all" dirty="0" err="1" smtClean="0">
                <a:solidFill>
                  <a:srgbClr val="782F40"/>
                </a:solidFill>
                <a:cs typeface="Arial"/>
              </a:rPr>
              <a:t>U.s.</a:t>
            </a:r>
            <a:r>
              <a:rPr lang="en-US" sz="2000" b="1" cap="all" dirty="0" smtClean="0">
                <a:solidFill>
                  <a:srgbClr val="782F40"/>
                </a:solidFill>
                <a:cs typeface="Arial"/>
              </a:rPr>
              <a:t> news 2016 vs. 2017 change in ranks among publics</a:t>
            </a:r>
            <a:endParaRPr lang="en-US" sz="2000" dirty="0"/>
          </a:p>
        </p:txBody>
      </p:sp>
      <p:sp>
        <p:nvSpPr>
          <p:cNvPr id="2" name="Slide Number Placeholder 1"/>
          <p:cNvSpPr>
            <a:spLocks noGrp="1"/>
          </p:cNvSpPr>
          <p:nvPr>
            <p:ph type="sldNum" sz="quarter" idx="12"/>
          </p:nvPr>
        </p:nvSpPr>
        <p:spPr/>
        <p:txBody>
          <a:bodyPr/>
          <a:lstStyle/>
          <a:p>
            <a:fld id="{82DA34B5-7C80-464F-9A62-3711C8F85D9D}" type="slidenum">
              <a:rPr lang="en-US" smtClean="0"/>
              <a:t>6</a:t>
            </a:fld>
            <a:endParaRPr lang="en-US" dirty="0"/>
          </a:p>
        </p:txBody>
      </p:sp>
    </p:spTree>
    <p:extLst>
      <p:ext uri="{BB962C8B-B14F-4D97-AF65-F5344CB8AC3E}">
        <p14:creationId xmlns:p14="http://schemas.microsoft.com/office/powerpoint/2010/main" val="135194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pic>
        <p:nvPicPr>
          <p:cNvPr id="9" name="Picture 3">
            <a:extLst>
              <a:ext uri="{FF2B5EF4-FFF2-40B4-BE49-F238E27FC236}">
                <a16:creationId xmlns="" xmlns:a16="http://schemas.microsoft.com/office/drawing/2014/main" id="{01234B25-9244-4295-A7A2-0D801D9CCCBF}"/>
              </a:ext>
            </a:extLst>
          </p:cNvPr>
          <p:cNvPicPr>
            <a:picLocks noChangeAspect="1"/>
          </p:cNvPicPr>
          <p:nvPr/>
        </p:nvPicPr>
        <p:blipFill rotWithShape="1">
          <a:blip r:embed="rId2">
            <a:extLst>
              <a:ext uri="{28A0092B-C50C-407E-A947-70E740481C1C}">
                <a14:useLocalDpi xmlns:a14="http://schemas.microsoft.com/office/drawing/2010/main" val="0"/>
              </a:ext>
            </a:extLst>
          </a:blip>
          <a:srcRect l="804" t="8020" r="804" b="1407"/>
          <a:stretch/>
        </p:blipFill>
        <p:spPr>
          <a:xfrm>
            <a:off x="1225445" y="692852"/>
            <a:ext cx="6693109" cy="4130271"/>
          </a:xfrm>
          <a:prstGeom prst="rect">
            <a:avLst/>
          </a:prstGeom>
        </p:spPr>
      </p:pic>
      <p:sp>
        <p:nvSpPr>
          <p:cNvPr id="4" name="Rectangle 3"/>
          <p:cNvSpPr/>
          <p:nvPr/>
        </p:nvSpPr>
        <p:spPr>
          <a:xfrm>
            <a:off x="0" y="181098"/>
            <a:ext cx="9144000" cy="400110"/>
          </a:xfrm>
          <a:prstGeom prst="rect">
            <a:avLst/>
          </a:prstGeom>
        </p:spPr>
        <p:txBody>
          <a:bodyPr wrap="square">
            <a:spAutoFit/>
          </a:bodyPr>
          <a:lstStyle/>
          <a:p>
            <a:pPr algn="ctr"/>
            <a:r>
              <a:rPr lang="en-US" sz="2000" b="1" cap="all" dirty="0" err="1" smtClean="0">
                <a:solidFill>
                  <a:srgbClr val="782F40"/>
                </a:solidFill>
                <a:cs typeface="Arial"/>
              </a:rPr>
              <a:t>U.s.</a:t>
            </a:r>
            <a:r>
              <a:rPr lang="en-US" sz="2000" b="1" cap="all" dirty="0" smtClean="0">
                <a:solidFill>
                  <a:srgbClr val="782F40"/>
                </a:solidFill>
                <a:cs typeface="Arial"/>
              </a:rPr>
              <a:t> news 2016 vs. 2017 change in ranks among all schools</a:t>
            </a:r>
            <a:endParaRPr lang="en-US" sz="2000" dirty="0"/>
          </a:p>
        </p:txBody>
      </p:sp>
      <p:sp>
        <p:nvSpPr>
          <p:cNvPr id="2" name="Slide Number Placeholder 1"/>
          <p:cNvSpPr>
            <a:spLocks noGrp="1"/>
          </p:cNvSpPr>
          <p:nvPr>
            <p:ph type="sldNum" sz="quarter" idx="12"/>
          </p:nvPr>
        </p:nvSpPr>
        <p:spPr/>
        <p:txBody>
          <a:bodyPr/>
          <a:lstStyle/>
          <a:p>
            <a:fld id="{82DA34B5-7C80-464F-9A62-3711C8F85D9D}" type="slidenum">
              <a:rPr lang="en-US" smtClean="0"/>
              <a:t>7</a:t>
            </a:fld>
            <a:endParaRPr lang="en-US" dirty="0"/>
          </a:p>
        </p:txBody>
      </p:sp>
    </p:spTree>
    <p:extLst>
      <p:ext uri="{BB962C8B-B14F-4D97-AF65-F5344CB8AC3E}">
        <p14:creationId xmlns:p14="http://schemas.microsoft.com/office/powerpoint/2010/main" val="135194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 xmlns:a16="http://schemas.microsoft.com/office/drawing/2014/main" id="{99FA78A4-8E08-413C-B3CF-9580D01FE206}"/>
              </a:ext>
            </a:extLst>
          </p:cNvPr>
          <p:cNvPicPr>
            <a:picLocks noChangeAspect="1"/>
          </p:cNvPicPr>
          <p:nvPr/>
        </p:nvPicPr>
        <p:blipFill rotWithShape="1">
          <a:blip r:embed="rId2">
            <a:extLst>
              <a:ext uri="{28A0092B-C50C-407E-A947-70E740481C1C}">
                <a14:useLocalDpi xmlns:a14="http://schemas.microsoft.com/office/drawing/2010/main" val="0"/>
              </a:ext>
            </a:extLst>
          </a:blip>
          <a:srcRect l="1749" t="8041" r="902"/>
          <a:stretch/>
        </p:blipFill>
        <p:spPr>
          <a:xfrm>
            <a:off x="1169395" y="697043"/>
            <a:ext cx="6805209" cy="4180206"/>
          </a:xfrm>
          <a:prstGeom prst="rect">
            <a:avLst/>
          </a:prstGeom>
        </p:spPr>
      </p:pic>
      <p:sp>
        <p:nvSpPr>
          <p:cNvPr id="3" name="Rectangle 2"/>
          <p:cNvSpPr/>
          <p:nvPr/>
        </p:nvSpPr>
        <p:spPr>
          <a:xfrm>
            <a:off x="0" y="181098"/>
            <a:ext cx="9144000" cy="400110"/>
          </a:xfrm>
          <a:prstGeom prst="rect">
            <a:avLst/>
          </a:prstGeom>
        </p:spPr>
        <p:txBody>
          <a:bodyPr wrap="square">
            <a:spAutoFit/>
          </a:bodyPr>
          <a:lstStyle/>
          <a:p>
            <a:pPr algn="ctr"/>
            <a:r>
              <a:rPr lang="en-US" sz="2000" b="1" cap="all" dirty="0" err="1" smtClean="0">
                <a:solidFill>
                  <a:srgbClr val="782F40"/>
                </a:solidFill>
                <a:cs typeface="Arial"/>
              </a:rPr>
              <a:t>U.s.</a:t>
            </a:r>
            <a:r>
              <a:rPr lang="en-US" sz="2000" b="1" cap="all" dirty="0" smtClean="0">
                <a:solidFill>
                  <a:srgbClr val="782F40"/>
                </a:solidFill>
                <a:cs typeface="Arial"/>
              </a:rPr>
              <a:t> news 2016 vs. 2017 weighted change all schools</a:t>
            </a:r>
            <a:endParaRPr lang="en-US" sz="2000" dirty="0"/>
          </a:p>
        </p:txBody>
      </p:sp>
      <p:sp>
        <p:nvSpPr>
          <p:cNvPr id="2" name="Slide Number Placeholder 1"/>
          <p:cNvSpPr>
            <a:spLocks noGrp="1"/>
          </p:cNvSpPr>
          <p:nvPr>
            <p:ph type="sldNum" sz="quarter" idx="12"/>
          </p:nvPr>
        </p:nvSpPr>
        <p:spPr/>
        <p:txBody>
          <a:bodyPr/>
          <a:lstStyle/>
          <a:p>
            <a:fld id="{82DA34B5-7C80-464F-9A62-3711C8F85D9D}" type="slidenum">
              <a:rPr lang="en-US" smtClean="0"/>
              <a:t>8</a:t>
            </a:fld>
            <a:endParaRPr lang="en-US" dirty="0"/>
          </a:p>
        </p:txBody>
      </p:sp>
    </p:spTree>
    <p:extLst>
      <p:ext uri="{BB962C8B-B14F-4D97-AF65-F5344CB8AC3E}">
        <p14:creationId xmlns:p14="http://schemas.microsoft.com/office/powerpoint/2010/main" val="365486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EB888"/>
            </a:gs>
            <a:gs pos="99000">
              <a:schemeClr val="bg1"/>
            </a:gs>
            <a:gs pos="100000">
              <a:schemeClr val="bg1"/>
            </a:gs>
            <a:gs pos="78000">
              <a:schemeClr val="bg1"/>
            </a:gs>
          </a:gsLst>
          <a:lin ang="5400000" scaled="1"/>
        </a:gra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 xmlns:a16="http://schemas.microsoft.com/office/drawing/2014/main" id="{8A4AEC42-4719-471B-82AE-8340F32D0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27" y="432273"/>
            <a:ext cx="7963207" cy="4379570"/>
          </a:xfrm>
          <a:prstGeom prst="rect">
            <a:avLst/>
          </a:prstGeom>
        </p:spPr>
      </p:pic>
      <p:sp>
        <p:nvSpPr>
          <p:cNvPr id="2" name="Slide Number Placeholder 1"/>
          <p:cNvSpPr>
            <a:spLocks noGrp="1"/>
          </p:cNvSpPr>
          <p:nvPr>
            <p:ph type="sldNum" sz="quarter" idx="12"/>
          </p:nvPr>
        </p:nvSpPr>
        <p:spPr/>
        <p:txBody>
          <a:bodyPr/>
          <a:lstStyle/>
          <a:p>
            <a:fld id="{82DA34B5-7C80-464F-9A62-3711C8F85D9D}" type="slidenum">
              <a:rPr lang="en-US" smtClean="0"/>
              <a:t>9</a:t>
            </a:fld>
            <a:endParaRPr lang="en-US" dirty="0"/>
          </a:p>
        </p:txBody>
      </p:sp>
    </p:spTree>
    <p:extLst>
      <p:ext uri="{BB962C8B-B14F-4D97-AF65-F5344CB8AC3E}">
        <p14:creationId xmlns:p14="http://schemas.microsoft.com/office/powerpoint/2010/main" val="1128367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1892</TotalTime>
  <Words>362</Words>
  <Application>Microsoft Macintosh PowerPoint</Application>
  <PresentationFormat>On-screen Show (16:9)</PresentationFormat>
  <Paragraphs>82</Paragraphs>
  <Slides>15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 Light</vt:lpstr>
      <vt:lpstr>LucidaGrande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 hiring</vt:lpstr>
      <vt:lpstr>Faculty hiring</vt:lpstr>
      <vt:lpstr>Faculty Search Committee Training</vt:lpstr>
      <vt:lpstr>Student support &amp; engagement</vt:lpstr>
      <vt:lpstr>Marketing, branding &amp; recruitment</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is Florida State: FSU’s Strategic Plan</dc:title>
  <dc:creator>Microsoft Office User</dc:creator>
  <cp:lastModifiedBy>Joe O'Shea</cp:lastModifiedBy>
  <cp:revision>50</cp:revision>
  <cp:lastPrinted>2017-10-06T14:47:08Z</cp:lastPrinted>
  <dcterms:created xsi:type="dcterms:W3CDTF">2017-08-24T17:08:47Z</dcterms:created>
  <dcterms:modified xsi:type="dcterms:W3CDTF">2017-10-09T12:36:46Z</dcterms:modified>
</cp:coreProperties>
</file>