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70" r:id="rId3"/>
    <p:sldId id="274" r:id="rId4"/>
    <p:sldId id="279" r:id="rId5"/>
    <p:sldId id="280" r:id="rId6"/>
    <p:sldId id="282" r:id="rId7"/>
    <p:sldId id="281" r:id="rId8"/>
    <p:sldId id="283" r:id="rId9"/>
    <p:sldId id="275" r:id="rId10"/>
  </p:sldIdLst>
  <p:sldSz cx="9144000" cy="6858000" type="screen4x3"/>
  <p:notesSz cx="6858000" cy="9144000"/>
  <p:custDataLst>
    <p:tags r:id="rId12"/>
  </p:custDataLst>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2031"/>
    <a:srgbClr val="FFFFCC"/>
    <a:srgbClr val="782F40"/>
    <a:srgbClr val="C483C0"/>
    <a:srgbClr val="BFB690"/>
    <a:srgbClr val="DFD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97" autoAdjust="0"/>
    <p:restoredTop sz="91930" autoAdjust="0"/>
  </p:normalViewPr>
  <p:slideViewPr>
    <p:cSldViewPr>
      <p:cViewPr varScale="1">
        <p:scale>
          <a:sx n="170" d="100"/>
          <a:sy n="170" d="100"/>
        </p:scale>
        <p:origin x="1842" y="138"/>
      </p:cViewPr>
      <p:guideLst>
        <p:guide orient="horz" pos="2160"/>
        <p:guide pos="2880"/>
      </p:guideLst>
    </p:cSldViewPr>
  </p:slideViewPr>
  <p:outlineViewPr>
    <p:cViewPr>
      <p:scale>
        <a:sx n="33" d="100"/>
        <a:sy n="33" d="100"/>
      </p:scale>
      <p:origin x="0" y="14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4C74F0C-4D86-9346-89D6-F8DBD13BE290}" type="datetime1">
              <a:rPr lang="en-US"/>
              <a:pPr>
                <a:defRPr/>
              </a:pPr>
              <a:t>10/20/2016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2A969B5-C583-DA4C-AFB2-B38E830ADA22}" type="slidenum">
              <a:rPr lang="en-US"/>
              <a:pPr>
                <a:defRPr/>
              </a:pPr>
              <a:t>‹#›</a:t>
            </a:fld>
            <a:endParaRPr lang="en-US"/>
          </a:p>
        </p:txBody>
      </p:sp>
    </p:spTree>
    <p:extLst>
      <p:ext uri="{BB962C8B-B14F-4D97-AF65-F5344CB8AC3E}">
        <p14:creationId xmlns:p14="http://schemas.microsoft.com/office/powerpoint/2010/main" val="24190683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371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81000" y="2590800"/>
            <a:ext cx="8229600" cy="381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3"/>
          </p:nvPr>
        </p:nvSpPr>
        <p:spPr>
          <a:xfrm>
            <a:off x="381000" y="6492875"/>
            <a:ext cx="8229600" cy="365125"/>
          </a:xfrm>
          <a:prstGeom prst="rect">
            <a:avLst/>
          </a:prstGeom>
        </p:spPr>
        <p:txBody>
          <a:bodyPr vert="horz" lIns="91440" tIns="45720" rIns="91440" bIns="45720" rtlCol="0" anchor="ctr"/>
          <a:lstStyle>
            <a:lvl1pPr algn="ctr">
              <a:defRPr sz="800">
                <a:solidFill>
                  <a:schemeClr val="tx2">
                    <a:lumMod val="50000"/>
                    <a:lumOff val="50000"/>
                  </a:schemeClr>
                </a:solidFill>
                <a:latin typeface="+mn-lt"/>
              </a:defRPr>
            </a:lvl1pPr>
          </a:lstStyle>
          <a:p>
            <a:r>
              <a:rPr lang="en-US" dirty="0" smtClean="0"/>
              <a:t>Office of Distance Learning, 296 Champions Way, Tallahassee, FL 32306|</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sz="half" idx="1"/>
          </p:nvPr>
        </p:nvSpPr>
        <p:spPr>
          <a:xfrm>
            <a:off x="381000" y="2590800"/>
            <a:ext cx="4038600" cy="3809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3"/>
          <p:cNvSpPr>
            <a:spLocks noGrp="1"/>
          </p:cNvSpPr>
          <p:nvPr>
            <p:ph sz="half" idx="2"/>
          </p:nvPr>
        </p:nvSpPr>
        <p:spPr>
          <a:xfrm>
            <a:off x="4572000" y="2590801"/>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81000" y="6492875"/>
            <a:ext cx="8229600" cy="365125"/>
          </a:xfrm>
          <a:prstGeom prst="rect">
            <a:avLst/>
          </a:prstGeom>
        </p:spPr>
        <p:txBody>
          <a:bodyPr vert="horz" lIns="91440" tIns="45720" rIns="91440" bIns="45720" rtlCol="0" anchor="ctr"/>
          <a:lstStyle>
            <a:lvl1pPr algn="ctr">
              <a:defRPr sz="800">
                <a:solidFill>
                  <a:schemeClr val="tx2">
                    <a:lumMod val="50000"/>
                    <a:lumOff val="50000"/>
                  </a:schemeClr>
                </a:solidFill>
                <a:latin typeface="+mn-lt"/>
              </a:defRPr>
            </a:lvl1pPr>
          </a:lstStyle>
          <a:p>
            <a:r>
              <a:rPr lang="en-US" dirty="0" smtClean="0"/>
              <a:t>Office of Distance Learning, 296 Champions Way, Tallahassee, FL 32306|</a:t>
            </a:r>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1000" y="762000"/>
            <a:ext cx="8305800" cy="1676400"/>
          </a:xfrm>
          <a:prstGeom prst="rect">
            <a:avLst/>
          </a:prstGeom>
          <a:noFill/>
          <a:ln w="9525">
            <a:noFill/>
            <a:miter lim="800000"/>
            <a:headEnd/>
            <a:tailEnd/>
          </a:ln>
        </p:spPr>
        <p:txBody>
          <a:bodyPr vert="horz" wrap="square" lIns="274320" tIns="45720" rIns="274320" bIns="45720" numCol="1" anchor="b" anchorCtr="0" compatLnSpc="1">
            <a:prstTxWarp prst="textNoShape">
              <a:avLst/>
            </a:prstTxWarp>
          </a:bodyPr>
          <a:lstStyle/>
          <a:p>
            <a:pPr lvl="0"/>
            <a:r>
              <a:rPr lang="en-US" dirty="0" smtClean="0"/>
              <a:t>Master </a:t>
            </a:r>
            <a:r>
              <a:rPr lang="en-US" dirty="0"/>
              <a:t>title </a:t>
            </a:r>
            <a:r>
              <a:rPr lang="en-US" dirty="0" smtClean="0"/>
              <a:t>style </a:t>
            </a:r>
            <a:r>
              <a:rPr lang="en-US" dirty="0" err="1" smtClean="0"/>
              <a:t>lorem</a:t>
            </a:r>
            <a:r>
              <a:rPr lang="en-US" dirty="0" smtClean="0"/>
              <a:t> </a:t>
            </a:r>
            <a:r>
              <a:rPr lang="en-US" dirty="0" err="1" smtClean="0"/>
              <a:t>ipsum</a:t>
            </a:r>
            <a:r>
              <a:rPr lang="en-US" smtClean="0"/>
              <a:t> text here</a:t>
            </a:r>
            <a:endParaRPr lang="en-US" dirty="0"/>
          </a:p>
        </p:txBody>
      </p:sp>
      <p:sp>
        <p:nvSpPr>
          <p:cNvPr id="1027" name="Text Placeholder 2"/>
          <p:cNvSpPr>
            <a:spLocks noGrp="1"/>
          </p:cNvSpPr>
          <p:nvPr>
            <p:ph type="body" idx="1"/>
          </p:nvPr>
        </p:nvSpPr>
        <p:spPr bwMode="auto">
          <a:xfrm>
            <a:off x="381000" y="2667000"/>
            <a:ext cx="82296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p:cNvSpPr>
            <a:spLocks noGrp="1"/>
          </p:cNvSpPr>
          <p:nvPr>
            <p:ph type="ftr" sz="quarter" idx="3"/>
          </p:nvPr>
        </p:nvSpPr>
        <p:spPr>
          <a:xfrm>
            <a:off x="381000" y="6492875"/>
            <a:ext cx="8229600" cy="365125"/>
          </a:xfrm>
          <a:prstGeom prst="rect">
            <a:avLst/>
          </a:prstGeom>
        </p:spPr>
        <p:txBody>
          <a:bodyPr vert="horz" lIns="91440" tIns="45720" rIns="91440" bIns="45720" rtlCol="0" anchor="ctr"/>
          <a:lstStyle>
            <a:lvl1pPr algn="ctr">
              <a:defRPr sz="800">
                <a:solidFill>
                  <a:schemeClr val="tx2">
                    <a:lumMod val="50000"/>
                    <a:lumOff val="50000"/>
                  </a:schemeClr>
                </a:solidFill>
                <a:latin typeface="+mn-lt"/>
              </a:defRPr>
            </a:lvl1pPr>
          </a:lstStyle>
          <a:p>
            <a:r>
              <a:rPr lang="en-US" dirty="0" smtClean="0"/>
              <a:t>Office of Distance Learning, 296 Champions Way, Tallahassee, FL 32306|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Lst>
  <p:transition/>
  <p:txStyles>
    <p:titleStyle>
      <a:lvl1pPr algn="l" rtl="0" eaLnBrk="0" fontAlgn="base" hangingPunct="0">
        <a:spcBef>
          <a:spcPct val="0"/>
        </a:spcBef>
        <a:spcAft>
          <a:spcPct val="0"/>
        </a:spcAft>
        <a:defRPr sz="5500" b="1" kern="1200" cap="none">
          <a:solidFill>
            <a:srgbClr val="782F40"/>
          </a:solidFill>
          <a:effectLst/>
          <a:latin typeface="Adobe Garamond Pro"/>
          <a:ea typeface="ＭＳ Ｐゴシック" charset="-128"/>
          <a:cs typeface="Adobe Garamond Pro"/>
        </a:defRPr>
      </a:lvl1pPr>
      <a:lvl2pPr algn="ctr" rtl="0" eaLnBrk="0" fontAlgn="base" hangingPunct="0">
        <a:spcBef>
          <a:spcPct val="0"/>
        </a:spcBef>
        <a:spcAft>
          <a:spcPct val="0"/>
        </a:spcAft>
        <a:defRPr sz="4400">
          <a:solidFill>
            <a:schemeClr val="tx1"/>
          </a:solidFill>
          <a:latin typeface="Garamond"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Garamond"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Garamond"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Garamond"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Garamond" charset="0"/>
          <a:ea typeface="ＭＳ Ｐゴシック" charset="-128"/>
          <a:cs typeface="ＭＳ Ｐゴシック" charset="-128"/>
        </a:defRPr>
      </a:lvl6pPr>
      <a:lvl7pPr marL="914400" algn="ctr" rtl="0" fontAlgn="base">
        <a:spcBef>
          <a:spcPct val="0"/>
        </a:spcBef>
        <a:spcAft>
          <a:spcPct val="0"/>
        </a:spcAft>
        <a:defRPr sz="4400">
          <a:solidFill>
            <a:schemeClr val="tx1"/>
          </a:solidFill>
          <a:latin typeface="Garamond" charset="0"/>
          <a:ea typeface="ＭＳ Ｐゴシック" charset="-128"/>
          <a:cs typeface="ＭＳ Ｐゴシック" charset="-128"/>
        </a:defRPr>
      </a:lvl7pPr>
      <a:lvl8pPr marL="1371600" algn="ctr" rtl="0" fontAlgn="base">
        <a:spcBef>
          <a:spcPct val="0"/>
        </a:spcBef>
        <a:spcAft>
          <a:spcPct val="0"/>
        </a:spcAft>
        <a:defRPr sz="4400">
          <a:solidFill>
            <a:schemeClr val="tx1"/>
          </a:solidFill>
          <a:latin typeface="Garamond" charset="0"/>
          <a:ea typeface="ＭＳ Ｐゴシック" charset="-128"/>
          <a:cs typeface="ＭＳ Ｐゴシック" charset="-128"/>
        </a:defRPr>
      </a:lvl8pPr>
      <a:lvl9pPr marL="1828800" algn="ctr" rtl="0" fontAlgn="base">
        <a:spcBef>
          <a:spcPct val="0"/>
        </a:spcBef>
        <a:spcAft>
          <a:spcPct val="0"/>
        </a:spcAft>
        <a:defRPr sz="4400">
          <a:solidFill>
            <a:schemeClr val="tx1"/>
          </a:solidFill>
          <a:latin typeface="Garamond"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tx2">
              <a:lumMod val="65000"/>
              <a:lumOff val="35000"/>
            </a:schemeClr>
          </a:solidFill>
          <a:latin typeface="Calibri"/>
          <a:ea typeface="ＭＳ Ｐゴシック" charset="-128"/>
          <a:cs typeface="Calibri"/>
        </a:defRPr>
      </a:lvl1pPr>
      <a:lvl2pPr marL="742950" indent="-285750" algn="l" rtl="0" eaLnBrk="0" fontAlgn="base" hangingPunct="0">
        <a:spcBef>
          <a:spcPct val="20000"/>
        </a:spcBef>
        <a:spcAft>
          <a:spcPct val="0"/>
        </a:spcAft>
        <a:buFont typeface="Arial" charset="0"/>
        <a:buChar char="–"/>
        <a:defRPr sz="2800" kern="1200">
          <a:solidFill>
            <a:schemeClr val="tx2">
              <a:lumMod val="65000"/>
              <a:lumOff val="35000"/>
            </a:schemeClr>
          </a:solidFill>
          <a:latin typeface="Calibri"/>
          <a:ea typeface="ＭＳ Ｐゴシック" charset="-128"/>
          <a:cs typeface="Calibri"/>
        </a:defRPr>
      </a:lvl2pPr>
      <a:lvl3pPr marL="1143000" indent="-228600" algn="l" rtl="0" eaLnBrk="0" fontAlgn="base" hangingPunct="0">
        <a:spcBef>
          <a:spcPct val="20000"/>
        </a:spcBef>
        <a:spcAft>
          <a:spcPct val="0"/>
        </a:spcAft>
        <a:buFont typeface="Arial" charset="0"/>
        <a:buChar char="•"/>
        <a:defRPr sz="2400" kern="1200">
          <a:solidFill>
            <a:schemeClr val="tx2">
              <a:lumMod val="65000"/>
              <a:lumOff val="35000"/>
            </a:schemeClr>
          </a:solidFill>
          <a:latin typeface="Calibri"/>
          <a:ea typeface="ＭＳ Ｐゴシック" charset="-128"/>
          <a:cs typeface="Calibri"/>
        </a:defRPr>
      </a:lvl3pPr>
      <a:lvl4pPr marL="1600200" indent="-228600" algn="l" rtl="0" eaLnBrk="0" fontAlgn="base" hangingPunct="0">
        <a:spcBef>
          <a:spcPct val="20000"/>
        </a:spcBef>
        <a:spcAft>
          <a:spcPct val="0"/>
        </a:spcAft>
        <a:buFont typeface="Arial" charset="0"/>
        <a:buChar char="–"/>
        <a:defRPr sz="2000" kern="1200">
          <a:solidFill>
            <a:schemeClr val="tx2">
              <a:lumMod val="65000"/>
              <a:lumOff val="35000"/>
            </a:schemeClr>
          </a:solidFill>
          <a:latin typeface="Calibri"/>
          <a:ea typeface="ＭＳ Ｐゴシック" charset="-128"/>
          <a:cs typeface="Calibri"/>
        </a:defRPr>
      </a:lvl4pPr>
      <a:lvl5pPr marL="2057400" indent="-228600" algn="l" rtl="0" eaLnBrk="0" fontAlgn="base" hangingPunct="0">
        <a:spcBef>
          <a:spcPct val="20000"/>
        </a:spcBef>
        <a:spcAft>
          <a:spcPct val="0"/>
        </a:spcAft>
        <a:buFont typeface="Arial" charset="0"/>
        <a:buChar char="»"/>
        <a:defRPr sz="2000" kern="1200">
          <a:solidFill>
            <a:schemeClr val="tx2">
              <a:lumMod val="65000"/>
              <a:lumOff val="35000"/>
            </a:schemeClr>
          </a:solidFill>
          <a:latin typeface="Calibri"/>
          <a:ea typeface="ＭＳ Ｐゴシック" charset="-128"/>
          <a:cs typeface="Calibri"/>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7" name="Title 4"/>
          <p:cNvSpPr txBox="1">
            <a:spLocks/>
          </p:cNvSpPr>
          <p:nvPr/>
        </p:nvSpPr>
        <p:spPr bwMode="auto">
          <a:xfrm>
            <a:off x="1295400" y="4038600"/>
            <a:ext cx="5257800" cy="1752600"/>
          </a:xfrm>
          <a:prstGeom prst="rect">
            <a:avLst/>
          </a:prstGeom>
          <a:noFill/>
          <a:ln w="9525">
            <a:noFill/>
            <a:miter lim="800000"/>
            <a:headEnd/>
            <a:tailEnd/>
          </a:ln>
          <a:effectLst>
            <a:reflection stA="7000" endPos="75000" dist="12700" dir="5400000" sy="-100000" algn="bl" rotWithShape="0"/>
          </a:effectLst>
        </p:spPr>
        <p:txBody>
          <a:bodyPr vert="horz" wrap="square" lIns="91440" tIns="45720" rIns="91440" bIns="45720" numCol="1" anchor="t" anchorCtr="0" compatLnSpc="1">
            <a:prstTxWarp prst="textNoShape">
              <a:avLst/>
            </a:prstTxWarp>
            <a:noAutofit/>
          </a:bodyPr>
          <a:lstStyle/>
          <a:p>
            <a:pPr marL="0" marR="0" lvl="0" indent="0" algn="l" defTabSz="914400" rtl="0" eaLnBrk="0" fontAlgn="base" latinLnBrk="0" hangingPunct="0">
              <a:lnSpc>
                <a:spcPts val="5300"/>
              </a:lnSpc>
              <a:spcBef>
                <a:spcPct val="0"/>
              </a:spcBef>
              <a:spcAft>
                <a:spcPts val="0"/>
              </a:spcAft>
              <a:buClrTx/>
              <a:buSzTx/>
              <a:buFontTx/>
              <a:buNone/>
              <a:tabLst/>
              <a:defRPr/>
            </a:pPr>
            <a:r>
              <a:rPr kumimoji="0" lang="en-US" sz="2900" u="none" strike="noStrike" kern="1200" normalizeH="0" baseline="0" noProof="0" dirty="0" smtClean="0">
                <a:ln>
                  <a:noFill/>
                </a:ln>
                <a:solidFill>
                  <a:schemeClr val="bg2">
                    <a:lumMod val="50000"/>
                  </a:schemeClr>
                </a:solidFill>
                <a:effectLst/>
                <a:uLnTx/>
                <a:uFillTx/>
                <a:latin typeface="Arial"/>
                <a:ea typeface="ＭＳ Ｐゴシック" charset="-128"/>
                <a:cs typeface="Arial"/>
              </a:rPr>
              <a:t>Robert J. Fuselier</a:t>
            </a:r>
          </a:p>
          <a:p>
            <a:pPr marL="0" marR="0" lvl="0" indent="0" algn="l" defTabSz="914400" rtl="0" eaLnBrk="0" fontAlgn="base" latinLnBrk="0" hangingPunct="0">
              <a:lnSpc>
                <a:spcPts val="5300"/>
              </a:lnSpc>
              <a:spcBef>
                <a:spcPct val="0"/>
              </a:spcBef>
              <a:spcAft>
                <a:spcPts val="0"/>
              </a:spcAft>
              <a:buClrTx/>
              <a:buSzTx/>
              <a:buFontTx/>
              <a:buNone/>
              <a:tabLst/>
              <a:defRPr/>
            </a:pPr>
            <a:r>
              <a:rPr lang="en-US" sz="1700" i="1" dirty="0" smtClean="0">
                <a:solidFill>
                  <a:schemeClr val="bg2">
                    <a:lumMod val="50000"/>
                  </a:schemeClr>
                </a:solidFill>
                <a:latin typeface="Arial"/>
                <a:ea typeface="ＭＳ Ｐゴシック" charset="-128"/>
                <a:cs typeface="Arial"/>
              </a:rPr>
              <a:t>Interim Director, Office of Distance Learning</a:t>
            </a:r>
          </a:p>
        </p:txBody>
      </p:sp>
      <p:cxnSp>
        <p:nvCxnSpPr>
          <p:cNvPr id="10" name="Straight Connector 9"/>
          <p:cNvCxnSpPr/>
          <p:nvPr/>
        </p:nvCxnSpPr>
        <p:spPr>
          <a:xfrm>
            <a:off x="1295400" y="3581400"/>
            <a:ext cx="7315200" cy="1588"/>
          </a:xfrm>
          <a:prstGeom prst="line">
            <a:avLst/>
          </a:prstGeom>
          <a:ln>
            <a:solidFill>
              <a:srgbClr val="DFDAAB"/>
            </a:solidFill>
          </a:ln>
          <a:effectLst>
            <a:outerShdw blurRad="40000" dist="20000" dir="5400000" rotWithShape="0">
              <a:srgbClr val="000000">
                <a:alpha val="38000"/>
              </a:srgbClr>
            </a:outerShdw>
            <a:reflection stA="50000" endPos="75000" dist="127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11" name="Title 4"/>
          <p:cNvSpPr txBox="1">
            <a:spLocks/>
          </p:cNvSpPr>
          <p:nvPr/>
        </p:nvSpPr>
        <p:spPr bwMode="auto">
          <a:xfrm>
            <a:off x="1295400" y="1447800"/>
            <a:ext cx="7467600" cy="193899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6000" b="1" i="0" u="none" strike="noStrike" kern="1200" normalizeH="0" baseline="0" noProof="0" dirty="0" smtClean="0">
                <a:ln>
                  <a:noFill/>
                </a:ln>
                <a:solidFill>
                  <a:srgbClr val="782F40"/>
                </a:solidFill>
                <a:uLnTx/>
                <a:uFillTx/>
                <a:latin typeface="Adobe Garamond Pro"/>
                <a:ea typeface="ＭＳ Ｐゴシック" charset="-128"/>
                <a:cs typeface="Adobe Garamond Pro"/>
              </a:rPr>
              <a:t>Canvas LMS:</a:t>
            </a:r>
          </a:p>
          <a:p>
            <a:pPr marL="0" marR="0" lvl="0" indent="0" defTabSz="914400" rtl="0" eaLnBrk="0" fontAlgn="base" latinLnBrk="0" hangingPunct="0">
              <a:lnSpc>
                <a:spcPct val="100000"/>
              </a:lnSpc>
              <a:spcBef>
                <a:spcPct val="0"/>
              </a:spcBef>
              <a:spcAft>
                <a:spcPct val="0"/>
              </a:spcAft>
              <a:buClrTx/>
              <a:buSzTx/>
              <a:buFontTx/>
              <a:buNone/>
              <a:tabLst/>
              <a:defRPr/>
            </a:pPr>
            <a:r>
              <a:rPr kumimoji="0" lang="en-US" sz="6000" b="1" i="0" u="none" strike="noStrike" kern="1200" normalizeH="0" baseline="0" noProof="0" dirty="0" smtClean="0">
                <a:ln>
                  <a:noFill/>
                </a:ln>
                <a:solidFill>
                  <a:srgbClr val="782F40"/>
                </a:solidFill>
                <a:uLnTx/>
                <a:uFillTx/>
                <a:latin typeface="Adobe Garamond Pro"/>
                <a:ea typeface="ＭＳ Ｐゴシック" charset="-128"/>
                <a:cs typeface="Adobe Garamond Pro"/>
              </a:rPr>
              <a:t>Transition &amp;</a:t>
            </a:r>
            <a:r>
              <a:rPr kumimoji="0" lang="en-US" sz="6000" b="1" i="0" u="none" strike="noStrike" kern="1200" normalizeH="0" noProof="0" dirty="0" smtClean="0">
                <a:ln>
                  <a:noFill/>
                </a:ln>
                <a:solidFill>
                  <a:srgbClr val="782F40"/>
                </a:solidFill>
                <a:uLnTx/>
                <a:uFillTx/>
                <a:latin typeface="Adobe Garamond Pro"/>
                <a:ea typeface="ＭＳ Ｐゴシック" charset="-128"/>
                <a:cs typeface="Adobe Garamond Pro"/>
              </a:rPr>
              <a:t> Timeline</a:t>
            </a:r>
            <a:endParaRPr kumimoji="0" lang="en-US" sz="6000" b="1" i="0" u="none" strike="noStrike" kern="1200" normalizeH="0" baseline="0" noProof="0" dirty="0">
              <a:ln>
                <a:noFill/>
              </a:ln>
              <a:solidFill>
                <a:srgbClr val="782F40"/>
              </a:solidFill>
              <a:uLnTx/>
              <a:uFillTx/>
              <a:latin typeface="Adobe Garamond Pro"/>
              <a:ea typeface="ＭＳ Ｐゴシック" charset="-128"/>
              <a:cs typeface="Adobe Garamond Pro"/>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382000" cy="1752600"/>
          </a:xfrm>
        </p:spPr>
        <p:txBody>
          <a:bodyPr/>
          <a:lstStyle/>
          <a:p>
            <a:r>
              <a:rPr lang="en-US" sz="4800" cap="none" dirty="0" smtClean="0">
                <a:latin typeface="Adobe Garamond Pro"/>
                <a:cs typeface="Adobe Garamond Pro"/>
              </a:rPr>
              <a:t>State of Florida</a:t>
            </a:r>
            <a:br>
              <a:rPr lang="en-US" sz="4800" cap="none" dirty="0" smtClean="0">
                <a:latin typeface="Adobe Garamond Pro"/>
                <a:cs typeface="Adobe Garamond Pro"/>
              </a:rPr>
            </a:br>
            <a:r>
              <a:rPr lang="en-US" sz="4800" cap="none" dirty="0" smtClean="0">
                <a:latin typeface="Adobe Garamond Pro"/>
                <a:cs typeface="Adobe Garamond Pro"/>
              </a:rPr>
              <a:t>Common LMS Initiative</a:t>
            </a:r>
            <a:endParaRPr lang="en-US" sz="4800" dirty="0">
              <a:latin typeface="Adobe Garamond Pro"/>
              <a:cs typeface="Adobe Garamond Pro"/>
            </a:endParaRPr>
          </a:p>
        </p:txBody>
      </p:sp>
      <p:sp>
        <p:nvSpPr>
          <p:cNvPr id="4" name="Content Placeholder 3"/>
          <p:cNvSpPr>
            <a:spLocks noGrp="1"/>
          </p:cNvSpPr>
          <p:nvPr>
            <p:ph idx="1"/>
          </p:nvPr>
        </p:nvSpPr>
        <p:spPr>
          <a:xfrm>
            <a:off x="381000" y="2590800"/>
            <a:ext cx="8229600" cy="3810000"/>
          </a:xfrm>
        </p:spPr>
        <p:txBody>
          <a:bodyPr numCol="1"/>
          <a:lstStyle/>
          <a:p>
            <a:pPr>
              <a:spcBef>
                <a:spcPts val="1800"/>
              </a:spcBef>
            </a:pPr>
            <a:r>
              <a:rPr lang="en-US" sz="2400" dirty="0" smtClean="0"/>
              <a:t>2015: Board of Governors created a committee to evaluate and select a common learning management system (LMS) to serve as the preferred system for all Florida SUS institutions.</a:t>
            </a:r>
            <a:endParaRPr lang="en-US" sz="2400" dirty="0" smtClean="0"/>
          </a:p>
          <a:p>
            <a:pPr>
              <a:spcBef>
                <a:spcPts val="1800"/>
              </a:spcBef>
            </a:pPr>
            <a:r>
              <a:rPr lang="en-US" sz="2400" dirty="0" smtClean="0"/>
              <a:t>Finalists included Canvas by Instructure, Blackboard Learn, and Desire2Learn’s </a:t>
            </a:r>
            <a:r>
              <a:rPr lang="en-US" sz="2400" dirty="0" err="1" smtClean="0"/>
              <a:t>BrightSpace</a:t>
            </a:r>
            <a:r>
              <a:rPr lang="en-US" sz="2400" dirty="0" smtClean="0"/>
              <a:t>.</a:t>
            </a:r>
            <a:endParaRPr lang="en-US" sz="2400" dirty="0" smtClean="0"/>
          </a:p>
          <a:p>
            <a:pPr>
              <a:spcBef>
                <a:spcPts val="1800"/>
              </a:spcBef>
            </a:pPr>
            <a:r>
              <a:rPr lang="en-US" sz="2400" dirty="0" smtClean="0"/>
              <a:t>Canvas outscored the competing finalists in all evaluation categories, including ease-of-use, course delivery tools, and student support options.</a:t>
            </a:r>
            <a:endParaRPr lang="en-US" sz="2400" dirty="0" smtClean="0"/>
          </a:p>
        </p:txBody>
      </p:sp>
      <p:sp>
        <p:nvSpPr>
          <p:cNvPr id="6" name="Footer Placeholder 4"/>
          <p:cNvSpPr>
            <a:spLocks noGrp="1"/>
          </p:cNvSpPr>
          <p:nvPr>
            <p:ph type="ftr" sz="quarter" idx="3"/>
          </p:nvPr>
        </p:nvSpPr>
        <p:spPr>
          <a:xfrm>
            <a:off x="381000" y="6492875"/>
            <a:ext cx="8229600" cy="365125"/>
          </a:xfrm>
          <a:prstGeom prst="rect">
            <a:avLst/>
          </a:prstGeom>
        </p:spPr>
        <p:txBody>
          <a:bodyPr vert="horz" lIns="91440" tIns="45720" rIns="91440" bIns="45720" rtlCol="0" anchor="ctr"/>
          <a:lstStyle>
            <a:lvl1pPr algn="ctr">
              <a:defRPr sz="800">
                <a:solidFill>
                  <a:schemeClr val="tx2">
                    <a:lumMod val="50000"/>
                    <a:lumOff val="50000"/>
                  </a:schemeClr>
                </a:solidFill>
                <a:latin typeface="+mn-lt"/>
              </a:defRPr>
            </a:lvl1pPr>
          </a:lstStyle>
          <a:p>
            <a:r>
              <a:rPr lang="en-US" dirty="0" smtClean="0"/>
              <a:t>Office of Distance Learning, 296 Champions Way, Tallahassee, FL 32306</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382000" cy="1752600"/>
          </a:xfrm>
        </p:spPr>
        <p:txBody>
          <a:bodyPr/>
          <a:lstStyle/>
          <a:p>
            <a:r>
              <a:rPr lang="en-US" sz="4800" dirty="0" smtClean="0"/>
              <a:t>The Canvas LMS </a:t>
            </a:r>
            <a:br>
              <a:rPr lang="en-US" sz="4800" dirty="0" smtClean="0"/>
            </a:br>
            <a:r>
              <a:rPr lang="en-US" sz="4800" dirty="0" smtClean="0"/>
              <a:t>Feasibility Workgroup</a:t>
            </a:r>
            <a:endParaRPr lang="en-US" sz="4800" dirty="0"/>
          </a:p>
        </p:txBody>
      </p:sp>
      <p:sp>
        <p:nvSpPr>
          <p:cNvPr id="4" name="Content Placeholder 3"/>
          <p:cNvSpPr>
            <a:spLocks noGrp="1"/>
          </p:cNvSpPr>
          <p:nvPr>
            <p:ph idx="1"/>
          </p:nvPr>
        </p:nvSpPr>
        <p:spPr>
          <a:xfrm>
            <a:off x="381000" y="2590800"/>
            <a:ext cx="8229600" cy="3581400"/>
          </a:xfrm>
        </p:spPr>
        <p:txBody>
          <a:bodyPr numCol="1"/>
          <a:lstStyle/>
          <a:p>
            <a:pPr marL="0" indent="0">
              <a:buNone/>
            </a:pPr>
            <a:r>
              <a:rPr lang="en-US" sz="2400" b="1" dirty="0" smtClean="0"/>
              <a:t>Purpose:</a:t>
            </a:r>
          </a:p>
          <a:p>
            <a:pPr marL="0" indent="0">
              <a:buNone/>
            </a:pPr>
            <a:r>
              <a:rPr lang="en-US" sz="2000" dirty="0" smtClean="0"/>
              <a:t>The </a:t>
            </a:r>
            <a:r>
              <a:rPr lang="en-US" sz="2000" dirty="0"/>
              <a:t>Board of Governors recently announced that Canvas has been selected as the preferred Learning Management System (LMS) for the state of Florida. Adoption of Canvas is currently on an opt-in basis; however, the Board of Governors has strongly encouraged universities to carefully consider the pros and cons of a transition to the system. </a:t>
            </a:r>
            <a:r>
              <a:rPr lang="en-US" sz="2000" b="1" dirty="0"/>
              <a:t>This workgroup is tasked with evaluating the benefits and features of the LMS as well as any limitations to determine what course of action will best meet the needs of our students and faculty.</a:t>
            </a:r>
            <a:endParaRPr lang="en-US" sz="2000" b="1" dirty="0" smtClean="0"/>
          </a:p>
          <a:p>
            <a:pPr marL="0" indent="0">
              <a:buNone/>
            </a:pPr>
            <a:endParaRPr lang="en-US" sz="3000" dirty="0" smtClean="0"/>
          </a:p>
        </p:txBody>
      </p:sp>
      <p:sp>
        <p:nvSpPr>
          <p:cNvPr id="6" name="Footer Placeholder 4"/>
          <p:cNvSpPr>
            <a:spLocks noGrp="1"/>
          </p:cNvSpPr>
          <p:nvPr>
            <p:ph type="ftr" sz="quarter" idx="3"/>
          </p:nvPr>
        </p:nvSpPr>
        <p:spPr>
          <a:xfrm>
            <a:off x="381000" y="6492875"/>
            <a:ext cx="8229600" cy="365125"/>
          </a:xfrm>
          <a:prstGeom prst="rect">
            <a:avLst/>
          </a:prstGeom>
        </p:spPr>
        <p:txBody>
          <a:bodyPr vert="horz" lIns="91440" tIns="45720" rIns="91440" bIns="45720" rtlCol="0" anchor="ctr"/>
          <a:lstStyle>
            <a:lvl1pPr algn="ctr">
              <a:defRPr sz="800">
                <a:solidFill>
                  <a:schemeClr val="tx2">
                    <a:lumMod val="50000"/>
                    <a:lumOff val="50000"/>
                  </a:schemeClr>
                </a:solidFill>
                <a:latin typeface="+mn-lt"/>
              </a:defRPr>
            </a:lvl1pPr>
          </a:lstStyle>
          <a:p>
            <a:r>
              <a:rPr lang="en-US" dirty="0" smtClean="0"/>
              <a:t>Office of Distance Learning, 296 Champions Way, Tallahassee, FL 32306</a:t>
            </a:r>
            <a:endParaRPr lang="en-US" dirty="0"/>
          </a:p>
        </p:txBody>
      </p:sp>
    </p:spTree>
    <p:extLst>
      <p:ext uri="{BB962C8B-B14F-4D97-AF65-F5344CB8AC3E}">
        <p14:creationId xmlns:p14="http://schemas.microsoft.com/office/powerpoint/2010/main" val="318112776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382000" cy="1752600"/>
          </a:xfrm>
        </p:spPr>
        <p:txBody>
          <a:bodyPr/>
          <a:lstStyle/>
          <a:p>
            <a:r>
              <a:rPr lang="en-US" sz="4800" dirty="0" smtClean="0"/>
              <a:t>The Canvas LMS </a:t>
            </a:r>
            <a:br>
              <a:rPr lang="en-US" sz="4800" dirty="0" smtClean="0"/>
            </a:br>
            <a:r>
              <a:rPr lang="en-US" sz="4800" dirty="0" smtClean="0"/>
              <a:t>Feasibility Workgroup</a:t>
            </a:r>
            <a:endParaRPr lang="en-US" sz="4800" dirty="0"/>
          </a:p>
        </p:txBody>
      </p:sp>
      <p:sp>
        <p:nvSpPr>
          <p:cNvPr id="4" name="Content Placeholder 3"/>
          <p:cNvSpPr>
            <a:spLocks noGrp="1"/>
          </p:cNvSpPr>
          <p:nvPr>
            <p:ph idx="1"/>
          </p:nvPr>
        </p:nvSpPr>
        <p:spPr>
          <a:xfrm>
            <a:off x="381000" y="2590800"/>
            <a:ext cx="8229600" cy="3581400"/>
          </a:xfrm>
        </p:spPr>
        <p:txBody>
          <a:bodyPr numCol="1"/>
          <a:lstStyle/>
          <a:p>
            <a:pPr marL="0" indent="0">
              <a:buNone/>
            </a:pPr>
            <a:r>
              <a:rPr lang="en-US" sz="2400" b="1" dirty="0" smtClean="0"/>
              <a:t>Participants:</a:t>
            </a:r>
          </a:p>
          <a:p>
            <a:pPr lvl="1">
              <a:buFont typeface="Arial" panose="020B0604020202020204" pitchFamily="34" charset="0"/>
              <a:buChar char="•"/>
            </a:pPr>
            <a:r>
              <a:rPr lang="en-US" sz="1800" dirty="0" smtClean="0"/>
              <a:t>Faculty Senate Distance Learning Committee</a:t>
            </a:r>
          </a:p>
          <a:p>
            <a:pPr lvl="1">
              <a:buFont typeface="Arial" panose="020B0604020202020204" pitchFamily="34" charset="0"/>
              <a:buChar char="•"/>
            </a:pPr>
            <a:r>
              <a:rPr lang="en-US" sz="1800" dirty="0" smtClean="0"/>
              <a:t>Faculty Senate Technology Committee</a:t>
            </a:r>
          </a:p>
          <a:p>
            <a:pPr lvl="1">
              <a:buFont typeface="Arial" panose="020B0604020202020204" pitchFamily="34" charset="0"/>
              <a:buChar char="•"/>
            </a:pPr>
            <a:r>
              <a:rPr lang="en-US" sz="1800" dirty="0"/>
              <a:t>Chief Information </a:t>
            </a:r>
            <a:r>
              <a:rPr lang="en-US" sz="1800" dirty="0" smtClean="0"/>
              <a:t>Officer, </a:t>
            </a:r>
            <a:r>
              <a:rPr lang="en-US" sz="1800" dirty="0"/>
              <a:t>Information Technology Services</a:t>
            </a:r>
          </a:p>
          <a:p>
            <a:pPr lvl="1">
              <a:buFont typeface="Arial" panose="020B0604020202020204" pitchFamily="34" charset="0"/>
              <a:buChar char="•"/>
            </a:pPr>
            <a:r>
              <a:rPr lang="en-US" sz="1800" dirty="0" smtClean="0"/>
              <a:t>Division of Student Affairs</a:t>
            </a:r>
          </a:p>
          <a:p>
            <a:pPr lvl="1">
              <a:buFont typeface="Arial" panose="020B0604020202020204" pitchFamily="34" charset="0"/>
              <a:buChar char="•"/>
            </a:pPr>
            <a:r>
              <a:rPr lang="en-US" sz="1800" dirty="0" smtClean="0"/>
              <a:t>FSU Libraries</a:t>
            </a:r>
          </a:p>
          <a:p>
            <a:pPr lvl="1">
              <a:buFont typeface="Arial" panose="020B0604020202020204" pitchFamily="34" charset="0"/>
              <a:buChar char="•"/>
            </a:pPr>
            <a:r>
              <a:rPr lang="en-US" sz="1800" dirty="0" smtClean="0"/>
              <a:t>Student Disability Resource Center</a:t>
            </a:r>
          </a:p>
          <a:p>
            <a:pPr lvl="1">
              <a:buFont typeface="Arial" panose="020B0604020202020204" pitchFamily="34" charset="0"/>
              <a:buChar char="•"/>
            </a:pPr>
            <a:r>
              <a:rPr lang="en-US" sz="1800" dirty="0" smtClean="0"/>
              <a:t>Office of the Registrar</a:t>
            </a:r>
          </a:p>
          <a:p>
            <a:pPr lvl="1">
              <a:buFont typeface="Arial" panose="020B0604020202020204" pitchFamily="34" charset="0"/>
              <a:buChar char="•"/>
            </a:pPr>
            <a:r>
              <a:rPr lang="en-US" sz="1800" dirty="0" smtClean="0"/>
              <a:t>Office of Distance Learning</a:t>
            </a:r>
            <a:endParaRPr lang="en-US" sz="1800" dirty="0" smtClean="0"/>
          </a:p>
        </p:txBody>
      </p:sp>
      <p:sp>
        <p:nvSpPr>
          <p:cNvPr id="6" name="Footer Placeholder 4"/>
          <p:cNvSpPr>
            <a:spLocks noGrp="1"/>
          </p:cNvSpPr>
          <p:nvPr>
            <p:ph type="ftr" sz="quarter" idx="3"/>
          </p:nvPr>
        </p:nvSpPr>
        <p:spPr>
          <a:xfrm>
            <a:off x="381000" y="6492875"/>
            <a:ext cx="8229600" cy="365125"/>
          </a:xfrm>
          <a:prstGeom prst="rect">
            <a:avLst/>
          </a:prstGeom>
        </p:spPr>
        <p:txBody>
          <a:bodyPr vert="horz" lIns="91440" tIns="45720" rIns="91440" bIns="45720" rtlCol="0" anchor="ctr"/>
          <a:lstStyle>
            <a:lvl1pPr algn="ctr">
              <a:defRPr sz="800">
                <a:solidFill>
                  <a:schemeClr val="tx2">
                    <a:lumMod val="50000"/>
                    <a:lumOff val="50000"/>
                  </a:schemeClr>
                </a:solidFill>
                <a:latin typeface="+mn-lt"/>
              </a:defRPr>
            </a:lvl1pPr>
          </a:lstStyle>
          <a:p>
            <a:r>
              <a:rPr lang="en-US" dirty="0" smtClean="0"/>
              <a:t>Office of Distance Learning, 296 Champions Way, Tallahassee, FL 32306</a:t>
            </a:r>
            <a:endParaRPr lang="en-US" dirty="0"/>
          </a:p>
        </p:txBody>
      </p:sp>
    </p:spTree>
    <p:extLst>
      <p:ext uri="{BB962C8B-B14F-4D97-AF65-F5344CB8AC3E}">
        <p14:creationId xmlns:p14="http://schemas.microsoft.com/office/powerpoint/2010/main" val="34428219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382000" cy="1752600"/>
          </a:xfrm>
        </p:spPr>
        <p:txBody>
          <a:bodyPr/>
          <a:lstStyle/>
          <a:p>
            <a:r>
              <a:rPr lang="en-US" sz="4800" dirty="0" smtClean="0"/>
              <a:t>The Canvas LMS </a:t>
            </a:r>
            <a:br>
              <a:rPr lang="en-US" sz="4800" dirty="0" smtClean="0"/>
            </a:br>
            <a:r>
              <a:rPr lang="en-US" sz="4800" dirty="0" smtClean="0"/>
              <a:t>Feasibility Workgroup</a:t>
            </a:r>
            <a:endParaRPr lang="en-US" sz="4800" dirty="0"/>
          </a:p>
        </p:txBody>
      </p:sp>
      <p:sp>
        <p:nvSpPr>
          <p:cNvPr id="4" name="Content Placeholder 3"/>
          <p:cNvSpPr>
            <a:spLocks noGrp="1"/>
          </p:cNvSpPr>
          <p:nvPr>
            <p:ph idx="1"/>
          </p:nvPr>
        </p:nvSpPr>
        <p:spPr>
          <a:xfrm>
            <a:off x="381000" y="2590800"/>
            <a:ext cx="8229600" cy="3581400"/>
          </a:xfrm>
        </p:spPr>
        <p:txBody>
          <a:bodyPr numCol="1"/>
          <a:lstStyle/>
          <a:p>
            <a:pPr marL="0" indent="0">
              <a:buNone/>
            </a:pPr>
            <a:r>
              <a:rPr lang="en-US" sz="2400" b="1" dirty="0" smtClean="0"/>
              <a:t>Committee Considerations:</a:t>
            </a:r>
          </a:p>
          <a:p>
            <a:pPr lvl="1">
              <a:buFont typeface="Arial" panose="020B0604020202020204" pitchFamily="34" charset="0"/>
              <a:buChar char="•"/>
            </a:pPr>
            <a:r>
              <a:rPr lang="en-US" sz="1800" dirty="0" smtClean="0"/>
              <a:t>LMS Ease-of-Use and Features</a:t>
            </a:r>
          </a:p>
          <a:p>
            <a:pPr lvl="1">
              <a:buFont typeface="Arial" panose="020B0604020202020204" pitchFamily="34" charset="0"/>
              <a:buChar char="•"/>
            </a:pPr>
            <a:r>
              <a:rPr lang="en-US" sz="1800" dirty="0" smtClean="0"/>
              <a:t>Third Party Integrations (Kaltura, </a:t>
            </a:r>
            <a:r>
              <a:rPr lang="en-US" sz="1800" dirty="0" err="1" smtClean="0"/>
              <a:t>TurnItIn</a:t>
            </a:r>
            <a:r>
              <a:rPr lang="en-US" sz="1800" dirty="0" smtClean="0"/>
              <a:t>, Bb Collaborate, etc.)</a:t>
            </a:r>
          </a:p>
          <a:p>
            <a:pPr lvl="1">
              <a:buFont typeface="Arial" panose="020B0604020202020204" pitchFamily="34" charset="0"/>
              <a:buChar char="•"/>
            </a:pPr>
            <a:r>
              <a:rPr lang="en-US" sz="1800" dirty="0" smtClean="0"/>
              <a:t>Product Support and Uptime/Service Level Agreement</a:t>
            </a:r>
          </a:p>
          <a:p>
            <a:pPr lvl="1">
              <a:buFont typeface="Arial" panose="020B0604020202020204" pitchFamily="34" charset="0"/>
              <a:buChar char="•"/>
            </a:pPr>
            <a:r>
              <a:rPr lang="en-US" sz="1800" dirty="0" smtClean="0"/>
              <a:t>Estimated Faculty Adoption Time and Effort</a:t>
            </a:r>
          </a:p>
          <a:p>
            <a:pPr lvl="1">
              <a:buFont typeface="Arial" panose="020B0604020202020204" pitchFamily="34" charset="0"/>
              <a:buChar char="•"/>
            </a:pPr>
            <a:r>
              <a:rPr lang="en-US" sz="1800" dirty="0" smtClean="0"/>
              <a:t>Available Training Resources</a:t>
            </a:r>
          </a:p>
          <a:p>
            <a:pPr lvl="1">
              <a:buFont typeface="Arial" panose="020B0604020202020204" pitchFamily="34" charset="0"/>
              <a:buChar char="•"/>
            </a:pPr>
            <a:r>
              <a:rPr lang="en-US" sz="1800" dirty="0" smtClean="0"/>
              <a:t>Budgetary Impact</a:t>
            </a:r>
          </a:p>
          <a:p>
            <a:pPr lvl="1">
              <a:buFont typeface="Arial" panose="020B0604020202020204" pitchFamily="34" charset="0"/>
              <a:buChar char="•"/>
            </a:pPr>
            <a:r>
              <a:rPr lang="en-US" sz="1800" dirty="0" smtClean="0"/>
              <a:t>Faculty </a:t>
            </a:r>
            <a:r>
              <a:rPr lang="en-US" sz="1800" dirty="0" err="1" smtClean="0"/>
              <a:t>Concers</a:t>
            </a:r>
            <a:r>
              <a:rPr lang="en-US" sz="1800" dirty="0" smtClean="0"/>
              <a:t>/Feedback</a:t>
            </a:r>
            <a:endParaRPr lang="en-US" sz="1800" dirty="0" smtClean="0"/>
          </a:p>
        </p:txBody>
      </p:sp>
      <p:sp>
        <p:nvSpPr>
          <p:cNvPr id="6" name="Footer Placeholder 4"/>
          <p:cNvSpPr>
            <a:spLocks noGrp="1"/>
          </p:cNvSpPr>
          <p:nvPr>
            <p:ph type="ftr" sz="quarter" idx="3"/>
          </p:nvPr>
        </p:nvSpPr>
        <p:spPr>
          <a:xfrm>
            <a:off x="381000" y="6492875"/>
            <a:ext cx="8229600" cy="365125"/>
          </a:xfrm>
          <a:prstGeom prst="rect">
            <a:avLst/>
          </a:prstGeom>
        </p:spPr>
        <p:txBody>
          <a:bodyPr vert="horz" lIns="91440" tIns="45720" rIns="91440" bIns="45720" rtlCol="0" anchor="ctr"/>
          <a:lstStyle>
            <a:lvl1pPr algn="ctr">
              <a:defRPr sz="800">
                <a:solidFill>
                  <a:schemeClr val="tx2">
                    <a:lumMod val="50000"/>
                    <a:lumOff val="50000"/>
                  </a:schemeClr>
                </a:solidFill>
                <a:latin typeface="+mn-lt"/>
              </a:defRPr>
            </a:lvl1pPr>
          </a:lstStyle>
          <a:p>
            <a:r>
              <a:rPr lang="en-US" dirty="0" smtClean="0"/>
              <a:t>Office of Distance Learning, 296 Champions Way, Tallahassee, FL 32306</a:t>
            </a:r>
            <a:endParaRPr lang="en-US" dirty="0"/>
          </a:p>
        </p:txBody>
      </p:sp>
    </p:spTree>
    <p:extLst>
      <p:ext uri="{BB962C8B-B14F-4D97-AF65-F5344CB8AC3E}">
        <p14:creationId xmlns:p14="http://schemas.microsoft.com/office/powerpoint/2010/main" val="226865690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382000" cy="1752600"/>
          </a:xfrm>
        </p:spPr>
        <p:txBody>
          <a:bodyPr/>
          <a:lstStyle/>
          <a:p>
            <a:r>
              <a:rPr lang="en-US" sz="4800" dirty="0" smtClean="0"/>
              <a:t>Faculty LSM Survey Results:</a:t>
            </a:r>
            <a:endParaRPr lang="en-US" sz="4800" dirty="0"/>
          </a:p>
        </p:txBody>
      </p:sp>
      <p:sp>
        <p:nvSpPr>
          <p:cNvPr id="4" name="Content Placeholder 3"/>
          <p:cNvSpPr>
            <a:spLocks noGrp="1"/>
          </p:cNvSpPr>
          <p:nvPr>
            <p:ph idx="1"/>
          </p:nvPr>
        </p:nvSpPr>
        <p:spPr>
          <a:xfrm>
            <a:off x="381000" y="2590800"/>
            <a:ext cx="8229600" cy="3581400"/>
          </a:xfrm>
        </p:spPr>
        <p:txBody>
          <a:bodyPr numCol="1"/>
          <a:lstStyle/>
          <a:p>
            <a:pPr lvl="1">
              <a:spcBef>
                <a:spcPts val="1800"/>
              </a:spcBef>
              <a:buFont typeface="Arial" panose="020B0604020202020204" pitchFamily="34" charset="0"/>
              <a:buChar char="•"/>
            </a:pPr>
            <a:r>
              <a:rPr lang="en-US" sz="1800" dirty="0" smtClean="0"/>
              <a:t>All </a:t>
            </a:r>
            <a:r>
              <a:rPr lang="en-US" sz="1800" dirty="0"/>
              <a:t>of the Blackboard features that were indicated as “most useful” by </a:t>
            </a:r>
            <a:r>
              <a:rPr lang="en-US" sz="1800" dirty="0" smtClean="0"/>
              <a:t>the majority of </a:t>
            </a:r>
            <a:r>
              <a:rPr lang="en-US" sz="1800" dirty="0"/>
              <a:t>the faculty have </a:t>
            </a:r>
            <a:r>
              <a:rPr lang="en-US" sz="1800" dirty="0" smtClean="0"/>
              <a:t>similar </a:t>
            </a:r>
            <a:r>
              <a:rPr lang="en-US" sz="1800" dirty="0"/>
              <a:t>functionality in Canvas.</a:t>
            </a:r>
          </a:p>
          <a:p>
            <a:pPr lvl="1">
              <a:spcBef>
                <a:spcPts val="1800"/>
              </a:spcBef>
              <a:buFont typeface="Arial" panose="020B0604020202020204" pitchFamily="34" charset="0"/>
              <a:buChar char="•"/>
            </a:pPr>
            <a:r>
              <a:rPr lang="en-US" sz="1800" dirty="0" smtClean="0"/>
              <a:t>Of </a:t>
            </a:r>
            <a:r>
              <a:rPr lang="en-US" sz="1800" dirty="0"/>
              <a:t>the instructors who had prior experience with Canvas, 58% preferred the system. 29% of the respondents had a preference for Blackboard.</a:t>
            </a:r>
          </a:p>
          <a:p>
            <a:pPr lvl="1">
              <a:spcBef>
                <a:spcPts val="1800"/>
              </a:spcBef>
              <a:buFont typeface="Arial" panose="020B0604020202020204" pitchFamily="34" charset="0"/>
              <a:buChar char="•"/>
            </a:pPr>
            <a:r>
              <a:rPr lang="en-US" sz="1800" dirty="0" smtClean="0"/>
              <a:t>74</a:t>
            </a:r>
            <a:r>
              <a:rPr lang="en-US" sz="1800" dirty="0"/>
              <a:t>% of the faculty felt that a transition would require “very little” to “some” assistance migrating their online courses to Canvas.</a:t>
            </a:r>
          </a:p>
          <a:p>
            <a:pPr lvl="1">
              <a:spcBef>
                <a:spcPts val="1800"/>
              </a:spcBef>
              <a:buFont typeface="Arial" panose="020B0604020202020204" pitchFamily="34" charset="0"/>
              <a:buChar char="•"/>
            </a:pPr>
            <a:r>
              <a:rPr lang="en-US" sz="1800" dirty="0" smtClean="0"/>
              <a:t>When asked </a:t>
            </a:r>
            <a:r>
              <a:rPr lang="en-US" sz="1800" dirty="0"/>
              <a:t>about their comfort level regarding an LMS change, 56% expressed </a:t>
            </a:r>
            <a:r>
              <a:rPr lang="en-US" sz="1800" dirty="0" smtClean="0"/>
              <a:t>a degree of concern.</a:t>
            </a:r>
          </a:p>
          <a:p>
            <a:pPr lvl="1">
              <a:spcBef>
                <a:spcPts val="0"/>
              </a:spcBef>
              <a:buFont typeface="Arial" panose="020B0604020202020204" pitchFamily="34" charset="0"/>
              <a:buChar char="•"/>
            </a:pPr>
            <a:endParaRPr lang="en-US" sz="1800" dirty="0"/>
          </a:p>
        </p:txBody>
      </p:sp>
      <p:sp>
        <p:nvSpPr>
          <p:cNvPr id="6" name="Footer Placeholder 4"/>
          <p:cNvSpPr>
            <a:spLocks noGrp="1"/>
          </p:cNvSpPr>
          <p:nvPr>
            <p:ph type="ftr" sz="quarter" idx="3"/>
          </p:nvPr>
        </p:nvSpPr>
        <p:spPr>
          <a:xfrm>
            <a:off x="381000" y="6492875"/>
            <a:ext cx="8229600" cy="365125"/>
          </a:xfrm>
          <a:prstGeom prst="rect">
            <a:avLst/>
          </a:prstGeom>
        </p:spPr>
        <p:txBody>
          <a:bodyPr vert="horz" lIns="91440" tIns="45720" rIns="91440" bIns="45720" rtlCol="0" anchor="ctr"/>
          <a:lstStyle>
            <a:lvl1pPr algn="ctr">
              <a:defRPr sz="800">
                <a:solidFill>
                  <a:schemeClr val="tx2">
                    <a:lumMod val="50000"/>
                    <a:lumOff val="50000"/>
                  </a:schemeClr>
                </a:solidFill>
                <a:latin typeface="+mn-lt"/>
              </a:defRPr>
            </a:lvl1pPr>
          </a:lstStyle>
          <a:p>
            <a:r>
              <a:rPr lang="en-US" dirty="0" smtClean="0"/>
              <a:t>Office of Distance Learning, 296 Champions Way, Tallahassee, FL 32306</a:t>
            </a:r>
            <a:endParaRPr lang="en-US" dirty="0"/>
          </a:p>
        </p:txBody>
      </p:sp>
    </p:spTree>
    <p:extLst>
      <p:ext uri="{BB962C8B-B14F-4D97-AF65-F5344CB8AC3E}">
        <p14:creationId xmlns:p14="http://schemas.microsoft.com/office/powerpoint/2010/main" val="65232053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382000" cy="1752600"/>
          </a:xfrm>
        </p:spPr>
        <p:txBody>
          <a:bodyPr/>
          <a:lstStyle/>
          <a:p>
            <a:r>
              <a:rPr lang="en-US" sz="4800" dirty="0" smtClean="0"/>
              <a:t>Faculty LSM Survey Results:</a:t>
            </a:r>
            <a:br>
              <a:rPr lang="en-US" sz="4800" dirty="0" smtClean="0"/>
            </a:br>
            <a:r>
              <a:rPr lang="en-US" sz="4800" dirty="0" smtClean="0"/>
              <a:t>Concerns</a:t>
            </a:r>
            <a:endParaRPr lang="en-US" sz="4800" dirty="0"/>
          </a:p>
        </p:txBody>
      </p:sp>
      <p:sp>
        <p:nvSpPr>
          <p:cNvPr id="4" name="Content Placeholder 3"/>
          <p:cNvSpPr>
            <a:spLocks noGrp="1"/>
          </p:cNvSpPr>
          <p:nvPr>
            <p:ph idx="1"/>
          </p:nvPr>
        </p:nvSpPr>
        <p:spPr>
          <a:xfrm>
            <a:off x="381000" y="2590800"/>
            <a:ext cx="8229600" cy="3581400"/>
          </a:xfrm>
        </p:spPr>
        <p:txBody>
          <a:bodyPr numCol="1"/>
          <a:lstStyle/>
          <a:p>
            <a:pPr marL="0" indent="0">
              <a:buNone/>
            </a:pPr>
            <a:r>
              <a:rPr lang="en-US" sz="2200" b="1" dirty="0" smtClean="0"/>
              <a:t>Change:</a:t>
            </a:r>
          </a:p>
          <a:p>
            <a:pPr lvl="1">
              <a:spcBef>
                <a:spcPts val="0"/>
              </a:spcBef>
              <a:buFont typeface="Arial" panose="020B0604020202020204" pitchFamily="34" charset="0"/>
              <a:buChar char="•"/>
            </a:pPr>
            <a:r>
              <a:rPr lang="en-US" sz="1800" dirty="0" smtClean="0"/>
              <a:t>Time investment and disruption related to adopting a new LMS.</a:t>
            </a:r>
          </a:p>
          <a:p>
            <a:pPr lvl="1">
              <a:spcBef>
                <a:spcPts val="0"/>
              </a:spcBef>
              <a:buFont typeface="Arial" panose="020B0604020202020204" pitchFamily="34" charset="0"/>
              <a:buChar char="•"/>
            </a:pPr>
            <a:r>
              <a:rPr lang="en-US" sz="1800" dirty="0" smtClean="0"/>
              <a:t>Functional differences between Blackboard Learn and Canvas.</a:t>
            </a:r>
          </a:p>
          <a:p>
            <a:pPr marL="57150" indent="0">
              <a:spcBef>
                <a:spcPts val="1200"/>
              </a:spcBef>
              <a:buNone/>
            </a:pPr>
            <a:r>
              <a:rPr lang="en-US" sz="2200" b="1" dirty="0" smtClean="0"/>
              <a:t>Training and Support:</a:t>
            </a:r>
            <a:endParaRPr lang="en-US" sz="2200" b="1" dirty="0"/>
          </a:p>
          <a:p>
            <a:pPr lvl="1">
              <a:buFont typeface="Arial" panose="020B0604020202020204" pitchFamily="34" charset="0"/>
              <a:buChar char="•"/>
            </a:pPr>
            <a:r>
              <a:rPr lang="en-US" sz="1800" dirty="0" smtClean="0"/>
              <a:t>Respondents d</a:t>
            </a:r>
            <a:r>
              <a:rPr lang="en-US" sz="1800" dirty="0"/>
              <a:t>esired </a:t>
            </a:r>
            <a:r>
              <a:rPr lang="en-US" sz="1800" dirty="0" smtClean="0"/>
              <a:t>reassurance that adequate training would be provided.</a:t>
            </a:r>
          </a:p>
          <a:p>
            <a:pPr marL="57150" indent="0">
              <a:spcBef>
                <a:spcPts val="1200"/>
              </a:spcBef>
              <a:buNone/>
            </a:pPr>
            <a:r>
              <a:rPr lang="en-US" sz="2200" b="1" dirty="0" smtClean="0"/>
              <a:t>Course Migration:</a:t>
            </a:r>
          </a:p>
          <a:p>
            <a:pPr lvl="1">
              <a:spcBef>
                <a:spcPts val="0"/>
              </a:spcBef>
              <a:buFont typeface="Arial" panose="020B0604020202020204" pitchFamily="34" charset="0"/>
              <a:buChar char="•"/>
            </a:pPr>
            <a:r>
              <a:rPr lang="en-US" sz="1800" dirty="0" smtClean="0"/>
              <a:t>Concerns were expressed regarding loss of course data during migration.</a:t>
            </a:r>
          </a:p>
          <a:p>
            <a:pPr marL="57150" indent="0">
              <a:spcBef>
                <a:spcPts val="1200"/>
              </a:spcBef>
              <a:buNone/>
            </a:pPr>
            <a:r>
              <a:rPr lang="en-US" sz="2200" b="1" dirty="0" smtClean="0"/>
              <a:t>3</a:t>
            </a:r>
            <a:r>
              <a:rPr lang="en-US" sz="2200" b="1" baseline="30000" dirty="0" smtClean="0"/>
              <a:t>rd</a:t>
            </a:r>
            <a:r>
              <a:rPr lang="en-US" sz="2200" b="1" dirty="0" smtClean="0"/>
              <a:t> Party Integrations:</a:t>
            </a:r>
            <a:endParaRPr lang="en-US" sz="2200" b="1" dirty="0"/>
          </a:p>
          <a:p>
            <a:pPr lvl="1">
              <a:spcBef>
                <a:spcPts val="0"/>
              </a:spcBef>
              <a:buFont typeface="Arial" panose="020B0604020202020204" pitchFamily="34" charset="0"/>
              <a:buChar char="•"/>
            </a:pPr>
            <a:r>
              <a:rPr lang="en-US" sz="1800" dirty="0" smtClean="0"/>
              <a:t>Faculty relayed the importance of support for tools such as </a:t>
            </a:r>
            <a:r>
              <a:rPr lang="en-US" sz="1800" dirty="0" err="1" smtClean="0"/>
              <a:t>TurnItIn</a:t>
            </a:r>
            <a:r>
              <a:rPr lang="en-US" sz="1800" dirty="0" smtClean="0"/>
              <a:t>, Bb Collaborate, Kaltura, and </a:t>
            </a:r>
            <a:r>
              <a:rPr lang="en-US" sz="1800" dirty="0" err="1" smtClean="0"/>
              <a:t>Tegrity</a:t>
            </a:r>
            <a:r>
              <a:rPr lang="en-US" sz="1800" dirty="0" smtClean="0"/>
              <a:t>.</a:t>
            </a:r>
            <a:endParaRPr lang="en-US" sz="2200" dirty="0" smtClean="0"/>
          </a:p>
        </p:txBody>
      </p:sp>
      <p:sp>
        <p:nvSpPr>
          <p:cNvPr id="6" name="Footer Placeholder 4"/>
          <p:cNvSpPr>
            <a:spLocks noGrp="1"/>
          </p:cNvSpPr>
          <p:nvPr>
            <p:ph type="ftr" sz="quarter" idx="3"/>
          </p:nvPr>
        </p:nvSpPr>
        <p:spPr>
          <a:xfrm>
            <a:off x="381000" y="6492875"/>
            <a:ext cx="8229600" cy="365125"/>
          </a:xfrm>
          <a:prstGeom prst="rect">
            <a:avLst/>
          </a:prstGeom>
        </p:spPr>
        <p:txBody>
          <a:bodyPr vert="horz" lIns="91440" tIns="45720" rIns="91440" bIns="45720" rtlCol="0" anchor="ctr"/>
          <a:lstStyle>
            <a:lvl1pPr algn="ctr">
              <a:defRPr sz="800">
                <a:solidFill>
                  <a:schemeClr val="tx2">
                    <a:lumMod val="50000"/>
                    <a:lumOff val="50000"/>
                  </a:schemeClr>
                </a:solidFill>
                <a:latin typeface="+mn-lt"/>
              </a:defRPr>
            </a:lvl1pPr>
          </a:lstStyle>
          <a:p>
            <a:r>
              <a:rPr lang="en-US" dirty="0" smtClean="0"/>
              <a:t>Office of Distance Learning, 296 Champions Way, Tallahassee, FL 32306</a:t>
            </a:r>
            <a:endParaRPr lang="en-US" dirty="0"/>
          </a:p>
        </p:txBody>
      </p:sp>
    </p:spTree>
    <p:extLst>
      <p:ext uri="{BB962C8B-B14F-4D97-AF65-F5344CB8AC3E}">
        <p14:creationId xmlns:p14="http://schemas.microsoft.com/office/powerpoint/2010/main" val="284313575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382000" cy="1752600"/>
          </a:xfrm>
        </p:spPr>
        <p:txBody>
          <a:bodyPr/>
          <a:lstStyle/>
          <a:p>
            <a:r>
              <a:rPr lang="en-US" sz="4800" dirty="0" smtClean="0"/>
              <a:t>LMS Feasibility Workgroup Recommendation</a:t>
            </a:r>
            <a:endParaRPr lang="en-US" sz="4800" dirty="0"/>
          </a:p>
        </p:txBody>
      </p:sp>
      <p:sp>
        <p:nvSpPr>
          <p:cNvPr id="4" name="Content Placeholder 3"/>
          <p:cNvSpPr>
            <a:spLocks noGrp="1"/>
          </p:cNvSpPr>
          <p:nvPr>
            <p:ph idx="1"/>
          </p:nvPr>
        </p:nvSpPr>
        <p:spPr>
          <a:xfrm>
            <a:off x="381000" y="2590800"/>
            <a:ext cx="8229600" cy="3581400"/>
          </a:xfrm>
        </p:spPr>
        <p:txBody>
          <a:bodyPr numCol="1"/>
          <a:lstStyle/>
          <a:p>
            <a:pPr marL="57150" indent="0">
              <a:spcBef>
                <a:spcPts val="0"/>
              </a:spcBef>
              <a:buNone/>
            </a:pPr>
            <a:endParaRPr lang="en-US" sz="2200" dirty="0" smtClean="0"/>
          </a:p>
          <a:p>
            <a:pPr marL="57150" indent="0">
              <a:spcBef>
                <a:spcPts val="0"/>
              </a:spcBef>
              <a:buNone/>
            </a:pPr>
            <a:r>
              <a:rPr lang="en-US" sz="2200" dirty="0" smtClean="0"/>
              <a:t>After </a:t>
            </a:r>
            <a:r>
              <a:rPr lang="en-US" sz="2200" dirty="0"/>
              <a:t>carefully considering the </a:t>
            </a:r>
            <a:r>
              <a:rPr lang="en-US" sz="2200" dirty="0" smtClean="0"/>
              <a:t>budget</a:t>
            </a:r>
            <a:r>
              <a:rPr lang="en-US" sz="2200" dirty="0"/>
              <a:t>, contract benefits, vendor product demonstrations, faculty feedback, and transition support needs, </a:t>
            </a:r>
            <a:r>
              <a:rPr lang="en-US" sz="2200" b="1" dirty="0"/>
              <a:t>the </a:t>
            </a:r>
            <a:r>
              <a:rPr lang="en-US" sz="2200" b="1" dirty="0" smtClean="0"/>
              <a:t>Canvas LMS Feasibility workgroup </a:t>
            </a:r>
            <a:r>
              <a:rPr lang="en-US" sz="2200" b="1" dirty="0"/>
              <a:t>reached consensus to unanimously recommend the adoption of Canvas as the learning management system for FSU.</a:t>
            </a:r>
          </a:p>
        </p:txBody>
      </p:sp>
      <p:sp>
        <p:nvSpPr>
          <p:cNvPr id="6" name="Footer Placeholder 4"/>
          <p:cNvSpPr>
            <a:spLocks noGrp="1"/>
          </p:cNvSpPr>
          <p:nvPr>
            <p:ph type="ftr" sz="quarter" idx="3"/>
          </p:nvPr>
        </p:nvSpPr>
        <p:spPr>
          <a:xfrm>
            <a:off x="381000" y="6492875"/>
            <a:ext cx="8229600" cy="365125"/>
          </a:xfrm>
          <a:prstGeom prst="rect">
            <a:avLst/>
          </a:prstGeom>
        </p:spPr>
        <p:txBody>
          <a:bodyPr vert="horz" lIns="91440" tIns="45720" rIns="91440" bIns="45720" rtlCol="0" anchor="ctr"/>
          <a:lstStyle>
            <a:lvl1pPr algn="ctr">
              <a:defRPr sz="800">
                <a:solidFill>
                  <a:schemeClr val="tx2">
                    <a:lumMod val="50000"/>
                    <a:lumOff val="50000"/>
                  </a:schemeClr>
                </a:solidFill>
                <a:latin typeface="+mn-lt"/>
              </a:defRPr>
            </a:lvl1pPr>
          </a:lstStyle>
          <a:p>
            <a:r>
              <a:rPr lang="en-US" dirty="0" smtClean="0"/>
              <a:t>Office of Distance Learning, 296 Champions Way, Tallahassee, FL 32306</a:t>
            </a:r>
            <a:endParaRPr lang="en-US" dirty="0"/>
          </a:p>
        </p:txBody>
      </p:sp>
    </p:spTree>
    <p:extLst>
      <p:ext uri="{BB962C8B-B14F-4D97-AF65-F5344CB8AC3E}">
        <p14:creationId xmlns:p14="http://schemas.microsoft.com/office/powerpoint/2010/main" val="10217663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1752600"/>
          </a:xfrm>
          <a:noFill/>
        </p:spPr>
        <p:txBody>
          <a:bodyPr/>
          <a:lstStyle/>
          <a:p>
            <a:r>
              <a:rPr lang="en-US" dirty="0" smtClean="0"/>
              <a:t>Canvas Transition Timeline</a:t>
            </a:r>
            <a:br>
              <a:rPr lang="en-US" dirty="0" smtClean="0"/>
            </a:br>
            <a:endParaRPr lang="en-US" sz="4400" cap="none" dirty="0"/>
          </a:p>
        </p:txBody>
      </p:sp>
      <p:sp>
        <p:nvSpPr>
          <p:cNvPr id="5" name="Footer Placeholder 4"/>
          <p:cNvSpPr>
            <a:spLocks noGrp="1"/>
          </p:cNvSpPr>
          <p:nvPr>
            <p:ph type="ftr" sz="quarter" idx="3"/>
          </p:nvPr>
        </p:nvSpPr>
        <p:spPr>
          <a:xfrm>
            <a:off x="381000" y="6492875"/>
            <a:ext cx="8229600" cy="365125"/>
          </a:xfrm>
          <a:prstGeom prst="rect">
            <a:avLst/>
          </a:prstGeom>
        </p:spPr>
        <p:txBody>
          <a:bodyPr vert="horz" lIns="91440" tIns="45720" rIns="91440" bIns="45720" rtlCol="0" anchor="ctr"/>
          <a:lstStyle>
            <a:lvl1pPr algn="ctr">
              <a:defRPr sz="800">
                <a:solidFill>
                  <a:schemeClr val="tx2">
                    <a:lumMod val="50000"/>
                    <a:lumOff val="50000"/>
                  </a:schemeClr>
                </a:solidFill>
                <a:latin typeface="+mn-lt"/>
              </a:defRPr>
            </a:lvl1pPr>
          </a:lstStyle>
          <a:p>
            <a:r>
              <a:rPr lang="en-US" dirty="0" smtClean="0"/>
              <a:t>Office of Distance Learning, 296 Champions Way, Tallahassee, FL 32306</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056748"/>
            <a:ext cx="8347581" cy="4191652"/>
          </a:xfrm>
          <a:prstGeom prst="rect">
            <a:avLst/>
          </a:prstGeom>
        </p:spPr>
      </p:pic>
    </p:spTree>
    <p:extLst>
      <p:ext uri="{BB962C8B-B14F-4D97-AF65-F5344CB8AC3E}">
        <p14:creationId xmlns:p14="http://schemas.microsoft.com/office/powerpoint/2010/main" val="1822956171"/>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emplate">
  <a:themeElements>
    <a:clrScheme name="FSU">
      <a:dk1>
        <a:srgbClr val="FFFFFF"/>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ustom 1">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template.potx</Template>
  <TotalTime>500</TotalTime>
  <Words>603</Words>
  <Application>Microsoft Office PowerPoint</Application>
  <PresentationFormat>On-screen Show (4:3)</PresentationFormat>
  <Paragraphs>57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MS PGothic</vt:lpstr>
      <vt:lpstr>Adobe Garamond Pro</vt:lpstr>
      <vt:lpstr>Arial</vt:lpstr>
      <vt:lpstr>Calibri</vt:lpstr>
      <vt:lpstr>Garamond</vt:lpstr>
      <vt:lpstr>Times New Roman</vt:lpstr>
      <vt:lpstr>template</vt:lpstr>
      <vt:lpstr>PowerPoint Presentation</vt:lpstr>
      <vt:lpstr>State of Florida Common LMS Initiative</vt:lpstr>
      <vt:lpstr>The Canvas LMS  Feasibility Workgroup</vt:lpstr>
      <vt:lpstr>The Canvas LMS  Feasibility Workgroup</vt:lpstr>
      <vt:lpstr>The Canvas LMS  Feasibility Workgroup</vt:lpstr>
      <vt:lpstr>Faculty LSM Survey Results:</vt:lpstr>
      <vt:lpstr>Faculty LSM Survey Results: Concerns</vt:lpstr>
      <vt:lpstr>LMS Feasibility Workgroup Recommendation</vt:lpstr>
      <vt:lpstr>Canvas Transition Timeline </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Course Number: Course Title</dc:title>
  <dc:creator>Bud  Simpson</dc:creator>
  <cp:lastModifiedBy>Robby Fuselier</cp:lastModifiedBy>
  <cp:revision>111</cp:revision>
  <dcterms:created xsi:type="dcterms:W3CDTF">2016-04-14T18:29:53Z</dcterms:created>
  <dcterms:modified xsi:type="dcterms:W3CDTF">2016-10-20T05:10:03Z</dcterms:modified>
</cp:coreProperties>
</file>