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3" r:id="rId2"/>
    <p:sldId id="402" r:id="rId3"/>
    <p:sldId id="413" r:id="rId4"/>
    <p:sldId id="415" r:id="rId5"/>
    <p:sldId id="406" r:id="rId6"/>
    <p:sldId id="408" r:id="rId7"/>
    <p:sldId id="412" r:id="rId8"/>
    <p:sldId id="416" r:id="rId9"/>
    <p:sldId id="407" r:id="rId10"/>
    <p:sldId id="409" r:id="rId11"/>
    <p:sldId id="418" r:id="rId12"/>
    <p:sldId id="410" r:id="rId13"/>
    <p:sldId id="41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  <a:srgbClr val="480000"/>
    <a:srgbClr val="EAE1CC"/>
    <a:srgbClr val="0000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5726" autoAdjust="0"/>
  </p:normalViewPr>
  <p:slideViewPr>
    <p:cSldViewPr>
      <p:cViewPr varScale="1">
        <p:scale>
          <a:sx n="73" d="100"/>
          <a:sy n="73" d="100"/>
        </p:scale>
        <p:origin x="7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5DB80B-191A-41C3-A7CC-1580C47012D4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8758EF-70EB-4F59-BB0C-CB17D23476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AC2095-39B4-430C-B62B-C12C556290B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F5BAE5-25D6-4C37-9E5A-7A556AF91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0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23000">
                <a:srgbClr val="480000"/>
              </a:gs>
              <a:gs pos="62000">
                <a:srgbClr val="480000">
                  <a:lumMod val="96000"/>
                  <a:lumOff val="4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E5"/>
                </a:solidFill>
                <a:latin typeface="Garamond" pitchFamily="18" charset="0"/>
              </a:rPr>
              <a:t>FLORIDA STATE UNIVERSITY</a:t>
            </a:r>
          </a:p>
          <a:p>
            <a:pPr algn="ctr"/>
            <a:r>
              <a:rPr lang="en-US" sz="2400" dirty="0" smtClean="0">
                <a:solidFill>
                  <a:srgbClr val="FFFFE5"/>
                </a:solidFill>
                <a:latin typeface="Garamond" pitchFamily="18" charset="0"/>
              </a:rPr>
              <a:t>The Office of Human Resources</a:t>
            </a:r>
            <a:endParaRPr lang="en-US" sz="2400" dirty="0">
              <a:solidFill>
                <a:srgbClr val="FFFFE5"/>
              </a:solidFill>
              <a:latin typeface="Garamond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51327"/>
            <a:ext cx="121920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aseline="0"/>
            </a:lvl1pPr>
          </a:lstStyle>
          <a:p>
            <a:pPr lvl="0"/>
            <a:r>
              <a:rPr lang="en-US" dirty="0" smtClean="0"/>
              <a:t>Topic Title</a:t>
            </a:r>
            <a:endParaRPr lang="en-US" dirty="0"/>
          </a:p>
        </p:txBody>
      </p:sp>
      <p:sp>
        <p:nvSpPr>
          <p:cNvPr id="6" name="Subtitle 4"/>
          <p:cNvSpPr>
            <a:spLocks noGrp="1"/>
          </p:cNvSpPr>
          <p:nvPr>
            <p:ph type="subTitle" idx="4294967295"/>
          </p:nvPr>
        </p:nvSpPr>
        <p:spPr>
          <a:xfrm>
            <a:off x="812800" y="2971800"/>
            <a:ext cx="10566400" cy="1676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>
              <a:buNone/>
              <a:defRPr/>
            </a:lvl1pPr>
          </a:lstStyle>
          <a:p>
            <a:pPr marL="0" indent="0" algn="ctr">
              <a:buNone/>
            </a:pPr>
            <a:endParaRPr lang="en-US" dirty="0" smtClean="0">
              <a:solidFill>
                <a:srgbClr val="4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91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838200" y="2133600"/>
            <a:ext cx="10515600" cy="4222750"/>
          </a:xfrm>
          <a:prstGeom prst="rect">
            <a:avLst/>
          </a:prstGeom>
        </p:spPr>
        <p:txBody>
          <a:bodyPr/>
          <a:lstStyle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85248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rgbClr val="782F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2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23000">
                <a:srgbClr val="480000"/>
              </a:gs>
              <a:gs pos="62000">
                <a:srgbClr val="480000">
                  <a:lumMod val="96000"/>
                  <a:lumOff val="4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E5"/>
                </a:solidFill>
                <a:latin typeface="Garamond" pitchFamily="18" charset="0"/>
              </a:rPr>
              <a:t>FLORIDA STATE UNIVERSITY</a:t>
            </a:r>
          </a:p>
          <a:p>
            <a:pPr algn="ctr"/>
            <a:r>
              <a:rPr lang="en-US" sz="2400" dirty="0" smtClean="0">
                <a:solidFill>
                  <a:srgbClr val="FFFFE5"/>
                </a:solidFill>
                <a:latin typeface="Garamond" pitchFamily="18" charset="0"/>
              </a:rPr>
              <a:t>The Office of Human Resources</a:t>
            </a:r>
            <a:endParaRPr lang="en-US" sz="2400" dirty="0">
              <a:solidFill>
                <a:srgbClr val="FFFFE5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0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00" y="1295402"/>
            <a:ext cx="10515600" cy="761999"/>
          </a:xfrm>
          <a:prstGeom prst="rect">
            <a:avLst/>
          </a:prstGeo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Topic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12800" y="2362200"/>
            <a:ext cx="1056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12800" y="2971800"/>
            <a:ext cx="10566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0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85248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782F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838200" y="2133600"/>
            <a:ext cx="10515600" cy="4222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20184"/>
            <a:ext cx="12192000" cy="677108"/>
          </a:xfrm>
          <a:prstGeom prst="rect">
            <a:avLst/>
          </a:prstGeom>
          <a:solidFill>
            <a:srgbClr val="782F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E5"/>
                </a:solidFill>
                <a:latin typeface="Garamond" pitchFamily="18" charset="0"/>
              </a:rPr>
              <a:t>FLORIDA STATE UNIVERSITY</a:t>
            </a:r>
          </a:p>
          <a:p>
            <a:pPr algn="ctr"/>
            <a:r>
              <a:rPr lang="en-US" sz="1800" dirty="0" smtClean="0">
                <a:solidFill>
                  <a:srgbClr val="FFFFE5"/>
                </a:solidFill>
                <a:latin typeface="Garamond" pitchFamily="18" charset="0"/>
              </a:rPr>
              <a:t>Office of Human Resources</a:t>
            </a:r>
            <a:endParaRPr lang="en-US" sz="1800" dirty="0">
              <a:solidFill>
                <a:srgbClr val="FFFFE5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2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8CAB8-6123-4F46-A4F1-91E8380FD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23000">
                <a:srgbClr val="480000"/>
              </a:gs>
              <a:gs pos="62000">
                <a:srgbClr val="480000">
                  <a:lumMod val="96000"/>
                  <a:lumOff val="4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E5"/>
                </a:solidFill>
                <a:latin typeface="Garamond" pitchFamily="18" charset="0"/>
              </a:rPr>
              <a:t>FLORIDA STATE UNIVERSITY</a:t>
            </a:r>
          </a:p>
          <a:p>
            <a:pPr algn="ctr"/>
            <a:r>
              <a:rPr lang="en-US" sz="2400" dirty="0" smtClean="0">
                <a:solidFill>
                  <a:srgbClr val="FFFFE5"/>
                </a:solidFill>
                <a:latin typeface="Garamond" pitchFamily="18" charset="0"/>
              </a:rPr>
              <a:t>The Office of Human Resources</a:t>
            </a:r>
            <a:endParaRPr lang="en-US" sz="2400" dirty="0">
              <a:solidFill>
                <a:srgbClr val="FFFFE5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7" r:id="rId4"/>
    <p:sldLayoutId id="2147483658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r.fsu.edu/?page=training/training_fls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r.fsu.edu/?page=training/training_flsa" TargetMode="External"/><Relationship Id="rId2" Type="http://schemas.openxmlformats.org/officeDocument/2006/relationships/hyperlink" Target="http://hr.fsu.edu/?page=comm/fair_labor_standards_act_proposed_chang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16809" y="2057400"/>
            <a:ext cx="8075191" cy="761999"/>
          </a:xfrm>
        </p:spPr>
        <p:txBody>
          <a:bodyPr/>
          <a:lstStyle/>
          <a:p>
            <a:r>
              <a:rPr lang="en-US" b="1" dirty="0" smtClean="0"/>
              <a:t>FLSA Update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body" sz="quarter" idx="12"/>
          </p:nvPr>
        </p:nvSpPr>
        <p:spPr>
          <a:xfrm>
            <a:off x="4419600" y="3810000"/>
            <a:ext cx="7543800" cy="23622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782F40"/>
                </a:solidFill>
              </a:rPr>
              <a:t>Renisha Gibbs</a:t>
            </a:r>
          </a:p>
          <a:p>
            <a:pPr algn="ctr"/>
            <a:endParaRPr lang="en-US" sz="2600" dirty="0">
              <a:solidFill>
                <a:srgbClr val="782F40"/>
              </a:solidFill>
            </a:endParaRPr>
          </a:p>
          <a:p>
            <a:pPr algn="ctr"/>
            <a:r>
              <a:rPr lang="en-US" sz="3000" i="1" dirty="0" smtClean="0">
                <a:solidFill>
                  <a:srgbClr val="782F40"/>
                </a:solidFill>
              </a:rPr>
              <a:t>Assistant Vice President for</a:t>
            </a:r>
            <a:r>
              <a:rPr lang="en-US" sz="3000" dirty="0" smtClean="0">
                <a:solidFill>
                  <a:srgbClr val="782F40"/>
                </a:solidFill>
              </a:rPr>
              <a:t> </a:t>
            </a:r>
            <a:r>
              <a:rPr lang="en-US" sz="3000" i="1" dirty="0" smtClean="0">
                <a:solidFill>
                  <a:srgbClr val="782F40"/>
                </a:solidFill>
              </a:rPr>
              <a:t>Human Resources</a:t>
            </a:r>
          </a:p>
          <a:p>
            <a:pPr algn="ctr"/>
            <a:r>
              <a:rPr lang="en-US" sz="3000" i="1" dirty="0" smtClean="0">
                <a:solidFill>
                  <a:srgbClr val="782F40"/>
                </a:solidFill>
              </a:rPr>
              <a:t>Finance &amp; Administration Chief of Staff</a:t>
            </a:r>
            <a:endParaRPr lang="en-US" sz="3000" i="1" dirty="0">
              <a:solidFill>
                <a:srgbClr val="782F4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116809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762000" y="2133600"/>
            <a:ext cx="10287000" cy="3810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1. </a:t>
            </a:r>
            <a:r>
              <a:rPr lang="en-US" sz="3000" dirty="0" smtClean="0">
                <a:solidFill>
                  <a:srgbClr val="782F40"/>
                </a:solidFill>
              </a:rPr>
              <a:t>Review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Data for your Unit. 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2. </a:t>
            </a:r>
            <a:r>
              <a:rPr lang="en-US" sz="3000" dirty="0" smtClean="0">
                <a:solidFill>
                  <a:srgbClr val="782F40"/>
                </a:solidFill>
              </a:rPr>
              <a:t>Notify Supervisors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Department must notify supervisors of impacted employees.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Refer them to the </a:t>
            </a:r>
            <a:r>
              <a:rPr lang="en-US" dirty="0" smtClean="0">
                <a:solidFill>
                  <a:srgbClr val="FF0000"/>
                </a:solidFill>
              </a:rPr>
              <a:t>Manager Toolkit</a:t>
            </a:r>
            <a:r>
              <a:rPr lang="en-US" dirty="0" smtClean="0"/>
              <a:t>!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/>
              <a:t>3. </a:t>
            </a:r>
            <a:r>
              <a:rPr lang="en-US" sz="3000" dirty="0" smtClean="0">
                <a:solidFill>
                  <a:srgbClr val="782F40"/>
                </a:solidFill>
              </a:rPr>
              <a:t>Plan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Manager overtime costs.</a:t>
            </a: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— Department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762000" y="2133600"/>
            <a:ext cx="10515600" cy="4038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4</a:t>
            </a:r>
            <a:r>
              <a:rPr lang="en-US" sz="3000" dirty="0" smtClean="0"/>
              <a:t>. </a:t>
            </a:r>
            <a:r>
              <a:rPr lang="en-US" sz="3000" dirty="0" smtClean="0">
                <a:solidFill>
                  <a:srgbClr val="782F40"/>
                </a:solidFill>
              </a:rPr>
              <a:t>Communicate with Impacted Employees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Inform (why it’s happening).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Reassure (their value to your unit).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dirty="0" smtClean="0"/>
              <a:t>Remind them to acknowledge their qualtrics letter.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/>
              <a:t>5</a:t>
            </a:r>
            <a:r>
              <a:rPr lang="en-US" sz="3000" dirty="0" smtClean="0"/>
              <a:t>. </a:t>
            </a:r>
            <a:r>
              <a:rPr lang="en-US" sz="3000" dirty="0" smtClean="0">
                <a:solidFill>
                  <a:srgbClr val="782F40"/>
                </a:solidFill>
              </a:rPr>
              <a:t>Training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Go to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FLSA timekeeping training</a:t>
            </a:r>
            <a:r>
              <a:rPr lang="en-US" dirty="0" smtClean="0"/>
              <a:t>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Encourage managers &amp; impacted employees to attend.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— Department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782F40"/>
                </a:solidFill>
              </a:rPr>
              <a:t>System Changes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HR will enter OMNI HR changes.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Departments do NOT need to submit personnel actions.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782F40"/>
                </a:solidFill>
              </a:rPr>
              <a:t>Training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Live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Online (in development)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782F40"/>
                </a:solidFill>
              </a:rPr>
              <a:t>Additional FLSA Communications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HR will continue to communicate via Listservs &amp; HR website.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r>
              <a:rPr lang="en-US" dirty="0"/>
              <a:t> — </a:t>
            </a:r>
            <a:r>
              <a:rPr lang="en-US" dirty="0" smtClean="0"/>
              <a:t>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5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3000" dirty="0">
                <a:hlinkClick r:id="rId2"/>
              </a:rPr>
              <a:t>HR FLSA </a:t>
            </a:r>
            <a:r>
              <a:rPr lang="en-US" sz="3000" dirty="0" smtClean="0">
                <a:hlinkClick r:id="rId2"/>
              </a:rPr>
              <a:t>Page</a:t>
            </a:r>
            <a:endParaRPr lang="en-US" sz="3000" dirty="0" smtClean="0"/>
          </a:p>
          <a:p>
            <a:pPr>
              <a:spcAft>
                <a:spcPts val="1800"/>
              </a:spcAft>
            </a:pPr>
            <a:r>
              <a:rPr lang="en-US" sz="3000" dirty="0" smtClean="0">
                <a:hlinkClick r:id="rId3"/>
              </a:rPr>
              <a:t>Training Schedule</a:t>
            </a:r>
            <a:endParaRPr lang="en-US" sz="3000" dirty="0" smtClean="0"/>
          </a:p>
          <a:p>
            <a:r>
              <a:rPr lang="en-US" sz="3000" dirty="0" smtClean="0"/>
              <a:t>Contacts: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FLSA Resources &amp; Contacts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793597"/>
            <a:ext cx="7190644" cy="309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7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733800" y="1995488"/>
            <a:ext cx="8294669" cy="468804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D</a:t>
            </a:r>
            <a:r>
              <a:rPr lang="en-US" sz="2400" dirty="0" smtClean="0"/>
              <a:t>esigned to </a:t>
            </a:r>
            <a:r>
              <a:rPr lang="en-US" sz="2800" b="1" dirty="0" smtClean="0"/>
              <a:t>protect</a:t>
            </a:r>
            <a:r>
              <a:rPr lang="en-US" sz="2400" dirty="0" smtClean="0"/>
              <a:t> employees by setting nationwide pay and hour standards.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2016 FLSA Changes mean </a:t>
            </a:r>
            <a:r>
              <a:rPr lang="en-US" sz="2800" b="1" dirty="0" smtClean="0"/>
              <a:t>more</a:t>
            </a:r>
            <a:r>
              <a:rPr lang="en-US" sz="2400" b="1" dirty="0" smtClean="0"/>
              <a:t> </a:t>
            </a:r>
            <a:r>
              <a:rPr lang="en-US" sz="2800" b="1" dirty="0" smtClean="0"/>
              <a:t>FSU employees </a:t>
            </a:r>
            <a:r>
              <a:rPr lang="en-US" sz="2400" dirty="0" smtClean="0"/>
              <a:t>will come under the FLSA’s </a:t>
            </a:r>
            <a:r>
              <a:rPr lang="en-US" sz="2800" b="1" dirty="0" smtClean="0"/>
              <a:t>overtime protections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While there will be an adjustment period, these changes ultimately give many employees: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R</a:t>
            </a:r>
            <a:r>
              <a:rPr lang="en-US" sz="2200" dirty="0" smtClean="0"/>
              <a:t>ight to additional compensation when they are required to work more hours.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M</a:t>
            </a:r>
            <a:r>
              <a:rPr lang="en-US" sz="2200" dirty="0" smtClean="0"/>
              <a:t>ore work/life balance options.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Labor Standards Act (FLSA)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65217"/>
            <a:ext cx="3372445" cy="360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838200" y="2133600"/>
            <a:ext cx="10515600" cy="42227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Human Resources &amp; University Leaders worked to: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Minimize</a:t>
            </a:r>
            <a:r>
              <a:rPr lang="en-US" dirty="0" smtClean="0"/>
              <a:t> the impact on our employees.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Focus on </a:t>
            </a:r>
            <a:r>
              <a:rPr lang="en-US" sz="3200" b="1" dirty="0" smtClean="0"/>
              <a:t>fair</a:t>
            </a:r>
            <a:r>
              <a:rPr lang="en-US" dirty="0" smtClean="0"/>
              <a:t> and </a:t>
            </a:r>
            <a:r>
              <a:rPr lang="en-US" sz="3200" b="1" dirty="0" smtClean="0"/>
              <a:t>consistent</a:t>
            </a:r>
            <a:r>
              <a:rPr lang="en-US" dirty="0" smtClean="0"/>
              <a:t> treatment across departments &amp; within job codes.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Many things won’t change</a:t>
            </a:r>
            <a:r>
              <a:rPr lang="en-US" sz="2400" dirty="0" smtClean="0"/>
              <a:t> (even for employees becoming overtime eligible)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FSU’s Approach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92198"/>
              </p:ext>
            </p:extLst>
          </p:nvPr>
        </p:nvGraphicFramePr>
        <p:xfrm>
          <a:off x="1295400" y="5410200"/>
          <a:ext cx="9296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72595827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0429374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5227917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5941992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8982587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437508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82F40"/>
                          </a:solidFill>
                        </a:rPr>
                        <a:t>Benefits</a:t>
                      </a:r>
                      <a:endParaRPr lang="en-US" sz="20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82F40"/>
                          </a:solidFill>
                        </a:rPr>
                        <a:t>Retirement</a:t>
                      </a:r>
                      <a:endParaRPr lang="en-US" sz="20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82F40"/>
                          </a:solidFill>
                        </a:rPr>
                        <a:t>Pay Plan</a:t>
                      </a:r>
                      <a:endParaRPr lang="en-US" sz="20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82F40"/>
                          </a:solidFill>
                        </a:rPr>
                        <a:t>Job</a:t>
                      </a:r>
                      <a:r>
                        <a:rPr lang="en-US" sz="2000" baseline="0" dirty="0" smtClean="0">
                          <a:solidFill>
                            <a:srgbClr val="782F40"/>
                          </a:solidFill>
                        </a:rPr>
                        <a:t> Duties</a:t>
                      </a:r>
                      <a:endParaRPr lang="en-US" sz="20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82F40"/>
                          </a:solidFill>
                        </a:rPr>
                        <a:t>Union</a:t>
                      </a:r>
                      <a:r>
                        <a:rPr lang="en-US" sz="2000" baseline="0" dirty="0" smtClean="0">
                          <a:solidFill>
                            <a:srgbClr val="782F40"/>
                          </a:solidFill>
                        </a:rPr>
                        <a:t> Status</a:t>
                      </a:r>
                      <a:endParaRPr lang="en-US" sz="20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82F40"/>
                          </a:solidFill>
                        </a:rPr>
                        <a:t>Leave Accrual</a:t>
                      </a:r>
                      <a:endParaRPr lang="en-US" sz="2000" dirty="0">
                        <a:solidFill>
                          <a:srgbClr val="782F4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7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81000" y="2133600"/>
            <a:ext cx="11734800" cy="3733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782F40"/>
                </a:solidFill>
              </a:rPr>
              <a:t>All</a:t>
            </a:r>
            <a:r>
              <a:rPr lang="en-US" sz="2800" dirty="0" smtClean="0"/>
              <a:t> </a:t>
            </a:r>
            <a:r>
              <a:rPr lang="en-US" sz="2800" dirty="0"/>
              <a:t>employees </a:t>
            </a:r>
            <a:r>
              <a:rPr lang="en-US" b="1" dirty="0"/>
              <a:t>contribute</a:t>
            </a:r>
            <a:r>
              <a:rPr lang="en-US" sz="2800" dirty="0"/>
              <a:t> to the University’s mission.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200" dirty="0"/>
              <a:t>FLSA classification is NOT a status symbol; it </a:t>
            </a:r>
            <a:r>
              <a:rPr lang="en-US" sz="2200" dirty="0" smtClean="0"/>
              <a:t>is just </a:t>
            </a:r>
            <a:r>
              <a:rPr lang="en-US" sz="2200" dirty="0"/>
              <a:t>a federal wage and hour law requirement</a:t>
            </a:r>
            <a:r>
              <a:rPr lang="en-US" sz="2200" dirty="0" smtClean="0"/>
              <a:t>.</a:t>
            </a:r>
          </a:p>
          <a:p>
            <a:pPr marL="1260475" lvl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>
                <a:solidFill>
                  <a:srgbClr val="782F40"/>
                </a:solidFill>
              </a:rPr>
              <a:t>All</a:t>
            </a:r>
            <a:r>
              <a:rPr lang="en-US" sz="2800" dirty="0">
                <a:solidFill>
                  <a:prstClr val="black"/>
                </a:solidFill>
              </a:rPr>
              <a:t> employees are </a:t>
            </a:r>
            <a:r>
              <a:rPr lang="en-US" b="1" dirty="0">
                <a:solidFill>
                  <a:prstClr val="black"/>
                </a:solidFill>
              </a:rPr>
              <a:t>important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marL="1431925" lvl="1"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solidFill>
                  <a:prstClr val="black"/>
                </a:solidFill>
              </a:rPr>
              <a:t>Without the work each of our employees performs, FSU could not operate and grow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  <a:endParaRPr lang="en-US" sz="2200" dirty="0" smtClean="0"/>
          </a:p>
          <a:p>
            <a:pPr marL="1717675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782F40"/>
                </a:solidFill>
              </a:rPr>
              <a:t>All</a:t>
            </a:r>
            <a:r>
              <a:rPr lang="en-US" sz="2800" dirty="0" smtClean="0"/>
              <a:t> employees together </a:t>
            </a:r>
            <a:r>
              <a:rPr lang="en-US" b="1" dirty="0" smtClean="0"/>
              <a:t>make our community great</a:t>
            </a:r>
            <a:r>
              <a:rPr lang="en-US" sz="2800" dirty="0" smtClean="0"/>
              <a:t>.</a:t>
            </a:r>
          </a:p>
          <a:p>
            <a:pPr marL="2225675" lvl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Employees in all FLSA categories will be given opportunities to develop professionally.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FSU’s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838200" y="2209800"/>
            <a:ext cx="10896600" cy="41465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782F40"/>
                </a:solidFill>
              </a:rPr>
              <a:t>Newly Nonexempt </a:t>
            </a:r>
            <a:r>
              <a:rPr lang="en-US" dirty="0" smtClean="0"/>
              <a:t>(overtime eligible)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0070C0"/>
                </a:solidFill>
              </a:rPr>
              <a:t>~1,175 </a:t>
            </a:r>
            <a:r>
              <a:rPr lang="en-US" dirty="0" smtClean="0"/>
              <a:t>impacted employees becoming nonexempt.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0070C0"/>
                </a:solidFill>
              </a:rPr>
              <a:t>46</a:t>
            </a:r>
            <a:r>
              <a:rPr lang="en-US" dirty="0" smtClean="0"/>
              <a:t> Job Codes becoming nonexempt.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All employees in these codes are nonexempt (even if they make over $913 per week).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Pay, leave, and benefits are NOT impacted</a:t>
            </a:r>
            <a:r>
              <a:rPr lang="en-US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Timekeeping: will need to report all time worked &amp; leave taken.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838200" y="2514600"/>
            <a:ext cx="10515600" cy="38417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782F40"/>
                </a:solidFill>
              </a:rPr>
              <a:t>Remaining Exempt  </a:t>
            </a:r>
            <a:r>
              <a:rPr lang="en-US" dirty="0" smtClean="0"/>
              <a:t>(ineligible for overtime)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0070C0"/>
                </a:solidFill>
              </a:rPr>
              <a:t>~1,000 </a:t>
            </a:r>
            <a:r>
              <a:rPr lang="en-US" dirty="0"/>
              <a:t>impacted </a:t>
            </a:r>
            <a:r>
              <a:rPr lang="en-US" dirty="0" smtClean="0"/>
              <a:t>employees remaining exempt.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0070C0"/>
                </a:solidFill>
              </a:rPr>
              <a:t>34</a:t>
            </a:r>
            <a:r>
              <a:rPr lang="en-US" dirty="0" smtClean="0"/>
              <a:t> job </a:t>
            </a:r>
            <a:r>
              <a:rPr lang="en-US" dirty="0"/>
              <a:t>c</a:t>
            </a:r>
            <a:r>
              <a:rPr lang="en-US" dirty="0" smtClean="0"/>
              <a:t>odes remaining exempt.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Includes Postdoctoral Scholars, Faculty, and 25 A&amp;P/USPS codes.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dirty="0" smtClean="0">
                <a:solidFill>
                  <a:srgbClr val="0070C0"/>
                </a:solidFill>
              </a:rPr>
              <a:t>13 </a:t>
            </a:r>
            <a:r>
              <a:rPr lang="en-US" dirty="0" smtClean="0"/>
              <a:t>new exempt staff job codes created.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Part-time employees in exempt codes who earn less than $913 per week will be </a:t>
            </a:r>
            <a:r>
              <a:rPr lang="en-US" b="1" dirty="0" smtClean="0"/>
              <a:t>nonexempt!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will earn overtime compensation (pay or compensatory leave) for all hours worked over 40 in a single workweek, beginning November 18, 2016.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regular rate of pay, leave accrual, insurance benefits, retirement options, and pay plan (USPS, A&amp;P, Faculty, OPS) will stay the same.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will begin reporting all hours worked beginning on November 18, 2016.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43000"/>
            <a:ext cx="12192000" cy="852488"/>
          </a:xfrm>
        </p:spPr>
        <p:txBody>
          <a:bodyPr>
            <a:normAutofit/>
          </a:bodyPr>
          <a:lstStyle/>
          <a:p>
            <a:r>
              <a:rPr lang="en-US" sz="3000" dirty="0"/>
              <a:t>What Can Employees Who Become Overtime Eligible (Nonexempt) </a:t>
            </a:r>
            <a:r>
              <a:rPr lang="en-US" sz="3000" dirty="0" smtClean="0"/>
              <a:t>Expect?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523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08CAB8-6123-4F46-A4F1-91E8380FDB49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57200" y="2133600"/>
            <a:ext cx="11582400" cy="42227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2600" dirty="0" smtClean="0">
                <a:solidFill>
                  <a:srgbClr val="782F40"/>
                </a:solidFill>
              </a:rPr>
              <a:t>Early next week: </a:t>
            </a:r>
            <a:r>
              <a:rPr lang="en-US" sz="2400" dirty="0" smtClean="0"/>
              <a:t>Departments Notified of Final Plan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University-wide Handout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/>
              <a:t>Department Specific Data Spreadsheet (Deans/Directors/Department Heads)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600" dirty="0" smtClean="0">
                <a:solidFill>
                  <a:srgbClr val="782F40"/>
                </a:solidFill>
              </a:rPr>
              <a:t>October 27:</a:t>
            </a:r>
            <a:r>
              <a:rPr lang="en-US" sz="2600" dirty="0" smtClean="0"/>
              <a:t>  </a:t>
            </a:r>
            <a:r>
              <a:rPr lang="en-US" sz="2400" dirty="0" smtClean="0"/>
              <a:t>Impacted Employees Notified through Qualtrics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600" dirty="0" smtClean="0">
                <a:solidFill>
                  <a:srgbClr val="782F40"/>
                </a:solidFill>
              </a:rPr>
              <a:t>October 27 – November 30:  </a:t>
            </a:r>
            <a:r>
              <a:rPr lang="en-US" sz="2400" dirty="0" smtClean="0"/>
              <a:t>FLSA Timekeeping Training (manager &amp; employee)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600" dirty="0" smtClean="0">
                <a:solidFill>
                  <a:srgbClr val="782F40"/>
                </a:solidFill>
              </a:rPr>
              <a:t>November 4-17:  </a:t>
            </a:r>
            <a:r>
              <a:rPr lang="en-US" sz="2400" dirty="0" smtClean="0"/>
              <a:t>Moratorium on non-FLSA, A&amp;P &amp; USPS class &amp; comp changes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782F40"/>
                </a:solidFill>
              </a:rPr>
              <a:t>November 18, 2016:  </a:t>
            </a:r>
            <a:r>
              <a:rPr lang="en-US" sz="2400" dirty="0" smtClean="0"/>
              <a:t>FLSA System Changes “go live”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FLSA Implementation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</TotalTime>
  <Words>641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Garamond</vt:lpstr>
      <vt:lpstr>Times New Roman</vt:lpstr>
      <vt:lpstr>Wingdings</vt:lpstr>
      <vt:lpstr>Office Theme</vt:lpstr>
      <vt:lpstr>FLSA Update</vt:lpstr>
      <vt:lpstr>Fair Labor Standards Act (FLSA)</vt:lpstr>
      <vt:lpstr>FSU’s Approach</vt:lpstr>
      <vt:lpstr>FSU’s Philosophy</vt:lpstr>
      <vt:lpstr>Final Plan</vt:lpstr>
      <vt:lpstr>Final Plan</vt:lpstr>
      <vt:lpstr>Final Plan</vt:lpstr>
      <vt:lpstr>What Can Employees Who Become Overtime Eligible (Nonexempt) Expect?</vt:lpstr>
      <vt:lpstr>FLSA Implementation Timeline</vt:lpstr>
      <vt:lpstr>Next Steps — Department Tasks</vt:lpstr>
      <vt:lpstr>Next Steps — Department Tasks</vt:lpstr>
      <vt:lpstr>Next Steps — Human Resources</vt:lpstr>
      <vt:lpstr>FLSA Resources &amp; Contacts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Darris, Megan</dc:creator>
  <cp:lastModifiedBy>Gibbs, Renisha</cp:lastModifiedBy>
  <cp:revision>342</cp:revision>
  <cp:lastPrinted>2014-05-19T19:49:26Z</cp:lastPrinted>
  <dcterms:created xsi:type="dcterms:W3CDTF">2012-08-22T13:56:44Z</dcterms:created>
  <dcterms:modified xsi:type="dcterms:W3CDTF">2016-10-19T21:39:30Z</dcterms:modified>
</cp:coreProperties>
</file>