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57" r:id="rId3"/>
    <p:sldId id="275" r:id="rId4"/>
    <p:sldId id="273" r:id="rId5"/>
    <p:sldId id="274" r:id="rId6"/>
    <p:sldId id="268" r:id="rId7"/>
    <p:sldId id="269" r:id="rId8"/>
    <p:sldId id="270" r:id="rId9"/>
    <p:sldId id="261" r:id="rId10"/>
    <p:sldId id="276" r:id="rId11"/>
    <p:sldId id="277" r:id="rId12"/>
    <p:sldId id="278" r:id="rId13"/>
    <p:sldId id="279" r:id="rId14"/>
    <p:sldId id="280" r:id="rId15"/>
    <p:sldId id="281" r:id="rId16"/>
    <p:sldId id="282" r:id="rId17"/>
    <p:sldId id="283" r:id="rId18"/>
    <p:sldId id="284" r:id="rId19"/>
    <p:sldId id="258" r:id="rId20"/>
    <p:sldId id="285" r:id="rId21"/>
    <p:sldId id="272" r:id="rId22"/>
    <p:sldId id="262" r:id="rId23"/>
    <p:sldId id="263" r:id="rId24"/>
    <p:sldId id="264" r:id="rId25"/>
    <p:sldId id="265" r:id="rId26"/>
    <p:sldId id="267" r:id="rId2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1320"/>
    <a:srgbClr val="D0B8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77283" autoAdjust="0"/>
  </p:normalViewPr>
  <p:slideViewPr>
    <p:cSldViewPr snapToGrid="0" snapToObjects="1">
      <p:cViewPr varScale="1">
        <p:scale>
          <a:sx n="102" d="100"/>
          <a:sy n="102" d="100"/>
        </p:scale>
        <p:origin x="1632" y="108"/>
      </p:cViewPr>
      <p:guideLst>
        <p:guide orient="horz" pos="2160"/>
        <p:guide pos="2880"/>
      </p:guideLst>
    </p:cSldViewPr>
  </p:slideViewPr>
  <p:outlineViewPr>
    <p:cViewPr>
      <p:scale>
        <a:sx n="33" d="100"/>
        <a:sy n="33" d="100"/>
      </p:scale>
      <p:origin x="0" y="-243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B0D611-D5EB-4577-B9F1-D239BFC7A66E}"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60213CC1-6B6C-414D-867C-909F59ECFB4C}">
      <dgm:prSet phldrT="[Text]"/>
      <dgm:spPr/>
      <dgm:t>
        <a:bodyPr/>
        <a:lstStyle/>
        <a:p>
          <a:r>
            <a:rPr lang="en-US" dirty="0">
              <a:solidFill>
                <a:srgbClr val="481320"/>
              </a:solidFill>
            </a:rPr>
            <a:t>Faculty</a:t>
          </a:r>
        </a:p>
      </dgm:t>
    </dgm:pt>
    <dgm:pt modelId="{14AD83FE-7304-4F00-A044-C1CF61059D72}" type="parTrans" cxnId="{7176951E-F0DF-413C-8CC7-48BAB67369CC}">
      <dgm:prSet/>
      <dgm:spPr/>
      <dgm:t>
        <a:bodyPr/>
        <a:lstStyle/>
        <a:p>
          <a:endParaRPr lang="en-US"/>
        </a:p>
      </dgm:t>
    </dgm:pt>
    <dgm:pt modelId="{FA459CB1-B8B2-4B1E-964D-5628EB1B0793}" type="sibTrans" cxnId="{7176951E-F0DF-413C-8CC7-48BAB67369CC}">
      <dgm:prSet/>
      <dgm:spPr>
        <a:solidFill>
          <a:srgbClr val="481320"/>
        </a:solidFill>
      </dgm:spPr>
      <dgm:t>
        <a:bodyPr/>
        <a:lstStyle/>
        <a:p>
          <a:endParaRPr lang="en-US"/>
        </a:p>
      </dgm:t>
    </dgm:pt>
    <dgm:pt modelId="{47BA4211-270E-4825-8913-CB8FB050767A}">
      <dgm:prSet phldrT="[Text]"/>
      <dgm:spPr/>
      <dgm:t>
        <a:bodyPr/>
        <a:lstStyle/>
        <a:p>
          <a:r>
            <a:rPr lang="en-US" dirty="0">
              <a:solidFill>
                <a:srgbClr val="481320"/>
              </a:solidFill>
            </a:rPr>
            <a:t>Postdocs</a:t>
          </a:r>
        </a:p>
      </dgm:t>
    </dgm:pt>
    <dgm:pt modelId="{1CD5F83C-ACB8-42CA-A09B-6FF8987E6C93}" type="parTrans" cxnId="{3D811F31-9B5B-4CF8-9F28-9BDBD1346FF8}">
      <dgm:prSet/>
      <dgm:spPr/>
      <dgm:t>
        <a:bodyPr/>
        <a:lstStyle/>
        <a:p>
          <a:endParaRPr lang="en-US"/>
        </a:p>
      </dgm:t>
    </dgm:pt>
    <dgm:pt modelId="{C1662F88-EBCB-477B-93AF-2BAEB51DAE2F}" type="sibTrans" cxnId="{3D811F31-9B5B-4CF8-9F28-9BDBD1346FF8}">
      <dgm:prSet/>
      <dgm:spPr>
        <a:solidFill>
          <a:srgbClr val="481320"/>
        </a:solidFill>
      </dgm:spPr>
      <dgm:t>
        <a:bodyPr/>
        <a:lstStyle/>
        <a:p>
          <a:endParaRPr lang="en-US"/>
        </a:p>
      </dgm:t>
    </dgm:pt>
    <dgm:pt modelId="{DC690FD9-91D7-4D2C-9E62-856C2D15294E}">
      <dgm:prSet phldrT="[Text]"/>
      <dgm:spPr/>
      <dgm:t>
        <a:bodyPr/>
        <a:lstStyle/>
        <a:p>
          <a:r>
            <a:rPr lang="en-US" dirty="0">
              <a:solidFill>
                <a:srgbClr val="481320"/>
              </a:solidFill>
            </a:rPr>
            <a:t>Grad Students</a:t>
          </a:r>
        </a:p>
      </dgm:t>
    </dgm:pt>
    <dgm:pt modelId="{8A14D696-C5AB-4E7C-A9B6-66E89C7CE0A6}" type="parTrans" cxnId="{90A1C029-085E-4B71-91A2-A8A051A5499C}">
      <dgm:prSet/>
      <dgm:spPr/>
      <dgm:t>
        <a:bodyPr/>
        <a:lstStyle/>
        <a:p>
          <a:endParaRPr lang="en-US"/>
        </a:p>
      </dgm:t>
    </dgm:pt>
    <dgm:pt modelId="{BAD03902-1CCD-4138-851D-6302CA2856F7}" type="sibTrans" cxnId="{90A1C029-085E-4B71-91A2-A8A051A5499C}">
      <dgm:prSet/>
      <dgm:spPr>
        <a:solidFill>
          <a:srgbClr val="481320"/>
        </a:solidFill>
      </dgm:spPr>
      <dgm:t>
        <a:bodyPr/>
        <a:lstStyle/>
        <a:p>
          <a:endParaRPr lang="en-US"/>
        </a:p>
      </dgm:t>
    </dgm:pt>
    <dgm:pt modelId="{4E2AC51B-EAE6-4AE6-84CF-724942527F52}" type="pres">
      <dgm:prSet presAssocID="{F3B0D611-D5EB-4577-B9F1-D239BFC7A66E}" presName="Name0" presStyleCnt="0">
        <dgm:presLayoutVars>
          <dgm:dir/>
          <dgm:resizeHandles val="exact"/>
        </dgm:presLayoutVars>
      </dgm:prSet>
      <dgm:spPr/>
      <dgm:t>
        <a:bodyPr/>
        <a:lstStyle/>
        <a:p>
          <a:endParaRPr lang="en-US"/>
        </a:p>
      </dgm:t>
    </dgm:pt>
    <dgm:pt modelId="{47BAE2E6-52DE-442C-83C6-DFBF35A9603E}" type="pres">
      <dgm:prSet presAssocID="{60213CC1-6B6C-414D-867C-909F59ECFB4C}" presName="node" presStyleLbl="node1" presStyleIdx="0" presStyleCnt="3">
        <dgm:presLayoutVars>
          <dgm:bulletEnabled val="1"/>
        </dgm:presLayoutVars>
      </dgm:prSet>
      <dgm:spPr/>
      <dgm:t>
        <a:bodyPr/>
        <a:lstStyle/>
        <a:p>
          <a:endParaRPr lang="en-US"/>
        </a:p>
      </dgm:t>
    </dgm:pt>
    <dgm:pt modelId="{B1688809-774A-4D22-989E-737F70F00E5E}" type="pres">
      <dgm:prSet presAssocID="{FA459CB1-B8B2-4B1E-964D-5628EB1B0793}" presName="sibTrans" presStyleLbl="sibTrans2D1" presStyleIdx="0" presStyleCnt="3"/>
      <dgm:spPr/>
      <dgm:t>
        <a:bodyPr/>
        <a:lstStyle/>
        <a:p>
          <a:endParaRPr lang="en-US"/>
        </a:p>
      </dgm:t>
    </dgm:pt>
    <dgm:pt modelId="{CAD2898F-40CE-4725-AD2F-B646779E0254}" type="pres">
      <dgm:prSet presAssocID="{FA459CB1-B8B2-4B1E-964D-5628EB1B0793}" presName="connectorText" presStyleLbl="sibTrans2D1" presStyleIdx="0" presStyleCnt="3"/>
      <dgm:spPr/>
      <dgm:t>
        <a:bodyPr/>
        <a:lstStyle/>
        <a:p>
          <a:endParaRPr lang="en-US"/>
        </a:p>
      </dgm:t>
    </dgm:pt>
    <dgm:pt modelId="{DFF5C7FB-C6A0-48D4-B1BA-30F98E15FA00}" type="pres">
      <dgm:prSet presAssocID="{47BA4211-270E-4825-8913-CB8FB050767A}" presName="node" presStyleLbl="node1" presStyleIdx="1" presStyleCnt="3">
        <dgm:presLayoutVars>
          <dgm:bulletEnabled val="1"/>
        </dgm:presLayoutVars>
      </dgm:prSet>
      <dgm:spPr/>
      <dgm:t>
        <a:bodyPr/>
        <a:lstStyle/>
        <a:p>
          <a:endParaRPr lang="en-US"/>
        </a:p>
      </dgm:t>
    </dgm:pt>
    <dgm:pt modelId="{DC6EDC13-BB1E-474A-A4B4-E80F44F78788}" type="pres">
      <dgm:prSet presAssocID="{C1662F88-EBCB-477B-93AF-2BAEB51DAE2F}" presName="sibTrans" presStyleLbl="sibTrans2D1" presStyleIdx="1" presStyleCnt="3"/>
      <dgm:spPr/>
      <dgm:t>
        <a:bodyPr/>
        <a:lstStyle/>
        <a:p>
          <a:endParaRPr lang="en-US"/>
        </a:p>
      </dgm:t>
    </dgm:pt>
    <dgm:pt modelId="{A40C3073-4F7E-47E2-A7CD-EA7E680A3B53}" type="pres">
      <dgm:prSet presAssocID="{C1662F88-EBCB-477B-93AF-2BAEB51DAE2F}" presName="connectorText" presStyleLbl="sibTrans2D1" presStyleIdx="1" presStyleCnt="3"/>
      <dgm:spPr/>
      <dgm:t>
        <a:bodyPr/>
        <a:lstStyle/>
        <a:p>
          <a:endParaRPr lang="en-US"/>
        </a:p>
      </dgm:t>
    </dgm:pt>
    <dgm:pt modelId="{3747F082-9E93-4D3F-9558-CE2497948BBD}" type="pres">
      <dgm:prSet presAssocID="{DC690FD9-91D7-4D2C-9E62-856C2D15294E}" presName="node" presStyleLbl="node1" presStyleIdx="2" presStyleCnt="3">
        <dgm:presLayoutVars>
          <dgm:bulletEnabled val="1"/>
        </dgm:presLayoutVars>
      </dgm:prSet>
      <dgm:spPr/>
      <dgm:t>
        <a:bodyPr/>
        <a:lstStyle/>
        <a:p>
          <a:endParaRPr lang="en-US"/>
        </a:p>
      </dgm:t>
    </dgm:pt>
    <dgm:pt modelId="{9B6C261A-FD0F-4039-8C15-8652A943F233}" type="pres">
      <dgm:prSet presAssocID="{BAD03902-1CCD-4138-851D-6302CA2856F7}" presName="sibTrans" presStyleLbl="sibTrans2D1" presStyleIdx="2" presStyleCnt="3"/>
      <dgm:spPr/>
      <dgm:t>
        <a:bodyPr/>
        <a:lstStyle/>
        <a:p>
          <a:endParaRPr lang="en-US"/>
        </a:p>
      </dgm:t>
    </dgm:pt>
    <dgm:pt modelId="{37E8835D-74F4-4542-B1D3-B815AD02C508}" type="pres">
      <dgm:prSet presAssocID="{BAD03902-1CCD-4138-851D-6302CA2856F7}" presName="connectorText" presStyleLbl="sibTrans2D1" presStyleIdx="2" presStyleCnt="3"/>
      <dgm:spPr/>
      <dgm:t>
        <a:bodyPr/>
        <a:lstStyle/>
        <a:p>
          <a:endParaRPr lang="en-US"/>
        </a:p>
      </dgm:t>
    </dgm:pt>
  </dgm:ptLst>
  <dgm:cxnLst>
    <dgm:cxn modelId="{90A1C029-085E-4B71-91A2-A8A051A5499C}" srcId="{F3B0D611-D5EB-4577-B9F1-D239BFC7A66E}" destId="{DC690FD9-91D7-4D2C-9E62-856C2D15294E}" srcOrd="2" destOrd="0" parTransId="{8A14D696-C5AB-4E7C-A9B6-66E89C7CE0A6}" sibTransId="{BAD03902-1CCD-4138-851D-6302CA2856F7}"/>
    <dgm:cxn modelId="{3ADD42C4-59C7-44BC-B3BB-28EB5ED4B9C1}" type="presOf" srcId="{60213CC1-6B6C-414D-867C-909F59ECFB4C}" destId="{47BAE2E6-52DE-442C-83C6-DFBF35A9603E}" srcOrd="0" destOrd="0" presId="urn:microsoft.com/office/officeart/2005/8/layout/cycle7"/>
    <dgm:cxn modelId="{B336BF40-09F8-4B67-A4D9-24FAA326349A}" type="presOf" srcId="{C1662F88-EBCB-477B-93AF-2BAEB51DAE2F}" destId="{DC6EDC13-BB1E-474A-A4B4-E80F44F78788}" srcOrd="0" destOrd="0" presId="urn:microsoft.com/office/officeart/2005/8/layout/cycle7"/>
    <dgm:cxn modelId="{3D811F31-9B5B-4CF8-9F28-9BDBD1346FF8}" srcId="{F3B0D611-D5EB-4577-B9F1-D239BFC7A66E}" destId="{47BA4211-270E-4825-8913-CB8FB050767A}" srcOrd="1" destOrd="0" parTransId="{1CD5F83C-ACB8-42CA-A09B-6FF8987E6C93}" sibTransId="{C1662F88-EBCB-477B-93AF-2BAEB51DAE2F}"/>
    <dgm:cxn modelId="{185C3A2A-6297-43F6-B824-BBF77327E665}" type="presOf" srcId="{FA459CB1-B8B2-4B1E-964D-5628EB1B0793}" destId="{B1688809-774A-4D22-989E-737F70F00E5E}" srcOrd="0" destOrd="0" presId="urn:microsoft.com/office/officeart/2005/8/layout/cycle7"/>
    <dgm:cxn modelId="{EFE10DED-E28A-4E1D-A475-630A2AB03D18}" type="presOf" srcId="{47BA4211-270E-4825-8913-CB8FB050767A}" destId="{DFF5C7FB-C6A0-48D4-B1BA-30F98E15FA00}" srcOrd="0" destOrd="0" presId="urn:microsoft.com/office/officeart/2005/8/layout/cycle7"/>
    <dgm:cxn modelId="{5C894B36-EDB4-493A-931E-9C55875B12E0}" type="presOf" srcId="{F3B0D611-D5EB-4577-B9F1-D239BFC7A66E}" destId="{4E2AC51B-EAE6-4AE6-84CF-724942527F52}" srcOrd="0" destOrd="0" presId="urn:microsoft.com/office/officeart/2005/8/layout/cycle7"/>
    <dgm:cxn modelId="{12C3E05A-6FDE-4A15-BFE9-903A0556AFE4}" type="presOf" srcId="{BAD03902-1CCD-4138-851D-6302CA2856F7}" destId="{9B6C261A-FD0F-4039-8C15-8652A943F233}" srcOrd="0" destOrd="0" presId="urn:microsoft.com/office/officeart/2005/8/layout/cycle7"/>
    <dgm:cxn modelId="{ACB4F05A-C048-4EC1-A028-0B24BCF4AD8A}" type="presOf" srcId="{BAD03902-1CCD-4138-851D-6302CA2856F7}" destId="{37E8835D-74F4-4542-B1D3-B815AD02C508}" srcOrd="1" destOrd="0" presId="urn:microsoft.com/office/officeart/2005/8/layout/cycle7"/>
    <dgm:cxn modelId="{7176951E-F0DF-413C-8CC7-48BAB67369CC}" srcId="{F3B0D611-D5EB-4577-B9F1-D239BFC7A66E}" destId="{60213CC1-6B6C-414D-867C-909F59ECFB4C}" srcOrd="0" destOrd="0" parTransId="{14AD83FE-7304-4F00-A044-C1CF61059D72}" sibTransId="{FA459CB1-B8B2-4B1E-964D-5628EB1B0793}"/>
    <dgm:cxn modelId="{C8730B76-4348-4C89-8B46-26BD594A24ED}" type="presOf" srcId="{DC690FD9-91D7-4D2C-9E62-856C2D15294E}" destId="{3747F082-9E93-4D3F-9558-CE2497948BBD}" srcOrd="0" destOrd="0" presId="urn:microsoft.com/office/officeart/2005/8/layout/cycle7"/>
    <dgm:cxn modelId="{249451EB-D164-4B72-8AF0-727BCB8557A1}" type="presOf" srcId="{C1662F88-EBCB-477B-93AF-2BAEB51DAE2F}" destId="{A40C3073-4F7E-47E2-A7CD-EA7E680A3B53}" srcOrd="1" destOrd="0" presId="urn:microsoft.com/office/officeart/2005/8/layout/cycle7"/>
    <dgm:cxn modelId="{144E6E93-B0CB-4F79-9C66-7BE45BE96D04}" type="presOf" srcId="{FA459CB1-B8B2-4B1E-964D-5628EB1B0793}" destId="{CAD2898F-40CE-4725-AD2F-B646779E0254}" srcOrd="1" destOrd="0" presId="urn:microsoft.com/office/officeart/2005/8/layout/cycle7"/>
    <dgm:cxn modelId="{1F7E1967-6F14-4930-B230-5C12EADFF973}" type="presParOf" srcId="{4E2AC51B-EAE6-4AE6-84CF-724942527F52}" destId="{47BAE2E6-52DE-442C-83C6-DFBF35A9603E}" srcOrd="0" destOrd="0" presId="urn:microsoft.com/office/officeart/2005/8/layout/cycle7"/>
    <dgm:cxn modelId="{30293BFA-564F-4311-8E63-DA8EFEC41447}" type="presParOf" srcId="{4E2AC51B-EAE6-4AE6-84CF-724942527F52}" destId="{B1688809-774A-4D22-989E-737F70F00E5E}" srcOrd="1" destOrd="0" presId="urn:microsoft.com/office/officeart/2005/8/layout/cycle7"/>
    <dgm:cxn modelId="{A3344C5D-58F9-4407-A027-E6037790EB7F}" type="presParOf" srcId="{B1688809-774A-4D22-989E-737F70F00E5E}" destId="{CAD2898F-40CE-4725-AD2F-B646779E0254}" srcOrd="0" destOrd="0" presId="urn:microsoft.com/office/officeart/2005/8/layout/cycle7"/>
    <dgm:cxn modelId="{B42A7BE1-C9E3-48C9-975C-292072417681}" type="presParOf" srcId="{4E2AC51B-EAE6-4AE6-84CF-724942527F52}" destId="{DFF5C7FB-C6A0-48D4-B1BA-30F98E15FA00}" srcOrd="2" destOrd="0" presId="urn:microsoft.com/office/officeart/2005/8/layout/cycle7"/>
    <dgm:cxn modelId="{098260F4-1711-43C2-B720-8B656957CDB3}" type="presParOf" srcId="{4E2AC51B-EAE6-4AE6-84CF-724942527F52}" destId="{DC6EDC13-BB1E-474A-A4B4-E80F44F78788}" srcOrd="3" destOrd="0" presId="urn:microsoft.com/office/officeart/2005/8/layout/cycle7"/>
    <dgm:cxn modelId="{D774EE42-044B-4C3B-931E-D71B0B9DD221}" type="presParOf" srcId="{DC6EDC13-BB1E-474A-A4B4-E80F44F78788}" destId="{A40C3073-4F7E-47E2-A7CD-EA7E680A3B53}" srcOrd="0" destOrd="0" presId="urn:microsoft.com/office/officeart/2005/8/layout/cycle7"/>
    <dgm:cxn modelId="{32884329-A24C-4B0B-9832-0BFF94185EC8}" type="presParOf" srcId="{4E2AC51B-EAE6-4AE6-84CF-724942527F52}" destId="{3747F082-9E93-4D3F-9558-CE2497948BBD}" srcOrd="4" destOrd="0" presId="urn:microsoft.com/office/officeart/2005/8/layout/cycle7"/>
    <dgm:cxn modelId="{C7A5507A-6A2B-4814-97E4-399B8AEB25C9}" type="presParOf" srcId="{4E2AC51B-EAE6-4AE6-84CF-724942527F52}" destId="{9B6C261A-FD0F-4039-8C15-8652A943F233}" srcOrd="5" destOrd="0" presId="urn:microsoft.com/office/officeart/2005/8/layout/cycle7"/>
    <dgm:cxn modelId="{787D1228-80DD-4390-A71B-332D3CC2CACD}" type="presParOf" srcId="{9B6C261A-FD0F-4039-8C15-8652A943F233}" destId="{37E8835D-74F4-4542-B1D3-B815AD02C508}"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1DD328F-3551-4B8D-AA07-13B7323F14B2}" type="datetimeFigureOut">
              <a:rPr lang="en-US" smtClean="0"/>
              <a:t>10/19/2016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791E79A-059C-4C50-BEED-0918CE5D62E1}" type="slidenum">
              <a:rPr lang="en-US" smtClean="0"/>
              <a:t>‹#›</a:t>
            </a:fld>
            <a:endParaRPr lang="en-US"/>
          </a:p>
        </p:txBody>
      </p:sp>
    </p:spTree>
    <p:extLst>
      <p:ext uri="{BB962C8B-B14F-4D97-AF65-F5344CB8AC3E}">
        <p14:creationId xmlns:p14="http://schemas.microsoft.com/office/powerpoint/2010/main" val="1869439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65C19DB-7552-4E6F-B0D5-8380C80F58CE}" type="datetimeFigureOut">
              <a:rPr lang="en-US" smtClean="0"/>
              <a:t>10/19/2016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E76F864-3394-418B-B879-6A435DD43A45}" type="slidenum">
              <a:rPr lang="en-US" smtClean="0"/>
              <a:t>‹#›</a:t>
            </a:fld>
            <a:endParaRPr lang="en-US"/>
          </a:p>
        </p:txBody>
      </p:sp>
    </p:spTree>
    <p:extLst>
      <p:ext uri="{BB962C8B-B14F-4D97-AF65-F5344CB8AC3E}">
        <p14:creationId xmlns:p14="http://schemas.microsoft.com/office/powerpoint/2010/main" val="1522031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 </a:t>
            </a:r>
          </a:p>
          <a:p>
            <a:r>
              <a:rPr lang="en-US" dirty="0"/>
              <a:t> </a:t>
            </a:r>
          </a:p>
          <a:p>
            <a:r>
              <a:rPr lang="en-US" dirty="0"/>
              <a:t>FSU is celebrating its recent success in the U.S. News &amp; World Report’s “Best Colleges 2017” guidebook. </a:t>
            </a:r>
          </a:p>
          <a:p>
            <a:endParaRPr lang="en-US" dirty="0"/>
          </a:p>
          <a:p>
            <a:pPr marL="465887" lvl="1" defTabSz="931774">
              <a:defRPr/>
            </a:pPr>
            <a:r>
              <a:rPr lang="en-US" dirty="0"/>
              <a:t>“We are extremely pleased that </a:t>
            </a:r>
            <a:r>
              <a:rPr lang="en-US" i="1" dirty="0"/>
              <a:t>U.S. News &amp; World Report</a:t>
            </a:r>
            <a:r>
              <a:rPr lang="en-US" dirty="0"/>
              <a:t> has recognized the significant gains FSU has made in its pursuit of higher levels of academic excellence,” said President John Thrasher. “This upward movement is a testament to the hard work of our exceptional faculty, staff and students who continue to make FSU one of the best universities in the nation.”</a:t>
            </a:r>
          </a:p>
          <a:p>
            <a:pPr lvl="1"/>
            <a:endParaRPr lang="en-US" dirty="0"/>
          </a:p>
          <a:p>
            <a:endParaRPr lang="en-US" dirty="0"/>
          </a:p>
          <a:p>
            <a:pPr marL="174708" indent="-174708">
              <a:buFont typeface="Arial" panose="020B0604020202020204" pitchFamily="34" charset="0"/>
              <a:buChar char="•"/>
            </a:pPr>
            <a:r>
              <a:rPr lang="en-US" dirty="0"/>
              <a:t>5-spot improvement among National Public Universities - This year FSU moved up five places in the </a:t>
            </a:r>
            <a:r>
              <a:rPr lang="en-US" i="1" dirty="0"/>
              <a:t>U.S. News &amp; World Report </a:t>
            </a:r>
            <a:r>
              <a:rPr lang="en-US" dirty="0"/>
              <a:t>rankings to No. 38 among all public national universities. </a:t>
            </a:r>
          </a:p>
          <a:p>
            <a:pPr marL="174708" indent="-174708">
              <a:buFont typeface="Arial" panose="020B0604020202020204" pitchFamily="34" charset="0"/>
              <a:buChar char="•"/>
            </a:pPr>
            <a:r>
              <a:rPr lang="en-US" dirty="0"/>
              <a:t>Up 16 spaces in the past decade.</a:t>
            </a:r>
          </a:p>
          <a:p>
            <a:pPr marL="174708" indent="-174708">
              <a:buFont typeface="Arial" panose="020B0604020202020204" pitchFamily="34" charset="0"/>
              <a:buChar char="•"/>
            </a:pPr>
            <a:r>
              <a:rPr lang="en-US" dirty="0"/>
              <a:t>Past gains and recent gains were based on performance and outcome measures</a:t>
            </a:r>
          </a:p>
          <a:p>
            <a:pPr marL="174708" indent="-174708">
              <a:buFont typeface="Arial" panose="020B0604020202020204" pitchFamily="34" charset="0"/>
              <a:buChar char="•"/>
            </a:pPr>
            <a:r>
              <a:rPr lang="en-US" dirty="0"/>
              <a:t>We have always lagged in resources</a:t>
            </a:r>
          </a:p>
          <a:p>
            <a:pPr marL="174708" indent="-174708">
              <a:buFont typeface="Arial" panose="020B0604020202020204" pitchFamily="34" charset="0"/>
              <a:buChar char="•"/>
            </a:pPr>
            <a:r>
              <a:rPr lang="en-US" dirty="0"/>
              <a:t>Preeminence Funding over the past three years is allowing us to continue our momentum, but we are still 13 points shy of the goal.</a:t>
            </a:r>
          </a:p>
          <a:p>
            <a:r>
              <a:rPr lang="en-US" dirty="0"/>
              <a:t> </a:t>
            </a:r>
          </a:p>
          <a:p>
            <a:r>
              <a:rPr lang="en-US" strike="sngStrike" dirty="0"/>
              <a:t>Improvement notes and numbers:</a:t>
            </a:r>
          </a:p>
          <a:p>
            <a:pPr marL="174708" indent="-174708">
              <a:buFont typeface="Arial" panose="020B0604020202020204" pitchFamily="34" charset="0"/>
              <a:buChar char="•"/>
            </a:pPr>
            <a:r>
              <a:rPr lang="en-US" strike="sngStrike" dirty="0"/>
              <a:t>Retention rates</a:t>
            </a:r>
          </a:p>
          <a:p>
            <a:pPr marL="174708" indent="-174708">
              <a:buFont typeface="Arial" panose="020B0604020202020204" pitchFamily="34" charset="0"/>
              <a:buChar char="•"/>
            </a:pPr>
            <a:r>
              <a:rPr lang="en-US" strike="sngStrike" dirty="0"/>
              <a:t>university peers </a:t>
            </a:r>
          </a:p>
          <a:p>
            <a:pPr marL="174708" indent="-174708">
              <a:buFont typeface="Arial" panose="020B0604020202020204" pitchFamily="34" charset="0"/>
              <a:buChar char="•"/>
            </a:pPr>
            <a:r>
              <a:rPr lang="en-US" strike="sngStrike" dirty="0"/>
              <a:t>high school guidance counselors</a:t>
            </a:r>
          </a:p>
          <a:p>
            <a:pPr marL="174708" indent="-174708">
              <a:buFont typeface="Arial" panose="020B0604020202020204" pitchFamily="34" charset="0"/>
              <a:buChar char="•"/>
            </a:pPr>
            <a:r>
              <a:rPr lang="en-US" strike="sngStrike" dirty="0"/>
              <a:t>faculty resources</a:t>
            </a:r>
          </a:p>
          <a:p>
            <a:pPr marL="640594" lvl="1" indent="-174708">
              <a:buFont typeface="Arial" panose="020B0604020202020204" pitchFamily="34" charset="0"/>
              <a:buChar char="•"/>
            </a:pPr>
            <a:r>
              <a:rPr lang="en-US" strike="sngStrike" dirty="0"/>
              <a:t>We went up on faculty resources and moved 5 spots, shows the magnitude of importance of the resources. </a:t>
            </a:r>
          </a:p>
          <a:p>
            <a:pPr marL="174708" indent="-174708">
              <a:buFont typeface="Arial" panose="020B0604020202020204" pitchFamily="34" charset="0"/>
              <a:buChar char="•"/>
            </a:pPr>
            <a:r>
              <a:rPr lang="en-US" strike="sngStrike" dirty="0"/>
              <a:t>…</a:t>
            </a:r>
          </a:p>
          <a:p>
            <a:r>
              <a:rPr lang="en-US" strike="sngStrike" dirty="0"/>
              <a:t> </a:t>
            </a:r>
          </a:p>
          <a:p>
            <a:r>
              <a:rPr lang="en-US" strike="sngStrike" dirty="0"/>
              <a:t>Over the same time period FSU has received Preeminence and other resources that have made this progress a possibility. </a:t>
            </a:r>
          </a:p>
          <a:p>
            <a:r>
              <a:rPr lang="en-US" strike="sngStrike" dirty="0"/>
              <a:t> </a:t>
            </a:r>
          </a:p>
          <a:p>
            <a:r>
              <a:rPr lang="en-US" strike="sngStrike" dirty="0"/>
              <a:t>Last BOG meeting Dean Colson requested that we compile a plan to describe how FSU would move to the Top 25.  Based on that request we further developed our plan and determined the additional resources that are required.  We used this plan to form the 2017-18 Legislative Budget Request.  </a:t>
            </a:r>
          </a:p>
          <a:p>
            <a:r>
              <a:rPr lang="en-US" strike="sngStrike" dirty="0"/>
              <a:t> </a:t>
            </a:r>
          </a:p>
          <a:p>
            <a:endParaRPr lang="en-US" dirty="0"/>
          </a:p>
        </p:txBody>
      </p:sp>
      <p:sp>
        <p:nvSpPr>
          <p:cNvPr id="4" name="Slide Number Placeholder 3"/>
          <p:cNvSpPr>
            <a:spLocks noGrp="1"/>
          </p:cNvSpPr>
          <p:nvPr>
            <p:ph type="sldNum" sz="quarter" idx="10"/>
          </p:nvPr>
        </p:nvSpPr>
        <p:spPr/>
        <p:txBody>
          <a:bodyPr/>
          <a:lstStyle/>
          <a:p>
            <a:fld id="{4E76F864-3394-418B-B879-6A435DD43A45}" type="slidenum">
              <a:rPr lang="en-US" smtClean="0"/>
              <a:t>2</a:t>
            </a:fld>
            <a:endParaRPr lang="en-US"/>
          </a:p>
        </p:txBody>
      </p:sp>
    </p:spTree>
    <p:extLst>
      <p:ext uri="{BB962C8B-B14F-4D97-AF65-F5344CB8AC3E}">
        <p14:creationId xmlns:p14="http://schemas.microsoft.com/office/powerpoint/2010/main" val="2048410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Provost</a:t>
            </a:r>
          </a:p>
          <a:p>
            <a:endParaRPr lang="en-US" dirty="0"/>
          </a:p>
          <a:p>
            <a:r>
              <a:rPr lang="en-US" dirty="0"/>
              <a:t>The average</a:t>
            </a:r>
            <a:r>
              <a:rPr lang="en-US" baseline="0" dirty="0"/>
              <a:t> of schools 24, 25 and 26 is over 31%. Of the top 25, three University of California institutions are lower as is Penn State.</a:t>
            </a:r>
          </a:p>
          <a:p>
            <a:endParaRPr lang="en-US" baseline="0" dirty="0"/>
          </a:p>
          <a:p>
            <a:r>
              <a:rPr lang="en-US" baseline="0" dirty="0"/>
              <a:t>Graduate students are needed at FSU for research capacity and to assist with instruction.</a:t>
            </a:r>
            <a:endParaRPr lang="en-US" dirty="0"/>
          </a:p>
        </p:txBody>
      </p:sp>
      <p:sp>
        <p:nvSpPr>
          <p:cNvPr id="4" name="Slide Number Placeholder 3"/>
          <p:cNvSpPr>
            <a:spLocks noGrp="1"/>
          </p:cNvSpPr>
          <p:nvPr>
            <p:ph type="sldNum" sz="quarter" idx="10"/>
          </p:nvPr>
        </p:nvSpPr>
        <p:spPr/>
        <p:txBody>
          <a:bodyPr/>
          <a:lstStyle/>
          <a:p>
            <a:fld id="{4E76F864-3394-418B-B879-6A435DD43A45}" type="slidenum">
              <a:rPr lang="en-US" smtClean="0"/>
              <a:t>11</a:t>
            </a:fld>
            <a:endParaRPr lang="en-US"/>
          </a:p>
        </p:txBody>
      </p:sp>
    </p:spTree>
    <p:extLst>
      <p:ext uri="{BB962C8B-B14F-4D97-AF65-F5344CB8AC3E}">
        <p14:creationId xmlns:p14="http://schemas.microsoft.com/office/powerpoint/2010/main" val="4234398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Provost</a:t>
            </a:r>
          </a:p>
          <a:p>
            <a:endParaRPr lang="en-US" dirty="0"/>
          </a:p>
          <a:p>
            <a:pPr marL="0" indent="0">
              <a:buNone/>
            </a:pPr>
            <a:r>
              <a:rPr lang="en-US" sz="1200" dirty="0" smtClean="0"/>
              <a:t>The four LBRs submitted in support of our Top 25 initiative will increase our </a:t>
            </a:r>
            <a:r>
              <a:rPr lang="en-US" sz="1200" i="1" dirty="0" smtClean="0"/>
              <a:t>U.S. News</a:t>
            </a:r>
            <a:r>
              <a:rPr lang="en-US" sz="1200" dirty="0" smtClean="0"/>
              <a:t> Financial Resources Rank by 10%. Whereas the gains are modest, these investments will nonetheless move us out of the bottom third on this measure. Further, these investments will go to the core instruction, research and student success efforts of the university.</a:t>
            </a:r>
            <a:endParaRPr lang="en-US" sz="1200" dirty="0"/>
          </a:p>
        </p:txBody>
      </p:sp>
      <p:sp>
        <p:nvSpPr>
          <p:cNvPr id="4" name="Slide Number Placeholder 3"/>
          <p:cNvSpPr>
            <a:spLocks noGrp="1"/>
          </p:cNvSpPr>
          <p:nvPr>
            <p:ph type="sldNum" sz="quarter" idx="10"/>
          </p:nvPr>
        </p:nvSpPr>
        <p:spPr/>
        <p:txBody>
          <a:bodyPr/>
          <a:lstStyle/>
          <a:p>
            <a:fld id="{4E76F864-3394-418B-B879-6A435DD43A45}" type="slidenum">
              <a:rPr lang="en-US" smtClean="0"/>
              <a:t>12</a:t>
            </a:fld>
            <a:endParaRPr lang="en-US"/>
          </a:p>
        </p:txBody>
      </p:sp>
    </p:spTree>
    <p:extLst>
      <p:ext uri="{BB962C8B-B14F-4D97-AF65-F5344CB8AC3E}">
        <p14:creationId xmlns:p14="http://schemas.microsoft.com/office/powerpoint/2010/main" val="2341042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Provost</a:t>
            </a:r>
          </a:p>
          <a:p>
            <a:endParaRPr lang="en-US" dirty="0"/>
          </a:p>
          <a:p>
            <a:pPr defTabSz="931774">
              <a:defRPr/>
            </a:pPr>
            <a:r>
              <a:rPr lang="en-US" dirty="0"/>
              <a:t>The investments in all four of our LBRs submitted in support of our Top 25 initiative will increase our Financial Resources that are ranked by 10%. The methodology for calculating this value by U.S. News is not clear, but this projection is based on the 10% increase in Financial Resources. </a:t>
            </a:r>
          </a:p>
          <a:p>
            <a:endParaRPr lang="en-US" dirty="0"/>
          </a:p>
        </p:txBody>
      </p:sp>
      <p:sp>
        <p:nvSpPr>
          <p:cNvPr id="4" name="Slide Number Placeholder 3"/>
          <p:cNvSpPr>
            <a:spLocks noGrp="1"/>
          </p:cNvSpPr>
          <p:nvPr>
            <p:ph type="sldNum" sz="quarter" idx="10"/>
          </p:nvPr>
        </p:nvSpPr>
        <p:spPr/>
        <p:txBody>
          <a:bodyPr/>
          <a:lstStyle/>
          <a:p>
            <a:fld id="{4E76F864-3394-418B-B879-6A435DD43A45}" type="slidenum">
              <a:rPr lang="en-US" smtClean="0"/>
              <a:t>13</a:t>
            </a:fld>
            <a:endParaRPr lang="en-US"/>
          </a:p>
        </p:txBody>
      </p:sp>
    </p:spTree>
    <p:extLst>
      <p:ext uri="{BB962C8B-B14F-4D97-AF65-F5344CB8AC3E}">
        <p14:creationId xmlns:p14="http://schemas.microsoft.com/office/powerpoint/2010/main" val="1614263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Provost</a:t>
            </a:r>
          </a:p>
          <a:p>
            <a:endParaRPr lang="en-US" dirty="0"/>
          </a:p>
          <a:p>
            <a:pPr defTabSz="931774">
              <a:defRPr/>
            </a:pPr>
            <a:r>
              <a:rPr lang="en-US" dirty="0"/>
              <a:t>The Proposed Preeminence Interdisciplinary Cluster hire of 88 faculty is designed to create a research core in emerging disciplines where the grant proposal process is (presumably) much more open. The retention of faculty who are reaching their research peak will also greatly benefit us in this area as many of our top faculty have been poached in the past. We will also be identifying strategic opportunities for other faculty hires. To that end, we are reviewing and setting expectations around the amount of proposals submitted within each discipline relative to our Top 25 peers. These activities will require up to 300 new graduate assistants and 100 Postdoctoral scholars.</a:t>
            </a:r>
          </a:p>
          <a:p>
            <a:endParaRPr lang="en-US" dirty="0"/>
          </a:p>
        </p:txBody>
      </p:sp>
      <p:sp>
        <p:nvSpPr>
          <p:cNvPr id="4" name="Slide Number Placeholder 3"/>
          <p:cNvSpPr>
            <a:spLocks noGrp="1"/>
          </p:cNvSpPr>
          <p:nvPr>
            <p:ph type="sldNum" sz="quarter" idx="10"/>
          </p:nvPr>
        </p:nvSpPr>
        <p:spPr/>
        <p:txBody>
          <a:bodyPr/>
          <a:lstStyle/>
          <a:p>
            <a:fld id="{4E76F864-3394-418B-B879-6A435DD43A45}" type="slidenum">
              <a:rPr lang="en-US" smtClean="0"/>
              <a:t>14</a:t>
            </a:fld>
            <a:endParaRPr lang="en-US"/>
          </a:p>
        </p:txBody>
      </p:sp>
    </p:spTree>
    <p:extLst>
      <p:ext uri="{BB962C8B-B14F-4D97-AF65-F5344CB8AC3E}">
        <p14:creationId xmlns:p14="http://schemas.microsoft.com/office/powerpoint/2010/main" val="3701104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Provost</a:t>
            </a:r>
          </a:p>
          <a:p>
            <a:endParaRPr lang="en-US" dirty="0"/>
          </a:p>
          <a:p>
            <a:pPr defTabSz="931774">
              <a:defRPr/>
            </a:pPr>
            <a:r>
              <a:rPr lang="en-US" dirty="0"/>
              <a:t>Student Selectivity is a composite measure of student test scores, the percent of students in the top 10% of their class and the percent of applicants accepted. In each of these cases, the goal on each sub-measure is to get into the top 25 publics. This will require a 5% point improvement on the latter two measures. FSU will take advantage of the Benequisto Scholarship Program to recruit National Merit Scholars from Florida and work on improving the show rate of students who are accepted. Improving the quality of enrolled students will improve all of the sub-measures</a:t>
            </a:r>
            <a:r>
              <a:rPr lang="en-US" dirty="0" smtClean="0"/>
              <a:t>.</a:t>
            </a:r>
          </a:p>
          <a:p>
            <a:pPr defTabSz="931774">
              <a:defRPr/>
            </a:pPr>
            <a:endParaRPr lang="en-US" dirty="0" smtClean="0"/>
          </a:p>
          <a:p>
            <a:pPr defTabSz="931774">
              <a:defRPr/>
            </a:pPr>
            <a:r>
              <a:rPr lang="en-US" dirty="0" smtClean="0"/>
              <a:t>FSU has two different</a:t>
            </a:r>
            <a:r>
              <a:rPr lang="en-US" baseline="0" dirty="0" smtClean="0"/>
              <a:t> enrollment goals: recruiting high-achieving scholars and continuing our efforts to promote diversity through the recruitment of lower socioeconomic, first-generation and other underrepresented populations.</a:t>
            </a:r>
            <a:endParaRPr lang="en-US" dirty="0"/>
          </a:p>
          <a:p>
            <a:endParaRPr lang="en-US" dirty="0"/>
          </a:p>
        </p:txBody>
      </p:sp>
      <p:sp>
        <p:nvSpPr>
          <p:cNvPr id="4" name="Slide Number Placeholder 3"/>
          <p:cNvSpPr>
            <a:spLocks noGrp="1"/>
          </p:cNvSpPr>
          <p:nvPr>
            <p:ph type="sldNum" sz="quarter" idx="10"/>
          </p:nvPr>
        </p:nvSpPr>
        <p:spPr/>
        <p:txBody>
          <a:bodyPr/>
          <a:lstStyle/>
          <a:p>
            <a:fld id="{4E76F864-3394-418B-B879-6A435DD43A45}" type="slidenum">
              <a:rPr lang="en-US" smtClean="0"/>
              <a:t>15</a:t>
            </a:fld>
            <a:endParaRPr lang="en-US"/>
          </a:p>
        </p:txBody>
      </p:sp>
    </p:spTree>
    <p:extLst>
      <p:ext uri="{BB962C8B-B14F-4D97-AF65-F5344CB8AC3E}">
        <p14:creationId xmlns:p14="http://schemas.microsoft.com/office/powerpoint/2010/main" val="3255754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Provost</a:t>
            </a:r>
          </a:p>
          <a:p>
            <a:endParaRPr lang="en-US" dirty="0"/>
          </a:p>
          <a:p>
            <a:pPr defTabSz="931774">
              <a:defRPr/>
            </a:pPr>
            <a:r>
              <a:rPr lang="en-US" dirty="0"/>
              <a:t>FSU used existing resources to launch its Take 15 initiative. The results were dramatic and it is expected it will affect graduation rates particularly for the incoming Freshman class. FSU is also increasing its high-impact practices and will be reducing class sizes as new faculty are hired. Preeminence investments in advising and post-graduation success should also add to our long-term gains in these areas, where FSU has been a national leader.</a:t>
            </a:r>
          </a:p>
          <a:p>
            <a:endParaRPr lang="en-US" dirty="0"/>
          </a:p>
        </p:txBody>
      </p:sp>
      <p:sp>
        <p:nvSpPr>
          <p:cNvPr id="4" name="Slide Number Placeholder 3"/>
          <p:cNvSpPr>
            <a:spLocks noGrp="1"/>
          </p:cNvSpPr>
          <p:nvPr>
            <p:ph type="sldNum" sz="quarter" idx="10"/>
          </p:nvPr>
        </p:nvSpPr>
        <p:spPr/>
        <p:txBody>
          <a:bodyPr/>
          <a:lstStyle/>
          <a:p>
            <a:fld id="{4E76F864-3394-418B-B879-6A435DD43A45}" type="slidenum">
              <a:rPr lang="en-US" smtClean="0"/>
              <a:t>16</a:t>
            </a:fld>
            <a:endParaRPr lang="en-US"/>
          </a:p>
        </p:txBody>
      </p:sp>
    </p:spTree>
    <p:extLst>
      <p:ext uri="{BB962C8B-B14F-4D97-AF65-F5344CB8AC3E}">
        <p14:creationId xmlns:p14="http://schemas.microsoft.com/office/powerpoint/2010/main" val="2006702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Provost</a:t>
            </a:r>
          </a:p>
          <a:p>
            <a:endParaRPr lang="en-US" dirty="0"/>
          </a:p>
          <a:p>
            <a:pPr defTabSz="931774">
              <a:defRPr/>
            </a:pPr>
            <a:r>
              <a:rPr lang="en-US" dirty="0"/>
              <a:t>Graduation Rate Performance is a measure of actual six-year graduation rate versus the graduation rate that was predicted based on the characteristics of the class when it enrolled six years prior (79% – 70% = +9 percentage points). FSU continues to be a national leader in this area. All of our student success efforts contribute to this measure. This is an important measure as it not only reflects institutional efficiency, but it also is 7.5% of the U.S. News Total.</a:t>
            </a:r>
          </a:p>
          <a:p>
            <a:endParaRPr lang="en-US" dirty="0"/>
          </a:p>
        </p:txBody>
      </p:sp>
      <p:sp>
        <p:nvSpPr>
          <p:cNvPr id="4" name="Slide Number Placeholder 3"/>
          <p:cNvSpPr>
            <a:spLocks noGrp="1"/>
          </p:cNvSpPr>
          <p:nvPr>
            <p:ph type="sldNum" sz="quarter" idx="10"/>
          </p:nvPr>
        </p:nvSpPr>
        <p:spPr/>
        <p:txBody>
          <a:bodyPr/>
          <a:lstStyle/>
          <a:p>
            <a:fld id="{4E76F864-3394-418B-B879-6A435DD43A45}" type="slidenum">
              <a:rPr lang="en-US" smtClean="0"/>
              <a:t>17</a:t>
            </a:fld>
            <a:endParaRPr lang="en-US"/>
          </a:p>
        </p:txBody>
      </p:sp>
    </p:spTree>
    <p:extLst>
      <p:ext uri="{BB962C8B-B14F-4D97-AF65-F5344CB8AC3E}">
        <p14:creationId xmlns:p14="http://schemas.microsoft.com/office/powerpoint/2010/main" val="114657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Provost</a:t>
            </a:r>
          </a:p>
          <a:p>
            <a:endParaRPr lang="en-US" dirty="0"/>
          </a:p>
        </p:txBody>
      </p:sp>
      <p:sp>
        <p:nvSpPr>
          <p:cNvPr id="4" name="Slide Number Placeholder 3"/>
          <p:cNvSpPr>
            <a:spLocks noGrp="1"/>
          </p:cNvSpPr>
          <p:nvPr>
            <p:ph type="sldNum" sz="quarter" idx="10"/>
          </p:nvPr>
        </p:nvSpPr>
        <p:spPr/>
        <p:txBody>
          <a:bodyPr/>
          <a:lstStyle/>
          <a:p>
            <a:fld id="{4E76F864-3394-418B-B879-6A435DD43A45}" type="slidenum">
              <a:rPr lang="en-US" smtClean="0"/>
              <a:t>18</a:t>
            </a:fld>
            <a:endParaRPr lang="en-US"/>
          </a:p>
        </p:txBody>
      </p:sp>
    </p:spTree>
    <p:extLst>
      <p:ext uri="{BB962C8B-B14F-4D97-AF65-F5344CB8AC3E}">
        <p14:creationId xmlns:p14="http://schemas.microsoft.com/office/powerpoint/2010/main" val="2298798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Provost</a:t>
            </a:r>
          </a:p>
          <a:p>
            <a:endParaRPr lang="en-US" dirty="0"/>
          </a:p>
          <a:p>
            <a:r>
              <a:rPr lang="en-US" dirty="0"/>
              <a:t>We have modeled</a:t>
            </a:r>
            <a:r>
              <a:rPr lang="en-US" baseline="0" dirty="0"/>
              <a:t> the US News algorithms and our projections are based on the weighted scores of the schools between 24 and 26. The current plan would produce a score that is slightly better than these institutions.</a:t>
            </a:r>
          </a:p>
          <a:p>
            <a:endParaRPr lang="en-US" baseline="0" dirty="0"/>
          </a:p>
          <a:p>
            <a:r>
              <a:rPr lang="en-US" baseline="0" dirty="0"/>
              <a:t>Institutions we passed or tied this year are: </a:t>
            </a:r>
          </a:p>
          <a:p>
            <a:endParaRPr lang="en-US" baseline="0" dirty="0"/>
          </a:p>
          <a:p>
            <a:r>
              <a:rPr lang="en-US" baseline="0" dirty="0"/>
              <a:t>University of Colorado Boulder</a:t>
            </a:r>
          </a:p>
          <a:p>
            <a:r>
              <a:rPr lang="en-US" baseline="0" dirty="0"/>
              <a:t>SUNY Stony Brook</a:t>
            </a:r>
          </a:p>
          <a:p>
            <a:r>
              <a:rPr lang="en-US" baseline="0" dirty="0"/>
              <a:t>North Carolina State University</a:t>
            </a:r>
          </a:p>
          <a:p>
            <a:pPr defTabSz="931774">
              <a:defRPr/>
            </a:pPr>
            <a:r>
              <a:rPr lang="en-US" baseline="0" dirty="0"/>
              <a:t>University of Vermont</a:t>
            </a:r>
          </a:p>
          <a:p>
            <a:r>
              <a:rPr lang="en-US" baseline="0" dirty="0"/>
              <a:t>SUNY College of Environmental Sciences and Forestry</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E76F864-3394-418B-B879-6A435DD43A45}" type="slidenum">
              <a:rPr lang="en-US" smtClean="0"/>
              <a:t>19</a:t>
            </a:fld>
            <a:endParaRPr lang="en-US"/>
          </a:p>
        </p:txBody>
      </p:sp>
    </p:spTree>
    <p:extLst>
      <p:ext uri="{BB962C8B-B14F-4D97-AF65-F5344CB8AC3E}">
        <p14:creationId xmlns:p14="http://schemas.microsoft.com/office/powerpoint/2010/main" val="1273772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a:t>
            </a:r>
          </a:p>
          <a:p>
            <a:endParaRPr lang="en-US" baseline="0" dirty="0" smtClean="0"/>
          </a:p>
          <a:p>
            <a:r>
              <a:rPr lang="en-US" baseline="0" dirty="0" smtClean="0"/>
              <a:t>Sally has presented the key metrics we need to focus on to attain Top 25 status. Most of them are reflected in the primary needs identified in our four Legislative Budget Requests that were tied to the Top 25 Initiative. Here are the new dollars that are necessary to move FSU into the Top 25 in a reasonable but rapid fashion. Each of these targeted populations cut across many metrics so I will briefly summarize the impact of each.</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five primary needs that provide the foundation for our move into the Top 25 and the semiotic relationship between them these next few slides are intended to briefly reinforce the role each group plays in this effort.</a:t>
            </a:r>
            <a:endParaRPr lang="en-US" dirty="0" smtClean="0"/>
          </a:p>
          <a:p>
            <a:endParaRPr lang="en-US" baseline="0" dirty="0" smtClean="0"/>
          </a:p>
          <a:p>
            <a:endParaRPr lang="en-US" baseline="0" dirty="0"/>
          </a:p>
        </p:txBody>
      </p:sp>
      <p:sp>
        <p:nvSpPr>
          <p:cNvPr id="4" name="Slide Number Placeholder 3"/>
          <p:cNvSpPr>
            <a:spLocks noGrp="1"/>
          </p:cNvSpPr>
          <p:nvPr>
            <p:ph type="sldNum" sz="quarter" idx="10"/>
          </p:nvPr>
        </p:nvSpPr>
        <p:spPr/>
        <p:txBody>
          <a:bodyPr/>
          <a:lstStyle/>
          <a:p>
            <a:fld id="{4E76F864-3394-418B-B879-6A435DD43A45}" type="slidenum">
              <a:rPr lang="en-US" smtClean="0"/>
              <a:t>20</a:t>
            </a:fld>
            <a:endParaRPr lang="en-US"/>
          </a:p>
        </p:txBody>
      </p:sp>
    </p:spTree>
    <p:extLst>
      <p:ext uri="{BB962C8B-B14F-4D97-AF65-F5344CB8AC3E}">
        <p14:creationId xmlns:p14="http://schemas.microsoft.com/office/powerpoint/2010/main" val="1000261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a:t>
            </a:r>
          </a:p>
          <a:p>
            <a:endParaRPr lang="en-US" dirty="0"/>
          </a:p>
          <a:p>
            <a:r>
              <a:rPr lang="en-US" dirty="0"/>
              <a:t>What will it take? – Resources.</a:t>
            </a:r>
            <a:r>
              <a:rPr lang="en-US" baseline="0" dirty="0"/>
              <a:t> They will make us a better university and resources will benefit the state and our students</a:t>
            </a:r>
            <a:r>
              <a:rPr lang="en-US" baseline="0" dirty="0" smtClean="0"/>
              <a:t>.</a:t>
            </a:r>
          </a:p>
          <a:p>
            <a:endParaRPr lang="en-US" baseline="0" dirty="0" smtClean="0"/>
          </a:p>
          <a:p>
            <a:r>
              <a:rPr lang="en-US" baseline="0" dirty="0" smtClean="0"/>
              <a:t>Thirty percent of the ranking is a direct reflection of </a:t>
            </a:r>
            <a:r>
              <a:rPr lang="en-US" baseline="0" smtClean="0"/>
              <a:t>an institution’s </a:t>
            </a:r>
            <a:r>
              <a:rPr lang="en-US" baseline="0" dirty="0" smtClean="0"/>
              <a:t>faculty (20%) and financial (10%) resources.</a:t>
            </a:r>
          </a:p>
          <a:p>
            <a:endParaRPr lang="en-US" baseline="0" dirty="0" smtClean="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E76F864-3394-418B-B879-6A435DD43A45}" type="slidenum">
              <a:rPr lang="en-US" smtClean="0"/>
              <a:t>3</a:t>
            </a:fld>
            <a:endParaRPr lang="en-US"/>
          </a:p>
        </p:txBody>
      </p:sp>
    </p:spTree>
    <p:extLst>
      <p:ext uri="{BB962C8B-B14F-4D97-AF65-F5344CB8AC3E}">
        <p14:creationId xmlns:p14="http://schemas.microsoft.com/office/powerpoint/2010/main" val="2704894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President</a:t>
            </a:r>
            <a:endParaRPr lang="en-US" dirty="0"/>
          </a:p>
          <a:p>
            <a:endParaRPr lang="en-US" dirty="0"/>
          </a:p>
          <a:p>
            <a:pPr defTabSz="931774">
              <a:defRPr/>
            </a:pPr>
            <a:r>
              <a:rPr lang="en-US" dirty="0" smtClean="0"/>
              <a:t>Our</a:t>
            </a:r>
            <a:r>
              <a:rPr lang="en-US" baseline="0" dirty="0" smtClean="0"/>
              <a:t> faculty is understaffed and that is limiting our ability to move forward. Additional faculty will improve our student-to-faculty ratio and allow for smaller classes that utilize high impact practices like undergraduate research, directed individual studies, experiential learning, to name a few. These same faculty will affect our research and graduate student capacity.</a:t>
            </a:r>
            <a:endParaRPr lang="en-US" dirty="0" smtClean="0"/>
          </a:p>
        </p:txBody>
      </p:sp>
      <p:sp>
        <p:nvSpPr>
          <p:cNvPr id="4" name="Slide Number Placeholder 3"/>
          <p:cNvSpPr>
            <a:spLocks noGrp="1"/>
          </p:cNvSpPr>
          <p:nvPr>
            <p:ph type="sldNum" sz="quarter" idx="10"/>
          </p:nvPr>
        </p:nvSpPr>
        <p:spPr/>
        <p:txBody>
          <a:bodyPr/>
          <a:lstStyle/>
          <a:p>
            <a:fld id="{4E76F864-3394-418B-B879-6A435DD43A45}" type="slidenum">
              <a:rPr lang="en-US" smtClean="0"/>
              <a:t>21</a:t>
            </a:fld>
            <a:endParaRPr lang="en-US"/>
          </a:p>
        </p:txBody>
      </p:sp>
    </p:spTree>
    <p:extLst>
      <p:ext uri="{BB962C8B-B14F-4D97-AF65-F5344CB8AC3E}">
        <p14:creationId xmlns:p14="http://schemas.microsoft.com/office/powerpoint/2010/main" val="3269161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President</a:t>
            </a:r>
          </a:p>
          <a:p>
            <a:endParaRPr lang="en-US" dirty="0"/>
          </a:p>
          <a:p>
            <a:pPr lvl="0"/>
            <a:r>
              <a:rPr lang="en-US" dirty="0"/>
              <a:t>Faculty Retention</a:t>
            </a:r>
          </a:p>
          <a:p>
            <a:pPr lvl="1"/>
            <a:r>
              <a:rPr lang="en-US" dirty="0"/>
              <a:t>Easiest thing to keep same faculty continuity</a:t>
            </a:r>
          </a:p>
          <a:p>
            <a:pPr lvl="1"/>
            <a:r>
              <a:rPr lang="en-US" dirty="0"/>
              <a:t>Give more opportunity for associate and full professor at FSU</a:t>
            </a:r>
          </a:p>
          <a:p>
            <a:pPr lvl="1"/>
            <a:r>
              <a:rPr lang="en-US" dirty="0"/>
              <a:t>Bring in too many </a:t>
            </a:r>
            <a:r>
              <a:rPr lang="en-US" dirty="0" err="1"/>
              <a:t>Asst</a:t>
            </a:r>
            <a:r>
              <a:rPr lang="en-US" dirty="0"/>
              <a:t> Professors takes long time to get them to required productivity </a:t>
            </a:r>
          </a:p>
          <a:p>
            <a:pPr lvl="1"/>
            <a:r>
              <a:rPr lang="en-US" dirty="0"/>
              <a:t>Retain </a:t>
            </a:r>
            <a:r>
              <a:rPr lang="en-US" dirty="0" err="1"/>
              <a:t>Asst</a:t>
            </a:r>
            <a:r>
              <a:rPr lang="en-US" dirty="0"/>
              <a:t> and Fill to mentor new </a:t>
            </a:r>
            <a:r>
              <a:rPr lang="en-US" dirty="0" err="1"/>
              <a:t>Asst</a:t>
            </a:r>
            <a:r>
              <a:rPr lang="en-US" dirty="0"/>
              <a:t> professors and also grad and undergrad students</a:t>
            </a:r>
          </a:p>
          <a:p>
            <a:endParaRPr lang="en-US" dirty="0"/>
          </a:p>
        </p:txBody>
      </p:sp>
      <p:sp>
        <p:nvSpPr>
          <p:cNvPr id="4" name="Slide Number Placeholder 3"/>
          <p:cNvSpPr>
            <a:spLocks noGrp="1"/>
          </p:cNvSpPr>
          <p:nvPr>
            <p:ph type="sldNum" sz="quarter" idx="10"/>
          </p:nvPr>
        </p:nvSpPr>
        <p:spPr/>
        <p:txBody>
          <a:bodyPr/>
          <a:lstStyle/>
          <a:p>
            <a:fld id="{4E76F864-3394-418B-B879-6A435DD43A45}" type="slidenum">
              <a:rPr lang="en-US" smtClean="0"/>
              <a:t>22</a:t>
            </a:fld>
            <a:endParaRPr lang="en-US"/>
          </a:p>
        </p:txBody>
      </p:sp>
    </p:spTree>
    <p:extLst>
      <p:ext uri="{BB962C8B-B14F-4D97-AF65-F5344CB8AC3E}">
        <p14:creationId xmlns:p14="http://schemas.microsoft.com/office/powerpoint/2010/main" val="1798227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President</a:t>
            </a:r>
            <a:endParaRPr lang="en-US" dirty="0"/>
          </a:p>
          <a:p>
            <a:endParaRPr lang="en-US" dirty="0"/>
          </a:p>
          <a:p>
            <a:r>
              <a:rPr lang="en-US" dirty="0">
                <a:solidFill>
                  <a:srgbClr val="FF0000"/>
                </a:solidFill>
              </a:rPr>
              <a:t>We have a lower percentage of graduate students than all</a:t>
            </a:r>
            <a:r>
              <a:rPr lang="en-US" baseline="0" dirty="0">
                <a:solidFill>
                  <a:srgbClr val="FF0000"/>
                </a:solidFill>
              </a:rPr>
              <a:t> schools </a:t>
            </a:r>
            <a:r>
              <a:rPr lang="en-US" baseline="0" dirty="0" smtClean="0">
                <a:solidFill>
                  <a:srgbClr val="FF0000"/>
                </a:solidFill>
              </a:rPr>
              <a:t>but four schools in </a:t>
            </a:r>
            <a:r>
              <a:rPr lang="en-US" baseline="0" dirty="0">
                <a:solidFill>
                  <a:srgbClr val="FF0000"/>
                </a:solidFill>
              </a:rPr>
              <a:t>the top </a:t>
            </a:r>
            <a:r>
              <a:rPr lang="en-US" baseline="0" dirty="0" smtClean="0">
                <a:solidFill>
                  <a:srgbClr val="FF0000"/>
                </a:solidFill>
              </a:rPr>
              <a:t>25 The institutions at 24, 25, and 26 average 31% graduate students and we are less than 20%.</a:t>
            </a:r>
            <a:endParaRPr lang="en-US" baseline="0" dirty="0">
              <a:solidFill>
                <a:srgbClr val="FF0000"/>
              </a:solidFill>
            </a:endParaRPr>
          </a:p>
          <a:p>
            <a:endParaRPr lang="en-US" dirty="0"/>
          </a:p>
          <a:p>
            <a:pPr lvl="0"/>
            <a:r>
              <a:rPr lang="en-US" dirty="0"/>
              <a:t>Increasing percentage of students who are Grad level</a:t>
            </a:r>
          </a:p>
          <a:p>
            <a:pPr lvl="1"/>
            <a:r>
              <a:rPr lang="en-US" dirty="0"/>
              <a:t>Increasing faculty allows us to increase graduate education</a:t>
            </a:r>
          </a:p>
          <a:p>
            <a:pPr lvl="1"/>
            <a:r>
              <a:rPr lang="en-US" dirty="0"/>
              <a:t>Two primary benefits:</a:t>
            </a:r>
          </a:p>
          <a:p>
            <a:pPr lvl="2"/>
            <a:r>
              <a:rPr lang="en-US" dirty="0"/>
              <a:t>Creates opportunity to grow graduate research efforts which fuels the faculty research productivity</a:t>
            </a:r>
          </a:p>
          <a:p>
            <a:pPr lvl="2"/>
            <a:r>
              <a:rPr lang="en-US" dirty="0"/>
              <a:t>Improves overall student/faculty ratio as graduate courses with lower ratios will reduce the average for the university </a:t>
            </a:r>
          </a:p>
          <a:p>
            <a:pPr lvl="1"/>
            <a:r>
              <a:rPr lang="en-US" dirty="0"/>
              <a:t>Faculty recruiting is hindered without strong graduate students, </a:t>
            </a:r>
            <a:r>
              <a:rPr lang="en-US" dirty="0" smtClean="0"/>
              <a:t>a strong </a:t>
            </a:r>
            <a:r>
              <a:rPr lang="en-US" dirty="0"/>
              <a:t>reputation for grad students coupled with the right faculty help to fuel the GA </a:t>
            </a:r>
            <a:r>
              <a:rPr lang="en-US" dirty="0" smtClean="0"/>
              <a:t>program. An infusion of high-performing graduate students will create</a:t>
            </a:r>
            <a:r>
              <a:rPr lang="en-US" baseline="0" dirty="0" smtClean="0"/>
              <a:t> the critical mass to recruit other graduate students.</a:t>
            </a:r>
          </a:p>
          <a:p>
            <a:pPr lvl="1"/>
            <a:endParaRPr lang="en-US" dirty="0"/>
          </a:p>
          <a:p>
            <a:pPr lvl="1"/>
            <a:r>
              <a:rPr lang="en-US" dirty="0" smtClean="0"/>
              <a:t>Following </a:t>
            </a:r>
            <a:r>
              <a:rPr lang="en-US" dirty="0"/>
              <a:t>several years of budget reductions, we are just now rebuilding as a result of preeminence hiring</a:t>
            </a:r>
          </a:p>
          <a:p>
            <a:endParaRPr lang="en-US" dirty="0"/>
          </a:p>
          <a:p>
            <a:endParaRPr lang="en-US" dirty="0"/>
          </a:p>
        </p:txBody>
      </p:sp>
      <p:sp>
        <p:nvSpPr>
          <p:cNvPr id="4" name="Slide Number Placeholder 3"/>
          <p:cNvSpPr>
            <a:spLocks noGrp="1"/>
          </p:cNvSpPr>
          <p:nvPr>
            <p:ph type="sldNum" sz="quarter" idx="10"/>
          </p:nvPr>
        </p:nvSpPr>
        <p:spPr/>
        <p:txBody>
          <a:bodyPr/>
          <a:lstStyle/>
          <a:p>
            <a:fld id="{4E76F864-3394-418B-B879-6A435DD43A45}" type="slidenum">
              <a:rPr lang="en-US" smtClean="0"/>
              <a:t>23</a:t>
            </a:fld>
            <a:endParaRPr lang="en-US"/>
          </a:p>
        </p:txBody>
      </p:sp>
    </p:spTree>
    <p:extLst>
      <p:ext uri="{BB962C8B-B14F-4D97-AF65-F5344CB8AC3E}">
        <p14:creationId xmlns:p14="http://schemas.microsoft.com/office/powerpoint/2010/main" val="74036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President</a:t>
            </a:r>
            <a:endParaRPr lang="en-US" dirty="0"/>
          </a:p>
          <a:p>
            <a:endParaRPr lang="en-US" dirty="0"/>
          </a:p>
          <a:p>
            <a:pPr lvl="0"/>
            <a:r>
              <a:rPr lang="en-US" dirty="0"/>
              <a:t>Post Doctoral Scholars</a:t>
            </a:r>
          </a:p>
          <a:p>
            <a:pPr lvl="1"/>
            <a:r>
              <a:rPr lang="en-US" dirty="0"/>
              <a:t>The primary research associates for our faculty, particularly in STEM disciplines</a:t>
            </a:r>
          </a:p>
          <a:p>
            <a:pPr lvl="1"/>
            <a:r>
              <a:rPr lang="en-US" dirty="0"/>
              <a:t>Post doc experience gives recent PhD holders real world experience at Research University</a:t>
            </a:r>
          </a:p>
          <a:p>
            <a:pPr lvl="1"/>
            <a:r>
              <a:rPr lang="en-US" dirty="0"/>
              <a:t>Are more costly but provide a higher skill level to promote the research of faculty</a:t>
            </a:r>
          </a:p>
          <a:p>
            <a:pPr lvl="1"/>
            <a:r>
              <a:rPr lang="en-US" dirty="0"/>
              <a:t>After completing their </a:t>
            </a:r>
            <a:r>
              <a:rPr lang="en-US" dirty="0" smtClean="0"/>
              <a:t>postdoc term of three to five years </a:t>
            </a:r>
            <a:r>
              <a:rPr lang="en-US" dirty="0"/>
              <a:t>with FSU, </a:t>
            </a:r>
            <a:r>
              <a:rPr lang="en-US" dirty="0" smtClean="0"/>
              <a:t>they will then move</a:t>
            </a:r>
            <a:r>
              <a:rPr lang="en-US" baseline="0" dirty="0" smtClean="0"/>
              <a:t> on to tenure-track positions at </a:t>
            </a:r>
            <a:r>
              <a:rPr lang="en-US" dirty="0" smtClean="0"/>
              <a:t>other </a:t>
            </a:r>
            <a:r>
              <a:rPr lang="en-US" dirty="0"/>
              <a:t>research </a:t>
            </a:r>
            <a:r>
              <a:rPr lang="en-US" dirty="0" smtClean="0"/>
              <a:t>universities</a:t>
            </a:r>
            <a:r>
              <a:rPr lang="en-US" baseline="0" dirty="0" smtClean="0"/>
              <a:t> where they will</a:t>
            </a:r>
            <a:r>
              <a:rPr lang="en-US" dirty="0" smtClean="0"/>
              <a:t> </a:t>
            </a:r>
            <a:r>
              <a:rPr lang="en-US" dirty="0"/>
              <a:t>become FSU ambassadors</a:t>
            </a:r>
          </a:p>
          <a:p>
            <a:endParaRPr lang="en-US" dirty="0"/>
          </a:p>
          <a:p>
            <a:endParaRPr lang="en-US" dirty="0"/>
          </a:p>
        </p:txBody>
      </p:sp>
      <p:sp>
        <p:nvSpPr>
          <p:cNvPr id="4" name="Slide Number Placeholder 3"/>
          <p:cNvSpPr>
            <a:spLocks noGrp="1"/>
          </p:cNvSpPr>
          <p:nvPr>
            <p:ph type="sldNum" sz="quarter" idx="10"/>
          </p:nvPr>
        </p:nvSpPr>
        <p:spPr/>
        <p:txBody>
          <a:bodyPr/>
          <a:lstStyle/>
          <a:p>
            <a:fld id="{4E76F864-3394-418B-B879-6A435DD43A45}" type="slidenum">
              <a:rPr lang="en-US" smtClean="0"/>
              <a:t>24</a:t>
            </a:fld>
            <a:endParaRPr lang="en-US"/>
          </a:p>
        </p:txBody>
      </p:sp>
    </p:spTree>
    <p:extLst>
      <p:ext uri="{BB962C8B-B14F-4D97-AF65-F5344CB8AC3E}">
        <p14:creationId xmlns:p14="http://schemas.microsoft.com/office/powerpoint/2010/main" val="2416578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President</a:t>
            </a:r>
            <a:endParaRPr lang="en-US" dirty="0"/>
          </a:p>
          <a:p>
            <a:endParaRPr lang="en-US" dirty="0"/>
          </a:p>
          <a:p>
            <a:pPr lvl="0"/>
            <a:r>
              <a:rPr lang="en-US" dirty="0"/>
              <a:t>Student Services and High Impact Practices</a:t>
            </a:r>
          </a:p>
          <a:p>
            <a:pPr lvl="1"/>
            <a:r>
              <a:rPr lang="en-US" dirty="0"/>
              <a:t> Increasing faculty and student support personnel through preeminence LBR</a:t>
            </a:r>
          </a:p>
          <a:p>
            <a:pPr lvl="1"/>
            <a:r>
              <a:rPr lang="en-US" dirty="0"/>
              <a:t>Will allow us to engage an increasing percentage of students with high impact practices and direct mentorship</a:t>
            </a:r>
          </a:p>
          <a:p>
            <a:pPr lvl="1"/>
            <a:r>
              <a:rPr lang="en-US" dirty="0"/>
              <a:t>Gallup index associates post graduation success with participation in these activities</a:t>
            </a:r>
          </a:p>
          <a:p>
            <a:pPr lvl="1"/>
            <a:r>
              <a:rPr lang="en-US" dirty="0"/>
              <a:t>High profile cluster hires will be used as a catalyst to bring in more Benequisto and other high achieving students</a:t>
            </a:r>
          </a:p>
          <a:p>
            <a:pPr lvl="1"/>
            <a:r>
              <a:rPr lang="en-US" dirty="0"/>
              <a:t>Another goals of hiring initiatives is to invest the diversity of faculty population to provide representative leadership and mentorship for an increasing diverse student population</a:t>
            </a:r>
          </a:p>
          <a:p>
            <a:endParaRPr lang="en-US" dirty="0"/>
          </a:p>
        </p:txBody>
      </p:sp>
      <p:sp>
        <p:nvSpPr>
          <p:cNvPr id="4" name="Slide Number Placeholder 3"/>
          <p:cNvSpPr>
            <a:spLocks noGrp="1"/>
          </p:cNvSpPr>
          <p:nvPr>
            <p:ph type="sldNum" sz="quarter" idx="10"/>
          </p:nvPr>
        </p:nvSpPr>
        <p:spPr/>
        <p:txBody>
          <a:bodyPr/>
          <a:lstStyle/>
          <a:p>
            <a:fld id="{4E76F864-3394-418B-B879-6A435DD43A45}" type="slidenum">
              <a:rPr lang="en-US" smtClean="0"/>
              <a:t>25</a:t>
            </a:fld>
            <a:endParaRPr lang="en-US"/>
          </a:p>
        </p:txBody>
      </p:sp>
    </p:spTree>
    <p:extLst>
      <p:ext uri="{BB962C8B-B14F-4D97-AF65-F5344CB8AC3E}">
        <p14:creationId xmlns:p14="http://schemas.microsoft.com/office/powerpoint/2010/main" val="396641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LBRs we submitted</a:t>
            </a:r>
            <a:r>
              <a:rPr lang="en-US" baseline="0" dirty="0"/>
              <a:t> defines what we need to get to the Top 25. </a:t>
            </a:r>
          </a:p>
          <a:p>
            <a:endParaRPr lang="en-US" baseline="0" dirty="0"/>
          </a:p>
          <a:p>
            <a:r>
              <a:rPr lang="en-US" baseline="0" dirty="0"/>
              <a:t>This builds on our academic excellence and student success initiatives. It helps the State of Florida in its goal to become a leading university system.</a:t>
            </a:r>
          </a:p>
          <a:p>
            <a:endParaRPr lang="en-US" baseline="0" dirty="0"/>
          </a:p>
          <a:p>
            <a:r>
              <a:rPr lang="en-US" baseline="0" dirty="0"/>
              <a:t>FSU has demonstrated that we are good stewards of the State’s money and we excel on student performance…</a:t>
            </a:r>
            <a:endParaRPr lang="en-US" dirty="0"/>
          </a:p>
        </p:txBody>
      </p:sp>
      <p:sp>
        <p:nvSpPr>
          <p:cNvPr id="4" name="Slide Number Placeholder 3"/>
          <p:cNvSpPr>
            <a:spLocks noGrp="1"/>
          </p:cNvSpPr>
          <p:nvPr>
            <p:ph type="sldNum" sz="quarter" idx="10"/>
          </p:nvPr>
        </p:nvSpPr>
        <p:spPr/>
        <p:txBody>
          <a:bodyPr/>
          <a:lstStyle/>
          <a:p>
            <a:fld id="{4E76F864-3394-418B-B879-6A435DD43A45}" type="slidenum">
              <a:rPr lang="en-US" smtClean="0"/>
              <a:t>26</a:t>
            </a:fld>
            <a:endParaRPr lang="en-US"/>
          </a:p>
        </p:txBody>
      </p:sp>
    </p:spTree>
    <p:extLst>
      <p:ext uri="{BB962C8B-B14F-4D97-AF65-F5344CB8AC3E}">
        <p14:creationId xmlns:p14="http://schemas.microsoft.com/office/powerpoint/2010/main" val="2867353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a:t>
            </a:r>
          </a:p>
          <a:p>
            <a:endParaRPr lang="en-US" dirty="0"/>
          </a:p>
          <a:p>
            <a:r>
              <a:rPr lang="en-US" dirty="0"/>
              <a:t>Outcome measures demonstrate the ROI</a:t>
            </a:r>
            <a:r>
              <a:rPr lang="en-US" baseline="0" dirty="0"/>
              <a:t> (Return on Investment). These have been stable to improving when compared to public universities.</a:t>
            </a:r>
          </a:p>
          <a:p>
            <a:endParaRPr lang="en-US" baseline="0" dirty="0"/>
          </a:p>
          <a:p>
            <a:r>
              <a:rPr lang="en-US" baseline="0" dirty="0"/>
              <a:t>We have been in the top two institutions on efficiency and this is further evidence.</a:t>
            </a:r>
          </a:p>
          <a:p>
            <a:endParaRPr lang="en-US" baseline="0" dirty="0"/>
          </a:p>
          <a:p>
            <a:r>
              <a:rPr lang="en-US" baseline="0" dirty="0"/>
              <a:t>Our entering freshman graduate at a rate that is 9 percentage points higher than predicted when compared to the characteristics of the entering class.</a:t>
            </a:r>
          </a:p>
          <a:p>
            <a:endParaRPr lang="en-US" baseline="0" dirty="0"/>
          </a:p>
          <a:p>
            <a:r>
              <a:rPr lang="en-US" baseline="0" dirty="0"/>
              <a:t>We have been engaged in constant improvement as evidenced by our student success and our US News improvement trend over the past decade.</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E76F864-3394-418B-B879-6A435DD43A45}" type="slidenum">
              <a:rPr lang="en-US" smtClean="0"/>
              <a:t>4</a:t>
            </a:fld>
            <a:endParaRPr lang="en-US"/>
          </a:p>
        </p:txBody>
      </p:sp>
    </p:spTree>
    <p:extLst>
      <p:ext uri="{BB962C8B-B14F-4D97-AF65-F5344CB8AC3E}">
        <p14:creationId xmlns:p14="http://schemas.microsoft.com/office/powerpoint/2010/main" val="285565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a:t>
            </a:r>
          </a:p>
          <a:p>
            <a:endParaRPr lang="en-US" dirty="0"/>
          </a:p>
          <a:p>
            <a:r>
              <a:rPr lang="en-US" dirty="0"/>
              <a:t>Rankings</a:t>
            </a:r>
            <a:r>
              <a:rPr lang="en-US" baseline="0" dirty="0"/>
              <a:t> are important only to the extent that they are a representation of the improvements we have made to the university. They are an effective way to inform our peers, the BOG, the legislator and the Florida people that FSU is investing its money and getting results.</a:t>
            </a:r>
          </a:p>
          <a:p>
            <a:endParaRPr lang="en-US" baseline="0" dirty="0"/>
          </a:p>
          <a:p>
            <a:r>
              <a:rPr lang="en-US" baseline="0" dirty="0"/>
              <a:t>For example, our successes on outcomes and the marketing value of being a preeminent university have helped our peer ratings and high school counselor ratings as well.</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E76F864-3394-418B-B879-6A435DD43A45}" type="slidenum">
              <a:rPr lang="en-US" smtClean="0"/>
              <a:t>5</a:t>
            </a:fld>
            <a:endParaRPr lang="en-US"/>
          </a:p>
        </p:txBody>
      </p:sp>
    </p:spTree>
    <p:extLst>
      <p:ext uri="{BB962C8B-B14F-4D97-AF65-F5344CB8AC3E}">
        <p14:creationId xmlns:p14="http://schemas.microsoft.com/office/powerpoint/2010/main" val="3471520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a:t>
            </a:r>
          </a:p>
          <a:p>
            <a:r>
              <a:rPr lang="en-US" dirty="0"/>
              <a:t>We</a:t>
            </a:r>
            <a:r>
              <a:rPr lang="en-US" baseline="0" dirty="0"/>
              <a:t> think it is important to base t</a:t>
            </a:r>
            <a:r>
              <a:rPr lang="en-US" dirty="0"/>
              <a:t>he move to the Top 25 on improvements</a:t>
            </a:r>
            <a:r>
              <a:rPr lang="en-US" baseline="0" dirty="0"/>
              <a:t> to</a:t>
            </a:r>
            <a:r>
              <a:rPr lang="en-US" dirty="0"/>
              <a:t> our core academic</a:t>
            </a:r>
            <a:r>
              <a:rPr lang="en-US" baseline="0" dirty="0"/>
              <a:t> missions of instruction, research and student success</a:t>
            </a:r>
          </a:p>
          <a:p>
            <a:endParaRPr lang="en-US" baseline="0" dirty="0"/>
          </a:p>
          <a:p>
            <a:r>
              <a:rPr lang="en-US" baseline="0" dirty="0"/>
              <a:t>Our Legislative Budget Request emphasized the interdependent relationship between Faculty, Students and Post-Doctoral Research Scholars</a:t>
            </a:r>
          </a:p>
          <a:p>
            <a:endParaRPr lang="en-US" baseline="0" dirty="0"/>
          </a:p>
          <a:p>
            <a:r>
              <a:rPr lang="en-US" baseline="0" dirty="0"/>
              <a:t>High quality and high performing Faculty require high-quality graduate students and high quality post-doctoral researchers</a:t>
            </a:r>
          </a:p>
          <a:p>
            <a:endParaRPr lang="en-US" baseline="0" dirty="0"/>
          </a:p>
          <a:p>
            <a:r>
              <a:rPr lang="en-US" baseline="0" dirty="0"/>
              <a:t>Postdocs and graduate students want to work with high-quality faculty. It is a symbiotic relationship.</a:t>
            </a:r>
          </a:p>
          <a:p>
            <a:endParaRPr lang="en-US" baseline="0" dirty="0"/>
          </a:p>
          <a:p>
            <a:r>
              <a:rPr lang="en-US" baseline="0" dirty="0"/>
              <a:t>Improving those three and extending our preeminence funding on our student success initiative will improve the student experience and student post-graduation outcomes.</a:t>
            </a:r>
          </a:p>
          <a:p>
            <a:endParaRPr lang="en-US" baseline="0" dirty="0"/>
          </a:p>
        </p:txBody>
      </p:sp>
      <p:sp>
        <p:nvSpPr>
          <p:cNvPr id="4" name="Slide Number Placeholder 3"/>
          <p:cNvSpPr>
            <a:spLocks noGrp="1"/>
          </p:cNvSpPr>
          <p:nvPr>
            <p:ph type="sldNum" sz="quarter" idx="10"/>
          </p:nvPr>
        </p:nvSpPr>
        <p:spPr/>
        <p:txBody>
          <a:bodyPr/>
          <a:lstStyle/>
          <a:p>
            <a:fld id="{4E76F864-3394-418B-B879-6A435DD43A45}" type="slidenum">
              <a:rPr lang="en-US" smtClean="0"/>
              <a:t>6</a:t>
            </a:fld>
            <a:endParaRPr lang="en-US"/>
          </a:p>
        </p:txBody>
      </p:sp>
    </p:spTree>
    <p:extLst>
      <p:ext uri="{BB962C8B-B14F-4D97-AF65-F5344CB8AC3E}">
        <p14:creationId xmlns:p14="http://schemas.microsoft.com/office/powerpoint/2010/main" val="625029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a:t>
            </a:r>
          </a:p>
          <a:p>
            <a:endParaRPr lang="en-US" dirty="0"/>
          </a:p>
          <a:p>
            <a:pPr defTabSz="931774">
              <a:defRPr/>
            </a:pPr>
            <a:r>
              <a:rPr lang="en-US" baseline="0" dirty="0"/>
              <a:t>Sally McRorie will now walk you through our path to the Top 25 and show you how these resources will be used to support the key metrics that we have determined will get us there.</a:t>
            </a:r>
          </a:p>
          <a:p>
            <a:endParaRPr lang="en-US" dirty="0"/>
          </a:p>
        </p:txBody>
      </p:sp>
      <p:sp>
        <p:nvSpPr>
          <p:cNvPr id="4" name="Slide Number Placeholder 3"/>
          <p:cNvSpPr>
            <a:spLocks noGrp="1"/>
          </p:cNvSpPr>
          <p:nvPr>
            <p:ph type="sldNum" sz="quarter" idx="10"/>
          </p:nvPr>
        </p:nvSpPr>
        <p:spPr/>
        <p:txBody>
          <a:bodyPr/>
          <a:lstStyle/>
          <a:p>
            <a:fld id="{4E76F864-3394-418B-B879-6A435DD43A45}" type="slidenum">
              <a:rPr lang="en-US" smtClean="0"/>
              <a:t>7</a:t>
            </a:fld>
            <a:endParaRPr lang="en-US"/>
          </a:p>
        </p:txBody>
      </p:sp>
    </p:spTree>
    <p:extLst>
      <p:ext uri="{BB962C8B-B14F-4D97-AF65-F5344CB8AC3E}">
        <p14:creationId xmlns:p14="http://schemas.microsoft.com/office/powerpoint/2010/main" val="2881243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These metrics identify the resource challenges FSU faces and reinforces our student success. </a:t>
            </a:r>
          </a:p>
          <a:p>
            <a:endParaRPr lang="en-US" baseline="0" dirty="0"/>
          </a:p>
          <a:p>
            <a:r>
              <a:rPr lang="en-US" baseline="0" dirty="0"/>
              <a:t>The Rank is the rank among 300 national universities including both public and private institutions. The Public Rank is among the top 188 public institutions. </a:t>
            </a:r>
          </a:p>
          <a:p>
            <a:endParaRPr lang="en-US" baseline="0" dirty="0"/>
          </a:p>
          <a:p>
            <a:r>
              <a:rPr lang="en-US" baseline="0" dirty="0"/>
              <a:t>You can see that we in the bottom third or worse on all of the resource measures, but well into the top third on the performance measures. By comparison, our overall rank was 92 and 38 versus public institutions.</a:t>
            </a:r>
          </a:p>
          <a:p>
            <a:endParaRPr lang="en-US" baseline="0" dirty="0"/>
          </a:p>
          <a:p>
            <a:r>
              <a:rPr lang="en-US" baseline="0" dirty="0"/>
              <a:t>Improving the core instruction, research and graduate activities of FSU when paired with our student success, should put us in a position to improve our reputational ranking. As such, these are indirect measures, but they are ones that negatively affect both FSU and UF.</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E76F864-3394-418B-B879-6A435DD43A45}" type="slidenum">
              <a:rPr lang="en-US" smtClean="0"/>
              <a:t>8</a:t>
            </a:fld>
            <a:endParaRPr lang="en-US"/>
          </a:p>
        </p:txBody>
      </p:sp>
    </p:spTree>
    <p:extLst>
      <p:ext uri="{BB962C8B-B14F-4D97-AF65-F5344CB8AC3E}">
        <p14:creationId xmlns:p14="http://schemas.microsoft.com/office/powerpoint/2010/main" val="119490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Provost</a:t>
            </a:r>
          </a:p>
          <a:p>
            <a:pPr lvl="0"/>
            <a:r>
              <a:rPr lang="en-US" dirty="0"/>
              <a:t>250 Faculty what does this do for us?</a:t>
            </a:r>
          </a:p>
          <a:p>
            <a:pPr lvl="0"/>
            <a:endParaRPr lang="en-US" dirty="0"/>
          </a:p>
          <a:p>
            <a:pPr lvl="1"/>
            <a:r>
              <a:rPr lang="en-US" dirty="0"/>
              <a:t>88 preeminent interdisciplinary cluster hires</a:t>
            </a:r>
          </a:p>
          <a:p>
            <a:pPr lvl="1"/>
            <a:r>
              <a:rPr lang="en-US" dirty="0"/>
              <a:t>Allows development of strategic areas where we can compete for grant dollars</a:t>
            </a:r>
          </a:p>
          <a:p>
            <a:pPr lvl="1"/>
            <a:r>
              <a:rPr lang="en-US" dirty="0"/>
              <a:t>Remaining 162 hires will be strategically placed in departments that are emergent or under-resourced to compete in national rankings</a:t>
            </a:r>
          </a:p>
          <a:p>
            <a:pPr lvl="2"/>
            <a:r>
              <a:rPr lang="en-US" dirty="0"/>
              <a:t>Deans and </a:t>
            </a:r>
            <a:r>
              <a:rPr lang="en-US" dirty="0" err="1"/>
              <a:t>dept</a:t>
            </a:r>
            <a:r>
              <a:rPr lang="en-US" dirty="0"/>
              <a:t> chairs are preparing plans to predict what 2-3 faculty positions will do to their standing </a:t>
            </a:r>
          </a:p>
          <a:p>
            <a:endParaRPr lang="en-US" dirty="0"/>
          </a:p>
          <a:p>
            <a:endParaRPr lang="en-US" dirty="0"/>
          </a:p>
        </p:txBody>
      </p:sp>
      <p:sp>
        <p:nvSpPr>
          <p:cNvPr id="4" name="Slide Number Placeholder 3"/>
          <p:cNvSpPr>
            <a:spLocks noGrp="1"/>
          </p:cNvSpPr>
          <p:nvPr>
            <p:ph type="sldNum" sz="quarter" idx="10"/>
          </p:nvPr>
        </p:nvSpPr>
        <p:spPr/>
        <p:txBody>
          <a:bodyPr/>
          <a:lstStyle/>
          <a:p>
            <a:fld id="{4E76F864-3394-418B-B879-6A435DD43A45}" type="slidenum">
              <a:rPr lang="en-US" smtClean="0"/>
              <a:t>9</a:t>
            </a:fld>
            <a:endParaRPr lang="en-US"/>
          </a:p>
        </p:txBody>
      </p:sp>
    </p:spTree>
    <p:extLst>
      <p:ext uri="{BB962C8B-B14F-4D97-AF65-F5344CB8AC3E}">
        <p14:creationId xmlns:p14="http://schemas.microsoft.com/office/powerpoint/2010/main" val="1537247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Provost</a:t>
            </a:r>
          </a:p>
          <a:p>
            <a:endParaRPr lang="en-US" dirty="0"/>
          </a:p>
          <a:p>
            <a:r>
              <a:rPr lang="en-US" dirty="0"/>
              <a:t>To</a:t>
            </a:r>
            <a:r>
              <a:rPr lang="en-US" baseline="0" dirty="0"/>
              <a:t> improve class size, we will look to reduce class size while recognizing the efficiency of larger classes. We do not plan to get into the Top 25 on both of these measures at it would not be efficient. However, increasing the number of smaller classes and building them with high-impact practices will provide the foundation for better post-graduation outcomes</a:t>
            </a:r>
            <a:r>
              <a:rPr lang="en-US" baseline="0" dirty="0" smtClean="0"/>
              <a:t>.</a:t>
            </a:r>
          </a:p>
          <a:p>
            <a:endParaRPr lang="en-US" baseline="0" dirty="0" smtClean="0"/>
          </a:p>
          <a:p>
            <a:r>
              <a:rPr lang="en-US" baseline="0" dirty="0" smtClean="0"/>
              <a:t>The class size measure was changed this year by applying weighting across all the listed class size ranges with smaller classes carrying more weight.</a:t>
            </a:r>
            <a:endParaRPr lang="en-US" dirty="0"/>
          </a:p>
        </p:txBody>
      </p:sp>
      <p:sp>
        <p:nvSpPr>
          <p:cNvPr id="4" name="Slide Number Placeholder 3"/>
          <p:cNvSpPr>
            <a:spLocks noGrp="1"/>
          </p:cNvSpPr>
          <p:nvPr>
            <p:ph type="sldNum" sz="quarter" idx="10"/>
          </p:nvPr>
        </p:nvSpPr>
        <p:spPr/>
        <p:txBody>
          <a:bodyPr/>
          <a:lstStyle/>
          <a:p>
            <a:fld id="{4E76F864-3394-418B-B879-6A435DD43A45}" type="slidenum">
              <a:rPr lang="en-US" smtClean="0"/>
              <a:t>10</a:t>
            </a:fld>
            <a:endParaRPr lang="en-US"/>
          </a:p>
        </p:txBody>
      </p:sp>
    </p:spTree>
    <p:extLst>
      <p:ext uri="{BB962C8B-B14F-4D97-AF65-F5344CB8AC3E}">
        <p14:creationId xmlns:p14="http://schemas.microsoft.com/office/powerpoint/2010/main" val="3375134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solidFill>
                  <a:schemeClr val="bg1"/>
                </a:solidFill>
                <a:latin typeface="Times New Roman"/>
                <a:cs typeface="Times New Roman"/>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FBFF53-7C97-8C49-AB42-96FD965FEBF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35537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4896"/>
            <a:ext cx="8229600" cy="972205"/>
          </a:xfrm>
        </p:spPr>
        <p:txBody>
          <a:bodyPr/>
          <a:lstStyle>
            <a:lvl1pPr>
              <a:defRPr b="0"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idx="1"/>
          </p:nvPr>
        </p:nvSpPr>
        <p:spPr>
          <a:xfrm>
            <a:off x="457200" y="2347307"/>
            <a:ext cx="8229600" cy="3700025"/>
          </a:xfrm>
        </p:spPr>
        <p:txBody>
          <a:bodyPr/>
          <a:lstStyle>
            <a:lvl1pPr>
              <a:defRPr b="0" i="0">
                <a:latin typeface="Arial"/>
                <a:cs typeface="Arial"/>
              </a:defRPr>
            </a:lvl1pPr>
            <a:lvl2pPr>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FBFF53-7C97-8C49-AB42-96FD965FEBF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08684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D0B88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FBFF53-7C97-8C49-AB42-96FD965FEBF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376877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8013"/>
            <a:ext cx="8229600" cy="863982"/>
          </a:xfrm>
        </p:spPr>
        <p:txBody>
          <a:bodyPr/>
          <a:lstStyle>
            <a:lvl1pPr>
              <a:defRPr b="1"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sz="half" idx="1"/>
          </p:nvPr>
        </p:nvSpPr>
        <p:spPr>
          <a:xfrm>
            <a:off x="457200" y="2189650"/>
            <a:ext cx="4038600" cy="3941383"/>
          </a:xfrm>
        </p:spPr>
        <p:txBody>
          <a:bodyPr/>
          <a:lstStyle>
            <a:lvl1pPr>
              <a:defRPr sz="2800" b="0" i="0">
                <a:latin typeface="Arial"/>
                <a:cs typeface="Arial"/>
              </a:defRPr>
            </a:lvl1pPr>
            <a:lvl2pPr>
              <a:defRPr sz="2400" b="0" i="0">
                <a:latin typeface="Arial"/>
                <a:cs typeface="Arial"/>
              </a:defRPr>
            </a:lvl2pPr>
            <a:lvl3pPr>
              <a:defRPr sz="2000" b="0" i="0">
                <a:latin typeface="Arial"/>
                <a:cs typeface="Arial"/>
              </a:defRPr>
            </a:lvl3pPr>
            <a:lvl4pPr>
              <a:defRPr sz="1800" b="0" i="0">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189650"/>
            <a:ext cx="4038600" cy="3941383"/>
          </a:xfrm>
        </p:spPr>
        <p:txBody>
          <a:bodyPr/>
          <a:lstStyle>
            <a:lvl1pPr>
              <a:defRPr sz="2800" b="0" i="0">
                <a:latin typeface="Arial"/>
                <a:cs typeface="Arial"/>
              </a:defRPr>
            </a:lvl1pPr>
            <a:lvl2pPr>
              <a:defRPr sz="2400" b="0" i="0">
                <a:latin typeface="Arial"/>
                <a:cs typeface="Arial"/>
              </a:defRPr>
            </a:lvl2pPr>
            <a:lvl3pPr>
              <a:defRPr sz="2000" b="0" i="0">
                <a:latin typeface="Arial"/>
                <a:cs typeface="Arial"/>
              </a:defRPr>
            </a:lvl3pPr>
            <a:lvl4pPr>
              <a:defRPr sz="1800" b="0" i="0">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FBFF53-7C97-8C49-AB42-96FD965FEBF4}"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04403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43719"/>
            <a:ext cx="4040188" cy="7997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07167"/>
            <a:ext cx="4040188" cy="3932626"/>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43719"/>
            <a:ext cx="4041775" cy="7997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07167"/>
            <a:ext cx="4041775" cy="3932626"/>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FBFF53-7C97-8C49-AB42-96FD965FEBF4}"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211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solidFill>
                  <a:schemeClr val="bg1"/>
                </a:solidFill>
                <a:latin typeface="Times New Roman"/>
                <a:cs typeface="Times New Roman"/>
              </a:defRPr>
            </a:lvl1pPr>
          </a:lstStyle>
          <a:p>
            <a:r>
              <a:rPr lang="en-US" dirty="0"/>
              <a:t>Subtitle Page</a:t>
            </a:r>
          </a:p>
        </p:txBody>
      </p:sp>
      <p:sp>
        <p:nvSpPr>
          <p:cNvPr id="3" name="Date Placeholder 2"/>
          <p:cNvSpPr>
            <a:spLocks noGrp="1"/>
          </p:cNvSpPr>
          <p:nvPr>
            <p:ph type="dt" sz="half" idx="10"/>
          </p:nvPr>
        </p:nvSpPr>
        <p:spPr/>
        <p:txBody>
          <a:bodyPr/>
          <a:lstStyle/>
          <a:p>
            <a:fld id="{2DFBFF53-7C97-8C49-AB42-96FD965FEBF4}"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34175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BFF53-7C97-8C49-AB42-96FD965FEBF4}"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265393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64898"/>
            <a:ext cx="3008313" cy="1268684"/>
          </a:xfrm>
        </p:spPr>
        <p:txBody>
          <a:bodyPr anchor="b"/>
          <a:lstStyle>
            <a:lvl1pPr algn="l">
              <a:defRPr sz="2000"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575050" y="1164898"/>
            <a:ext cx="5111750" cy="5421586"/>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433583"/>
            <a:ext cx="3008313" cy="4152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81286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0134" y="5237654"/>
            <a:ext cx="7260896" cy="384067"/>
          </a:xfrm>
        </p:spPr>
        <p:txBody>
          <a:bodyPr anchor="b"/>
          <a:lstStyle>
            <a:lvl1pPr algn="l">
              <a:defRPr sz="2000" b="1">
                <a:latin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1410134" y="464207"/>
            <a:ext cx="7260896" cy="46420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10134" y="5621722"/>
            <a:ext cx="7260896" cy="734628"/>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96982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801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487441"/>
            <a:ext cx="8229600" cy="36435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BFF53-7C97-8C49-AB42-96FD965FEBF4}" type="datetimeFigureOut">
              <a:rPr lang="en-US" smtClean="0"/>
              <a:t>10/19/2016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A34B5-7C80-464F-9A62-3711C8F85D9D}" type="slidenum">
              <a:rPr lang="en-US" smtClean="0"/>
              <a:t>‹#›</a:t>
            </a:fld>
            <a:endParaRPr lang="en-US"/>
          </a:p>
        </p:txBody>
      </p:sp>
    </p:spTree>
    <p:extLst>
      <p:ext uri="{BB962C8B-B14F-4D97-AF65-F5344CB8AC3E}">
        <p14:creationId xmlns:p14="http://schemas.microsoft.com/office/powerpoint/2010/main" val="3268671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2852" y="1921399"/>
            <a:ext cx="7772400" cy="1470025"/>
          </a:xfrm>
        </p:spPr>
        <p:txBody>
          <a:bodyPr>
            <a:normAutofit/>
          </a:bodyPr>
          <a:lstStyle/>
          <a:p>
            <a:r>
              <a:rPr lang="en-US" dirty="0"/>
              <a:t>Florida State University</a:t>
            </a:r>
            <a:br>
              <a:rPr lang="en-US" dirty="0"/>
            </a:br>
            <a:r>
              <a:rPr lang="en-US" dirty="0"/>
              <a:t>Top 25 Presentation</a:t>
            </a:r>
          </a:p>
        </p:txBody>
      </p:sp>
      <p:sp>
        <p:nvSpPr>
          <p:cNvPr id="3" name="Subtitle 2"/>
          <p:cNvSpPr>
            <a:spLocks noGrp="1"/>
          </p:cNvSpPr>
          <p:nvPr>
            <p:ph type="subTitle" idx="1"/>
          </p:nvPr>
        </p:nvSpPr>
        <p:spPr>
          <a:xfrm>
            <a:off x="1623269" y="5411540"/>
            <a:ext cx="6400800" cy="1052969"/>
          </a:xfrm>
        </p:spPr>
        <p:txBody>
          <a:bodyPr/>
          <a:lstStyle/>
          <a:p>
            <a:r>
              <a:rPr lang="en-US" dirty="0"/>
              <a:t>September 21-22, 2016</a:t>
            </a:r>
          </a:p>
        </p:txBody>
      </p:sp>
      <p:grpSp>
        <p:nvGrpSpPr>
          <p:cNvPr id="4" name="Group 9"/>
          <p:cNvGrpSpPr>
            <a:grpSpLocks/>
          </p:cNvGrpSpPr>
          <p:nvPr/>
        </p:nvGrpSpPr>
        <p:grpSpPr bwMode="auto">
          <a:xfrm>
            <a:off x="419450" y="3922215"/>
            <a:ext cx="8162488" cy="1639686"/>
            <a:chOff x="685800" y="990600"/>
            <a:chExt cx="8001000" cy="1752600"/>
          </a:xfrm>
        </p:grpSpPr>
        <p:pic>
          <p:nvPicPr>
            <p:cNvPr id="5" name="Picture 4" descr="A1-BOG-seal-cmyk.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5800" y="1219200"/>
              <a:ext cx="1278591"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2209800" y="1219200"/>
              <a:ext cx="6477000" cy="830263"/>
            </a:xfrm>
            <a:prstGeom prst="rect">
              <a:avLst/>
            </a:prstGeom>
            <a:noFill/>
          </p:spPr>
          <p:txBody>
            <a:bodyPr>
              <a:spAutoFit/>
            </a:bodyPr>
            <a:lstStyle/>
            <a:p>
              <a:pPr fontAlgn="auto">
                <a:spcBef>
                  <a:spcPts val="0"/>
                </a:spcBef>
                <a:spcAft>
                  <a:spcPts val="0"/>
                </a:spcAft>
                <a:defRPr/>
              </a:pPr>
              <a:r>
                <a:rPr lang="en-US" sz="4800" dirty="0">
                  <a:solidFill>
                    <a:schemeClr val="bg1">
                      <a:lumMod val="95000"/>
                    </a:schemeClr>
                  </a:solidFill>
                  <a:latin typeface="Book Antiqua" pitchFamily="18" charset="0"/>
                  <a:cs typeface="+mn-cs"/>
                </a:rPr>
                <a:t>B</a:t>
              </a:r>
              <a:r>
                <a:rPr lang="en-US" sz="4000" dirty="0">
                  <a:solidFill>
                    <a:schemeClr val="bg1">
                      <a:lumMod val="95000"/>
                    </a:schemeClr>
                  </a:solidFill>
                  <a:latin typeface="Book Antiqua" pitchFamily="18" charset="0"/>
                  <a:cs typeface="+mn-cs"/>
                </a:rPr>
                <a:t>OARD </a:t>
              </a:r>
              <a:r>
                <a:rPr lang="en-US" sz="4000" i="1" dirty="0">
                  <a:solidFill>
                    <a:schemeClr val="bg1">
                      <a:lumMod val="95000"/>
                    </a:schemeClr>
                  </a:solidFill>
                  <a:latin typeface="Book Antiqua" pitchFamily="18" charset="0"/>
                  <a:cs typeface="+mn-cs"/>
                </a:rPr>
                <a:t>of</a:t>
              </a:r>
              <a:r>
                <a:rPr lang="en-US" sz="4000" dirty="0">
                  <a:solidFill>
                    <a:schemeClr val="bg1">
                      <a:lumMod val="95000"/>
                    </a:schemeClr>
                  </a:solidFill>
                  <a:latin typeface="Book Antiqua" pitchFamily="18" charset="0"/>
                  <a:cs typeface="+mn-cs"/>
                </a:rPr>
                <a:t> </a:t>
              </a:r>
              <a:r>
                <a:rPr lang="en-US" sz="4800" dirty="0">
                  <a:solidFill>
                    <a:schemeClr val="bg1">
                      <a:lumMod val="95000"/>
                    </a:schemeClr>
                  </a:solidFill>
                  <a:latin typeface="Book Antiqua" pitchFamily="18" charset="0"/>
                  <a:cs typeface="+mn-cs"/>
                </a:rPr>
                <a:t>G</a:t>
              </a:r>
              <a:r>
                <a:rPr lang="en-US" sz="4000" dirty="0">
                  <a:solidFill>
                    <a:schemeClr val="bg1">
                      <a:lumMod val="95000"/>
                    </a:schemeClr>
                  </a:solidFill>
                  <a:latin typeface="Book Antiqua" pitchFamily="18" charset="0"/>
                  <a:cs typeface="+mn-cs"/>
                </a:rPr>
                <a:t>OVERNORS</a:t>
              </a:r>
            </a:p>
          </p:txBody>
        </p:sp>
        <p:sp>
          <p:nvSpPr>
            <p:cNvPr id="7" name="TextBox 6"/>
            <p:cNvSpPr txBox="1">
              <a:spLocks noChangeArrowheads="1"/>
            </p:cNvSpPr>
            <p:nvPr/>
          </p:nvSpPr>
          <p:spPr bwMode="auto">
            <a:xfrm>
              <a:off x="2209800" y="1828800"/>
              <a:ext cx="6477000" cy="538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900" b="1" dirty="0">
                  <a:solidFill>
                    <a:srgbClr val="BA8B00"/>
                  </a:solidFill>
                  <a:latin typeface="Trebuchet MS" pitchFamily="34" charset="0"/>
                </a:rPr>
                <a:t>State University System of Florida</a:t>
              </a:r>
            </a:p>
          </p:txBody>
        </p:sp>
        <p:cxnSp>
          <p:nvCxnSpPr>
            <p:cNvPr id="8" name="Straight Connector 7"/>
            <p:cNvCxnSpPr/>
            <p:nvPr/>
          </p:nvCxnSpPr>
          <p:spPr>
            <a:xfrm>
              <a:off x="2133600" y="990600"/>
              <a:ext cx="0" cy="1752600"/>
            </a:xfrm>
            <a:prstGeom prst="line">
              <a:avLst/>
            </a:prstGeom>
            <a:ln w="19050">
              <a:solidFill>
                <a:srgbClr val="BA8B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0847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8857" y="558413"/>
            <a:ext cx="4093030" cy="530158"/>
          </a:xfrm>
        </p:spPr>
        <p:txBody>
          <a:bodyPr>
            <a:normAutofit/>
          </a:bodyPr>
          <a:lstStyle/>
          <a:p>
            <a:pPr algn="l"/>
            <a:r>
              <a:rPr lang="en-US" sz="2800" dirty="0"/>
              <a:t>Classes Under 20</a:t>
            </a:r>
          </a:p>
        </p:txBody>
      </p:sp>
      <p:sp>
        <p:nvSpPr>
          <p:cNvPr id="7" name="Content Placeholder 6"/>
          <p:cNvSpPr>
            <a:spLocks noGrp="1"/>
          </p:cNvSpPr>
          <p:nvPr>
            <p:ph sz="half" idx="1"/>
          </p:nvPr>
        </p:nvSpPr>
        <p:spPr>
          <a:xfrm>
            <a:off x="228599" y="3131264"/>
            <a:ext cx="8708571" cy="3465478"/>
          </a:xfrm>
        </p:spPr>
        <p:txBody>
          <a:bodyPr>
            <a:normAutofit fontScale="92500" lnSpcReduction="20000"/>
          </a:bodyPr>
          <a:lstStyle/>
          <a:p>
            <a:pPr marL="0" indent="0">
              <a:buNone/>
            </a:pPr>
            <a:r>
              <a:rPr lang="en-US" sz="2400" dirty="0"/>
              <a:t>Strategy:</a:t>
            </a:r>
          </a:p>
          <a:p>
            <a:pPr marL="0" indent="0">
              <a:buNone/>
            </a:pPr>
            <a:r>
              <a:rPr lang="en-US" sz="1800" dirty="0"/>
              <a:t>Class size improvements will leverage new faculty hires and retained faculty and will require 300 new graduate assistants and additional stipends for existing graduate students. The addition of Postdoctoral Associates will also add up to 100 sections. These new resources will allow us to split 300 courses to produce 600 courses at the next lower level – mostly under 20. These smaller classes will allow us to employ more high-impact practices to affect student outcomes.</a:t>
            </a:r>
          </a:p>
          <a:p>
            <a:pPr marL="0" indent="0">
              <a:buNone/>
            </a:pPr>
            <a:endParaRPr lang="en-US" sz="1800" dirty="0" smtClean="0"/>
          </a:p>
          <a:p>
            <a:pPr marL="0" indent="0">
              <a:buNone/>
            </a:pPr>
            <a:r>
              <a:rPr lang="en-US" sz="2400" dirty="0" smtClean="0"/>
              <a:t>New: Class Size Graduated Scales – 2-19, 20-29, 30-39, 40-49, 50+</a:t>
            </a:r>
            <a:endParaRPr lang="en-US" sz="2400" dirty="0"/>
          </a:p>
          <a:p>
            <a:pPr marL="0" indent="0">
              <a:lnSpc>
                <a:spcPct val="170000"/>
              </a:lnSpc>
              <a:buNone/>
            </a:pPr>
            <a:r>
              <a:rPr lang="en-US" sz="2400" dirty="0" smtClean="0"/>
              <a:t>Time </a:t>
            </a:r>
            <a:r>
              <a:rPr lang="en-US" sz="2400" dirty="0"/>
              <a:t>Frame: </a:t>
            </a:r>
            <a:r>
              <a:rPr lang="en-US" sz="2000" dirty="0"/>
              <a:t>2020 – to allow for hiring and building graduate programs</a:t>
            </a:r>
          </a:p>
          <a:p>
            <a:pPr marL="0" indent="0">
              <a:lnSpc>
                <a:spcPct val="170000"/>
              </a:lnSpc>
              <a:buNone/>
            </a:pPr>
            <a:r>
              <a:rPr lang="en-US" sz="2400" dirty="0" smtClean="0"/>
              <a:t>Cost</a:t>
            </a:r>
            <a:r>
              <a:rPr lang="en-US" sz="2400" dirty="0"/>
              <a:t>: </a:t>
            </a:r>
            <a:r>
              <a:rPr lang="en-US" sz="2000" dirty="0"/>
              <a:t>Shared with Student-to-Faculty Ratio. Grad Students ($</a:t>
            </a:r>
            <a:r>
              <a:rPr lang="en-US" sz="2000" dirty="0" smtClean="0"/>
              <a:t>6.5M</a:t>
            </a:r>
            <a:r>
              <a:rPr lang="en-US" sz="2000" dirty="0"/>
              <a:t>)</a:t>
            </a:r>
          </a:p>
        </p:txBody>
      </p:sp>
      <p:sp>
        <p:nvSpPr>
          <p:cNvPr id="8" name="Content Placeholder 6"/>
          <p:cNvSpPr>
            <a:spLocks noGrp="1"/>
          </p:cNvSpPr>
          <p:nvPr>
            <p:ph sz="half" idx="1"/>
          </p:nvPr>
        </p:nvSpPr>
        <p:spPr>
          <a:xfrm>
            <a:off x="228599" y="1070047"/>
            <a:ext cx="8708571" cy="751111"/>
          </a:xfrm>
        </p:spPr>
        <p:txBody>
          <a:bodyPr numCol="2">
            <a:noAutofit/>
          </a:bodyPr>
          <a:lstStyle/>
          <a:p>
            <a:pPr marL="0" indent="0">
              <a:buNone/>
            </a:pPr>
            <a:r>
              <a:rPr lang="en-US" sz="2000" b="1" dirty="0"/>
              <a:t>National Rank: 		239</a:t>
            </a:r>
          </a:p>
          <a:p>
            <a:pPr marL="0" indent="0">
              <a:buNone/>
            </a:pPr>
            <a:r>
              <a:rPr lang="en-US" sz="2000" b="1" dirty="0"/>
              <a:t>Public Rank: 			133</a:t>
            </a:r>
          </a:p>
          <a:p>
            <a:pPr marL="0" indent="0">
              <a:buNone/>
            </a:pPr>
            <a:r>
              <a:rPr lang="en-US" sz="2000" b="1" dirty="0"/>
              <a:t>Projected National Rank 		105</a:t>
            </a:r>
          </a:p>
          <a:p>
            <a:pPr marL="0" indent="0">
              <a:buNone/>
            </a:pPr>
            <a:r>
              <a:rPr lang="en-US" sz="2000" b="1" dirty="0"/>
              <a:t>Projected Public Rank: 		27</a:t>
            </a:r>
          </a:p>
        </p:txBody>
      </p:sp>
      <p:sp>
        <p:nvSpPr>
          <p:cNvPr id="9" name="Title 5"/>
          <p:cNvSpPr txBox="1">
            <a:spLocks/>
          </p:cNvSpPr>
          <p:nvPr/>
        </p:nvSpPr>
        <p:spPr>
          <a:xfrm>
            <a:off x="4963885" y="558413"/>
            <a:ext cx="3973285" cy="53015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Times New Roman"/>
                <a:ea typeface="+mj-ea"/>
                <a:cs typeface="Times New Roman"/>
              </a:defRPr>
            </a:lvl1pPr>
          </a:lstStyle>
          <a:p>
            <a:pPr algn="r"/>
            <a:r>
              <a:rPr lang="en-US" sz="2800" dirty="0"/>
              <a:t>From 33% to 50%</a:t>
            </a:r>
          </a:p>
        </p:txBody>
      </p:sp>
      <p:sp>
        <p:nvSpPr>
          <p:cNvPr id="10" name="Title 5"/>
          <p:cNvSpPr txBox="1">
            <a:spLocks/>
          </p:cNvSpPr>
          <p:nvPr/>
        </p:nvSpPr>
        <p:spPr>
          <a:xfrm>
            <a:off x="108857" y="1844838"/>
            <a:ext cx="4093030" cy="53015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Times New Roman"/>
                <a:ea typeface="+mj-ea"/>
                <a:cs typeface="Times New Roman"/>
              </a:defRPr>
            </a:lvl1pPr>
          </a:lstStyle>
          <a:p>
            <a:pPr algn="l"/>
            <a:r>
              <a:rPr lang="en-US" sz="2800" dirty="0"/>
              <a:t>Classes Over 50</a:t>
            </a:r>
          </a:p>
        </p:txBody>
      </p:sp>
      <p:sp>
        <p:nvSpPr>
          <p:cNvPr id="11" name="Content Placeholder 6"/>
          <p:cNvSpPr>
            <a:spLocks noGrp="1"/>
          </p:cNvSpPr>
          <p:nvPr>
            <p:ph sz="half" idx="1"/>
          </p:nvPr>
        </p:nvSpPr>
        <p:spPr>
          <a:xfrm>
            <a:off x="228598" y="2371754"/>
            <a:ext cx="8708571" cy="751111"/>
          </a:xfrm>
        </p:spPr>
        <p:txBody>
          <a:bodyPr numCol="2">
            <a:noAutofit/>
          </a:bodyPr>
          <a:lstStyle/>
          <a:p>
            <a:pPr marL="0" indent="0">
              <a:buNone/>
            </a:pPr>
            <a:r>
              <a:rPr lang="en-US" sz="2000" b="1" dirty="0"/>
              <a:t>National Rank: 		</a:t>
            </a:r>
            <a:r>
              <a:rPr lang="en-US" sz="2000" b="1" dirty="0" smtClean="0"/>
              <a:t>245</a:t>
            </a:r>
            <a:endParaRPr lang="en-US" sz="2000" b="1" dirty="0"/>
          </a:p>
          <a:p>
            <a:pPr marL="0" indent="0">
              <a:buNone/>
            </a:pPr>
            <a:r>
              <a:rPr lang="en-US" sz="2000" b="1" dirty="0"/>
              <a:t>Public Rank: 			138</a:t>
            </a:r>
          </a:p>
          <a:p>
            <a:pPr marL="0" indent="0">
              <a:buNone/>
            </a:pPr>
            <a:r>
              <a:rPr lang="en-US" sz="2000" b="1" dirty="0"/>
              <a:t>Projected National Rank 		200</a:t>
            </a:r>
          </a:p>
          <a:p>
            <a:pPr marL="0" indent="0">
              <a:buNone/>
            </a:pPr>
            <a:r>
              <a:rPr lang="en-US" sz="2000" b="1" dirty="0"/>
              <a:t>Projected Public Rank: 		97</a:t>
            </a:r>
          </a:p>
        </p:txBody>
      </p:sp>
      <p:sp>
        <p:nvSpPr>
          <p:cNvPr id="12" name="Title 5"/>
          <p:cNvSpPr txBox="1">
            <a:spLocks/>
          </p:cNvSpPr>
          <p:nvPr/>
        </p:nvSpPr>
        <p:spPr>
          <a:xfrm>
            <a:off x="4963884" y="1844838"/>
            <a:ext cx="3973285" cy="53015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Times New Roman"/>
                <a:ea typeface="+mj-ea"/>
                <a:cs typeface="Times New Roman"/>
              </a:defRPr>
            </a:lvl1pPr>
          </a:lstStyle>
          <a:p>
            <a:pPr algn="r"/>
            <a:r>
              <a:rPr lang="en-US" sz="2800" dirty="0"/>
              <a:t>From 18.4% to 14.5%</a:t>
            </a:r>
          </a:p>
        </p:txBody>
      </p:sp>
    </p:spTree>
    <p:extLst>
      <p:ext uri="{BB962C8B-B14F-4D97-AF65-F5344CB8AC3E}">
        <p14:creationId xmlns:p14="http://schemas.microsoft.com/office/powerpoint/2010/main" val="340659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8857" y="558413"/>
            <a:ext cx="4093030" cy="530158"/>
          </a:xfrm>
        </p:spPr>
        <p:txBody>
          <a:bodyPr>
            <a:normAutofit/>
          </a:bodyPr>
          <a:lstStyle/>
          <a:p>
            <a:pPr algn="l"/>
            <a:r>
              <a:rPr lang="en-US" sz="2800" dirty="0"/>
              <a:t>Percent Grad Students</a:t>
            </a:r>
          </a:p>
        </p:txBody>
      </p:sp>
      <p:sp>
        <p:nvSpPr>
          <p:cNvPr id="7" name="Content Placeholder 6"/>
          <p:cNvSpPr>
            <a:spLocks noGrp="1"/>
          </p:cNvSpPr>
          <p:nvPr>
            <p:ph sz="half" idx="1"/>
          </p:nvPr>
        </p:nvSpPr>
        <p:spPr>
          <a:xfrm>
            <a:off x="228599" y="2013861"/>
            <a:ext cx="8708571" cy="4582881"/>
          </a:xfrm>
        </p:spPr>
        <p:txBody>
          <a:bodyPr>
            <a:normAutofit lnSpcReduction="10000"/>
          </a:bodyPr>
          <a:lstStyle/>
          <a:p>
            <a:pPr marL="0" indent="0">
              <a:buNone/>
            </a:pPr>
            <a:r>
              <a:rPr lang="en-US" sz="2400" dirty="0"/>
              <a:t>Strategy:</a:t>
            </a:r>
          </a:p>
          <a:p>
            <a:pPr marL="0" indent="0">
              <a:buNone/>
            </a:pPr>
            <a:r>
              <a:rPr lang="en-US" sz="1800" dirty="0"/>
              <a:t>FSU has a significantly lower percentage of graduate students compared to undergraduates. Attaining the goal requires 2,150 additional graduate students – an increase of over 25%. To get there, we will need to leverage the 250 new faculty hires, the improved retention of current faculty, and incentives for graduate students. </a:t>
            </a:r>
            <a:r>
              <a:rPr lang="en-US" sz="1800" dirty="0" smtClean="0"/>
              <a:t>Currently, </a:t>
            </a:r>
            <a:r>
              <a:rPr lang="en-US" sz="1800" dirty="0"/>
              <a:t>our stipends and waivers are considerably lower than Top 25 institutions. We plan to generate 300 new graduate assistantships and enhance the funding on our current stipends and waivers to allow us to recruit high-quality graduate students.</a:t>
            </a:r>
          </a:p>
          <a:p>
            <a:pPr marL="0" indent="0">
              <a:buNone/>
            </a:pPr>
            <a:endParaRPr lang="en-US" sz="1800" dirty="0"/>
          </a:p>
          <a:p>
            <a:pPr marL="0" indent="0">
              <a:buNone/>
            </a:pPr>
            <a:r>
              <a:rPr lang="en-US" sz="1800" dirty="0"/>
              <a:t>This will help us improve class size and increase our research capacity.</a:t>
            </a:r>
          </a:p>
          <a:p>
            <a:pPr marL="0" indent="0">
              <a:buNone/>
            </a:pPr>
            <a:endParaRPr lang="en-US" sz="1800" dirty="0"/>
          </a:p>
          <a:p>
            <a:pPr marL="0" indent="0">
              <a:buNone/>
            </a:pPr>
            <a:r>
              <a:rPr lang="en-US" sz="2400" dirty="0"/>
              <a:t>Time Frame: </a:t>
            </a:r>
            <a:r>
              <a:rPr lang="en-US" sz="2000" dirty="0"/>
              <a:t>2022</a:t>
            </a:r>
          </a:p>
          <a:p>
            <a:pPr marL="0" indent="0">
              <a:buNone/>
            </a:pPr>
            <a:endParaRPr lang="en-US" sz="2000" dirty="0"/>
          </a:p>
          <a:p>
            <a:pPr marL="0" indent="0">
              <a:buNone/>
            </a:pPr>
            <a:r>
              <a:rPr lang="en-US" sz="2400" dirty="0"/>
              <a:t>Cost: </a:t>
            </a:r>
            <a:r>
              <a:rPr lang="en-US" sz="2000" dirty="0"/>
              <a:t>300 new graduate assistantships ($6.5M) stipend increases ($6M)</a:t>
            </a:r>
          </a:p>
        </p:txBody>
      </p:sp>
      <p:sp>
        <p:nvSpPr>
          <p:cNvPr id="8" name="Content Placeholder 6"/>
          <p:cNvSpPr>
            <a:spLocks noGrp="1"/>
          </p:cNvSpPr>
          <p:nvPr>
            <p:ph sz="half" idx="1"/>
          </p:nvPr>
        </p:nvSpPr>
        <p:spPr>
          <a:xfrm>
            <a:off x="228599" y="1153889"/>
            <a:ext cx="8708571" cy="794654"/>
          </a:xfrm>
        </p:spPr>
        <p:txBody>
          <a:bodyPr numCol="2">
            <a:normAutofit/>
          </a:bodyPr>
          <a:lstStyle/>
          <a:p>
            <a:pPr marL="0" indent="0">
              <a:buNone/>
            </a:pPr>
            <a:r>
              <a:rPr lang="en-US" sz="2000" b="1" dirty="0"/>
              <a:t>National Rank: 		202</a:t>
            </a:r>
          </a:p>
          <a:p>
            <a:pPr marL="0" indent="0">
              <a:buNone/>
            </a:pPr>
            <a:r>
              <a:rPr lang="en-US" sz="2000" b="1" dirty="0"/>
              <a:t>Public Rank: 			100</a:t>
            </a:r>
          </a:p>
          <a:p>
            <a:pPr marL="0" indent="0">
              <a:buNone/>
            </a:pPr>
            <a:r>
              <a:rPr lang="en-US" sz="2000" b="1" dirty="0"/>
              <a:t>Projected National Rank 		148</a:t>
            </a:r>
          </a:p>
          <a:p>
            <a:pPr marL="0" indent="0">
              <a:buNone/>
            </a:pPr>
            <a:r>
              <a:rPr lang="en-US" sz="2000" b="1" dirty="0"/>
              <a:t>Projected Public Rank: 		50</a:t>
            </a:r>
          </a:p>
        </p:txBody>
      </p:sp>
      <p:sp>
        <p:nvSpPr>
          <p:cNvPr id="9" name="Title 5"/>
          <p:cNvSpPr txBox="1">
            <a:spLocks/>
          </p:cNvSpPr>
          <p:nvPr/>
        </p:nvSpPr>
        <p:spPr>
          <a:xfrm>
            <a:off x="4963885" y="558413"/>
            <a:ext cx="3973285" cy="53015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Times New Roman"/>
                <a:ea typeface="+mj-ea"/>
                <a:cs typeface="Times New Roman"/>
              </a:defRPr>
            </a:lvl1pPr>
          </a:lstStyle>
          <a:p>
            <a:pPr algn="r"/>
            <a:r>
              <a:rPr lang="en-US" sz="2800" dirty="0"/>
              <a:t>From 19.9% to 25% </a:t>
            </a:r>
          </a:p>
        </p:txBody>
      </p:sp>
    </p:spTree>
    <p:extLst>
      <p:ext uri="{BB962C8B-B14F-4D97-AF65-F5344CB8AC3E}">
        <p14:creationId xmlns:p14="http://schemas.microsoft.com/office/powerpoint/2010/main" val="261689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8856" y="558413"/>
            <a:ext cx="4223657" cy="530158"/>
          </a:xfrm>
        </p:spPr>
        <p:txBody>
          <a:bodyPr>
            <a:normAutofit/>
          </a:bodyPr>
          <a:lstStyle/>
          <a:p>
            <a:pPr algn="l"/>
            <a:r>
              <a:rPr lang="en-US" sz="2800" dirty="0"/>
              <a:t>Financial Resources Rank</a:t>
            </a:r>
          </a:p>
        </p:txBody>
      </p:sp>
      <p:sp>
        <p:nvSpPr>
          <p:cNvPr id="7" name="Content Placeholder 6"/>
          <p:cNvSpPr>
            <a:spLocks noGrp="1"/>
          </p:cNvSpPr>
          <p:nvPr>
            <p:ph sz="half" idx="1"/>
          </p:nvPr>
        </p:nvSpPr>
        <p:spPr>
          <a:xfrm>
            <a:off x="228599" y="2013861"/>
            <a:ext cx="8708571" cy="4582881"/>
          </a:xfrm>
        </p:spPr>
        <p:txBody>
          <a:bodyPr>
            <a:normAutofit/>
          </a:bodyPr>
          <a:lstStyle/>
          <a:p>
            <a:pPr marL="0" indent="0">
              <a:buNone/>
            </a:pPr>
            <a:r>
              <a:rPr lang="en-US" sz="2400" dirty="0"/>
              <a:t>Strategy:</a:t>
            </a:r>
          </a:p>
          <a:p>
            <a:pPr marL="0" indent="0">
              <a:buNone/>
            </a:pPr>
            <a:r>
              <a:rPr lang="en-US" sz="1800" dirty="0"/>
              <a:t>The four LBRs submitted in support of our Top 25 initiative will increase our </a:t>
            </a:r>
            <a:r>
              <a:rPr lang="en-US" sz="1800" i="1" dirty="0" smtClean="0"/>
              <a:t>U.S. News</a:t>
            </a:r>
            <a:r>
              <a:rPr lang="en-US" sz="1800" dirty="0" smtClean="0"/>
              <a:t> Financial </a:t>
            </a:r>
            <a:r>
              <a:rPr lang="en-US" sz="1800" dirty="0"/>
              <a:t>Resources </a:t>
            </a:r>
            <a:r>
              <a:rPr lang="en-US" sz="1800" dirty="0" smtClean="0"/>
              <a:t>Rank by </a:t>
            </a:r>
            <a:r>
              <a:rPr lang="en-US" sz="1800" dirty="0"/>
              <a:t>10%. </a:t>
            </a:r>
            <a:r>
              <a:rPr lang="en-US" sz="1800" dirty="0" smtClean="0"/>
              <a:t>Although </a:t>
            </a:r>
            <a:r>
              <a:rPr lang="en-US" sz="1800" dirty="0"/>
              <a:t>the </a:t>
            </a:r>
            <a:r>
              <a:rPr lang="en-US" sz="1800" dirty="0" smtClean="0"/>
              <a:t>projected gains are modest, </a:t>
            </a:r>
            <a:r>
              <a:rPr lang="en-US" sz="1800" dirty="0"/>
              <a:t>these investments will </a:t>
            </a:r>
            <a:r>
              <a:rPr lang="en-US" sz="1800" dirty="0" smtClean="0"/>
              <a:t>nonetheless move </a:t>
            </a:r>
            <a:r>
              <a:rPr lang="en-US" sz="1800" dirty="0"/>
              <a:t>us </a:t>
            </a:r>
            <a:r>
              <a:rPr lang="en-US" sz="1800" dirty="0" smtClean="0"/>
              <a:t>into the middle third of the rankings on this measure. </a:t>
            </a:r>
            <a:r>
              <a:rPr lang="en-US" sz="1800" dirty="0"/>
              <a:t>Further, these investments will go to the core instruction, research and student success efforts of the university.</a:t>
            </a:r>
          </a:p>
          <a:p>
            <a:pPr marL="0" indent="0">
              <a:buNone/>
            </a:pPr>
            <a:endParaRPr lang="en-US" sz="1800" dirty="0"/>
          </a:p>
          <a:p>
            <a:pPr marL="0" indent="0">
              <a:buNone/>
            </a:pPr>
            <a:r>
              <a:rPr lang="en-US" sz="2400" dirty="0"/>
              <a:t>Time Frame: </a:t>
            </a:r>
            <a:r>
              <a:rPr lang="en-US" sz="2000" dirty="0"/>
              <a:t>2018 and ongoing</a:t>
            </a:r>
          </a:p>
          <a:p>
            <a:pPr marL="0" indent="0">
              <a:buNone/>
            </a:pPr>
            <a:endParaRPr lang="en-US" sz="2000" dirty="0"/>
          </a:p>
          <a:p>
            <a:pPr marL="0" indent="0">
              <a:buNone/>
            </a:pPr>
            <a:r>
              <a:rPr lang="en-US" sz="2400" dirty="0"/>
              <a:t>Cost: </a:t>
            </a:r>
            <a:r>
              <a:rPr lang="en-US" sz="2000" dirty="0"/>
              <a:t>Preeminence LBR ($20M), Student-to-Faculty Ratio ($20M), Faculty Retention LBR ($11.5M), Graduate Students and Postdocs ($18.5M) = $70M Total</a:t>
            </a:r>
          </a:p>
        </p:txBody>
      </p:sp>
      <p:sp>
        <p:nvSpPr>
          <p:cNvPr id="8" name="Content Placeholder 6"/>
          <p:cNvSpPr>
            <a:spLocks noGrp="1"/>
          </p:cNvSpPr>
          <p:nvPr>
            <p:ph sz="half" idx="1"/>
          </p:nvPr>
        </p:nvSpPr>
        <p:spPr>
          <a:xfrm>
            <a:off x="228599" y="1153889"/>
            <a:ext cx="8708571" cy="794654"/>
          </a:xfrm>
        </p:spPr>
        <p:txBody>
          <a:bodyPr numCol="2">
            <a:normAutofit/>
          </a:bodyPr>
          <a:lstStyle/>
          <a:p>
            <a:pPr marL="0" indent="0">
              <a:buNone/>
            </a:pPr>
            <a:r>
              <a:rPr lang="en-US" sz="2000" b="1" dirty="0"/>
              <a:t>National Rank: 		212</a:t>
            </a:r>
          </a:p>
          <a:p>
            <a:pPr marL="0" indent="0">
              <a:buNone/>
            </a:pPr>
            <a:r>
              <a:rPr lang="en-US" sz="2000" b="1" dirty="0"/>
              <a:t>Public Rank: 			121</a:t>
            </a:r>
          </a:p>
          <a:p>
            <a:pPr marL="0" indent="0">
              <a:buNone/>
            </a:pPr>
            <a:r>
              <a:rPr lang="en-US" sz="2000" b="1" dirty="0"/>
              <a:t>Projected National Rank 		190</a:t>
            </a:r>
          </a:p>
          <a:p>
            <a:pPr marL="0" indent="0">
              <a:buNone/>
            </a:pPr>
            <a:r>
              <a:rPr lang="en-US" sz="2000" b="1" dirty="0"/>
              <a:t>Projected Public Rank: 		105</a:t>
            </a:r>
          </a:p>
        </p:txBody>
      </p:sp>
      <p:sp>
        <p:nvSpPr>
          <p:cNvPr id="9" name="Title 5"/>
          <p:cNvSpPr txBox="1">
            <a:spLocks/>
          </p:cNvSpPr>
          <p:nvPr/>
        </p:nvSpPr>
        <p:spPr>
          <a:xfrm>
            <a:off x="4963885" y="558413"/>
            <a:ext cx="3973285" cy="53015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Times New Roman"/>
                <a:ea typeface="+mj-ea"/>
                <a:cs typeface="Times New Roman"/>
              </a:defRPr>
            </a:lvl1pPr>
          </a:lstStyle>
          <a:p>
            <a:pPr algn="r"/>
            <a:r>
              <a:rPr lang="en-US" sz="2800" dirty="0"/>
              <a:t>From 212 to 190 </a:t>
            </a:r>
          </a:p>
        </p:txBody>
      </p:sp>
    </p:spTree>
    <p:extLst>
      <p:ext uri="{BB962C8B-B14F-4D97-AF65-F5344CB8AC3E}">
        <p14:creationId xmlns:p14="http://schemas.microsoft.com/office/powerpoint/2010/main" val="2842253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8856" y="558413"/>
            <a:ext cx="4223657" cy="530158"/>
          </a:xfrm>
        </p:spPr>
        <p:txBody>
          <a:bodyPr>
            <a:normAutofit/>
          </a:bodyPr>
          <a:lstStyle/>
          <a:p>
            <a:pPr algn="l"/>
            <a:r>
              <a:rPr lang="en-US" sz="2800" dirty="0"/>
              <a:t>Expenditures per Student</a:t>
            </a:r>
          </a:p>
        </p:txBody>
      </p:sp>
      <p:sp>
        <p:nvSpPr>
          <p:cNvPr id="7" name="Content Placeholder 6"/>
          <p:cNvSpPr>
            <a:spLocks noGrp="1"/>
          </p:cNvSpPr>
          <p:nvPr>
            <p:ph sz="half" idx="1"/>
          </p:nvPr>
        </p:nvSpPr>
        <p:spPr>
          <a:xfrm>
            <a:off x="228599" y="2013861"/>
            <a:ext cx="8708571" cy="4582881"/>
          </a:xfrm>
        </p:spPr>
        <p:txBody>
          <a:bodyPr>
            <a:normAutofit/>
          </a:bodyPr>
          <a:lstStyle/>
          <a:p>
            <a:pPr marL="0" indent="0">
              <a:buNone/>
            </a:pPr>
            <a:r>
              <a:rPr lang="en-US" sz="2400" dirty="0"/>
              <a:t>Strategy:</a:t>
            </a:r>
          </a:p>
          <a:p>
            <a:pPr marL="0" indent="0">
              <a:buNone/>
            </a:pPr>
            <a:r>
              <a:rPr lang="en-US" sz="1800" dirty="0"/>
              <a:t>The four LBRs submitted in support of our Top 25 initiative will increase our </a:t>
            </a:r>
            <a:r>
              <a:rPr lang="en-US" sz="1800" i="1" dirty="0"/>
              <a:t>U.S. News</a:t>
            </a:r>
            <a:r>
              <a:rPr lang="en-US" sz="1800" dirty="0"/>
              <a:t> Financial Resources Rank by 10%. </a:t>
            </a:r>
            <a:r>
              <a:rPr lang="en-US" sz="1800" dirty="0" smtClean="0"/>
              <a:t>The </a:t>
            </a:r>
            <a:r>
              <a:rPr lang="en-US" sz="1800" dirty="0"/>
              <a:t>methodology for calculating </a:t>
            </a:r>
            <a:r>
              <a:rPr lang="en-US" sz="1800" dirty="0" smtClean="0"/>
              <a:t>Expenditures per Student by </a:t>
            </a:r>
            <a:r>
              <a:rPr lang="en-US" sz="1800" i="1" dirty="0"/>
              <a:t>U.S. News </a:t>
            </a:r>
            <a:r>
              <a:rPr lang="en-US" sz="1800" dirty="0"/>
              <a:t>is not </a:t>
            </a:r>
            <a:r>
              <a:rPr lang="en-US" sz="1800" dirty="0" smtClean="0"/>
              <a:t>publicly available, so </a:t>
            </a:r>
            <a:r>
              <a:rPr lang="en-US" sz="1800" dirty="0"/>
              <a:t>this projection is based on the 10% increase in Financial Resources. </a:t>
            </a:r>
          </a:p>
          <a:p>
            <a:pPr marL="0" indent="0">
              <a:buNone/>
            </a:pPr>
            <a:endParaRPr lang="en-US" sz="1800" dirty="0"/>
          </a:p>
          <a:p>
            <a:pPr marL="0" indent="0">
              <a:buNone/>
            </a:pPr>
            <a:r>
              <a:rPr lang="en-US" sz="2400" dirty="0"/>
              <a:t>Time Frame: </a:t>
            </a:r>
            <a:r>
              <a:rPr lang="en-US" sz="2000" dirty="0"/>
              <a:t>2018 and ongoing</a:t>
            </a:r>
          </a:p>
          <a:p>
            <a:pPr marL="0" indent="0">
              <a:buNone/>
            </a:pPr>
            <a:endParaRPr lang="en-US" sz="2000" dirty="0"/>
          </a:p>
          <a:p>
            <a:pPr marL="0" indent="0">
              <a:buNone/>
            </a:pPr>
            <a:r>
              <a:rPr lang="en-US" sz="2400" dirty="0"/>
              <a:t>Cost: </a:t>
            </a:r>
            <a:r>
              <a:rPr lang="en-US" sz="2000" dirty="0"/>
              <a:t>Preeminence LBR ($20M), Student-to-Faculty Ratio ($20M), Faculty Retention LBR ($11.5M), Graduate Students and Postdocs ($18.5M) = $70M Total</a:t>
            </a:r>
          </a:p>
        </p:txBody>
      </p:sp>
      <p:sp>
        <p:nvSpPr>
          <p:cNvPr id="8" name="Content Placeholder 6"/>
          <p:cNvSpPr>
            <a:spLocks noGrp="1"/>
          </p:cNvSpPr>
          <p:nvPr>
            <p:ph sz="half" idx="1"/>
          </p:nvPr>
        </p:nvSpPr>
        <p:spPr>
          <a:xfrm>
            <a:off x="228599" y="1153889"/>
            <a:ext cx="8708571" cy="794654"/>
          </a:xfrm>
        </p:spPr>
        <p:txBody>
          <a:bodyPr numCol="2">
            <a:normAutofit/>
          </a:bodyPr>
          <a:lstStyle/>
          <a:p>
            <a:pPr marL="0" indent="0">
              <a:buNone/>
            </a:pPr>
            <a:r>
              <a:rPr lang="en-US" sz="2000" b="1" dirty="0"/>
              <a:t>National Rank: 		215</a:t>
            </a:r>
          </a:p>
          <a:p>
            <a:pPr marL="0" indent="0">
              <a:buNone/>
            </a:pPr>
            <a:r>
              <a:rPr lang="en-US" sz="2000" b="1" dirty="0"/>
              <a:t>Public Rank: 			120</a:t>
            </a:r>
          </a:p>
          <a:p>
            <a:pPr marL="0" indent="0">
              <a:buNone/>
            </a:pPr>
            <a:r>
              <a:rPr lang="en-US" sz="2000" b="1" dirty="0"/>
              <a:t>Projected National Rank 		194</a:t>
            </a:r>
          </a:p>
          <a:p>
            <a:pPr marL="0" indent="0">
              <a:buNone/>
            </a:pPr>
            <a:r>
              <a:rPr lang="en-US" sz="2000" b="1" dirty="0"/>
              <a:t>Projected Public Rank: 		106</a:t>
            </a:r>
          </a:p>
        </p:txBody>
      </p:sp>
      <p:sp>
        <p:nvSpPr>
          <p:cNvPr id="9" name="Title 5"/>
          <p:cNvSpPr txBox="1">
            <a:spLocks/>
          </p:cNvSpPr>
          <p:nvPr/>
        </p:nvSpPr>
        <p:spPr>
          <a:xfrm>
            <a:off x="4963885" y="558413"/>
            <a:ext cx="3973285" cy="53015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Times New Roman"/>
                <a:ea typeface="+mj-ea"/>
                <a:cs typeface="Times New Roman"/>
              </a:defRPr>
            </a:lvl1pPr>
          </a:lstStyle>
          <a:p>
            <a:pPr algn="r"/>
            <a:r>
              <a:rPr lang="en-US" sz="2800" dirty="0"/>
              <a:t>From $20,575 to $22,750</a:t>
            </a:r>
          </a:p>
        </p:txBody>
      </p:sp>
    </p:spTree>
    <p:extLst>
      <p:ext uri="{BB962C8B-B14F-4D97-AF65-F5344CB8AC3E}">
        <p14:creationId xmlns:p14="http://schemas.microsoft.com/office/powerpoint/2010/main" val="2141359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8856" y="558413"/>
            <a:ext cx="4223657" cy="530158"/>
          </a:xfrm>
        </p:spPr>
        <p:txBody>
          <a:bodyPr>
            <a:normAutofit/>
          </a:bodyPr>
          <a:lstStyle/>
          <a:p>
            <a:pPr algn="l"/>
            <a:r>
              <a:rPr lang="en-US" sz="2800" dirty="0"/>
              <a:t>Research Expenditures</a:t>
            </a:r>
          </a:p>
        </p:txBody>
      </p:sp>
      <p:sp>
        <p:nvSpPr>
          <p:cNvPr id="7" name="Content Placeholder 6"/>
          <p:cNvSpPr>
            <a:spLocks noGrp="1"/>
          </p:cNvSpPr>
          <p:nvPr>
            <p:ph sz="half" idx="1"/>
          </p:nvPr>
        </p:nvSpPr>
        <p:spPr>
          <a:xfrm>
            <a:off x="228599" y="2013861"/>
            <a:ext cx="8708571" cy="4582881"/>
          </a:xfrm>
        </p:spPr>
        <p:txBody>
          <a:bodyPr>
            <a:normAutofit/>
          </a:bodyPr>
          <a:lstStyle/>
          <a:p>
            <a:pPr marL="0" indent="0">
              <a:buNone/>
            </a:pPr>
            <a:r>
              <a:rPr lang="en-US" sz="2400" dirty="0"/>
              <a:t>Strategy:</a:t>
            </a:r>
          </a:p>
          <a:p>
            <a:pPr marL="0" indent="0">
              <a:buNone/>
            </a:pPr>
            <a:r>
              <a:rPr lang="en-US" sz="1800" dirty="0"/>
              <a:t>The Proposed Preeminence Interdisciplinary Cluster hire of 88 faculty is designed to create a research core in emerging disciplines where the grant proposal process is </a:t>
            </a:r>
            <a:r>
              <a:rPr lang="en-US" sz="1800" dirty="0" smtClean="0"/>
              <a:t>much </a:t>
            </a:r>
            <a:r>
              <a:rPr lang="en-US" sz="1800" dirty="0"/>
              <a:t>more </a:t>
            </a:r>
            <a:r>
              <a:rPr lang="en-US" sz="1800" dirty="0" smtClean="0"/>
              <a:t>favorable. </a:t>
            </a:r>
            <a:r>
              <a:rPr lang="en-US" sz="1800" dirty="0"/>
              <a:t>The retention of faculty who are reaching their research peak will also greatly benefit us in this area as many of our top faculty have been </a:t>
            </a:r>
            <a:r>
              <a:rPr lang="en-US" sz="1800" dirty="0" smtClean="0"/>
              <a:t>poached by leading universities </a:t>
            </a:r>
            <a:r>
              <a:rPr lang="en-US" sz="1800" dirty="0"/>
              <a:t>in the past. We will </a:t>
            </a:r>
            <a:r>
              <a:rPr lang="en-US" sz="1800" dirty="0" smtClean="0"/>
              <a:t>identify strategic </a:t>
            </a:r>
            <a:r>
              <a:rPr lang="en-US" sz="1800" dirty="0"/>
              <a:t>opportunities for other faculty </a:t>
            </a:r>
            <a:r>
              <a:rPr lang="en-US" sz="1800" dirty="0" smtClean="0"/>
              <a:t>hires. We </a:t>
            </a:r>
            <a:r>
              <a:rPr lang="en-US" sz="1800" dirty="0"/>
              <a:t>are </a:t>
            </a:r>
            <a:r>
              <a:rPr lang="en-US" sz="1800" dirty="0" smtClean="0"/>
              <a:t>creating greater accountability for the </a:t>
            </a:r>
            <a:r>
              <a:rPr lang="en-US" sz="1800" dirty="0"/>
              <a:t>amount of proposals submitted within each discipline relative to our Top 25 peers. These activities will require up to 300 new graduate assistants and 100 Postdoctoral scholars.</a:t>
            </a:r>
          </a:p>
          <a:p>
            <a:pPr marL="0" indent="0">
              <a:buNone/>
            </a:pPr>
            <a:endParaRPr lang="en-US" sz="1800" dirty="0"/>
          </a:p>
          <a:p>
            <a:pPr marL="0" indent="0">
              <a:buNone/>
            </a:pPr>
            <a:r>
              <a:rPr lang="en-US" sz="2400" dirty="0"/>
              <a:t>Time Frame: </a:t>
            </a:r>
            <a:r>
              <a:rPr lang="en-US" sz="2000" dirty="0"/>
              <a:t>2022</a:t>
            </a:r>
          </a:p>
          <a:p>
            <a:pPr marL="0" indent="0">
              <a:buNone/>
            </a:pPr>
            <a:endParaRPr lang="en-US" sz="2000" dirty="0"/>
          </a:p>
          <a:p>
            <a:pPr marL="0" indent="0">
              <a:buNone/>
            </a:pPr>
            <a:r>
              <a:rPr lang="en-US" sz="2400" dirty="0"/>
              <a:t>Cost: </a:t>
            </a:r>
            <a:r>
              <a:rPr lang="en-US" sz="2000" dirty="0"/>
              <a:t>This involves part of all the aforementioned LBRs</a:t>
            </a:r>
          </a:p>
        </p:txBody>
      </p:sp>
      <p:sp>
        <p:nvSpPr>
          <p:cNvPr id="8" name="Content Placeholder 6"/>
          <p:cNvSpPr>
            <a:spLocks noGrp="1"/>
          </p:cNvSpPr>
          <p:nvPr>
            <p:ph sz="half" idx="1"/>
          </p:nvPr>
        </p:nvSpPr>
        <p:spPr>
          <a:xfrm>
            <a:off x="228599" y="1153889"/>
            <a:ext cx="8708571" cy="794654"/>
          </a:xfrm>
        </p:spPr>
        <p:txBody>
          <a:bodyPr numCol="2">
            <a:normAutofit/>
          </a:bodyPr>
          <a:lstStyle/>
          <a:p>
            <a:pPr marL="0" indent="0">
              <a:buNone/>
            </a:pPr>
            <a:r>
              <a:rPr lang="en-US" sz="2000" b="1" dirty="0"/>
              <a:t>National Rank: 		82</a:t>
            </a:r>
          </a:p>
          <a:p>
            <a:pPr marL="0" indent="0">
              <a:buNone/>
            </a:pPr>
            <a:r>
              <a:rPr lang="en-US" sz="2000" b="1" dirty="0"/>
              <a:t>Public Rank: 			55</a:t>
            </a:r>
          </a:p>
          <a:p>
            <a:pPr marL="0" indent="0">
              <a:buNone/>
            </a:pPr>
            <a:r>
              <a:rPr lang="en-US" sz="2000" b="1" dirty="0"/>
              <a:t>Projected National Rank 		61</a:t>
            </a:r>
          </a:p>
          <a:p>
            <a:pPr marL="0" indent="0">
              <a:buNone/>
            </a:pPr>
            <a:r>
              <a:rPr lang="en-US" sz="2000" b="1" dirty="0"/>
              <a:t>Projected Public Rank: 		40</a:t>
            </a:r>
          </a:p>
        </p:txBody>
      </p:sp>
      <p:sp>
        <p:nvSpPr>
          <p:cNvPr id="9" name="Title 5"/>
          <p:cNvSpPr txBox="1">
            <a:spLocks/>
          </p:cNvSpPr>
          <p:nvPr/>
        </p:nvSpPr>
        <p:spPr>
          <a:xfrm>
            <a:off x="4963885" y="558413"/>
            <a:ext cx="3973285" cy="53015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Times New Roman"/>
                <a:ea typeface="+mj-ea"/>
                <a:cs typeface="Times New Roman"/>
              </a:defRPr>
            </a:lvl1pPr>
          </a:lstStyle>
          <a:p>
            <a:pPr algn="r"/>
            <a:r>
              <a:rPr lang="en-US" sz="2800" dirty="0"/>
              <a:t>From $169M to $225M</a:t>
            </a:r>
          </a:p>
        </p:txBody>
      </p:sp>
    </p:spTree>
    <p:extLst>
      <p:ext uri="{BB962C8B-B14F-4D97-AF65-F5344CB8AC3E}">
        <p14:creationId xmlns:p14="http://schemas.microsoft.com/office/powerpoint/2010/main" val="3745514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8856" y="558413"/>
            <a:ext cx="4223657" cy="530158"/>
          </a:xfrm>
        </p:spPr>
        <p:txBody>
          <a:bodyPr>
            <a:normAutofit/>
          </a:bodyPr>
          <a:lstStyle/>
          <a:p>
            <a:pPr algn="l"/>
            <a:r>
              <a:rPr lang="en-US" sz="2800" dirty="0"/>
              <a:t>Student Selectivity</a:t>
            </a:r>
          </a:p>
        </p:txBody>
      </p:sp>
      <p:sp>
        <p:nvSpPr>
          <p:cNvPr id="7" name="Content Placeholder 6"/>
          <p:cNvSpPr>
            <a:spLocks noGrp="1"/>
          </p:cNvSpPr>
          <p:nvPr>
            <p:ph sz="half" idx="1"/>
          </p:nvPr>
        </p:nvSpPr>
        <p:spPr>
          <a:xfrm>
            <a:off x="228599" y="2013861"/>
            <a:ext cx="8708571" cy="4582881"/>
          </a:xfrm>
        </p:spPr>
        <p:txBody>
          <a:bodyPr>
            <a:normAutofit/>
          </a:bodyPr>
          <a:lstStyle/>
          <a:p>
            <a:pPr marL="0" indent="0">
              <a:buNone/>
            </a:pPr>
            <a:r>
              <a:rPr lang="en-US" sz="2400" dirty="0"/>
              <a:t>Strategy:</a:t>
            </a:r>
          </a:p>
          <a:p>
            <a:pPr marL="0" indent="0">
              <a:buNone/>
            </a:pPr>
            <a:r>
              <a:rPr lang="en-US" sz="1800" dirty="0"/>
              <a:t>Student Selectivity is a composite measure of student test scores, the percent of students in the top 10% of their class and the percent of applicants accepted. In each of these cases, the goal on each sub-measure is to </a:t>
            </a:r>
            <a:r>
              <a:rPr lang="en-US" sz="1800" dirty="0" smtClean="0"/>
              <a:t>enter </a:t>
            </a:r>
            <a:r>
              <a:rPr lang="en-US" sz="1800" dirty="0"/>
              <a:t>the top 25 publics. This will require a 5% point improvement on the latter two measures. FSU will take advantage of the Benequisto Scholarship Program to recruit National Merit Scholars from Florida and work on improving the show rate of students who are accepted. Improving the quality of enrolled students will improve all of the sub-measures.</a:t>
            </a:r>
          </a:p>
          <a:p>
            <a:pPr marL="0" indent="0">
              <a:buNone/>
            </a:pPr>
            <a:endParaRPr lang="en-US" sz="1800" dirty="0"/>
          </a:p>
          <a:p>
            <a:pPr marL="0" indent="0">
              <a:buNone/>
            </a:pPr>
            <a:r>
              <a:rPr lang="en-US" sz="2400" dirty="0"/>
              <a:t>Time Frame: </a:t>
            </a:r>
            <a:r>
              <a:rPr lang="en-US" sz="2000" dirty="0"/>
              <a:t>2018</a:t>
            </a:r>
          </a:p>
          <a:p>
            <a:pPr marL="0" indent="0">
              <a:buNone/>
            </a:pPr>
            <a:endParaRPr lang="en-US" sz="2000" dirty="0"/>
          </a:p>
          <a:p>
            <a:pPr marL="0" indent="0">
              <a:buNone/>
            </a:pPr>
            <a:r>
              <a:rPr lang="en-US" sz="2400" dirty="0"/>
              <a:t>Cost: </a:t>
            </a:r>
            <a:r>
              <a:rPr lang="en-US" sz="2000" dirty="0"/>
              <a:t>To be accomplished with existing Preeminence funded resources.</a:t>
            </a:r>
          </a:p>
        </p:txBody>
      </p:sp>
      <p:sp>
        <p:nvSpPr>
          <p:cNvPr id="8" name="Content Placeholder 6"/>
          <p:cNvSpPr>
            <a:spLocks noGrp="1"/>
          </p:cNvSpPr>
          <p:nvPr>
            <p:ph sz="half" idx="1"/>
          </p:nvPr>
        </p:nvSpPr>
        <p:spPr>
          <a:xfrm>
            <a:off x="228599" y="1153889"/>
            <a:ext cx="8708571" cy="794654"/>
          </a:xfrm>
        </p:spPr>
        <p:txBody>
          <a:bodyPr numCol="2">
            <a:normAutofit/>
          </a:bodyPr>
          <a:lstStyle/>
          <a:p>
            <a:pPr marL="0" indent="0">
              <a:buNone/>
            </a:pPr>
            <a:r>
              <a:rPr lang="en-US" sz="2000" b="1" dirty="0"/>
              <a:t>National Rank: 		89</a:t>
            </a:r>
          </a:p>
          <a:p>
            <a:pPr marL="0" indent="0">
              <a:buNone/>
            </a:pPr>
            <a:r>
              <a:rPr lang="en-US" sz="2000" b="1" dirty="0"/>
              <a:t>Public Rank: 			35</a:t>
            </a:r>
          </a:p>
          <a:p>
            <a:pPr marL="0" indent="0">
              <a:buNone/>
            </a:pPr>
            <a:r>
              <a:rPr lang="en-US" sz="2000" b="1" dirty="0"/>
              <a:t>Projected National Rank 		68</a:t>
            </a:r>
          </a:p>
          <a:p>
            <a:pPr marL="0" indent="0">
              <a:buNone/>
            </a:pPr>
            <a:r>
              <a:rPr lang="en-US" sz="2000" b="1" dirty="0"/>
              <a:t>Projected Public Rank: 		25</a:t>
            </a:r>
          </a:p>
        </p:txBody>
      </p:sp>
      <p:sp>
        <p:nvSpPr>
          <p:cNvPr id="9" name="Title 5"/>
          <p:cNvSpPr txBox="1">
            <a:spLocks/>
          </p:cNvSpPr>
          <p:nvPr/>
        </p:nvSpPr>
        <p:spPr>
          <a:xfrm>
            <a:off x="4963885" y="558413"/>
            <a:ext cx="3973285" cy="53015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Times New Roman"/>
                <a:ea typeface="+mj-ea"/>
                <a:cs typeface="Times New Roman"/>
              </a:defRPr>
            </a:lvl1pPr>
          </a:lstStyle>
          <a:p>
            <a:pPr algn="r"/>
            <a:r>
              <a:rPr lang="en-US" sz="2800" dirty="0"/>
              <a:t>From 89th to 68th</a:t>
            </a:r>
          </a:p>
        </p:txBody>
      </p:sp>
    </p:spTree>
    <p:extLst>
      <p:ext uri="{BB962C8B-B14F-4D97-AF65-F5344CB8AC3E}">
        <p14:creationId xmlns:p14="http://schemas.microsoft.com/office/powerpoint/2010/main" val="532651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8857" y="558413"/>
            <a:ext cx="4093030" cy="530158"/>
          </a:xfrm>
        </p:spPr>
        <p:txBody>
          <a:bodyPr>
            <a:normAutofit/>
          </a:bodyPr>
          <a:lstStyle/>
          <a:p>
            <a:pPr algn="l"/>
            <a:r>
              <a:rPr lang="en-US" sz="2800" dirty="0"/>
              <a:t>4-Year Graduation Rate</a:t>
            </a:r>
          </a:p>
        </p:txBody>
      </p:sp>
      <p:sp>
        <p:nvSpPr>
          <p:cNvPr id="7" name="Content Placeholder 6"/>
          <p:cNvSpPr>
            <a:spLocks noGrp="1"/>
          </p:cNvSpPr>
          <p:nvPr>
            <p:ph sz="half" idx="1"/>
          </p:nvPr>
        </p:nvSpPr>
        <p:spPr>
          <a:xfrm>
            <a:off x="228599" y="3367506"/>
            <a:ext cx="8708571" cy="3229235"/>
          </a:xfrm>
        </p:spPr>
        <p:txBody>
          <a:bodyPr>
            <a:normAutofit fontScale="92500" lnSpcReduction="10000"/>
          </a:bodyPr>
          <a:lstStyle/>
          <a:p>
            <a:pPr marL="0" indent="0">
              <a:buNone/>
            </a:pPr>
            <a:r>
              <a:rPr lang="en-US" sz="2400" dirty="0"/>
              <a:t>Strategy:</a:t>
            </a:r>
          </a:p>
          <a:p>
            <a:pPr marL="0" indent="0">
              <a:buNone/>
            </a:pPr>
            <a:r>
              <a:rPr lang="en-US" sz="1800" dirty="0"/>
              <a:t>FSU used existing resources to launch its Take 15 initiative. The results were </a:t>
            </a:r>
            <a:r>
              <a:rPr lang="en-US" sz="1800" dirty="0" smtClean="0"/>
              <a:t>dramatic, </a:t>
            </a:r>
            <a:r>
              <a:rPr lang="en-US" sz="1800" dirty="0"/>
              <a:t>and it is expected it will affect graduation rates particularly for the incoming </a:t>
            </a:r>
            <a:r>
              <a:rPr lang="en-US" sz="1800" dirty="0" smtClean="0"/>
              <a:t>freshman classes. </a:t>
            </a:r>
            <a:r>
              <a:rPr lang="en-US" sz="1800" dirty="0"/>
              <a:t>FSU is also increasing its high-impact practices and will be reducing class sizes as new faculty are hired. Preeminence investments in advising and post-graduation success should also add to our long-term gains in these areas, where FSU has been a national leader.</a:t>
            </a:r>
          </a:p>
          <a:p>
            <a:pPr marL="0" indent="0">
              <a:buNone/>
            </a:pPr>
            <a:endParaRPr lang="en-US" sz="1800" dirty="0"/>
          </a:p>
          <a:p>
            <a:pPr marL="0" indent="0">
              <a:buNone/>
            </a:pPr>
            <a:r>
              <a:rPr lang="en-US" sz="2400" dirty="0"/>
              <a:t>Time Frame: </a:t>
            </a:r>
            <a:r>
              <a:rPr lang="en-US" sz="2000" dirty="0" smtClean="0"/>
              <a:t>2021</a:t>
            </a:r>
            <a:endParaRPr lang="en-US" sz="2000" dirty="0"/>
          </a:p>
          <a:p>
            <a:pPr marL="0" indent="0">
              <a:buNone/>
            </a:pPr>
            <a:endParaRPr lang="en-US" sz="2000" dirty="0"/>
          </a:p>
          <a:p>
            <a:pPr marL="0" indent="0">
              <a:buNone/>
            </a:pPr>
            <a:r>
              <a:rPr lang="en-US" sz="2400" dirty="0"/>
              <a:t>Cost: </a:t>
            </a:r>
            <a:r>
              <a:rPr lang="en-US" sz="2000" dirty="0"/>
              <a:t>A portion of recurring Preeminence funding ($2M)</a:t>
            </a:r>
          </a:p>
        </p:txBody>
      </p:sp>
      <p:sp>
        <p:nvSpPr>
          <p:cNvPr id="8" name="Content Placeholder 6"/>
          <p:cNvSpPr>
            <a:spLocks noGrp="1"/>
          </p:cNvSpPr>
          <p:nvPr>
            <p:ph sz="half" idx="1"/>
          </p:nvPr>
        </p:nvSpPr>
        <p:spPr>
          <a:xfrm>
            <a:off x="228599" y="1070047"/>
            <a:ext cx="8708571" cy="751111"/>
          </a:xfrm>
        </p:spPr>
        <p:txBody>
          <a:bodyPr numCol="2">
            <a:noAutofit/>
          </a:bodyPr>
          <a:lstStyle/>
          <a:p>
            <a:pPr marL="0" indent="0">
              <a:buNone/>
            </a:pPr>
            <a:r>
              <a:rPr lang="en-US" sz="2000" b="1" dirty="0"/>
              <a:t>National Rank: 		73</a:t>
            </a:r>
          </a:p>
          <a:p>
            <a:pPr marL="0" indent="0">
              <a:buNone/>
            </a:pPr>
            <a:r>
              <a:rPr lang="en-US" sz="2000" b="1" dirty="0"/>
              <a:t>Public Rank: 			23</a:t>
            </a:r>
          </a:p>
          <a:p>
            <a:pPr marL="0" indent="0">
              <a:buNone/>
            </a:pPr>
            <a:r>
              <a:rPr lang="en-US" sz="2000" b="1" dirty="0"/>
              <a:t>Projected National Rank 		58</a:t>
            </a:r>
          </a:p>
          <a:p>
            <a:pPr marL="0" indent="0">
              <a:buNone/>
            </a:pPr>
            <a:r>
              <a:rPr lang="en-US" sz="2000" b="1" dirty="0"/>
              <a:t>Projected Public Rank: 		15</a:t>
            </a:r>
          </a:p>
        </p:txBody>
      </p:sp>
      <p:sp>
        <p:nvSpPr>
          <p:cNvPr id="9" name="Title 5"/>
          <p:cNvSpPr txBox="1">
            <a:spLocks/>
          </p:cNvSpPr>
          <p:nvPr/>
        </p:nvSpPr>
        <p:spPr>
          <a:xfrm>
            <a:off x="4963885" y="558413"/>
            <a:ext cx="3973285" cy="53015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Times New Roman"/>
                <a:ea typeface="+mj-ea"/>
                <a:cs typeface="Times New Roman"/>
              </a:defRPr>
            </a:lvl1pPr>
          </a:lstStyle>
          <a:p>
            <a:pPr algn="r"/>
            <a:r>
              <a:rPr lang="en-US" sz="2800" dirty="0"/>
              <a:t>From 62% to 66%</a:t>
            </a:r>
          </a:p>
        </p:txBody>
      </p:sp>
      <p:sp>
        <p:nvSpPr>
          <p:cNvPr id="10" name="Title 5"/>
          <p:cNvSpPr txBox="1">
            <a:spLocks/>
          </p:cNvSpPr>
          <p:nvPr/>
        </p:nvSpPr>
        <p:spPr>
          <a:xfrm>
            <a:off x="108857" y="1844838"/>
            <a:ext cx="4093030" cy="53015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Times New Roman"/>
                <a:ea typeface="+mj-ea"/>
                <a:cs typeface="Times New Roman"/>
              </a:defRPr>
            </a:lvl1pPr>
          </a:lstStyle>
          <a:p>
            <a:pPr algn="l"/>
            <a:r>
              <a:rPr lang="en-US" sz="2800" dirty="0"/>
              <a:t>6-Year Graduation Rate</a:t>
            </a:r>
          </a:p>
        </p:txBody>
      </p:sp>
      <p:sp>
        <p:nvSpPr>
          <p:cNvPr id="11" name="Content Placeholder 6"/>
          <p:cNvSpPr>
            <a:spLocks noGrp="1"/>
          </p:cNvSpPr>
          <p:nvPr>
            <p:ph sz="half" idx="1"/>
          </p:nvPr>
        </p:nvSpPr>
        <p:spPr>
          <a:xfrm>
            <a:off x="228598" y="2371754"/>
            <a:ext cx="8708571" cy="751111"/>
          </a:xfrm>
        </p:spPr>
        <p:txBody>
          <a:bodyPr numCol="2">
            <a:noAutofit/>
          </a:bodyPr>
          <a:lstStyle/>
          <a:p>
            <a:pPr marL="0" indent="0">
              <a:buNone/>
            </a:pPr>
            <a:r>
              <a:rPr lang="en-US" sz="2000" b="1" dirty="0"/>
              <a:t>National Rank: 		81</a:t>
            </a:r>
          </a:p>
          <a:p>
            <a:pPr marL="0" indent="0">
              <a:buNone/>
            </a:pPr>
            <a:r>
              <a:rPr lang="en-US" sz="2000" b="1" dirty="0"/>
              <a:t>Public Rank: 			32</a:t>
            </a:r>
          </a:p>
          <a:p>
            <a:pPr marL="0" indent="0">
              <a:buNone/>
            </a:pPr>
            <a:r>
              <a:rPr lang="en-US" sz="2000" b="1" dirty="0"/>
              <a:t>Projected National Rank 		69</a:t>
            </a:r>
          </a:p>
          <a:p>
            <a:pPr marL="0" indent="0">
              <a:buNone/>
            </a:pPr>
            <a:r>
              <a:rPr lang="en-US" sz="2000" b="1" dirty="0"/>
              <a:t>Projected Public Rank: 		25</a:t>
            </a:r>
          </a:p>
        </p:txBody>
      </p:sp>
      <p:sp>
        <p:nvSpPr>
          <p:cNvPr id="12" name="Title 5"/>
          <p:cNvSpPr txBox="1">
            <a:spLocks/>
          </p:cNvSpPr>
          <p:nvPr/>
        </p:nvSpPr>
        <p:spPr>
          <a:xfrm>
            <a:off x="4963884" y="1844838"/>
            <a:ext cx="3973285" cy="53015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Times New Roman"/>
                <a:ea typeface="+mj-ea"/>
                <a:cs typeface="Times New Roman"/>
              </a:defRPr>
            </a:lvl1pPr>
          </a:lstStyle>
          <a:p>
            <a:pPr algn="r"/>
            <a:r>
              <a:rPr lang="en-US" sz="2800" dirty="0"/>
              <a:t>From 77.5% to 80%</a:t>
            </a:r>
          </a:p>
        </p:txBody>
      </p:sp>
    </p:spTree>
    <p:extLst>
      <p:ext uri="{BB962C8B-B14F-4D97-AF65-F5344CB8AC3E}">
        <p14:creationId xmlns:p14="http://schemas.microsoft.com/office/powerpoint/2010/main" val="2239333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8856" y="558413"/>
            <a:ext cx="4223657" cy="530158"/>
          </a:xfrm>
        </p:spPr>
        <p:txBody>
          <a:bodyPr>
            <a:normAutofit/>
          </a:bodyPr>
          <a:lstStyle/>
          <a:p>
            <a:pPr algn="l"/>
            <a:r>
              <a:rPr lang="en-US" sz="2800" dirty="0"/>
              <a:t>Graduation Performance</a:t>
            </a:r>
          </a:p>
        </p:txBody>
      </p:sp>
      <p:sp>
        <p:nvSpPr>
          <p:cNvPr id="7" name="Content Placeholder 6"/>
          <p:cNvSpPr>
            <a:spLocks noGrp="1"/>
          </p:cNvSpPr>
          <p:nvPr>
            <p:ph sz="half" idx="1"/>
          </p:nvPr>
        </p:nvSpPr>
        <p:spPr>
          <a:xfrm>
            <a:off x="228599" y="2013861"/>
            <a:ext cx="8708571" cy="4582881"/>
          </a:xfrm>
        </p:spPr>
        <p:txBody>
          <a:bodyPr>
            <a:normAutofit/>
          </a:bodyPr>
          <a:lstStyle/>
          <a:p>
            <a:pPr marL="0" indent="0">
              <a:buNone/>
            </a:pPr>
            <a:r>
              <a:rPr lang="en-US" sz="2400" dirty="0"/>
              <a:t>Strategy:</a:t>
            </a:r>
          </a:p>
          <a:p>
            <a:pPr marL="0" indent="0">
              <a:buNone/>
            </a:pPr>
            <a:r>
              <a:rPr lang="en-US" sz="1800" dirty="0"/>
              <a:t>Graduation Rate Performance is a measure of actual six-year graduation rate versus the graduation rate that was predicted based on the characteristics of the class when it enrolled six years prior (79% – 70% = +9 percentage points). FSU continues to be a national leader in this area. All of our student success efforts contribute to this measure. This is an important measure as it not only reflects institutional efficiency, but </a:t>
            </a:r>
            <a:r>
              <a:rPr lang="en-US" sz="1800" dirty="0" smtClean="0"/>
              <a:t>is also </a:t>
            </a:r>
            <a:r>
              <a:rPr lang="en-US" sz="1800" dirty="0"/>
              <a:t>7.5% of the </a:t>
            </a:r>
            <a:r>
              <a:rPr lang="en-US" sz="1800" i="1" dirty="0"/>
              <a:t>U.S. News</a:t>
            </a:r>
            <a:r>
              <a:rPr lang="en-US" sz="1800" dirty="0"/>
              <a:t> </a:t>
            </a:r>
            <a:r>
              <a:rPr lang="en-US" sz="1800" dirty="0" smtClean="0"/>
              <a:t>Overall Ranking.</a:t>
            </a:r>
            <a:endParaRPr lang="en-US" sz="1800" dirty="0"/>
          </a:p>
          <a:p>
            <a:pPr marL="0" indent="0">
              <a:buNone/>
            </a:pPr>
            <a:endParaRPr lang="en-US" sz="1800" dirty="0"/>
          </a:p>
          <a:p>
            <a:pPr marL="0" indent="0">
              <a:buNone/>
            </a:pPr>
            <a:r>
              <a:rPr lang="en-US" sz="2400" dirty="0"/>
              <a:t>Time Frame: </a:t>
            </a:r>
            <a:r>
              <a:rPr lang="en-US" sz="2000" dirty="0"/>
              <a:t>2018</a:t>
            </a:r>
          </a:p>
          <a:p>
            <a:pPr marL="0" indent="0">
              <a:buNone/>
            </a:pPr>
            <a:endParaRPr lang="en-US" sz="2000" dirty="0"/>
          </a:p>
          <a:p>
            <a:pPr marL="0" indent="0">
              <a:buNone/>
            </a:pPr>
            <a:r>
              <a:rPr lang="en-US" sz="2400" dirty="0"/>
              <a:t>Cost: </a:t>
            </a:r>
            <a:r>
              <a:rPr lang="en-US" sz="2000" dirty="0"/>
              <a:t>To be accomplished with existing and requested Preeminence funded student success resources. ($2M)</a:t>
            </a:r>
          </a:p>
        </p:txBody>
      </p:sp>
      <p:sp>
        <p:nvSpPr>
          <p:cNvPr id="8" name="Content Placeholder 6"/>
          <p:cNvSpPr>
            <a:spLocks noGrp="1"/>
          </p:cNvSpPr>
          <p:nvPr>
            <p:ph sz="half" idx="1"/>
          </p:nvPr>
        </p:nvSpPr>
        <p:spPr>
          <a:xfrm>
            <a:off x="228599" y="1153889"/>
            <a:ext cx="8708571" cy="794654"/>
          </a:xfrm>
        </p:spPr>
        <p:txBody>
          <a:bodyPr numCol="2">
            <a:normAutofit/>
          </a:bodyPr>
          <a:lstStyle/>
          <a:p>
            <a:pPr marL="0" indent="0">
              <a:buNone/>
            </a:pPr>
            <a:r>
              <a:rPr lang="en-US" sz="2000" b="1" dirty="0"/>
              <a:t>National Rank: 		27</a:t>
            </a:r>
          </a:p>
          <a:p>
            <a:pPr marL="0" indent="0">
              <a:buNone/>
            </a:pPr>
            <a:r>
              <a:rPr lang="en-US" sz="2000" b="1" dirty="0"/>
              <a:t>Public Rank: 			16</a:t>
            </a:r>
          </a:p>
          <a:p>
            <a:pPr marL="0" indent="0">
              <a:buNone/>
            </a:pPr>
            <a:r>
              <a:rPr lang="en-US" sz="2000" b="1" dirty="0"/>
              <a:t>Projected National Rank 		21</a:t>
            </a:r>
          </a:p>
          <a:p>
            <a:pPr marL="0" indent="0">
              <a:buNone/>
            </a:pPr>
            <a:r>
              <a:rPr lang="en-US" sz="2000" b="1" dirty="0"/>
              <a:t>Projected Public Rank: 		12</a:t>
            </a:r>
          </a:p>
        </p:txBody>
      </p:sp>
      <p:sp>
        <p:nvSpPr>
          <p:cNvPr id="9" name="Title 5"/>
          <p:cNvSpPr txBox="1">
            <a:spLocks/>
          </p:cNvSpPr>
          <p:nvPr/>
        </p:nvSpPr>
        <p:spPr>
          <a:xfrm>
            <a:off x="4963885" y="558413"/>
            <a:ext cx="3973285" cy="53015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Times New Roman"/>
                <a:ea typeface="+mj-ea"/>
                <a:cs typeface="Times New Roman"/>
              </a:defRPr>
            </a:lvl1pPr>
          </a:lstStyle>
          <a:p>
            <a:pPr algn="r"/>
            <a:r>
              <a:rPr lang="en-US" sz="2800" dirty="0"/>
              <a:t>From +9 to +10</a:t>
            </a:r>
          </a:p>
        </p:txBody>
      </p:sp>
    </p:spTree>
    <p:extLst>
      <p:ext uri="{BB962C8B-B14F-4D97-AF65-F5344CB8AC3E}">
        <p14:creationId xmlns:p14="http://schemas.microsoft.com/office/powerpoint/2010/main" val="4092317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8857" y="558413"/>
            <a:ext cx="4093030" cy="530158"/>
          </a:xfrm>
        </p:spPr>
        <p:txBody>
          <a:bodyPr>
            <a:normAutofit/>
          </a:bodyPr>
          <a:lstStyle/>
          <a:p>
            <a:pPr algn="l"/>
            <a:r>
              <a:rPr lang="en-US" sz="2800" dirty="0"/>
              <a:t>Peer Assessment</a:t>
            </a:r>
          </a:p>
        </p:txBody>
      </p:sp>
      <p:sp>
        <p:nvSpPr>
          <p:cNvPr id="7" name="Content Placeholder 6"/>
          <p:cNvSpPr>
            <a:spLocks noGrp="1"/>
          </p:cNvSpPr>
          <p:nvPr>
            <p:ph sz="half" idx="1"/>
          </p:nvPr>
        </p:nvSpPr>
        <p:spPr>
          <a:xfrm>
            <a:off x="228599" y="3367506"/>
            <a:ext cx="8708571" cy="3229235"/>
          </a:xfrm>
        </p:spPr>
        <p:txBody>
          <a:bodyPr>
            <a:normAutofit fontScale="92500" lnSpcReduction="10000"/>
          </a:bodyPr>
          <a:lstStyle/>
          <a:p>
            <a:pPr marL="0" indent="0">
              <a:buNone/>
            </a:pPr>
            <a:r>
              <a:rPr lang="en-US" sz="2400" dirty="0"/>
              <a:t>Strategy:</a:t>
            </a:r>
          </a:p>
          <a:p>
            <a:pPr marL="0" indent="0">
              <a:buNone/>
            </a:pPr>
            <a:r>
              <a:rPr lang="en-US" sz="1800" dirty="0"/>
              <a:t>Peer assessments are driven by recognition of research and publications expertise and student success among other factors. FSU plans to </a:t>
            </a:r>
            <a:r>
              <a:rPr lang="en-US" sz="1800" dirty="0" smtClean="0"/>
              <a:t>use its faculty </a:t>
            </a:r>
            <a:r>
              <a:rPr lang="en-US" sz="1800" dirty="0"/>
              <a:t>hiring initiative </a:t>
            </a:r>
            <a:r>
              <a:rPr lang="en-US" sz="1800" dirty="0" smtClean="0"/>
              <a:t>to </a:t>
            </a:r>
            <a:r>
              <a:rPr lang="en-US" sz="1800" dirty="0"/>
              <a:t>capture the attention of our university peers who have historically underrated both FSU and UF. High School Counselor ratings should be affected by recruitment of top students and our continued student success. These increases will be the culmination of all the activities listed. </a:t>
            </a:r>
          </a:p>
          <a:p>
            <a:pPr marL="0" indent="0">
              <a:buNone/>
            </a:pPr>
            <a:endParaRPr lang="en-US" sz="1800" dirty="0"/>
          </a:p>
          <a:p>
            <a:pPr marL="0" indent="0">
              <a:buNone/>
            </a:pPr>
            <a:r>
              <a:rPr lang="en-US" sz="2400" dirty="0"/>
              <a:t>Time Frame: </a:t>
            </a:r>
            <a:r>
              <a:rPr lang="en-US" sz="2000" dirty="0"/>
              <a:t>2022</a:t>
            </a:r>
          </a:p>
          <a:p>
            <a:pPr marL="0" indent="0">
              <a:buNone/>
            </a:pPr>
            <a:endParaRPr lang="en-US" sz="2000" dirty="0"/>
          </a:p>
          <a:p>
            <a:pPr marL="0" indent="0">
              <a:buNone/>
            </a:pPr>
            <a:r>
              <a:rPr lang="en-US" sz="2400" dirty="0"/>
              <a:t>Cost: </a:t>
            </a:r>
            <a:r>
              <a:rPr lang="en-US" sz="2000" dirty="0"/>
              <a:t>No direct cost other than usual marketing materials. </a:t>
            </a:r>
          </a:p>
        </p:txBody>
      </p:sp>
      <p:sp>
        <p:nvSpPr>
          <p:cNvPr id="8" name="Content Placeholder 6"/>
          <p:cNvSpPr>
            <a:spLocks noGrp="1"/>
          </p:cNvSpPr>
          <p:nvPr>
            <p:ph sz="half" idx="1"/>
          </p:nvPr>
        </p:nvSpPr>
        <p:spPr>
          <a:xfrm>
            <a:off x="228599" y="1070047"/>
            <a:ext cx="8708571" cy="751111"/>
          </a:xfrm>
        </p:spPr>
        <p:txBody>
          <a:bodyPr numCol="2">
            <a:noAutofit/>
          </a:bodyPr>
          <a:lstStyle/>
          <a:p>
            <a:pPr marL="0" indent="0">
              <a:buNone/>
            </a:pPr>
            <a:r>
              <a:rPr lang="en-US" sz="2000" b="1" dirty="0"/>
              <a:t>National Rank: 		88</a:t>
            </a:r>
          </a:p>
          <a:p>
            <a:pPr marL="0" indent="0">
              <a:buNone/>
            </a:pPr>
            <a:r>
              <a:rPr lang="en-US" sz="2000" b="1" dirty="0"/>
              <a:t>Public Rank: 			44</a:t>
            </a:r>
          </a:p>
          <a:p>
            <a:pPr marL="0" indent="0">
              <a:buNone/>
            </a:pPr>
            <a:r>
              <a:rPr lang="en-US" sz="2000" b="1" dirty="0"/>
              <a:t>Projected National Rank 		66</a:t>
            </a:r>
          </a:p>
          <a:p>
            <a:pPr marL="0" indent="0">
              <a:buNone/>
            </a:pPr>
            <a:r>
              <a:rPr lang="en-US" sz="2000" b="1" dirty="0"/>
              <a:t>Projected Public Rank: 		32</a:t>
            </a:r>
          </a:p>
        </p:txBody>
      </p:sp>
      <p:sp>
        <p:nvSpPr>
          <p:cNvPr id="9" name="Title 5"/>
          <p:cNvSpPr txBox="1">
            <a:spLocks/>
          </p:cNvSpPr>
          <p:nvPr/>
        </p:nvSpPr>
        <p:spPr>
          <a:xfrm>
            <a:off x="4963885" y="558413"/>
            <a:ext cx="3973285" cy="53015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Times New Roman"/>
                <a:ea typeface="+mj-ea"/>
                <a:cs typeface="Times New Roman"/>
              </a:defRPr>
            </a:lvl1pPr>
          </a:lstStyle>
          <a:p>
            <a:pPr algn="r"/>
            <a:r>
              <a:rPr lang="en-US" sz="2800" dirty="0"/>
              <a:t>From 3.1 to 3.3</a:t>
            </a:r>
          </a:p>
        </p:txBody>
      </p:sp>
      <p:sp>
        <p:nvSpPr>
          <p:cNvPr id="10" name="Title 5"/>
          <p:cNvSpPr txBox="1">
            <a:spLocks/>
          </p:cNvSpPr>
          <p:nvPr/>
        </p:nvSpPr>
        <p:spPr>
          <a:xfrm>
            <a:off x="108857" y="1844838"/>
            <a:ext cx="4093030" cy="53015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Times New Roman"/>
                <a:ea typeface="+mj-ea"/>
                <a:cs typeface="Times New Roman"/>
              </a:defRPr>
            </a:lvl1pPr>
          </a:lstStyle>
          <a:p>
            <a:pPr algn="l"/>
            <a:r>
              <a:rPr lang="en-US" sz="2800" dirty="0"/>
              <a:t>HS Counselor Ratings</a:t>
            </a:r>
          </a:p>
        </p:txBody>
      </p:sp>
      <p:sp>
        <p:nvSpPr>
          <p:cNvPr id="11" name="Content Placeholder 6"/>
          <p:cNvSpPr>
            <a:spLocks noGrp="1"/>
          </p:cNvSpPr>
          <p:nvPr>
            <p:ph sz="half" idx="1"/>
          </p:nvPr>
        </p:nvSpPr>
        <p:spPr>
          <a:xfrm>
            <a:off x="228598" y="2371754"/>
            <a:ext cx="8708571" cy="751111"/>
          </a:xfrm>
        </p:spPr>
        <p:txBody>
          <a:bodyPr numCol="2">
            <a:noAutofit/>
          </a:bodyPr>
          <a:lstStyle/>
          <a:p>
            <a:pPr marL="0" indent="0">
              <a:buNone/>
            </a:pPr>
            <a:r>
              <a:rPr lang="en-US" sz="2000" b="1" dirty="0"/>
              <a:t>National Rank: 		117</a:t>
            </a:r>
          </a:p>
          <a:p>
            <a:pPr marL="0" indent="0">
              <a:buNone/>
            </a:pPr>
            <a:r>
              <a:rPr lang="en-US" sz="2000" b="1" dirty="0"/>
              <a:t>Public Rank: 			53</a:t>
            </a:r>
          </a:p>
          <a:p>
            <a:pPr marL="0" indent="0">
              <a:buNone/>
            </a:pPr>
            <a:r>
              <a:rPr lang="en-US" sz="2000" b="1" dirty="0"/>
              <a:t>Projected National Rank 		67</a:t>
            </a:r>
          </a:p>
          <a:p>
            <a:pPr marL="0" indent="0">
              <a:buNone/>
            </a:pPr>
            <a:r>
              <a:rPr lang="en-US" sz="2000" b="1" dirty="0"/>
              <a:t>Projected Public Rank: 		24</a:t>
            </a:r>
          </a:p>
        </p:txBody>
      </p:sp>
      <p:sp>
        <p:nvSpPr>
          <p:cNvPr id="12" name="Title 5"/>
          <p:cNvSpPr txBox="1">
            <a:spLocks/>
          </p:cNvSpPr>
          <p:nvPr/>
        </p:nvSpPr>
        <p:spPr>
          <a:xfrm>
            <a:off x="4963884" y="1844838"/>
            <a:ext cx="3973285" cy="53015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Times New Roman"/>
                <a:ea typeface="+mj-ea"/>
                <a:cs typeface="Times New Roman"/>
              </a:defRPr>
            </a:lvl1pPr>
          </a:lstStyle>
          <a:p>
            <a:pPr algn="r"/>
            <a:r>
              <a:rPr lang="en-US" sz="2800" dirty="0"/>
              <a:t>From 3.6 to 3.9</a:t>
            </a:r>
          </a:p>
        </p:txBody>
      </p:sp>
    </p:spTree>
    <p:extLst>
      <p:ext uri="{BB962C8B-B14F-4D97-AF65-F5344CB8AC3E}">
        <p14:creationId xmlns:p14="http://schemas.microsoft.com/office/powerpoint/2010/main" val="1856838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i="1" dirty="0" smtClean="0"/>
              <a:t>U.S. News </a:t>
            </a:r>
            <a:r>
              <a:rPr lang="en-US" dirty="0"/>
              <a:t>Comparison Institutions</a:t>
            </a: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3195251703"/>
              </p:ext>
            </p:extLst>
          </p:nvPr>
        </p:nvGraphicFramePr>
        <p:xfrm>
          <a:off x="457200" y="2189163"/>
          <a:ext cx="4038600" cy="4079240"/>
        </p:xfrm>
        <a:graphic>
          <a:graphicData uri="http://schemas.openxmlformats.org/drawingml/2006/table">
            <a:tbl>
              <a:tblPr firstRow="1" bandRow="1">
                <a:tableStyleId>{5C22544A-7EE6-4342-B048-85BDC9FD1C3A}</a:tableStyleId>
              </a:tblPr>
              <a:tblGrid>
                <a:gridCol w="555171">
                  <a:extLst>
                    <a:ext uri="{9D8B030D-6E8A-4147-A177-3AD203B41FA5}">
                      <a16:colId xmlns:a16="http://schemas.microsoft.com/office/drawing/2014/main" xmlns="" val="3673960715"/>
                    </a:ext>
                  </a:extLst>
                </a:gridCol>
                <a:gridCol w="3483429">
                  <a:extLst>
                    <a:ext uri="{9D8B030D-6E8A-4147-A177-3AD203B41FA5}">
                      <a16:colId xmlns:a16="http://schemas.microsoft.com/office/drawing/2014/main" xmlns="" val="3658360720"/>
                    </a:ext>
                  </a:extLst>
                </a:gridCol>
              </a:tblGrid>
              <a:tr h="370840">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Rank</a:t>
                      </a:r>
                    </a:p>
                  </a:txBody>
                  <a:tcPr marL="6350" marR="6350" marT="6350" marB="0" anchor="b"/>
                </a:tc>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Institution</a:t>
                      </a:r>
                    </a:p>
                  </a:txBody>
                  <a:tcPr marL="6350" marR="6350" marT="6350" marB="0" anchor="b"/>
                </a:tc>
                <a:extLst>
                  <a:ext uri="{0D108BD9-81ED-4DB2-BD59-A6C34878D82A}">
                    <a16:rowId xmlns:a16="http://schemas.microsoft.com/office/drawing/2014/main" xmlns="" val="1560440831"/>
                  </a:ext>
                </a:extLst>
              </a:tr>
              <a:tr h="370840">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20</a:t>
                      </a:r>
                    </a:p>
                  </a:txBody>
                  <a:tcPr marL="6350" marR="6350" marT="6350" marB="0" anchor="b"/>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Purdue University</a:t>
                      </a:r>
                    </a:p>
                  </a:txBody>
                  <a:tcPr marL="6350" marR="6350" marT="6350" marB="0" anchor="b"/>
                </a:tc>
                <a:extLst>
                  <a:ext uri="{0D108BD9-81ED-4DB2-BD59-A6C34878D82A}">
                    <a16:rowId xmlns:a16="http://schemas.microsoft.com/office/drawing/2014/main" xmlns="" val="14401374"/>
                  </a:ext>
                </a:extLst>
              </a:tr>
              <a:tr h="370840">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20</a:t>
                      </a:r>
                    </a:p>
                  </a:txBody>
                  <a:tcPr marL="6350" marR="6350" marT="6350" marB="0" anchor="b"/>
                </a:tc>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University of Connecticut</a:t>
                      </a:r>
                    </a:p>
                  </a:txBody>
                  <a:tcPr marL="6350" marR="6350" marT="6350" marB="0" anchor="b"/>
                </a:tc>
                <a:extLst>
                  <a:ext uri="{0D108BD9-81ED-4DB2-BD59-A6C34878D82A}">
                    <a16:rowId xmlns:a16="http://schemas.microsoft.com/office/drawing/2014/main" xmlns="" val="2418424387"/>
                  </a:ext>
                </a:extLst>
              </a:tr>
              <a:tr h="370840">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20</a:t>
                      </a:r>
                    </a:p>
                  </a:txBody>
                  <a:tcPr marL="6350" marR="6350" marT="6350" marB="0" anchor="b"/>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University of Maryland</a:t>
                      </a:r>
                    </a:p>
                  </a:txBody>
                  <a:tcPr marL="6350" marR="6350" marT="6350" marB="0" anchor="b"/>
                </a:tc>
                <a:extLst>
                  <a:ext uri="{0D108BD9-81ED-4DB2-BD59-A6C34878D82A}">
                    <a16:rowId xmlns:a16="http://schemas.microsoft.com/office/drawing/2014/main" xmlns="" val="413997594"/>
                  </a:ext>
                </a:extLst>
              </a:tr>
              <a:tr h="370840">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23</a:t>
                      </a:r>
                    </a:p>
                  </a:txBody>
                  <a:tcPr marL="6350" marR="6350" marT="6350" marB="0" anchor="b"/>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Clemson University</a:t>
                      </a:r>
                    </a:p>
                  </a:txBody>
                  <a:tcPr marL="6350" marR="6350" marT="6350" marB="0" anchor="b"/>
                </a:tc>
                <a:extLst>
                  <a:ext uri="{0D108BD9-81ED-4DB2-BD59-A6C34878D82A}">
                    <a16:rowId xmlns:a16="http://schemas.microsoft.com/office/drawing/2014/main" xmlns="" val="4003271809"/>
                  </a:ext>
                </a:extLst>
              </a:tr>
              <a:tr h="370840">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24</a:t>
                      </a:r>
                    </a:p>
                  </a:txBody>
                  <a:tcPr marL="6350" marR="6350" marT="6350" marB="0" anchor="b">
                    <a:solidFill>
                      <a:schemeClr val="accent3">
                        <a:lumMod val="40000"/>
                        <a:lumOff val="60000"/>
                      </a:schemeClr>
                    </a:solidFill>
                  </a:tcPr>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University of Pittsburgh</a:t>
                      </a:r>
                    </a:p>
                  </a:txBody>
                  <a:tcPr marL="6350" marR="6350" marT="6350" marB="0" anchor="b">
                    <a:solidFill>
                      <a:schemeClr val="accent3">
                        <a:lumMod val="40000"/>
                        <a:lumOff val="60000"/>
                      </a:schemeClr>
                    </a:solidFill>
                  </a:tcPr>
                </a:tc>
                <a:extLst>
                  <a:ext uri="{0D108BD9-81ED-4DB2-BD59-A6C34878D82A}">
                    <a16:rowId xmlns:a16="http://schemas.microsoft.com/office/drawing/2014/main" xmlns="" val="2384964239"/>
                  </a:ext>
                </a:extLst>
              </a:tr>
              <a:tr h="370840">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25</a:t>
                      </a:r>
                    </a:p>
                  </a:txBody>
                  <a:tcPr marL="6350" marR="6350" marT="6350" marB="0" anchor="b">
                    <a:solidFill>
                      <a:schemeClr val="accent3">
                        <a:lumMod val="40000"/>
                        <a:lumOff val="60000"/>
                      </a:schemeClr>
                    </a:solidFill>
                  </a:tcPr>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Rutgers</a:t>
                      </a:r>
                    </a:p>
                  </a:txBody>
                  <a:tcPr marL="6350" marR="6350" marT="6350" marB="0" anchor="b">
                    <a:solidFill>
                      <a:schemeClr val="accent3">
                        <a:lumMod val="40000"/>
                        <a:lumOff val="60000"/>
                      </a:schemeClr>
                    </a:solidFill>
                  </a:tcPr>
                </a:tc>
                <a:extLst>
                  <a:ext uri="{0D108BD9-81ED-4DB2-BD59-A6C34878D82A}">
                    <a16:rowId xmlns:a16="http://schemas.microsoft.com/office/drawing/2014/main" xmlns="" val="2533048733"/>
                  </a:ext>
                </a:extLst>
              </a:tr>
              <a:tr h="370840">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26</a:t>
                      </a:r>
                    </a:p>
                  </a:txBody>
                  <a:tcPr marL="6350" marR="6350" marT="6350" marB="0" anchor="b">
                    <a:solidFill>
                      <a:schemeClr val="accent3">
                        <a:lumMod val="40000"/>
                        <a:lumOff val="60000"/>
                      </a:schemeClr>
                    </a:solidFill>
                  </a:tcPr>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University of Minnesota</a:t>
                      </a:r>
                    </a:p>
                  </a:txBody>
                  <a:tcPr marL="6350" marR="6350" marT="6350" marB="0" anchor="b">
                    <a:solidFill>
                      <a:schemeClr val="accent3">
                        <a:lumMod val="40000"/>
                        <a:lumOff val="60000"/>
                      </a:schemeClr>
                    </a:solidFill>
                  </a:tcPr>
                </a:tc>
                <a:extLst>
                  <a:ext uri="{0D108BD9-81ED-4DB2-BD59-A6C34878D82A}">
                    <a16:rowId xmlns:a16="http://schemas.microsoft.com/office/drawing/2014/main" xmlns="" val="3834936377"/>
                  </a:ext>
                </a:extLst>
              </a:tr>
              <a:tr h="370840">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27</a:t>
                      </a:r>
                    </a:p>
                  </a:txBody>
                  <a:tcPr marL="6350" marR="6350" marT="6350" marB="0" anchor="b"/>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Texas A&amp;M University</a:t>
                      </a:r>
                    </a:p>
                  </a:txBody>
                  <a:tcPr marL="6350" marR="6350" marT="6350" marB="0" anchor="b"/>
                </a:tc>
                <a:extLst>
                  <a:ext uri="{0D108BD9-81ED-4DB2-BD59-A6C34878D82A}">
                    <a16:rowId xmlns:a16="http://schemas.microsoft.com/office/drawing/2014/main" xmlns="" val="3302445260"/>
                  </a:ext>
                </a:extLst>
              </a:tr>
              <a:tr h="370840">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27</a:t>
                      </a:r>
                    </a:p>
                  </a:txBody>
                  <a:tcPr marL="6350" marR="6350" marT="6350" marB="0" anchor="b"/>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University of Massachusetts</a:t>
                      </a:r>
                    </a:p>
                  </a:txBody>
                  <a:tcPr marL="6350" marR="6350" marT="6350" marB="0" anchor="b"/>
                </a:tc>
                <a:extLst>
                  <a:ext uri="{0D108BD9-81ED-4DB2-BD59-A6C34878D82A}">
                    <a16:rowId xmlns:a16="http://schemas.microsoft.com/office/drawing/2014/main" xmlns="" val="1343688511"/>
                  </a:ext>
                </a:extLst>
              </a:tr>
              <a:tr h="370840">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27</a:t>
                      </a:r>
                    </a:p>
                  </a:txBody>
                  <a:tcPr marL="6350" marR="6350" marT="6350" marB="0" anchor="b"/>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Virginia Tech</a:t>
                      </a:r>
                    </a:p>
                  </a:txBody>
                  <a:tcPr marL="6350" marR="6350" marT="6350" marB="0" anchor="b"/>
                </a:tc>
                <a:extLst>
                  <a:ext uri="{0D108BD9-81ED-4DB2-BD59-A6C34878D82A}">
                    <a16:rowId xmlns:a16="http://schemas.microsoft.com/office/drawing/2014/main" xmlns="" val="1651612051"/>
                  </a:ext>
                </a:extLst>
              </a:tr>
            </a:tbl>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3482904683"/>
              </p:ext>
            </p:extLst>
          </p:nvPr>
        </p:nvGraphicFramePr>
        <p:xfrm>
          <a:off x="4648200" y="2189163"/>
          <a:ext cx="4038600" cy="4079240"/>
        </p:xfrm>
        <a:graphic>
          <a:graphicData uri="http://schemas.openxmlformats.org/drawingml/2006/table">
            <a:tbl>
              <a:tblPr firstRow="1" bandRow="1">
                <a:tableStyleId>{5C22544A-7EE6-4342-B048-85BDC9FD1C3A}</a:tableStyleId>
              </a:tblPr>
              <a:tblGrid>
                <a:gridCol w="587829">
                  <a:extLst>
                    <a:ext uri="{9D8B030D-6E8A-4147-A177-3AD203B41FA5}">
                      <a16:colId xmlns:a16="http://schemas.microsoft.com/office/drawing/2014/main" xmlns="" val="1480731372"/>
                    </a:ext>
                  </a:extLst>
                </a:gridCol>
                <a:gridCol w="3450771">
                  <a:extLst>
                    <a:ext uri="{9D8B030D-6E8A-4147-A177-3AD203B41FA5}">
                      <a16:colId xmlns:a16="http://schemas.microsoft.com/office/drawing/2014/main" xmlns="" val="1604279503"/>
                    </a:ext>
                  </a:extLst>
                </a:gridCol>
              </a:tblGrid>
              <a:tr h="370840">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Rank</a:t>
                      </a:r>
                    </a:p>
                  </a:txBody>
                  <a:tcPr marL="6350" marR="6350" marT="6350" marB="0" anchor="b"/>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Institution</a:t>
                      </a:r>
                    </a:p>
                  </a:txBody>
                  <a:tcPr marL="6350" marR="6350" marT="6350" marB="0" anchor="b"/>
                </a:tc>
                <a:extLst>
                  <a:ext uri="{0D108BD9-81ED-4DB2-BD59-A6C34878D82A}">
                    <a16:rowId xmlns:a16="http://schemas.microsoft.com/office/drawing/2014/main" xmlns="" val="4035409211"/>
                  </a:ext>
                </a:extLst>
              </a:tr>
              <a:tr h="370840">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30</a:t>
                      </a:r>
                    </a:p>
                  </a:txBody>
                  <a:tcPr marL="6350" marR="6350" marT="6350" marB="0" anchor="b"/>
                </a:tc>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Miami University--Oxford</a:t>
                      </a:r>
                    </a:p>
                  </a:txBody>
                  <a:tcPr marL="6350" marR="6350" marT="6350" marB="0" anchor="b"/>
                </a:tc>
                <a:extLst>
                  <a:ext uri="{0D108BD9-81ED-4DB2-BD59-A6C34878D82A}">
                    <a16:rowId xmlns:a16="http://schemas.microsoft.com/office/drawing/2014/main" xmlns="" val="3002734235"/>
                  </a:ext>
                </a:extLst>
              </a:tr>
              <a:tr h="370840">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30</a:t>
                      </a:r>
                    </a:p>
                  </a:txBody>
                  <a:tcPr marL="6350" marR="6350" marT="6350" marB="0" anchor="b"/>
                </a:tc>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University of California--Santa Cruz</a:t>
                      </a:r>
                    </a:p>
                  </a:txBody>
                  <a:tcPr marL="6350" marR="6350" marT="6350" marB="0" anchor="b"/>
                </a:tc>
                <a:extLst>
                  <a:ext uri="{0D108BD9-81ED-4DB2-BD59-A6C34878D82A}">
                    <a16:rowId xmlns:a16="http://schemas.microsoft.com/office/drawing/2014/main" xmlns="" val="2921690222"/>
                  </a:ext>
                </a:extLst>
              </a:tr>
              <a:tr h="370840">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30</a:t>
                      </a:r>
                    </a:p>
                  </a:txBody>
                  <a:tcPr marL="6350" marR="6350" marT="6350" marB="0" anchor="b"/>
                </a:tc>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University of Delaware</a:t>
                      </a:r>
                    </a:p>
                  </a:txBody>
                  <a:tcPr marL="6350" marR="6350" marT="6350" marB="0" anchor="b"/>
                </a:tc>
                <a:extLst>
                  <a:ext uri="{0D108BD9-81ED-4DB2-BD59-A6C34878D82A}">
                    <a16:rowId xmlns:a16="http://schemas.microsoft.com/office/drawing/2014/main" xmlns="" val="2261025002"/>
                  </a:ext>
                </a:extLst>
              </a:tr>
              <a:tr h="370840">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33</a:t>
                      </a:r>
                    </a:p>
                  </a:txBody>
                  <a:tcPr marL="6350" marR="6350" marT="6350" marB="0" anchor="b"/>
                </a:tc>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Colorado School of Mines</a:t>
                      </a:r>
                    </a:p>
                  </a:txBody>
                  <a:tcPr marL="6350" marR="6350" marT="6350" marB="0" anchor="b"/>
                </a:tc>
                <a:extLst>
                  <a:ext uri="{0D108BD9-81ED-4DB2-BD59-A6C34878D82A}">
                    <a16:rowId xmlns:a16="http://schemas.microsoft.com/office/drawing/2014/main" xmlns="" val="1910078884"/>
                  </a:ext>
                </a:extLst>
              </a:tr>
              <a:tr h="370840">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33</a:t>
                      </a:r>
                    </a:p>
                  </a:txBody>
                  <a:tcPr marL="6350" marR="6350" marT="6350" marB="0" anchor="b"/>
                </a:tc>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Michigan State University</a:t>
                      </a:r>
                    </a:p>
                  </a:txBody>
                  <a:tcPr marL="6350" marR="6350" marT="6350" marB="0" anchor="b"/>
                </a:tc>
                <a:extLst>
                  <a:ext uri="{0D108BD9-81ED-4DB2-BD59-A6C34878D82A}">
                    <a16:rowId xmlns:a16="http://schemas.microsoft.com/office/drawing/2014/main" xmlns="" val="626922454"/>
                  </a:ext>
                </a:extLst>
              </a:tr>
              <a:tr h="370840">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33</a:t>
                      </a:r>
                    </a:p>
                  </a:txBody>
                  <a:tcPr marL="6350" marR="6350" marT="6350" marB="0" anchor="b"/>
                </a:tc>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University of Iowa</a:t>
                      </a:r>
                    </a:p>
                  </a:txBody>
                  <a:tcPr marL="6350" marR="6350" marT="6350" marB="0" anchor="b"/>
                </a:tc>
                <a:extLst>
                  <a:ext uri="{0D108BD9-81ED-4DB2-BD59-A6C34878D82A}">
                    <a16:rowId xmlns:a16="http://schemas.microsoft.com/office/drawing/2014/main" xmlns="" val="3715712252"/>
                  </a:ext>
                </a:extLst>
              </a:tr>
              <a:tr h="370840">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36</a:t>
                      </a:r>
                    </a:p>
                  </a:txBody>
                  <a:tcPr marL="6350" marR="6350" marT="6350" marB="0" anchor="b"/>
                </a:tc>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Binghamton University--SUNY</a:t>
                      </a:r>
                    </a:p>
                  </a:txBody>
                  <a:tcPr marL="6350" marR="6350" marT="6350" marB="0" anchor="b"/>
                </a:tc>
                <a:extLst>
                  <a:ext uri="{0D108BD9-81ED-4DB2-BD59-A6C34878D82A}">
                    <a16:rowId xmlns:a16="http://schemas.microsoft.com/office/drawing/2014/main" xmlns="" val="2783784021"/>
                  </a:ext>
                </a:extLst>
              </a:tr>
              <a:tr h="370840">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36</a:t>
                      </a:r>
                    </a:p>
                  </a:txBody>
                  <a:tcPr marL="6350" marR="6350" marT="6350" marB="0" anchor="b"/>
                </a:tc>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Indiana University--Bloomington</a:t>
                      </a:r>
                    </a:p>
                  </a:txBody>
                  <a:tcPr marL="6350" marR="6350" marT="6350" marB="0" anchor="b"/>
                </a:tc>
                <a:extLst>
                  <a:ext uri="{0D108BD9-81ED-4DB2-BD59-A6C34878D82A}">
                    <a16:rowId xmlns:a16="http://schemas.microsoft.com/office/drawing/2014/main" xmlns="" val="3962288915"/>
                  </a:ext>
                </a:extLst>
              </a:tr>
              <a:tr h="370840">
                <a:tc>
                  <a:txBody>
                    <a:bodyPr/>
                    <a:lstStyle/>
                    <a:p>
                      <a:pPr algn="l" fontAlgn="b"/>
                      <a:r>
                        <a:rPr lang="en-US" sz="1600" b="0" i="0" u="none" strike="noStrike" dirty="0">
                          <a:solidFill>
                            <a:schemeClr val="bg1"/>
                          </a:solidFill>
                          <a:effectLst/>
                          <a:latin typeface="Arial" panose="020B0604020202020204" pitchFamily="34" charset="0"/>
                          <a:cs typeface="Arial" panose="020B0604020202020204" pitchFamily="34" charset="0"/>
                        </a:rPr>
                        <a:t>38</a:t>
                      </a:r>
                    </a:p>
                  </a:txBody>
                  <a:tcPr marL="6350" marR="6350" marT="6350" marB="0" anchor="b">
                    <a:solidFill>
                      <a:schemeClr val="bg2">
                        <a:lumMod val="50000"/>
                      </a:schemeClr>
                    </a:solidFill>
                  </a:tcPr>
                </a:tc>
                <a:tc>
                  <a:txBody>
                    <a:bodyPr/>
                    <a:lstStyle/>
                    <a:p>
                      <a:pPr algn="l" fontAlgn="b"/>
                      <a:r>
                        <a:rPr lang="en-US" sz="1600" b="0" i="0" u="none" strike="noStrike" dirty="0">
                          <a:solidFill>
                            <a:schemeClr val="bg1"/>
                          </a:solidFill>
                          <a:effectLst/>
                          <a:latin typeface="Arial" panose="020B0604020202020204" pitchFamily="34" charset="0"/>
                          <a:cs typeface="Arial" panose="020B0604020202020204" pitchFamily="34" charset="0"/>
                        </a:rPr>
                        <a:t>Florida State University</a:t>
                      </a:r>
                    </a:p>
                  </a:txBody>
                  <a:tcPr marL="6350" marR="6350" marT="6350" marB="0" anchor="b">
                    <a:solidFill>
                      <a:schemeClr val="bg2">
                        <a:lumMod val="50000"/>
                      </a:schemeClr>
                    </a:solidFill>
                  </a:tcPr>
                </a:tc>
                <a:extLst>
                  <a:ext uri="{0D108BD9-81ED-4DB2-BD59-A6C34878D82A}">
                    <a16:rowId xmlns:a16="http://schemas.microsoft.com/office/drawing/2014/main" xmlns="" val="3099667031"/>
                  </a:ext>
                </a:extLst>
              </a:tr>
              <a:tr h="370840">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38</a:t>
                      </a:r>
                    </a:p>
                  </a:txBody>
                  <a:tcPr marL="6350" marR="6350" marT="6350" marB="0" anchor="b"/>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North Carolina State University</a:t>
                      </a:r>
                    </a:p>
                  </a:txBody>
                  <a:tcPr marL="6350" marR="6350" marT="6350" marB="0" anchor="b"/>
                </a:tc>
                <a:extLst>
                  <a:ext uri="{0D108BD9-81ED-4DB2-BD59-A6C34878D82A}">
                    <a16:rowId xmlns:a16="http://schemas.microsoft.com/office/drawing/2014/main" xmlns="" val="1315504495"/>
                  </a:ext>
                </a:extLst>
              </a:tr>
            </a:tbl>
          </a:graphicData>
        </a:graphic>
      </p:graphicFrame>
    </p:spTree>
    <p:extLst>
      <p:ext uri="{BB962C8B-B14F-4D97-AF65-F5344CB8AC3E}">
        <p14:creationId xmlns:p14="http://schemas.microsoft.com/office/powerpoint/2010/main" val="677115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38</a:t>
            </a:r>
            <a:r>
              <a:rPr lang="en-US" baseline="30000" dirty="0"/>
              <a:t>th</a:t>
            </a:r>
            <a:r>
              <a:rPr lang="en-US" dirty="0"/>
              <a:t> Ranked Public University</a:t>
            </a:r>
          </a:p>
        </p:txBody>
      </p:sp>
      <p:sp>
        <p:nvSpPr>
          <p:cNvPr id="3" name="Content Placeholder 2"/>
          <p:cNvSpPr>
            <a:spLocks noGrp="1"/>
          </p:cNvSpPr>
          <p:nvPr>
            <p:ph sz="half" idx="1"/>
          </p:nvPr>
        </p:nvSpPr>
        <p:spPr>
          <a:xfrm>
            <a:off x="457200" y="2189651"/>
            <a:ext cx="3552738" cy="3808478"/>
          </a:xfrm>
        </p:spPr>
        <p:txBody>
          <a:bodyPr>
            <a:normAutofit lnSpcReduction="10000"/>
          </a:bodyPr>
          <a:lstStyle/>
          <a:p>
            <a:pPr marL="0" indent="0">
              <a:buNone/>
            </a:pPr>
            <a:endParaRPr lang="en-US" sz="2400" dirty="0"/>
          </a:p>
          <a:p>
            <a:pPr marL="0" indent="0">
              <a:buNone/>
            </a:pPr>
            <a:r>
              <a:rPr lang="en-US" sz="2400" dirty="0" smtClean="0"/>
              <a:t>Five-rank </a:t>
            </a:r>
            <a:r>
              <a:rPr lang="en-US" sz="2400" dirty="0"/>
              <a:t>increase over last year.</a:t>
            </a:r>
          </a:p>
          <a:p>
            <a:pPr marL="0" indent="0">
              <a:buNone/>
            </a:pPr>
            <a:endParaRPr lang="en-US" sz="2400" dirty="0"/>
          </a:p>
          <a:p>
            <a:pPr marL="0" indent="0">
              <a:buNone/>
            </a:pPr>
            <a:r>
              <a:rPr lang="en-US" sz="2400" dirty="0"/>
              <a:t>Greatest gain among all of the top 50 public universities. </a:t>
            </a:r>
          </a:p>
          <a:p>
            <a:pPr marL="0" indent="0">
              <a:buNone/>
            </a:pPr>
            <a:endParaRPr lang="en-US" sz="2400" dirty="0"/>
          </a:p>
          <a:p>
            <a:pPr marL="0" indent="0">
              <a:buNone/>
            </a:pPr>
            <a:r>
              <a:rPr lang="en-US" sz="2400" dirty="0"/>
              <a:t>Up 16 places in the past decade.</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4240230" y="2483141"/>
            <a:ext cx="4446570" cy="2964380"/>
          </a:xfrm>
        </p:spPr>
      </p:pic>
    </p:spTree>
    <p:extLst>
      <p:ext uri="{BB962C8B-B14F-4D97-AF65-F5344CB8AC3E}">
        <p14:creationId xmlns:p14="http://schemas.microsoft.com/office/powerpoint/2010/main" val="804187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LBR Funding Summary</a:t>
            </a:r>
            <a:endParaRPr lang="en-US" dirty="0"/>
          </a:p>
        </p:txBody>
      </p:sp>
      <p:sp>
        <p:nvSpPr>
          <p:cNvPr id="7" name="Content Placeholder 6"/>
          <p:cNvSpPr>
            <a:spLocks noGrp="1"/>
          </p:cNvSpPr>
          <p:nvPr>
            <p:ph sz="half" idx="1"/>
          </p:nvPr>
        </p:nvSpPr>
        <p:spPr>
          <a:xfrm>
            <a:off x="457199" y="2189650"/>
            <a:ext cx="8360229" cy="4352664"/>
          </a:xfrm>
        </p:spPr>
        <p:txBody>
          <a:bodyPr>
            <a:normAutofit/>
          </a:bodyPr>
          <a:lstStyle/>
          <a:p>
            <a:r>
              <a:rPr lang="en-US" dirty="0" smtClean="0"/>
              <a:t>Preeminence ($20M)</a:t>
            </a:r>
          </a:p>
          <a:p>
            <a:pPr lvl="1"/>
            <a:r>
              <a:rPr lang="en-US" dirty="0" smtClean="0"/>
              <a:t>88 Cluster hires</a:t>
            </a:r>
          </a:p>
          <a:p>
            <a:pPr lvl="1"/>
            <a:r>
              <a:rPr lang="en-US" dirty="0" smtClean="0"/>
              <a:t>Student </a:t>
            </a:r>
            <a:r>
              <a:rPr lang="en-US" dirty="0"/>
              <a:t>s</a:t>
            </a:r>
            <a:r>
              <a:rPr lang="en-US" dirty="0" smtClean="0"/>
              <a:t>uccess </a:t>
            </a:r>
            <a:r>
              <a:rPr lang="en-US" dirty="0"/>
              <a:t>i</a:t>
            </a:r>
            <a:r>
              <a:rPr lang="en-US" dirty="0" smtClean="0"/>
              <a:t>nvestments</a:t>
            </a:r>
          </a:p>
          <a:p>
            <a:r>
              <a:rPr lang="en-US" dirty="0" smtClean="0"/>
              <a:t>Student-to-Faculty ratio – 162 Faculty ($20M)</a:t>
            </a:r>
            <a:endParaRPr lang="en-US" dirty="0"/>
          </a:p>
          <a:p>
            <a:r>
              <a:rPr lang="en-US" dirty="0"/>
              <a:t>Faculty </a:t>
            </a:r>
            <a:r>
              <a:rPr lang="en-US" dirty="0" smtClean="0"/>
              <a:t>retention ($11.5M)</a:t>
            </a:r>
            <a:endParaRPr lang="en-US" dirty="0"/>
          </a:p>
          <a:p>
            <a:r>
              <a:rPr lang="en-US" dirty="0"/>
              <a:t>Graduate </a:t>
            </a:r>
            <a:r>
              <a:rPr lang="en-US" dirty="0" smtClean="0"/>
              <a:t>students and Postdocs ($18.5M)</a:t>
            </a:r>
            <a:endParaRPr lang="en-US" dirty="0"/>
          </a:p>
          <a:p>
            <a:pPr lvl="1"/>
            <a:r>
              <a:rPr lang="en-US" dirty="0" smtClean="0"/>
              <a:t>100 Postdoctoral scholars</a:t>
            </a:r>
          </a:p>
          <a:p>
            <a:pPr lvl="1"/>
            <a:r>
              <a:rPr lang="en-US" dirty="0" smtClean="0"/>
              <a:t>300 Fully funded new graduate assistants</a:t>
            </a:r>
          </a:p>
          <a:p>
            <a:pPr lvl="1"/>
            <a:r>
              <a:rPr lang="en-US" dirty="0" smtClean="0"/>
              <a:t>Stipend and waiver increases</a:t>
            </a:r>
            <a:endParaRPr lang="en-US" dirty="0"/>
          </a:p>
        </p:txBody>
      </p:sp>
    </p:spTree>
    <p:extLst>
      <p:ext uri="{BB962C8B-B14F-4D97-AF65-F5344CB8AC3E}">
        <p14:creationId xmlns:p14="http://schemas.microsoft.com/office/powerpoint/2010/main" val="3174610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Faculty Hiring Outcomes</a:t>
            </a:r>
          </a:p>
        </p:txBody>
      </p:sp>
      <p:sp>
        <p:nvSpPr>
          <p:cNvPr id="7" name="Content Placeholder 6"/>
          <p:cNvSpPr>
            <a:spLocks noGrp="1"/>
          </p:cNvSpPr>
          <p:nvPr>
            <p:ph sz="half" idx="1"/>
          </p:nvPr>
        </p:nvSpPr>
        <p:spPr/>
        <p:txBody>
          <a:bodyPr/>
          <a:lstStyle/>
          <a:p>
            <a:r>
              <a:rPr lang="en-US" dirty="0"/>
              <a:t>Moves Student-to-Faculty Ratio from 25:1 to 21:1</a:t>
            </a:r>
          </a:p>
          <a:p>
            <a:r>
              <a:rPr lang="en-US" dirty="0"/>
              <a:t>Improves class size</a:t>
            </a:r>
          </a:p>
          <a:p>
            <a:r>
              <a:rPr lang="en-US" dirty="0"/>
              <a:t>High-impact practices</a:t>
            </a:r>
          </a:p>
          <a:p>
            <a:r>
              <a:rPr lang="en-US" dirty="0"/>
              <a:t>Research capacity</a:t>
            </a:r>
          </a:p>
          <a:p>
            <a:r>
              <a:rPr lang="en-US" dirty="0"/>
              <a:t>Graduate capacity</a:t>
            </a:r>
          </a:p>
          <a:p>
            <a:endParaRPr lang="en-US" dirty="0"/>
          </a:p>
        </p:txBody>
      </p:sp>
      <p:pic>
        <p:nvPicPr>
          <p:cNvPr id="4" name="Content Placeholder 3" descr="14_0079_(001).jpg"/>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569610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Faculty Retention and Outcomes</a:t>
            </a:r>
          </a:p>
        </p:txBody>
      </p:sp>
      <p:sp>
        <p:nvSpPr>
          <p:cNvPr id="7" name="Content Placeholder 6"/>
          <p:cNvSpPr>
            <a:spLocks noGrp="1"/>
          </p:cNvSpPr>
          <p:nvPr>
            <p:ph sz="half" idx="1"/>
          </p:nvPr>
        </p:nvSpPr>
        <p:spPr/>
        <p:txBody>
          <a:bodyPr>
            <a:normAutofit/>
          </a:bodyPr>
          <a:lstStyle/>
          <a:p>
            <a:r>
              <a:rPr lang="en-US" dirty="0"/>
              <a:t>Provides continuity for students and programs</a:t>
            </a:r>
          </a:p>
          <a:p>
            <a:r>
              <a:rPr lang="en-US" dirty="0"/>
              <a:t>Retains faculty during their peak productivity</a:t>
            </a:r>
          </a:p>
          <a:p>
            <a:r>
              <a:rPr lang="en-US" dirty="0"/>
              <a:t>Allows mentoring of new hires</a:t>
            </a:r>
          </a:p>
        </p:txBody>
      </p:sp>
      <p:pic>
        <p:nvPicPr>
          <p:cNvPr id="2" name="Content Placeholder 1" descr="10_0283_(005).jpg"/>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299844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Graduate Students and Outcomes</a:t>
            </a:r>
          </a:p>
        </p:txBody>
      </p:sp>
      <p:sp>
        <p:nvSpPr>
          <p:cNvPr id="7" name="Content Placeholder 6"/>
          <p:cNvSpPr>
            <a:spLocks noGrp="1"/>
          </p:cNvSpPr>
          <p:nvPr>
            <p:ph sz="half" idx="1"/>
          </p:nvPr>
        </p:nvSpPr>
        <p:spPr>
          <a:xfrm>
            <a:off x="457200" y="2189649"/>
            <a:ext cx="4038600" cy="4242147"/>
          </a:xfrm>
        </p:spPr>
        <p:txBody>
          <a:bodyPr>
            <a:normAutofit lnSpcReduction="10000"/>
          </a:bodyPr>
          <a:lstStyle/>
          <a:p>
            <a:r>
              <a:rPr lang="en-US" dirty="0"/>
              <a:t>Increase of 300 graduate </a:t>
            </a:r>
            <a:r>
              <a:rPr lang="en-US" dirty="0" smtClean="0"/>
              <a:t>assistants and increases in stipends:</a:t>
            </a:r>
            <a:endParaRPr lang="en-US" dirty="0"/>
          </a:p>
          <a:p>
            <a:pPr lvl="1"/>
            <a:r>
              <a:rPr lang="en-US" dirty="0"/>
              <a:t>Increases faculty capacity</a:t>
            </a:r>
          </a:p>
          <a:p>
            <a:pPr lvl="1"/>
            <a:r>
              <a:rPr lang="en-US" dirty="0"/>
              <a:t>Fuels faculty research productivity </a:t>
            </a:r>
          </a:p>
          <a:p>
            <a:pPr lvl="1"/>
            <a:r>
              <a:rPr lang="en-US" dirty="0"/>
              <a:t>Reduces overall student-to-faculty ratio </a:t>
            </a:r>
          </a:p>
          <a:p>
            <a:pPr lvl="1"/>
            <a:r>
              <a:rPr lang="en-US" dirty="0"/>
              <a:t>Improves instruction</a:t>
            </a:r>
          </a:p>
        </p:txBody>
      </p:sp>
      <p:pic>
        <p:nvPicPr>
          <p:cNvPr id="5" name="Content Placeholder 4" descr="10_0048_(093).jpg"/>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165705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Postdoctoral Research Scholars</a:t>
            </a:r>
          </a:p>
        </p:txBody>
      </p:sp>
      <p:sp>
        <p:nvSpPr>
          <p:cNvPr id="7" name="Content Placeholder 6"/>
          <p:cNvSpPr>
            <a:spLocks noGrp="1"/>
          </p:cNvSpPr>
          <p:nvPr>
            <p:ph sz="half" idx="1"/>
          </p:nvPr>
        </p:nvSpPr>
        <p:spPr/>
        <p:txBody>
          <a:bodyPr>
            <a:normAutofit/>
          </a:bodyPr>
          <a:lstStyle/>
          <a:p>
            <a:r>
              <a:rPr lang="en-US" dirty="0"/>
              <a:t>100 research associates for faculty. These postdocs:</a:t>
            </a:r>
          </a:p>
          <a:p>
            <a:pPr lvl="1"/>
            <a:r>
              <a:rPr lang="en-US" dirty="0"/>
              <a:t>Support STEM efforts</a:t>
            </a:r>
          </a:p>
          <a:p>
            <a:pPr lvl="1"/>
            <a:r>
              <a:rPr lang="en-US" dirty="0"/>
              <a:t>Gain personal research experience</a:t>
            </a:r>
          </a:p>
          <a:p>
            <a:pPr lvl="1"/>
            <a:r>
              <a:rPr lang="en-US" dirty="0"/>
              <a:t>Serve as FSU-trained ambassadors to other research institutions </a:t>
            </a:r>
          </a:p>
        </p:txBody>
      </p:sp>
      <p:pic>
        <p:nvPicPr>
          <p:cNvPr id="2" name="Content Placeholder 1" descr="12_0098_(007).jpg"/>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149311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Student Success</a:t>
            </a:r>
          </a:p>
        </p:txBody>
      </p:sp>
      <p:sp>
        <p:nvSpPr>
          <p:cNvPr id="7" name="Content Placeholder 6"/>
          <p:cNvSpPr>
            <a:spLocks noGrp="1"/>
          </p:cNvSpPr>
          <p:nvPr>
            <p:ph sz="half" idx="1"/>
          </p:nvPr>
        </p:nvSpPr>
        <p:spPr/>
        <p:txBody>
          <a:bodyPr>
            <a:normAutofit fontScale="92500"/>
          </a:bodyPr>
          <a:lstStyle/>
          <a:p>
            <a:r>
              <a:rPr lang="en-US" dirty="0"/>
              <a:t>Increase high-impact practices with new faculty</a:t>
            </a:r>
          </a:p>
          <a:p>
            <a:r>
              <a:rPr lang="en-US" dirty="0"/>
              <a:t>Improve post-graduation success</a:t>
            </a:r>
          </a:p>
          <a:p>
            <a:r>
              <a:rPr lang="en-US" dirty="0"/>
              <a:t>Recruit more high-achieving students</a:t>
            </a:r>
          </a:p>
          <a:p>
            <a:r>
              <a:rPr lang="en-US" dirty="0"/>
              <a:t>Support an increasingly diverse population</a:t>
            </a:r>
          </a:p>
          <a:p>
            <a:endParaRPr lang="en-US" dirty="0"/>
          </a:p>
          <a:p>
            <a:endParaRPr lang="en-US" dirty="0"/>
          </a:p>
        </p:txBody>
      </p:sp>
      <p:pic>
        <p:nvPicPr>
          <p:cNvPr id="2" name="Content Placeholder 1" descr="11_0157_(005).jpg"/>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538077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Thank You</a:t>
            </a:r>
          </a:p>
        </p:txBody>
      </p:sp>
      <p:pic>
        <p:nvPicPr>
          <p:cNvPr id="4" name="Content Placeholder 3" descr="05_0276_(063).jpg"/>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764496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Resources versus Performance</a:t>
            </a:r>
          </a:p>
        </p:txBody>
      </p:sp>
      <p:sp>
        <p:nvSpPr>
          <p:cNvPr id="7" name="Content Placeholder 6"/>
          <p:cNvSpPr>
            <a:spLocks noGrp="1"/>
          </p:cNvSpPr>
          <p:nvPr>
            <p:ph sz="half" idx="1"/>
          </p:nvPr>
        </p:nvSpPr>
        <p:spPr/>
        <p:txBody>
          <a:bodyPr>
            <a:normAutofit fontScale="92500"/>
          </a:bodyPr>
          <a:lstStyle/>
          <a:p>
            <a:pPr marL="0" indent="0">
              <a:buNone/>
            </a:pPr>
            <a:r>
              <a:rPr lang="en-US" dirty="0"/>
              <a:t>FSU’s performance measures continue to outpace our resources</a:t>
            </a:r>
            <a:r>
              <a:rPr lang="en-US" dirty="0" smtClean="0"/>
              <a:t>.</a:t>
            </a:r>
          </a:p>
          <a:p>
            <a:pPr marL="0" indent="0">
              <a:buNone/>
            </a:pPr>
            <a:endParaRPr lang="en-US" dirty="0" smtClean="0"/>
          </a:p>
          <a:p>
            <a:pPr marL="0" indent="0">
              <a:buNone/>
            </a:pPr>
            <a:r>
              <a:rPr lang="en-US" dirty="0" smtClean="0"/>
              <a:t>We </a:t>
            </a:r>
            <a:r>
              <a:rPr lang="en-US" dirty="0"/>
              <a:t>take pride in our </a:t>
            </a:r>
            <a:r>
              <a:rPr lang="en-US" dirty="0" smtClean="0"/>
              <a:t>efficiency, </a:t>
            </a:r>
            <a:r>
              <a:rPr lang="en-US" dirty="0"/>
              <a:t>but resource limitations are the primary reason we are not already in the Top 25.</a:t>
            </a:r>
          </a:p>
          <a:p>
            <a:endParaRPr lang="en-US" dirty="0"/>
          </a:p>
        </p:txBody>
      </p:sp>
      <p:pic>
        <p:nvPicPr>
          <p:cNvPr id="8" name="Content Placeholder 4" descr="09_CAPITAL_BUILDING_02.jpg"/>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4233130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Our </a:t>
            </a:r>
            <a:r>
              <a:rPr lang="en-US" dirty="0" smtClean="0"/>
              <a:t>Performance Orientation</a:t>
            </a:r>
            <a:endParaRPr lang="en-US" dirty="0"/>
          </a:p>
        </p:txBody>
      </p:sp>
      <p:sp>
        <p:nvSpPr>
          <p:cNvPr id="7" name="Content Placeholder 6"/>
          <p:cNvSpPr>
            <a:spLocks noGrp="1"/>
          </p:cNvSpPr>
          <p:nvPr>
            <p:ph sz="half" idx="1"/>
          </p:nvPr>
        </p:nvSpPr>
        <p:spPr>
          <a:xfrm>
            <a:off x="457200" y="2189650"/>
            <a:ext cx="8305800" cy="3941383"/>
          </a:xfrm>
        </p:spPr>
        <p:txBody>
          <a:bodyPr>
            <a:normAutofit/>
          </a:bodyPr>
          <a:lstStyle/>
          <a:p>
            <a:pPr marL="0" indent="0">
              <a:buNone/>
            </a:pPr>
            <a:r>
              <a:rPr lang="en-US" dirty="0"/>
              <a:t>FSU has a demonstrated commitment to efficiency, entrepreneurship, excellence and constant improvement as evidenced by our:</a:t>
            </a:r>
          </a:p>
          <a:p>
            <a:r>
              <a:rPr lang="en-US" dirty="0"/>
              <a:t>Overall rankings versus resources (#2) </a:t>
            </a:r>
          </a:p>
          <a:p>
            <a:r>
              <a:rPr lang="en-US" dirty="0" smtClean="0"/>
              <a:t>Nationally recognized </a:t>
            </a:r>
            <a:r>
              <a:rPr lang="en-US" dirty="0"/>
              <a:t>entrepreneurship gift</a:t>
            </a:r>
          </a:p>
          <a:p>
            <a:r>
              <a:rPr lang="en-US" dirty="0"/>
              <a:t>Graduation rate versus predicted (#12 public)</a:t>
            </a:r>
          </a:p>
          <a:p>
            <a:r>
              <a:rPr lang="en-US" dirty="0"/>
              <a:t>10-year rank improvement from #54 to #38</a:t>
            </a:r>
          </a:p>
          <a:p>
            <a:r>
              <a:rPr lang="en-US" dirty="0"/>
              <a:t>1-year rank improvement from #43 to #38</a:t>
            </a:r>
          </a:p>
          <a:p>
            <a:endParaRPr lang="en-US" dirty="0"/>
          </a:p>
          <a:p>
            <a:endParaRPr lang="en-US" dirty="0"/>
          </a:p>
        </p:txBody>
      </p:sp>
    </p:spTree>
    <p:extLst>
      <p:ext uri="{BB962C8B-B14F-4D97-AF65-F5344CB8AC3E}">
        <p14:creationId xmlns:p14="http://schemas.microsoft.com/office/powerpoint/2010/main" val="1520881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Recognition as a Leading University</a:t>
            </a:r>
          </a:p>
        </p:txBody>
      </p:sp>
      <p:sp>
        <p:nvSpPr>
          <p:cNvPr id="7" name="Content Placeholder 6"/>
          <p:cNvSpPr>
            <a:spLocks noGrp="1"/>
          </p:cNvSpPr>
          <p:nvPr>
            <p:ph sz="half" idx="1"/>
          </p:nvPr>
        </p:nvSpPr>
        <p:spPr/>
        <p:txBody>
          <a:bodyPr>
            <a:normAutofit/>
          </a:bodyPr>
          <a:lstStyle/>
          <a:p>
            <a:pPr marL="0" indent="0">
              <a:buNone/>
            </a:pPr>
            <a:r>
              <a:rPr lang="en-US" dirty="0"/>
              <a:t>Our goal is to continue to improve our instruction, research, service and student experiences to be among the best in the world. </a:t>
            </a:r>
            <a:r>
              <a:rPr lang="en-US" dirty="0" smtClean="0"/>
              <a:t>If </a:t>
            </a:r>
            <a:r>
              <a:rPr lang="en-US" dirty="0"/>
              <a:t>we </a:t>
            </a:r>
            <a:r>
              <a:rPr lang="en-US" dirty="0" smtClean="0"/>
              <a:t>meet our goals, </a:t>
            </a:r>
            <a:r>
              <a:rPr lang="en-US" dirty="0"/>
              <a:t>the rankings will follow.</a:t>
            </a:r>
          </a:p>
          <a:p>
            <a:endParaRPr lang="en-US" dirty="0"/>
          </a:p>
        </p:txBody>
      </p:sp>
      <p:pic>
        <p:nvPicPr>
          <p:cNvPr id="4" name="Content Placeholder 3" descr="26597650491_cb06ca5c88_o.jpg"/>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295567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Primary Needs from the LBRs</a:t>
            </a:r>
          </a:p>
        </p:txBody>
      </p:sp>
      <p:sp>
        <p:nvSpPr>
          <p:cNvPr id="7" name="Content Placeholder 6"/>
          <p:cNvSpPr>
            <a:spLocks noGrp="1"/>
          </p:cNvSpPr>
          <p:nvPr>
            <p:ph sz="half" idx="1"/>
          </p:nvPr>
        </p:nvSpPr>
        <p:spPr/>
        <p:txBody>
          <a:bodyPr/>
          <a:lstStyle/>
          <a:p>
            <a:r>
              <a:rPr lang="en-US" dirty="0"/>
              <a:t>Faculty hires</a:t>
            </a:r>
          </a:p>
          <a:p>
            <a:r>
              <a:rPr lang="en-US" dirty="0"/>
              <a:t>Faculty retention</a:t>
            </a:r>
          </a:p>
          <a:p>
            <a:r>
              <a:rPr lang="en-US" dirty="0"/>
              <a:t>Graduate students</a:t>
            </a:r>
          </a:p>
          <a:p>
            <a:r>
              <a:rPr lang="en-US" dirty="0"/>
              <a:t>Postdoctoral scholars</a:t>
            </a:r>
          </a:p>
          <a:p>
            <a:r>
              <a:rPr lang="en-US" dirty="0"/>
              <a:t>Student success investments</a:t>
            </a:r>
          </a:p>
        </p:txBody>
      </p:sp>
      <p:graphicFrame>
        <p:nvGraphicFramePr>
          <p:cNvPr id="2" name="Content Placeholder 1"/>
          <p:cNvGraphicFramePr>
            <a:graphicFrameLocks noGrp="1"/>
          </p:cNvGraphicFramePr>
          <p:nvPr>
            <p:ph sz="half" idx="2"/>
            <p:extLst>
              <p:ext uri="{D42A27DB-BD31-4B8C-83A1-F6EECF244321}">
                <p14:modId xmlns:p14="http://schemas.microsoft.com/office/powerpoint/2010/main" val="1248504787"/>
              </p:ext>
            </p:extLst>
          </p:nvPr>
        </p:nvGraphicFramePr>
        <p:xfrm>
          <a:off x="4648200" y="2189163"/>
          <a:ext cx="4038600" cy="3941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6505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Path to the Top 25</a:t>
            </a:r>
          </a:p>
        </p:txBody>
      </p:sp>
      <p:sp>
        <p:nvSpPr>
          <p:cNvPr id="7" name="Content Placeholder 6"/>
          <p:cNvSpPr>
            <a:spLocks noGrp="1"/>
          </p:cNvSpPr>
          <p:nvPr>
            <p:ph sz="half" idx="1"/>
          </p:nvPr>
        </p:nvSpPr>
        <p:spPr>
          <a:xfrm>
            <a:off x="457200" y="2189650"/>
            <a:ext cx="4038600" cy="4374436"/>
          </a:xfrm>
        </p:spPr>
        <p:txBody>
          <a:bodyPr>
            <a:normAutofit lnSpcReduction="10000"/>
          </a:bodyPr>
          <a:lstStyle/>
          <a:p>
            <a:pPr marL="0" indent="0">
              <a:buNone/>
            </a:pPr>
            <a:r>
              <a:rPr lang="en-US" dirty="0"/>
              <a:t>Our Legislative Budget Request outlines the resources we have identified that will improve our instruction, research, student success and recognition. The following metrics are key markers of that investment.</a:t>
            </a:r>
          </a:p>
        </p:txBody>
      </p:sp>
      <p:pic>
        <p:nvPicPr>
          <p:cNvPr id="2" name="Content Placeholder 1" descr="WestcottBuilding_Horizontal.jpg"/>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535419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36022"/>
            <a:ext cx="8229600" cy="635578"/>
          </a:xfrm>
        </p:spPr>
        <p:txBody>
          <a:bodyPr>
            <a:normAutofit/>
          </a:bodyPr>
          <a:lstStyle/>
          <a:p>
            <a:r>
              <a:rPr lang="en-US" sz="3200" dirty="0"/>
              <a:t>Key Improvement Metrics</a:t>
            </a: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956634007"/>
              </p:ext>
            </p:extLst>
          </p:nvPr>
        </p:nvGraphicFramePr>
        <p:xfrm>
          <a:off x="457200" y="1371595"/>
          <a:ext cx="8491539" cy="5296610"/>
        </p:xfrm>
        <a:graphic>
          <a:graphicData uri="http://schemas.openxmlformats.org/drawingml/2006/table">
            <a:tbl>
              <a:tblPr firstRow="1" bandRow="1">
                <a:tableStyleId>{5C22544A-7EE6-4342-B048-85BDC9FD1C3A}</a:tableStyleId>
              </a:tblPr>
              <a:tblGrid>
                <a:gridCol w="5954486">
                  <a:extLst>
                    <a:ext uri="{9D8B030D-6E8A-4147-A177-3AD203B41FA5}">
                      <a16:colId xmlns:a16="http://schemas.microsoft.com/office/drawing/2014/main" xmlns="" val="3336434961"/>
                    </a:ext>
                  </a:extLst>
                </a:gridCol>
                <a:gridCol w="1208314">
                  <a:extLst>
                    <a:ext uri="{9D8B030D-6E8A-4147-A177-3AD203B41FA5}">
                      <a16:colId xmlns:a16="http://schemas.microsoft.com/office/drawing/2014/main" xmlns="" val="1976800433"/>
                    </a:ext>
                  </a:extLst>
                </a:gridCol>
                <a:gridCol w="1328739">
                  <a:extLst>
                    <a:ext uri="{9D8B030D-6E8A-4147-A177-3AD203B41FA5}">
                      <a16:colId xmlns:a16="http://schemas.microsoft.com/office/drawing/2014/main" xmlns="" val="3778408500"/>
                    </a:ext>
                  </a:extLst>
                </a:gridCol>
              </a:tblGrid>
              <a:tr h="326090">
                <a:tc>
                  <a:txBody>
                    <a:bodyPr/>
                    <a:lstStyle/>
                    <a:p>
                      <a:pPr algn="l" fontAlgn="b"/>
                      <a:r>
                        <a:rPr lang="en-US" sz="1800" b="1" i="0" u="none" strike="noStrike" dirty="0">
                          <a:solidFill>
                            <a:schemeClr val="tx1"/>
                          </a:solidFill>
                          <a:effectLst/>
                          <a:latin typeface="Arial" panose="020B0604020202020204" pitchFamily="34" charset="0"/>
                        </a:rPr>
                        <a:t>Metric/Measure</a:t>
                      </a:r>
                    </a:p>
                  </a:txBody>
                  <a:tcPr marL="0" marR="0" marT="0" marB="0" anchor="b"/>
                </a:tc>
                <a:tc>
                  <a:txBody>
                    <a:bodyPr/>
                    <a:lstStyle/>
                    <a:p>
                      <a:pPr algn="l" fontAlgn="b"/>
                      <a:r>
                        <a:rPr lang="en-US" sz="1800" b="1" i="0" u="none" strike="noStrike" dirty="0">
                          <a:solidFill>
                            <a:schemeClr val="tx1"/>
                          </a:solidFill>
                          <a:effectLst/>
                          <a:latin typeface="Arial" panose="020B0604020202020204" pitchFamily="34" charset="0"/>
                        </a:rPr>
                        <a:t>Rank</a:t>
                      </a:r>
                    </a:p>
                  </a:txBody>
                  <a:tcPr marL="0" marR="0" marT="0" marB="0" anchor="b"/>
                </a:tc>
                <a:tc>
                  <a:txBody>
                    <a:bodyPr/>
                    <a:lstStyle/>
                    <a:p>
                      <a:pPr algn="l" fontAlgn="b"/>
                      <a:r>
                        <a:rPr lang="en-US" sz="1800" b="1" i="0" u="none" strike="noStrike" dirty="0">
                          <a:solidFill>
                            <a:schemeClr val="tx1"/>
                          </a:solidFill>
                          <a:effectLst/>
                          <a:latin typeface="Arial" panose="020B0604020202020204" pitchFamily="34" charset="0"/>
                        </a:rPr>
                        <a:t>Public Rank</a:t>
                      </a:r>
                    </a:p>
                  </a:txBody>
                  <a:tcPr marL="0" marR="0" marT="0" marB="0" anchor="b"/>
                </a:tc>
                <a:extLst>
                  <a:ext uri="{0D108BD9-81ED-4DB2-BD59-A6C34878D82A}">
                    <a16:rowId xmlns:a16="http://schemas.microsoft.com/office/drawing/2014/main" xmlns="" val="2009753381"/>
                  </a:ext>
                </a:extLst>
              </a:tr>
              <a:tr h="326090">
                <a:tc>
                  <a:txBody>
                    <a:bodyPr/>
                    <a:lstStyle/>
                    <a:p>
                      <a:pPr algn="l" rtl="0" fontAlgn="ctr"/>
                      <a:r>
                        <a:rPr lang="en-US" sz="1800" b="0" i="0" u="none" strike="noStrike">
                          <a:solidFill>
                            <a:srgbClr val="000000"/>
                          </a:solidFill>
                          <a:effectLst/>
                          <a:latin typeface="Arial" panose="020B0604020202020204" pitchFamily="34" charset="0"/>
                        </a:rPr>
                        <a:t>Student-to-Faculty Ratio</a:t>
                      </a:r>
                    </a:p>
                  </a:txBody>
                  <a:tcPr marL="0" marR="0" marT="0" marB="0" anchor="ctr"/>
                </a:tc>
                <a:tc>
                  <a:txBody>
                    <a:bodyPr/>
                    <a:lstStyle/>
                    <a:p>
                      <a:pPr algn="r" fontAlgn="b"/>
                      <a:r>
                        <a:rPr lang="en-US" sz="1800" b="0" i="0" u="none" strike="noStrike">
                          <a:effectLst/>
                          <a:latin typeface="Arial" panose="020B0604020202020204" pitchFamily="34" charset="0"/>
                        </a:rPr>
                        <a:t>286</a:t>
                      </a:r>
                    </a:p>
                  </a:txBody>
                  <a:tcPr marL="0" marR="0" marT="0" marB="0" anchor="b"/>
                </a:tc>
                <a:tc>
                  <a:txBody>
                    <a:bodyPr/>
                    <a:lstStyle/>
                    <a:p>
                      <a:pPr algn="r" fontAlgn="b"/>
                      <a:r>
                        <a:rPr lang="en-US" sz="1800" b="0" i="0" u="none" strike="noStrike" dirty="0">
                          <a:effectLst/>
                          <a:latin typeface="Arial" panose="020B0604020202020204" pitchFamily="34" charset="0"/>
                        </a:rPr>
                        <a:t>178</a:t>
                      </a:r>
                    </a:p>
                  </a:txBody>
                  <a:tcPr marL="0" marR="0" marT="0" marB="0" anchor="b"/>
                </a:tc>
                <a:extLst>
                  <a:ext uri="{0D108BD9-81ED-4DB2-BD59-A6C34878D82A}">
                    <a16:rowId xmlns:a16="http://schemas.microsoft.com/office/drawing/2014/main" xmlns="" val="691307838"/>
                  </a:ext>
                </a:extLst>
              </a:tr>
              <a:tr h="326090">
                <a:tc>
                  <a:txBody>
                    <a:bodyPr/>
                    <a:lstStyle/>
                    <a:p>
                      <a:pPr algn="l" rtl="0" fontAlgn="ctr"/>
                      <a:r>
                        <a:rPr lang="en-US" sz="1800" b="0" i="0" u="none" strike="noStrike" dirty="0">
                          <a:solidFill>
                            <a:srgbClr val="000000"/>
                          </a:solidFill>
                          <a:effectLst/>
                          <a:latin typeface="Arial" panose="020B0604020202020204" pitchFamily="34" charset="0"/>
                        </a:rPr>
                        <a:t>Average Class Size</a:t>
                      </a:r>
                    </a:p>
                  </a:txBody>
                  <a:tcPr marL="0" marR="0" marT="0" marB="0" anchor="ctr"/>
                </a:tc>
                <a:tc>
                  <a:txBody>
                    <a:bodyPr/>
                    <a:lstStyle/>
                    <a:p>
                      <a:pPr algn="l" fontAlgn="b"/>
                      <a:endParaRPr lang="en-US" sz="1800" b="0" i="0" u="none" strike="noStrike">
                        <a:effectLst/>
                        <a:latin typeface="Arial" panose="020B0604020202020204" pitchFamily="34" charset="0"/>
                      </a:endParaRPr>
                    </a:p>
                  </a:txBody>
                  <a:tcPr marL="0" marR="0" marT="0" marB="0" anchor="b"/>
                </a:tc>
                <a:tc>
                  <a:txBody>
                    <a:bodyPr/>
                    <a:lstStyle/>
                    <a:p>
                      <a:pPr algn="l" fontAlgn="b"/>
                      <a:endParaRPr lang="en-US" sz="18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xmlns="" val="334455925"/>
                  </a:ext>
                </a:extLst>
              </a:tr>
              <a:tr h="326090">
                <a:tc>
                  <a:txBody>
                    <a:bodyPr/>
                    <a:lstStyle/>
                    <a:p>
                      <a:pPr lvl="1" algn="l" rtl="0" fontAlgn="ctr"/>
                      <a:r>
                        <a:rPr lang="en-US" sz="1800" b="0" i="0" u="none" strike="noStrike" dirty="0">
                          <a:solidFill>
                            <a:srgbClr val="000000"/>
                          </a:solidFill>
                          <a:effectLst/>
                          <a:latin typeface="Arial" panose="020B0604020202020204" pitchFamily="34" charset="0"/>
                        </a:rPr>
                        <a:t>Classes Under 20</a:t>
                      </a:r>
                    </a:p>
                  </a:txBody>
                  <a:tcPr marL="114300" marR="0" marT="0" marB="0" anchor="ctr"/>
                </a:tc>
                <a:tc>
                  <a:txBody>
                    <a:bodyPr/>
                    <a:lstStyle/>
                    <a:p>
                      <a:pPr algn="r" fontAlgn="b"/>
                      <a:r>
                        <a:rPr lang="en-US" sz="1800" b="0" i="0" u="none" strike="noStrike">
                          <a:effectLst/>
                          <a:latin typeface="Arial" panose="020B0604020202020204" pitchFamily="34" charset="0"/>
                        </a:rPr>
                        <a:t>239</a:t>
                      </a:r>
                    </a:p>
                  </a:txBody>
                  <a:tcPr marL="0" marR="0" marT="0" marB="0" anchor="b"/>
                </a:tc>
                <a:tc>
                  <a:txBody>
                    <a:bodyPr/>
                    <a:lstStyle/>
                    <a:p>
                      <a:pPr algn="r" fontAlgn="b"/>
                      <a:r>
                        <a:rPr lang="en-US" sz="1800" b="0" i="0" u="none" strike="noStrike">
                          <a:effectLst/>
                          <a:latin typeface="Arial" panose="020B0604020202020204" pitchFamily="34" charset="0"/>
                        </a:rPr>
                        <a:t>133</a:t>
                      </a:r>
                    </a:p>
                  </a:txBody>
                  <a:tcPr marL="0" marR="0" marT="0" marB="0" anchor="b"/>
                </a:tc>
                <a:extLst>
                  <a:ext uri="{0D108BD9-81ED-4DB2-BD59-A6C34878D82A}">
                    <a16:rowId xmlns:a16="http://schemas.microsoft.com/office/drawing/2014/main" xmlns="" val="3861485639"/>
                  </a:ext>
                </a:extLst>
              </a:tr>
              <a:tr h="326090">
                <a:tc>
                  <a:txBody>
                    <a:bodyPr/>
                    <a:lstStyle/>
                    <a:p>
                      <a:pPr lvl="1" algn="l" rtl="0" fontAlgn="ctr"/>
                      <a:r>
                        <a:rPr lang="en-US" sz="1800" b="0" i="0" u="none" strike="noStrike" dirty="0">
                          <a:solidFill>
                            <a:srgbClr val="000000"/>
                          </a:solidFill>
                          <a:effectLst/>
                          <a:latin typeface="Arial" panose="020B0604020202020204" pitchFamily="34" charset="0"/>
                        </a:rPr>
                        <a:t>Classes Over 50</a:t>
                      </a:r>
                    </a:p>
                  </a:txBody>
                  <a:tcPr marL="114300" marR="0" marT="0" marB="0" anchor="ctr"/>
                </a:tc>
                <a:tc>
                  <a:txBody>
                    <a:bodyPr/>
                    <a:lstStyle/>
                    <a:p>
                      <a:pPr algn="r" fontAlgn="b"/>
                      <a:r>
                        <a:rPr lang="en-US" sz="1800" b="0" i="0" u="none" strike="noStrike">
                          <a:effectLst/>
                          <a:latin typeface="Arial" panose="020B0604020202020204" pitchFamily="34" charset="0"/>
                        </a:rPr>
                        <a:t>245</a:t>
                      </a:r>
                    </a:p>
                  </a:txBody>
                  <a:tcPr marL="0" marR="0" marT="0" marB="0" anchor="b"/>
                </a:tc>
                <a:tc>
                  <a:txBody>
                    <a:bodyPr/>
                    <a:lstStyle/>
                    <a:p>
                      <a:pPr algn="r" fontAlgn="b"/>
                      <a:r>
                        <a:rPr lang="en-US" sz="1800" b="0" i="0" u="none" strike="noStrike">
                          <a:effectLst/>
                          <a:latin typeface="Arial" panose="020B0604020202020204" pitchFamily="34" charset="0"/>
                        </a:rPr>
                        <a:t>138</a:t>
                      </a:r>
                    </a:p>
                  </a:txBody>
                  <a:tcPr marL="0" marR="0" marT="0" marB="0" anchor="b"/>
                </a:tc>
                <a:extLst>
                  <a:ext uri="{0D108BD9-81ED-4DB2-BD59-A6C34878D82A}">
                    <a16:rowId xmlns:a16="http://schemas.microsoft.com/office/drawing/2014/main" xmlns="" val="1362028099"/>
                  </a:ext>
                </a:extLst>
              </a:tr>
              <a:tr h="326090">
                <a:tc>
                  <a:txBody>
                    <a:bodyPr/>
                    <a:lstStyle/>
                    <a:p>
                      <a:pPr algn="l" rtl="0" fontAlgn="ctr"/>
                      <a:r>
                        <a:rPr lang="en-US" sz="1800" b="0" i="0" u="none" strike="noStrike">
                          <a:solidFill>
                            <a:srgbClr val="000000"/>
                          </a:solidFill>
                          <a:effectLst/>
                          <a:latin typeface="Arial" panose="020B0604020202020204" pitchFamily="34" charset="0"/>
                        </a:rPr>
                        <a:t>Graduate to Undergraduate Ratio</a:t>
                      </a:r>
                    </a:p>
                  </a:txBody>
                  <a:tcPr marL="0" marR="0" marT="0" marB="0" anchor="ctr"/>
                </a:tc>
                <a:tc>
                  <a:txBody>
                    <a:bodyPr/>
                    <a:lstStyle/>
                    <a:p>
                      <a:pPr algn="r" fontAlgn="b"/>
                      <a:r>
                        <a:rPr lang="en-US" sz="1800" b="0" i="0" u="none" strike="noStrike">
                          <a:effectLst/>
                          <a:latin typeface="Arial" panose="020B0604020202020204" pitchFamily="34" charset="0"/>
                        </a:rPr>
                        <a:t>202</a:t>
                      </a:r>
                    </a:p>
                  </a:txBody>
                  <a:tcPr marL="0" marR="0" marT="0" marB="0" anchor="b"/>
                </a:tc>
                <a:tc>
                  <a:txBody>
                    <a:bodyPr/>
                    <a:lstStyle/>
                    <a:p>
                      <a:pPr algn="r" fontAlgn="b"/>
                      <a:r>
                        <a:rPr lang="en-US" sz="1800" b="0" i="0" u="none" strike="noStrike">
                          <a:effectLst/>
                          <a:latin typeface="Arial" panose="020B0604020202020204" pitchFamily="34" charset="0"/>
                        </a:rPr>
                        <a:t>100</a:t>
                      </a:r>
                    </a:p>
                  </a:txBody>
                  <a:tcPr marL="0" marR="0" marT="0" marB="0" anchor="b"/>
                </a:tc>
                <a:extLst>
                  <a:ext uri="{0D108BD9-81ED-4DB2-BD59-A6C34878D82A}">
                    <a16:rowId xmlns:a16="http://schemas.microsoft.com/office/drawing/2014/main" xmlns="" val="3733521447"/>
                  </a:ext>
                </a:extLst>
              </a:tr>
              <a:tr h="326090">
                <a:tc>
                  <a:txBody>
                    <a:bodyPr/>
                    <a:lstStyle/>
                    <a:p>
                      <a:pPr algn="l" rtl="0" fontAlgn="ctr"/>
                      <a:r>
                        <a:rPr lang="en-US" sz="1800" b="0" i="0" u="none" strike="noStrike">
                          <a:solidFill>
                            <a:srgbClr val="000000"/>
                          </a:solidFill>
                          <a:effectLst/>
                          <a:latin typeface="Arial" panose="020B0604020202020204" pitchFamily="34" charset="0"/>
                        </a:rPr>
                        <a:t>Financial Resources Rank</a:t>
                      </a:r>
                    </a:p>
                  </a:txBody>
                  <a:tcPr marL="0" marR="0" marT="0" marB="0" anchor="ctr"/>
                </a:tc>
                <a:tc>
                  <a:txBody>
                    <a:bodyPr/>
                    <a:lstStyle/>
                    <a:p>
                      <a:pPr algn="r" fontAlgn="b"/>
                      <a:r>
                        <a:rPr lang="en-US" sz="1800" b="0" i="0" u="none" strike="noStrike">
                          <a:effectLst/>
                          <a:latin typeface="Arial" panose="020B0604020202020204" pitchFamily="34" charset="0"/>
                        </a:rPr>
                        <a:t>212</a:t>
                      </a:r>
                    </a:p>
                  </a:txBody>
                  <a:tcPr marL="0" marR="0" marT="0" marB="0" anchor="b"/>
                </a:tc>
                <a:tc>
                  <a:txBody>
                    <a:bodyPr/>
                    <a:lstStyle/>
                    <a:p>
                      <a:pPr algn="l" fontAlgn="b"/>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xmlns="" val="3658796068"/>
                  </a:ext>
                </a:extLst>
              </a:tr>
              <a:tr h="405260">
                <a:tc>
                  <a:txBody>
                    <a:bodyPr/>
                    <a:lstStyle/>
                    <a:p>
                      <a:pPr lvl="1" algn="l" rtl="0" fontAlgn="ctr"/>
                      <a:r>
                        <a:rPr lang="en-US" sz="1800" b="0" i="0" u="none" strike="noStrike" dirty="0">
                          <a:solidFill>
                            <a:srgbClr val="000000"/>
                          </a:solidFill>
                          <a:effectLst/>
                          <a:latin typeface="Arial" panose="020B0604020202020204" pitchFamily="34" charset="0"/>
                        </a:rPr>
                        <a:t>   Average Educational Expenditures Per Student</a:t>
                      </a:r>
                    </a:p>
                  </a:txBody>
                  <a:tcPr marL="0" marR="0" marT="0" marB="0" anchor="ctr"/>
                </a:tc>
                <a:tc>
                  <a:txBody>
                    <a:bodyPr/>
                    <a:lstStyle/>
                    <a:p>
                      <a:pPr algn="r" fontAlgn="b"/>
                      <a:r>
                        <a:rPr lang="en-US" sz="1800" b="0" i="0" u="none" strike="noStrike">
                          <a:effectLst/>
                          <a:latin typeface="Arial" panose="020B0604020202020204" pitchFamily="34" charset="0"/>
                        </a:rPr>
                        <a:t>215</a:t>
                      </a:r>
                    </a:p>
                  </a:txBody>
                  <a:tcPr marL="0" marR="0" marT="0" marB="0" anchor="b"/>
                </a:tc>
                <a:tc>
                  <a:txBody>
                    <a:bodyPr/>
                    <a:lstStyle/>
                    <a:p>
                      <a:pPr algn="r" fontAlgn="b"/>
                      <a:r>
                        <a:rPr lang="en-US" sz="1800" b="0" i="0" u="none" strike="noStrike">
                          <a:effectLst/>
                          <a:latin typeface="Arial" panose="020B0604020202020204" pitchFamily="34" charset="0"/>
                        </a:rPr>
                        <a:t>120</a:t>
                      </a:r>
                    </a:p>
                  </a:txBody>
                  <a:tcPr marL="0" marR="0" marT="0" marB="0" anchor="b"/>
                </a:tc>
                <a:extLst>
                  <a:ext uri="{0D108BD9-81ED-4DB2-BD59-A6C34878D82A}">
                    <a16:rowId xmlns:a16="http://schemas.microsoft.com/office/drawing/2014/main" xmlns="" val="3873717565"/>
                  </a:ext>
                </a:extLst>
              </a:tr>
              <a:tr h="326090">
                <a:tc>
                  <a:txBody>
                    <a:bodyPr/>
                    <a:lstStyle/>
                    <a:p>
                      <a:pPr lvl="1" algn="l" rtl="0" fontAlgn="ctr"/>
                      <a:r>
                        <a:rPr lang="en-US" sz="1800" b="0" i="0" u="none" strike="noStrike" dirty="0">
                          <a:solidFill>
                            <a:srgbClr val="000000"/>
                          </a:solidFill>
                          <a:effectLst/>
                          <a:latin typeface="Arial" panose="020B0604020202020204" pitchFamily="34" charset="0"/>
                        </a:rPr>
                        <a:t>   Average Annual Research Expenditures</a:t>
                      </a:r>
                    </a:p>
                  </a:txBody>
                  <a:tcPr marL="0" marR="0" marT="0" marB="0" anchor="ctr"/>
                </a:tc>
                <a:tc>
                  <a:txBody>
                    <a:bodyPr/>
                    <a:lstStyle/>
                    <a:p>
                      <a:pPr algn="r" fontAlgn="b"/>
                      <a:r>
                        <a:rPr lang="en-US" sz="1800" b="0" i="0" u="none" strike="noStrike">
                          <a:effectLst/>
                          <a:latin typeface="Arial" panose="020B0604020202020204" pitchFamily="34" charset="0"/>
                        </a:rPr>
                        <a:t>82</a:t>
                      </a:r>
                    </a:p>
                  </a:txBody>
                  <a:tcPr marL="0" marR="0" marT="0" marB="0" anchor="b"/>
                </a:tc>
                <a:tc>
                  <a:txBody>
                    <a:bodyPr/>
                    <a:lstStyle/>
                    <a:p>
                      <a:pPr algn="r" fontAlgn="b"/>
                      <a:r>
                        <a:rPr lang="en-US" sz="1800" b="0" i="0" u="none" strike="noStrike">
                          <a:effectLst/>
                          <a:latin typeface="Arial" panose="020B0604020202020204" pitchFamily="34" charset="0"/>
                        </a:rPr>
                        <a:t>55</a:t>
                      </a:r>
                    </a:p>
                  </a:txBody>
                  <a:tcPr marL="0" marR="0" marT="0" marB="0" anchor="b"/>
                </a:tc>
                <a:extLst>
                  <a:ext uri="{0D108BD9-81ED-4DB2-BD59-A6C34878D82A}">
                    <a16:rowId xmlns:a16="http://schemas.microsoft.com/office/drawing/2014/main" xmlns="" val="3619605401"/>
                  </a:ext>
                </a:extLst>
              </a:tr>
              <a:tr h="326090">
                <a:tc>
                  <a:txBody>
                    <a:bodyPr/>
                    <a:lstStyle/>
                    <a:p>
                      <a:pPr algn="l" rtl="0" fontAlgn="ctr"/>
                      <a:r>
                        <a:rPr lang="en-US" sz="1800" b="0" i="0" u="none" strike="noStrike" dirty="0">
                          <a:solidFill>
                            <a:srgbClr val="000000"/>
                          </a:solidFill>
                          <a:effectLst/>
                          <a:latin typeface="Arial" panose="020B0604020202020204" pitchFamily="34" charset="0"/>
                        </a:rPr>
                        <a:t>Student Selectivity</a:t>
                      </a:r>
                    </a:p>
                  </a:txBody>
                  <a:tcPr marL="0" marR="0" marT="0" marB="0" anchor="ctr"/>
                </a:tc>
                <a:tc>
                  <a:txBody>
                    <a:bodyPr/>
                    <a:lstStyle/>
                    <a:p>
                      <a:pPr algn="r" fontAlgn="b"/>
                      <a:r>
                        <a:rPr lang="en-US" sz="1800" b="0" i="0" u="none" strike="noStrike" dirty="0">
                          <a:effectLst/>
                          <a:latin typeface="Arial" panose="020B0604020202020204" pitchFamily="34" charset="0"/>
                        </a:rPr>
                        <a:t>89</a:t>
                      </a:r>
                    </a:p>
                  </a:txBody>
                  <a:tcPr marL="0" marR="0" marT="0" marB="0" anchor="b"/>
                </a:tc>
                <a:tc>
                  <a:txBody>
                    <a:bodyPr/>
                    <a:lstStyle/>
                    <a:p>
                      <a:pPr algn="r" fontAlgn="b"/>
                      <a:r>
                        <a:rPr lang="en-US" sz="1800" b="0" i="0" u="none" strike="noStrike">
                          <a:effectLst/>
                          <a:latin typeface="Arial" panose="020B0604020202020204" pitchFamily="34" charset="0"/>
                        </a:rPr>
                        <a:t>35</a:t>
                      </a:r>
                    </a:p>
                  </a:txBody>
                  <a:tcPr marL="0" marR="0" marT="0" marB="0" anchor="b"/>
                </a:tc>
                <a:extLst>
                  <a:ext uri="{0D108BD9-81ED-4DB2-BD59-A6C34878D82A}">
                    <a16:rowId xmlns:a16="http://schemas.microsoft.com/office/drawing/2014/main" xmlns="" val="3432668841"/>
                  </a:ext>
                </a:extLst>
              </a:tr>
              <a:tr h="326090">
                <a:tc>
                  <a:txBody>
                    <a:bodyPr/>
                    <a:lstStyle/>
                    <a:p>
                      <a:pPr lvl="1" algn="l" rtl="0" fontAlgn="ctr"/>
                      <a:r>
                        <a:rPr lang="en-US" sz="1800" b="0" i="0" u="none" strike="noStrike" dirty="0">
                          <a:solidFill>
                            <a:srgbClr val="000000"/>
                          </a:solidFill>
                          <a:effectLst/>
                          <a:latin typeface="Arial" panose="020B0604020202020204" pitchFamily="34" charset="0"/>
                        </a:rPr>
                        <a:t> 6-Year Graduation Rate</a:t>
                      </a:r>
                    </a:p>
                  </a:txBody>
                  <a:tcPr marL="114300" marR="0" marT="0" marB="0" anchor="ctr"/>
                </a:tc>
                <a:tc>
                  <a:txBody>
                    <a:bodyPr/>
                    <a:lstStyle/>
                    <a:p>
                      <a:pPr algn="r" fontAlgn="b"/>
                      <a:r>
                        <a:rPr lang="en-US" sz="1800" b="0" i="0" u="none" strike="noStrike">
                          <a:effectLst/>
                          <a:latin typeface="Arial" panose="020B0604020202020204" pitchFamily="34" charset="0"/>
                        </a:rPr>
                        <a:t>81</a:t>
                      </a:r>
                    </a:p>
                  </a:txBody>
                  <a:tcPr marL="0" marR="0" marT="0" marB="0" anchor="b"/>
                </a:tc>
                <a:tc>
                  <a:txBody>
                    <a:bodyPr/>
                    <a:lstStyle/>
                    <a:p>
                      <a:pPr algn="r" fontAlgn="b"/>
                      <a:r>
                        <a:rPr lang="en-US" sz="1800" b="0" i="0" u="none" strike="noStrike">
                          <a:effectLst/>
                          <a:latin typeface="Arial" panose="020B0604020202020204" pitchFamily="34" charset="0"/>
                        </a:rPr>
                        <a:t>32</a:t>
                      </a:r>
                    </a:p>
                  </a:txBody>
                  <a:tcPr marL="0" marR="0" marT="0" marB="0" anchor="b"/>
                </a:tc>
                <a:extLst>
                  <a:ext uri="{0D108BD9-81ED-4DB2-BD59-A6C34878D82A}">
                    <a16:rowId xmlns:a16="http://schemas.microsoft.com/office/drawing/2014/main" xmlns="" val="2472037301"/>
                  </a:ext>
                </a:extLst>
              </a:tr>
              <a:tr h="326090">
                <a:tc>
                  <a:txBody>
                    <a:bodyPr/>
                    <a:lstStyle/>
                    <a:p>
                      <a:pPr lvl="1" algn="l" rtl="0" fontAlgn="ctr"/>
                      <a:r>
                        <a:rPr lang="en-US" sz="1800" b="0" i="0" u="none" strike="noStrike" dirty="0">
                          <a:solidFill>
                            <a:srgbClr val="000000"/>
                          </a:solidFill>
                          <a:effectLst/>
                          <a:latin typeface="Arial" panose="020B0604020202020204" pitchFamily="34" charset="0"/>
                        </a:rPr>
                        <a:t> 4-year Graduation Rate</a:t>
                      </a:r>
                    </a:p>
                  </a:txBody>
                  <a:tcPr marL="114300" marR="0" marT="0" marB="0" anchor="ctr"/>
                </a:tc>
                <a:tc>
                  <a:txBody>
                    <a:bodyPr/>
                    <a:lstStyle/>
                    <a:p>
                      <a:pPr algn="r" fontAlgn="b"/>
                      <a:r>
                        <a:rPr lang="en-US" sz="1800" b="0" i="0" u="none" strike="noStrike">
                          <a:effectLst/>
                          <a:latin typeface="Arial" panose="020B0604020202020204" pitchFamily="34" charset="0"/>
                        </a:rPr>
                        <a:t>73</a:t>
                      </a:r>
                    </a:p>
                  </a:txBody>
                  <a:tcPr marL="0" marR="0" marT="0" marB="0" anchor="b"/>
                </a:tc>
                <a:tc>
                  <a:txBody>
                    <a:bodyPr/>
                    <a:lstStyle/>
                    <a:p>
                      <a:pPr algn="r" fontAlgn="b"/>
                      <a:r>
                        <a:rPr lang="en-US" sz="1800" b="0" i="0" u="none" strike="noStrike">
                          <a:effectLst/>
                          <a:latin typeface="Arial" panose="020B0604020202020204" pitchFamily="34" charset="0"/>
                        </a:rPr>
                        <a:t>23</a:t>
                      </a:r>
                    </a:p>
                  </a:txBody>
                  <a:tcPr marL="0" marR="0" marT="0" marB="0" anchor="b"/>
                </a:tc>
                <a:extLst>
                  <a:ext uri="{0D108BD9-81ED-4DB2-BD59-A6C34878D82A}">
                    <a16:rowId xmlns:a16="http://schemas.microsoft.com/office/drawing/2014/main" xmlns="" val="623272437"/>
                  </a:ext>
                </a:extLst>
              </a:tr>
              <a:tr h="326090">
                <a:tc>
                  <a:txBody>
                    <a:bodyPr/>
                    <a:lstStyle/>
                    <a:p>
                      <a:pPr algn="l" rtl="0" fontAlgn="ctr"/>
                      <a:r>
                        <a:rPr lang="en-US" sz="1800" b="0" i="0" u="none" strike="noStrike" dirty="0">
                          <a:solidFill>
                            <a:srgbClr val="000000"/>
                          </a:solidFill>
                          <a:effectLst/>
                          <a:latin typeface="Arial" panose="020B0604020202020204" pitchFamily="34" charset="0"/>
                        </a:rPr>
                        <a:t>Graduation Rate Performance</a:t>
                      </a:r>
                    </a:p>
                  </a:txBody>
                  <a:tcPr marL="0" marR="0" marT="0" marB="0" anchor="ctr">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effectLst/>
                          <a:latin typeface="Arial" panose="020B0604020202020204" pitchFamily="34" charset="0"/>
                        </a:rPr>
                        <a:t>27</a:t>
                      </a: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effectLst/>
                          <a:latin typeface="Arial" panose="020B0604020202020204" pitchFamily="34" charset="0"/>
                        </a:rPr>
                        <a:t>16</a:t>
                      </a:r>
                    </a:p>
                  </a:txBody>
                  <a:tcPr marL="0" marR="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30716314"/>
                  </a:ext>
                </a:extLst>
              </a:tr>
              <a:tr h="326090">
                <a:tc>
                  <a:txBody>
                    <a:bodyPr/>
                    <a:lstStyle/>
                    <a:p>
                      <a:pPr algn="l" rtl="0" fontAlgn="ctr"/>
                      <a:r>
                        <a:rPr lang="en-US" sz="1800" b="0" i="0" u="none" strike="noStrike">
                          <a:solidFill>
                            <a:srgbClr val="000000"/>
                          </a:solidFill>
                          <a:effectLst/>
                          <a:latin typeface="Arial" panose="020B0604020202020204" pitchFamily="34" charset="0"/>
                        </a:rPr>
                        <a:t>Academic Reputation</a:t>
                      </a:r>
                    </a:p>
                  </a:txBody>
                  <a:tcPr marL="0" marR="0" marT="0" marB="0" anchor="ctr">
                    <a:lnT w="12700" cap="flat" cmpd="sng" algn="ctr">
                      <a:solidFill>
                        <a:schemeClr val="tx1"/>
                      </a:solidFill>
                      <a:prstDash val="solid"/>
                      <a:round/>
                      <a:headEnd type="none" w="med" len="med"/>
                      <a:tailEnd type="none" w="med" len="med"/>
                    </a:lnT>
                  </a:tcPr>
                </a:tc>
                <a:tc>
                  <a:txBody>
                    <a:bodyPr/>
                    <a:lstStyle/>
                    <a:p>
                      <a:pPr algn="l" fontAlgn="b"/>
                      <a:endParaRPr lang="en-US" sz="1800" b="0" i="0" u="none" strike="noStrike">
                        <a:effectLst/>
                        <a:latin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n-US" sz="1800" b="0" i="0" u="none" strike="noStrike">
                        <a:effectLst/>
                        <a:latin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4049766422"/>
                  </a:ext>
                </a:extLst>
              </a:tr>
              <a:tr h="326090">
                <a:tc>
                  <a:txBody>
                    <a:bodyPr/>
                    <a:lstStyle/>
                    <a:p>
                      <a:pPr lvl="1" algn="l" rtl="0" fontAlgn="ctr"/>
                      <a:r>
                        <a:rPr lang="en-US" sz="1800" b="0" i="0" u="none" strike="noStrike" dirty="0">
                          <a:solidFill>
                            <a:srgbClr val="000000"/>
                          </a:solidFill>
                          <a:effectLst/>
                          <a:latin typeface="Arial" panose="020B0604020202020204" pitchFamily="34" charset="0"/>
                        </a:rPr>
                        <a:t> Peer Assessment</a:t>
                      </a:r>
                    </a:p>
                  </a:txBody>
                  <a:tcPr marL="114300" marR="0" marT="0" marB="0" anchor="ctr"/>
                </a:tc>
                <a:tc>
                  <a:txBody>
                    <a:bodyPr/>
                    <a:lstStyle/>
                    <a:p>
                      <a:pPr algn="r" fontAlgn="b"/>
                      <a:r>
                        <a:rPr lang="en-US" sz="1800" b="0" i="0" u="none" strike="noStrike">
                          <a:effectLst/>
                          <a:latin typeface="Arial" panose="020B0604020202020204" pitchFamily="34" charset="0"/>
                        </a:rPr>
                        <a:t>88</a:t>
                      </a:r>
                    </a:p>
                  </a:txBody>
                  <a:tcPr marL="0" marR="0" marT="0" marB="0" anchor="b"/>
                </a:tc>
                <a:tc>
                  <a:txBody>
                    <a:bodyPr/>
                    <a:lstStyle/>
                    <a:p>
                      <a:pPr algn="r" fontAlgn="b"/>
                      <a:r>
                        <a:rPr lang="en-US" sz="1800" b="0" i="0" u="none" strike="noStrike">
                          <a:effectLst/>
                          <a:latin typeface="Arial" panose="020B0604020202020204" pitchFamily="34" charset="0"/>
                        </a:rPr>
                        <a:t>44</a:t>
                      </a:r>
                    </a:p>
                  </a:txBody>
                  <a:tcPr marL="0" marR="0" marT="0" marB="0" anchor="b"/>
                </a:tc>
                <a:extLst>
                  <a:ext uri="{0D108BD9-81ED-4DB2-BD59-A6C34878D82A}">
                    <a16:rowId xmlns:a16="http://schemas.microsoft.com/office/drawing/2014/main" xmlns="" val="2144626289"/>
                  </a:ext>
                </a:extLst>
              </a:tr>
              <a:tr h="326090">
                <a:tc>
                  <a:txBody>
                    <a:bodyPr/>
                    <a:lstStyle/>
                    <a:p>
                      <a:pPr lvl="1" algn="l" rtl="0" fontAlgn="ctr"/>
                      <a:r>
                        <a:rPr lang="en-US" sz="1800" b="0" i="0" u="none" strike="noStrike" dirty="0">
                          <a:solidFill>
                            <a:srgbClr val="000000"/>
                          </a:solidFill>
                          <a:effectLst/>
                          <a:latin typeface="Arial" panose="020B0604020202020204" pitchFamily="34" charset="0"/>
                        </a:rPr>
                        <a:t> High School Counselor Assessment</a:t>
                      </a:r>
                    </a:p>
                  </a:txBody>
                  <a:tcPr marL="114300" marR="0" marT="0" marB="0" anchor="ctr"/>
                </a:tc>
                <a:tc>
                  <a:txBody>
                    <a:bodyPr/>
                    <a:lstStyle/>
                    <a:p>
                      <a:pPr algn="r" fontAlgn="b"/>
                      <a:r>
                        <a:rPr lang="en-US" sz="1800" b="0" i="0" u="none" strike="noStrike">
                          <a:effectLst/>
                          <a:latin typeface="Arial" panose="020B0604020202020204" pitchFamily="34" charset="0"/>
                        </a:rPr>
                        <a:t>117</a:t>
                      </a:r>
                    </a:p>
                  </a:txBody>
                  <a:tcPr marL="0" marR="0" marT="0" marB="0" anchor="b"/>
                </a:tc>
                <a:tc>
                  <a:txBody>
                    <a:bodyPr/>
                    <a:lstStyle/>
                    <a:p>
                      <a:pPr algn="r" fontAlgn="b"/>
                      <a:r>
                        <a:rPr lang="en-US" sz="1800" b="0" i="0" u="none" strike="noStrike" dirty="0">
                          <a:effectLst/>
                          <a:latin typeface="Arial" panose="020B0604020202020204" pitchFamily="34" charset="0"/>
                        </a:rPr>
                        <a:t>53</a:t>
                      </a:r>
                    </a:p>
                  </a:txBody>
                  <a:tcPr marL="0" marR="0" marT="0" marB="0" anchor="b"/>
                </a:tc>
                <a:extLst>
                  <a:ext uri="{0D108BD9-81ED-4DB2-BD59-A6C34878D82A}">
                    <a16:rowId xmlns:a16="http://schemas.microsoft.com/office/drawing/2014/main" xmlns="" val="2404561160"/>
                  </a:ext>
                </a:extLst>
              </a:tr>
            </a:tbl>
          </a:graphicData>
        </a:graphic>
      </p:graphicFrame>
    </p:spTree>
    <p:extLst>
      <p:ext uri="{BB962C8B-B14F-4D97-AF65-F5344CB8AC3E}">
        <p14:creationId xmlns:p14="http://schemas.microsoft.com/office/powerpoint/2010/main" val="528256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8857" y="558413"/>
            <a:ext cx="4093030" cy="530158"/>
          </a:xfrm>
        </p:spPr>
        <p:txBody>
          <a:bodyPr>
            <a:normAutofit/>
          </a:bodyPr>
          <a:lstStyle/>
          <a:p>
            <a:pPr algn="l"/>
            <a:r>
              <a:rPr lang="en-US" sz="2800" dirty="0"/>
              <a:t>Student-to-Faculty Ratio</a:t>
            </a:r>
          </a:p>
        </p:txBody>
      </p:sp>
      <p:sp>
        <p:nvSpPr>
          <p:cNvPr id="7" name="Content Placeholder 6"/>
          <p:cNvSpPr>
            <a:spLocks noGrp="1"/>
          </p:cNvSpPr>
          <p:nvPr>
            <p:ph sz="half" idx="1"/>
          </p:nvPr>
        </p:nvSpPr>
        <p:spPr>
          <a:xfrm>
            <a:off x="228599" y="2013861"/>
            <a:ext cx="8708571" cy="4582881"/>
          </a:xfrm>
        </p:spPr>
        <p:txBody>
          <a:bodyPr>
            <a:normAutofit/>
          </a:bodyPr>
          <a:lstStyle/>
          <a:p>
            <a:pPr marL="0" indent="0">
              <a:buNone/>
            </a:pPr>
            <a:r>
              <a:rPr lang="en-US" sz="2400" dirty="0"/>
              <a:t>Strategy:</a:t>
            </a:r>
          </a:p>
          <a:p>
            <a:pPr marL="0" indent="0">
              <a:buNone/>
            </a:pPr>
            <a:r>
              <a:rPr lang="en-US" sz="1800" dirty="0"/>
              <a:t>Requires 250 new faculty hires – 88 preeminence-based interdisciplinary cluster hires and the remainder through </a:t>
            </a:r>
            <a:r>
              <a:rPr lang="en-US" sz="1800" dirty="0" smtClean="0"/>
              <a:t>regular faculty </a:t>
            </a:r>
            <a:r>
              <a:rPr lang="en-US" sz="1800" dirty="0"/>
              <a:t>hires. </a:t>
            </a:r>
            <a:r>
              <a:rPr lang="en-US" sz="1800" dirty="0" smtClean="0"/>
              <a:t>The regular faculty hires </a:t>
            </a:r>
            <a:r>
              <a:rPr lang="en-US" sz="1800" dirty="0"/>
              <a:t>will be allocated to emergent disciplines </a:t>
            </a:r>
            <a:r>
              <a:rPr lang="en-US" sz="1800" dirty="0" smtClean="0"/>
              <a:t>to </a:t>
            </a:r>
            <a:r>
              <a:rPr lang="en-US" sz="1800" dirty="0"/>
              <a:t>improve their viability. Retaining current faculty will </a:t>
            </a:r>
            <a:r>
              <a:rPr lang="en-US" sz="1800" dirty="0" smtClean="0"/>
              <a:t>reduce vacancies, thereby further improving our ratio. </a:t>
            </a:r>
            <a:endParaRPr lang="en-US" sz="1800" dirty="0"/>
          </a:p>
          <a:p>
            <a:pPr marL="0" indent="0">
              <a:buNone/>
            </a:pPr>
            <a:endParaRPr lang="en-US" sz="1800" dirty="0"/>
          </a:p>
          <a:p>
            <a:pPr marL="0" indent="0">
              <a:buNone/>
            </a:pPr>
            <a:r>
              <a:rPr lang="en-US" sz="1800" dirty="0"/>
              <a:t>Increasing the size of our graduate programs will also positively affect this measure. 21:1 is an intermediate goal. 17:1 will get us to the top 50 publics so this will be a long-term strategy.</a:t>
            </a:r>
          </a:p>
          <a:p>
            <a:pPr marL="0" indent="0">
              <a:buNone/>
            </a:pPr>
            <a:endParaRPr lang="en-US" sz="1800" dirty="0"/>
          </a:p>
          <a:p>
            <a:pPr marL="0" indent="0">
              <a:buNone/>
            </a:pPr>
            <a:r>
              <a:rPr lang="en-US" sz="2400" dirty="0"/>
              <a:t>Time Frame: </a:t>
            </a:r>
            <a:r>
              <a:rPr lang="en-US" sz="2000" dirty="0"/>
              <a:t>21:1 by 2020, 17:1 by 2025 (funding dependent)</a:t>
            </a:r>
          </a:p>
          <a:p>
            <a:pPr marL="0" indent="0">
              <a:buNone/>
            </a:pPr>
            <a:endParaRPr lang="en-US" sz="2000" dirty="0"/>
          </a:p>
          <a:p>
            <a:pPr marL="0" indent="0">
              <a:buNone/>
            </a:pPr>
            <a:r>
              <a:rPr lang="en-US" sz="2400" dirty="0"/>
              <a:t>Cost: </a:t>
            </a:r>
            <a:r>
              <a:rPr lang="en-US" sz="2000" dirty="0"/>
              <a:t>For 21:1 Cluster Hires ($17.5M), Other Faculty ($20M) = $37.5M </a:t>
            </a:r>
          </a:p>
        </p:txBody>
      </p:sp>
      <p:sp>
        <p:nvSpPr>
          <p:cNvPr id="8" name="Content Placeholder 6"/>
          <p:cNvSpPr>
            <a:spLocks noGrp="1"/>
          </p:cNvSpPr>
          <p:nvPr>
            <p:ph sz="half" idx="1"/>
          </p:nvPr>
        </p:nvSpPr>
        <p:spPr>
          <a:xfrm>
            <a:off x="228599" y="1153889"/>
            <a:ext cx="8708571" cy="794654"/>
          </a:xfrm>
        </p:spPr>
        <p:txBody>
          <a:bodyPr numCol="2">
            <a:normAutofit/>
          </a:bodyPr>
          <a:lstStyle/>
          <a:p>
            <a:pPr marL="0" indent="0">
              <a:buNone/>
            </a:pPr>
            <a:r>
              <a:rPr lang="en-US" sz="2000" b="1" dirty="0"/>
              <a:t>National Rank: 		286</a:t>
            </a:r>
          </a:p>
          <a:p>
            <a:pPr marL="0" indent="0">
              <a:buNone/>
            </a:pPr>
            <a:r>
              <a:rPr lang="en-US" sz="2000" b="1" dirty="0"/>
              <a:t>Public Rank: 			178</a:t>
            </a:r>
          </a:p>
          <a:p>
            <a:pPr marL="0" indent="0">
              <a:buNone/>
            </a:pPr>
            <a:r>
              <a:rPr lang="en-US" sz="2000" b="1" dirty="0"/>
              <a:t>Projected National Rank 		254</a:t>
            </a:r>
          </a:p>
          <a:p>
            <a:pPr marL="0" indent="0">
              <a:buNone/>
            </a:pPr>
            <a:r>
              <a:rPr lang="en-US" sz="2000" b="1" dirty="0"/>
              <a:t>Projected Public Rank: 		146</a:t>
            </a:r>
          </a:p>
        </p:txBody>
      </p:sp>
      <p:sp>
        <p:nvSpPr>
          <p:cNvPr id="9" name="Title 5"/>
          <p:cNvSpPr txBox="1">
            <a:spLocks/>
          </p:cNvSpPr>
          <p:nvPr/>
        </p:nvSpPr>
        <p:spPr>
          <a:xfrm>
            <a:off x="4963885" y="558413"/>
            <a:ext cx="3973285" cy="53015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Times New Roman"/>
                <a:ea typeface="+mj-ea"/>
                <a:cs typeface="Times New Roman"/>
              </a:defRPr>
            </a:lvl1pPr>
          </a:lstStyle>
          <a:p>
            <a:pPr algn="r"/>
            <a:r>
              <a:rPr lang="en-US" sz="2800" dirty="0"/>
              <a:t>From 25:1 to 21:1 </a:t>
            </a:r>
          </a:p>
        </p:txBody>
      </p:sp>
    </p:spTree>
    <p:extLst>
      <p:ext uri="{BB962C8B-B14F-4D97-AF65-F5344CB8AC3E}">
        <p14:creationId xmlns:p14="http://schemas.microsoft.com/office/powerpoint/2010/main" val="1351474535"/>
      </p:ext>
    </p:extLst>
  </p:cSld>
  <p:clrMapOvr>
    <a:masterClrMapping/>
  </p:clrMapOvr>
</p:sld>
</file>

<file path=ppt/theme/theme1.xml><?xml version="1.0" encoding="utf-8"?>
<a:theme xmlns:a="http://schemas.openxmlformats.org/drawingml/2006/main" name="Garnet_StandardDef">
  <a:themeElements>
    <a:clrScheme name="Custom 1">
      <a:dk1>
        <a:sysClr val="windowText" lastClr="000000"/>
      </a:dk1>
      <a:lt1>
        <a:sysClr val="window" lastClr="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FSUppt-standard-garnet</Template>
  <TotalTime>1421</TotalTime>
  <Words>3768</Words>
  <Application>Microsoft Office PowerPoint</Application>
  <PresentationFormat>On-screen Show (4:3)</PresentationFormat>
  <Paragraphs>492</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Book Antiqua</vt:lpstr>
      <vt:lpstr>Calibri</vt:lpstr>
      <vt:lpstr>Times New Roman</vt:lpstr>
      <vt:lpstr>Trebuchet MS</vt:lpstr>
      <vt:lpstr>Garnet_StandardDef</vt:lpstr>
      <vt:lpstr>Florida State University Top 25 Presentation</vt:lpstr>
      <vt:lpstr>38th Ranked Public University</vt:lpstr>
      <vt:lpstr>Resources versus Performance</vt:lpstr>
      <vt:lpstr>Our Performance Orientation</vt:lpstr>
      <vt:lpstr>Recognition as a Leading University</vt:lpstr>
      <vt:lpstr>Primary Needs from the LBRs</vt:lpstr>
      <vt:lpstr>The Path to the Top 25</vt:lpstr>
      <vt:lpstr>Key Improvement Metrics</vt:lpstr>
      <vt:lpstr>Student-to-Faculty Ratio</vt:lpstr>
      <vt:lpstr>Classes Under 20</vt:lpstr>
      <vt:lpstr>Percent Grad Students</vt:lpstr>
      <vt:lpstr>Financial Resources Rank</vt:lpstr>
      <vt:lpstr>Expenditures per Student</vt:lpstr>
      <vt:lpstr>Research Expenditures</vt:lpstr>
      <vt:lpstr>Student Selectivity</vt:lpstr>
      <vt:lpstr>4-Year Graduation Rate</vt:lpstr>
      <vt:lpstr>Graduation Performance</vt:lpstr>
      <vt:lpstr>Peer Assessment</vt:lpstr>
      <vt:lpstr>U.S. News Comparison Institutions</vt:lpstr>
      <vt:lpstr>LBR Funding Summary</vt:lpstr>
      <vt:lpstr>Faculty Hiring Outcomes</vt:lpstr>
      <vt:lpstr>Faculty Retention and Outcomes</vt:lpstr>
      <vt:lpstr>Graduate Students and Outcomes</vt:lpstr>
      <vt:lpstr>Postdoctoral Research Scholars</vt:lpstr>
      <vt:lpstr>Student Success</vt:lpstr>
      <vt:lpstr>Thank You</vt:lpstr>
    </vt:vector>
  </TitlesOfParts>
  <Company>FSU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Harlacher, Paul</dc:creator>
  <cp:lastModifiedBy>Kistner, Janet</cp:lastModifiedBy>
  <cp:revision>96</cp:revision>
  <cp:lastPrinted>2016-09-19T14:29:09Z</cp:lastPrinted>
  <dcterms:created xsi:type="dcterms:W3CDTF">2016-09-15T20:43:29Z</dcterms:created>
  <dcterms:modified xsi:type="dcterms:W3CDTF">2016-10-19T14:45:46Z</dcterms:modified>
</cp:coreProperties>
</file>