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72" r:id="rId4"/>
    <p:sldId id="271" r:id="rId5"/>
    <p:sldId id="275" r:id="rId6"/>
    <p:sldId id="273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8" d="100"/>
          <a:sy n="108" d="100"/>
        </p:scale>
        <p:origin x="-71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0FF1-52C8-46CD-8B52-83FD101034CC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F6AAC-62F0-4086-BBA3-ED51DD1BF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3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15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08E2-C59B-4CEE-AC09-BFC123BAF82D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DEE4-38DD-46BF-938A-4B224E826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E214-A050-47F5-A70C-A278E793A4D0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FB40-54F3-4657-9C01-8DBCBD3D7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636C-9284-41F6-952A-8807537EE092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EDC5-0BA8-48BC-B1A4-D029986BE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0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AC0E-23C6-4F9D-9EAA-E746A8C62364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49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6350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9F43-00D9-4444-B02F-BE2B442C0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/>
          <p:nvPr userDrawn="1"/>
        </p:nvSpPr>
        <p:spPr bwMode="auto">
          <a:xfrm>
            <a:off x="5212080" y="2926080"/>
            <a:ext cx="3931920" cy="393192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l="39535" t="22872" r="-41861" b="-22872"/>
            </a:stretch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D296-117C-44F1-A549-5A5EE62ABABA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5DE1-E2A2-4868-801B-EE00B97EF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999E-8692-43D4-8921-9CBD937ED830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A2A7-715F-4142-9C36-79F7862B5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9345-1DF1-4BA1-B54A-C6CE19D15FE4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41D9-EF31-4296-B454-0F26FBB65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8226-8A6D-46A0-AE66-38FE8A51C0D5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2D09-385A-4478-9B25-DD4540001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5281A-8255-4769-82FE-025FBA3E9F94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0BCB-AB81-44A7-8CA2-8BA998E91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8C22-6A2F-41F7-A871-D3BCBC745941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938A-A7E3-43D0-9325-442D1BA9A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629-A021-4B7F-870D-2C66116E3A12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E087-5CB7-4176-B505-1279304492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5B3807-D800-456D-BE62-607C88464FD9}" type="datetimeFigureOut">
              <a:rPr lang="en-US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C6E769-C3D2-4656-8BFE-AF6AED237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ctrTitle" idx="4294967295"/>
          </p:nvPr>
        </p:nvSpPr>
        <p:spPr>
          <a:xfrm>
            <a:off x="838200" y="2133600"/>
            <a:ext cx="8305800" cy="936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Fall 2016 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Deans and Department 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Chairs Meeting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Research at FSU</a:t>
            </a:r>
          </a:p>
        </p:txBody>
      </p:sp>
      <p:sp>
        <p:nvSpPr>
          <p:cNvPr id="13315" name="Rectangle 4"/>
          <p:cNvSpPr>
            <a:spLocks noGrp="1"/>
          </p:cNvSpPr>
          <p:nvPr>
            <p:ph type="subTitle" idx="4294967295"/>
          </p:nvPr>
        </p:nvSpPr>
        <p:spPr>
          <a:xfrm>
            <a:off x="838200" y="5410200"/>
            <a:ext cx="8305800" cy="16002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1800" dirty="0" smtClean="0"/>
              <a:t>Gary K. Ostrander Ph.D.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/>
              <a:t>Vice President for Research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/>
              <a:t>President, FSU Research Foundation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23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Research Funding Trends</a:t>
            </a:r>
          </a:p>
          <a:p>
            <a:endParaRPr lang="en-US" dirty="0"/>
          </a:p>
          <a:p>
            <a:r>
              <a:rPr lang="en-US" dirty="0" smtClean="0"/>
              <a:t>Hurricane Hermine</a:t>
            </a:r>
          </a:p>
          <a:p>
            <a:endParaRPr lang="en-US" dirty="0"/>
          </a:p>
          <a:p>
            <a:r>
              <a:rPr lang="en-US" dirty="0" smtClean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 bwMode="auto">
          <a:xfrm>
            <a:off x="5212080" y="2926080"/>
            <a:ext cx="3931920" cy="393192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39535" t="22872" r="-41861" b="-22872"/>
            </a:stretch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61642"/>
              </p:ext>
            </p:extLst>
          </p:nvPr>
        </p:nvGraphicFramePr>
        <p:xfrm>
          <a:off x="1219199" y="1127501"/>
          <a:ext cx="7464426" cy="2629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076"/>
                <a:gridCol w="689805"/>
                <a:gridCol w="706793"/>
                <a:gridCol w="662621"/>
                <a:gridCol w="637252"/>
                <a:gridCol w="714996"/>
                <a:gridCol w="856482"/>
                <a:gridCol w="811842"/>
                <a:gridCol w="794440"/>
                <a:gridCol w="745119"/>
              </a:tblGrid>
              <a:tr h="10966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FY16</a:t>
                      </a:r>
                      <a:r>
                        <a:rPr lang="en-US" sz="2000" b="1" u="none" strike="noStrike" baseline="0" dirty="0" smtClean="0">
                          <a:solidFill>
                            <a:srgbClr val="782F40"/>
                          </a:solidFill>
                          <a:effectLst/>
                        </a:rPr>
                        <a:t> v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s</a:t>
                      </a:r>
                      <a:r>
                        <a:rPr lang="en-US" sz="200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. 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FY17 </a:t>
                      </a:r>
                      <a:r>
                        <a:rPr lang="en-US" sz="200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High-Level Overview of </a:t>
                      </a:r>
                      <a:endParaRPr lang="en-US" sz="2000" b="1" u="none" strike="noStrike" dirty="0" smtClean="0">
                        <a:solidFill>
                          <a:srgbClr val="782F4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Proposals, Awards</a:t>
                      </a:r>
                      <a:r>
                        <a:rPr lang="en-US" sz="2000" b="1" u="none" strike="noStrike" baseline="0" dirty="0" smtClean="0">
                          <a:solidFill>
                            <a:srgbClr val="782F4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and Dollars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CATEGORY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# PROPS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# PROPS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PROP CNT DIFF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#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#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AWD CNT DIFF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$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FY16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$ AWDS </a:t>
                      </a:r>
                      <a:r>
                        <a:rPr lang="en-US" sz="1050" b="1" u="none" strike="noStrike" dirty="0" smtClean="0">
                          <a:solidFill>
                            <a:srgbClr val="782F40"/>
                          </a:solidFill>
                          <a:effectLst/>
                        </a:rPr>
                        <a:t>FY17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 AWD $ DIFF </a:t>
                      </a:r>
                      <a:endParaRPr lang="en-US" sz="105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</a:rPr>
                        <a:t>Federal 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190</a:t>
                      </a: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220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+30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192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+15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32,568,684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46,961,061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14,392,376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</a:rPr>
                        <a:t>State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49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+9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+13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3,808,162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9,197,343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5,389,182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rgbClr val="782F40"/>
                          </a:solidFill>
                          <a:effectLst/>
                        </a:rPr>
                        <a:t>Other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85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+9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99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+9</a:t>
                      </a:r>
                      <a:endParaRPr lang="en-US" sz="9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4,698,226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3,837,440</a:t>
                      </a:r>
                      <a:endParaRPr lang="en-US" sz="900" b="0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(860,785)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782F40"/>
                          </a:solidFill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782F40"/>
                        </a:solidFill>
                        <a:effectLst/>
                        <a:latin typeface="Arial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306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354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+48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316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353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+37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41,075,072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782F40"/>
                          </a:solidFill>
                          <a:effectLst/>
                          <a:latin typeface="+mj-lt"/>
                        </a:rPr>
                        <a:t>59,995845</a:t>
                      </a:r>
                      <a:endParaRPr lang="en-US" sz="900" b="1" i="0" u="none" strike="noStrike" dirty="0">
                        <a:solidFill>
                          <a:srgbClr val="782F4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18,920,773</a:t>
                      </a:r>
                      <a:endParaRPr lang="en-US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7835" marR="7835" marT="7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1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t="-1" r="10454" b="1351"/>
          <a:stretch/>
        </p:blipFill>
        <p:spPr bwMode="auto">
          <a:xfrm>
            <a:off x="1524000" y="1066800"/>
            <a:ext cx="7252221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239000" cy="4525963"/>
          </a:xfrm>
        </p:spPr>
        <p:txBody>
          <a:bodyPr/>
          <a:lstStyle/>
          <a:p>
            <a:r>
              <a:rPr lang="en-US" dirty="0" smtClean="0"/>
              <a:t>Research Funding Trends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Hurricane Hermine</a:t>
            </a:r>
          </a:p>
          <a:p>
            <a:endParaRPr lang="en-US" dirty="0"/>
          </a:p>
          <a:p>
            <a:r>
              <a:rPr lang="en-US" dirty="0" smtClean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3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Hermine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239000" cy="5181600"/>
          </a:xfrm>
        </p:spPr>
        <p:txBody>
          <a:bodyPr/>
          <a:lstStyle/>
          <a:p>
            <a:r>
              <a:rPr lang="en-US" dirty="0" smtClean="0"/>
              <a:t>Damage</a:t>
            </a:r>
          </a:p>
          <a:p>
            <a:endParaRPr lang="en-US" dirty="0"/>
          </a:p>
          <a:p>
            <a:r>
              <a:rPr lang="en-US" dirty="0" smtClean="0"/>
              <a:t>Cost</a:t>
            </a:r>
          </a:p>
          <a:p>
            <a:endParaRPr lang="en-US" dirty="0"/>
          </a:p>
          <a:p>
            <a:r>
              <a:rPr lang="en-US" dirty="0" smtClean="0"/>
              <a:t>Insurance</a:t>
            </a:r>
          </a:p>
          <a:p>
            <a:endParaRPr lang="en-US" dirty="0"/>
          </a:p>
          <a:p>
            <a:r>
              <a:rPr lang="en-US" dirty="0" smtClean="0"/>
              <a:t>Emergency Funding</a:t>
            </a:r>
          </a:p>
          <a:p>
            <a:endParaRPr lang="en-US" dirty="0"/>
          </a:p>
          <a:p>
            <a:r>
              <a:rPr lang="en-US" dirty="0" smtClean="0"/>
              <a:t>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6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239000" cy="4525963"/>
          </a:xfrm>
        </p:spPr>
        <p:txBody>
          <a:bodyPr/>
          <a:lstStyle/>
          <a:p>
            <a:r>
              <a:rPr lang="en-US" dirty="0" smtClean="0"/>
              <a:t>Research Funding Trends</a:t>
            </a:r>
          </a:p>
          <a:p>
            <a:endParaRPr lang="en-US" dirty="0"/>
          </a:p>
          <a:p>
            <a:r>
              <a:rPr lang="en-US" dirty="0" smtClean="0"/>
              <a:t>Hurricane Hermine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Space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2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141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Fall 2016   Deans and Department  Chairs Meeting   Research at FSU</vt:lpstr>
      <vt:lpstr>Today’s Topics</vt:lpstr>
      <vt:lpstr>PowerPoint Presentation</vt:lpstr>
      <vt:lpstr>PowerPoint Presentation</vt:lpstr>
      <vt:lpstr>Today’s Topics</vt:lpstr>
      <vt:lpstr>Hurricane Hermine</vt:lpstr>
      <vt:lpstr>Today’s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Assessment and Testing</dc:title>
  <dc:creator>Crawford, Melissa</dc:creator>
  <cp:lastModifiedBy>User</cp:lastModifiedBy>
  <cp:revision>72</cp:revision>
  <dcterms:created xsi:type="dcterms:W3CDTF">2006-08-16T00:00:00Z</dcterms:created>
  <dcterms:modified xsi:type="dcterms:W3CDTF">2016-10-19T19:44:30Z</dcterms:modified>
</cp:coreProperties>
</file>