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2"/>
  </p:notesMasterIdLst>
  <p:handoutMasterIdLst>
    <p:handoutMasterId r:id="rId13"/>
  </p:handoutMasterIdLst>
  <p:sldIdLst>
    <p:sldId id="349" r:id="rId2"/>
    <p:sldId id="345" r:id="rId3"/>
    <p:sldId id="346" r:id="rId4"/>
    <p:sldId id="347" r:id="rId5"/>
    <p:sldId id="350" r:id="rId6"/>
    <p:sldId id="351" r:id="rId7"/>
    <p:sldId id="355" r:id="rId8"/>
    <p:sldId id="356" r:id="rId9"/>
    <p:sldId id="352" r:id="rId10"/>
    <p:sldId id="353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FF"/>
    <a:srgbClr val="FFFF66"/>
    <a:srgbClr val="3333FF"/>
    <a:srgbClr val="CC3300"/>
    <a:srgbClr val="CC6600"/>
    <a:srgbClr val="FFCC00"/>
    <a:srgbClr val="CC0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83040" autoAdjust="0"/>
  </p:normalViewPr>
  <p:slideViewPr>
    <p:cSldViewPr>
      <p:cViewPr>
        <p:scale>
          <a:sx n="98" d="100"/>
          <a:sy n="98" d="100"/>
        </p:scale>
        <p:origin x="-201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73" y="1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2"/>
            <a:ext cx="3039228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0" tIns="46085" rIns="92170" bIns="46085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73" y="8831422"/>
            <a:ext cx="3039228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0" tIns="46085" rIns="92170" bIns="46085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7528CE70-9D42-4E23-89B0-A6574C28A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5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2" y="1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510"/>
            <a:ext cx="5607679" cy="418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3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2" y="8829823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pPr>
              <a:defRPr/>
            </a:pPr>
            <a:fld id="{57AD2C7F-4394-49BD-B0E5-45F734A49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17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8DEE6-D6C8-43C3-887C-F27106318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212080" y="2926080"/>
            <a:ext cx="3931920" cy="393192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39535" t="22872" r="-41861" b="-22872"/>
            </a:stretch>
          </a:blip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8686800" y="3733800"/>
            <a:ext cx="76200" cy="21383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 rot="16200000">
            <a:off x="7658100" y="4838701"/>
            <a:ext cx="71437" cy="21383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2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7021A-F3F4-44CE-B8A9-2495DADC4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A7705-DCAC-4CE0-ADA6-E2B22917E0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8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B4E14-94D5-44E0-803E-C45BBF3D24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B4854-A17C-423A-83ED-55650BD49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5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80BCB-781D-4A3F-9088-3E0C56ECAF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7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6BD2D-DD42-4156-9E8A-CF7DAA74F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2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A519F-AF5C-48C9-8AF8-12D92555E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3665D-B9D2-41DB-8042-24F744349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5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A0327-5178-4C55-81F6-9E30CEF3C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74F9A-2BF2-4D5F-98C8-7204006288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5DF62A-FDBC-4356-BEB7-D9426C193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212080" y="2926080"/>
            <a:ext cx="3931920" cy="3931920"/>
          </a:xfrm>
          <a:prstGeom prst="rect">
            <a:avLst/>
          </a:prstGeom>
          <a:blipFill dpi="0" rotWithShape="1">
            <a:blip r:embed="rId13">
              <a:alphaModFix amt="20000"/>
            </a:blip>
            <a:srcRect/>
            <a:stretch>
              <a:fillRect l="39535" t="22872" r="-41861" b="-22872"/>
            </a:stretch>
          </a:blip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1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00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Aligning Laboratory and Related Research Space Infrastructure with Anticipated Growth of Faculty</a:t>
            </a:r>
          </a:p>
          <a:p>
            <a:endParaRPr lang="en-US" sz="2400" dirty="0"/>
          </a:p>
          <a:p>
            <a:r>
              <a:rPr lang="en-US" sz="2400" dirty="0" smtClean="0"/>
              <a:t>October 21, 2016</a:t>
            </a:r>
          </a:p>
          <a:p>
            <a:r>
              <a:rPr lang="en-US" sz="2400" dirty="0" smtClean="0"/>
              <a:t>Bruce Locke, AVP Academic Affairs</a:t>
            </a:r>
          </a:p>
          <a:p>
            <a:r>
              <a:rPr lang="en-US" sz="2400" dirty="0" smtClean="0"/>
              <a:t>W. Ross Ellington, AVP Research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293267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799"/>
            <a:ext cx="2743200" cy="18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106686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5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05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Feedback Most Welcome!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27498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Looming Mismatch of Growth of Tenure-Track Faculty at FSU and Research Infrastructure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3438" y="15240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roadmap for the </a:t>
            </a:r>
            <a:r>
              <a:rPr lang="en-US" sz="2000" b="1" dirty="0" smtClean="0"/>
              <a:t>Top 25 effort </a:t>
            </a:r>
            <a:r>
              <a:rPr lang="en-US" sz="2000" dirty="0" smtClean="0"/>
              <a:t>involves major investments in the hiring of a </a:t>
            </a:r>
            <a:r>
              <a:rPr lang="en-US" sz="2000" b="1" dirty="0" smtClean="0"/>
              <a:t>large number of </a:t>
            </a:r>
            <a:r>
              <a:rPr lang="en-US" sz="2000" b="1" u="sng" dirty="0" smtClean="0"/>
              <a:t>new</a:t>
            </a:r>
            <a:r>
              <a:rPr lang="en-US" sz="2000" b="1" dirty="0" smtClean="0"/>
              <a:t> tenure-track faculty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Performance</a:t>
            </a:r>
            <a:r>
              <a:rPr lang="en-US" sz="2000" dirty="0" smtClean="0"/>
              <a:t> and </a:t>
            </a:r>
            <a:r>
              <a:rPr lang="en-US" sz="2000" b="1" dirty="0" smtClean="0"/>
              <a:t>Preeminence </a:t>
            </a:r>
            <a:r>
              <a:rPr lang="en-US" sz="2000" dirty="0" smtClean="0"/>
              <a:t>metrics- a significant fraction of the new faculty hires will be in the </a:t>
            </a:r>
            <a:r>
              <a:rPr lang="en-US" sz="2000" b="1" dirty="0" smtClean="0"/>
              <a:t>STEM</a:t>
            </a:r>
            <a:r>
              <a:rPr lang="en-US" sz="2000" dirty="0" smtClean="0"/>
              <a:t> and </a:t>
            </a:r>
            <a:r>
              <a:rPr lang="en-US" sz="2000" b="1" dirty="0" smtClean="0"/>
              <a:t>health-related </a:t>
            </a:r>
            <a:r>
              <a:rPr lang="en-US" sz="2000" dirty="0" smtClean="0"/>
              <a:t>disciplines.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of these hires will require </a:t>
            </a:r>
            <a:r>
              <a:rPr lang="en-US" sz="2000" b="1" dirty="0" smtClean="0"/>
              <a:t>laboratories</a:t>
            </a:r>
            <a:r>
              <a:rPr lang="en-US" sz="2000" dirty="0" smtClean="0"/>
              <a:t> and other research-related spaces </a:t>
            </a:r>
            <a:r>
              <a:rPr lang="en-US" sz="2000" b="1" dirty="0" smtClean="0"/>
              <a:t>(such as computational suites, vivarium space).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University has </a:t>
            </a:r>
            <a:r>
              <a:rPr lang="en-US" sz="2000" b="1" dirty="0"/>
              <a:t>nearly reached its carrying capacity </a:t>
            </a:r>
            <a:r>
              <a:rPr lang="en-US" sz="2000" dirty="0"/>
              <a:t>in terms of </a:t>
            </a:r>
            <a:r>
              <a:rPr lang="en-US" sz="2000" b="1" dirty="0"/>
              <a:t>available and quality research space </a:t>
            </a:r>
            <a:r>
              <a:rPr lang="en-US" sz="2000" dirty="0"/>
              <a:t>that could be offered to incoming faculty hires.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Additional capacity must be found if we are to achieve our goals.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49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191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will the additional capacity come from?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11430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Renovation and repurposing of existing space.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Inventory has m</a:t>
            </a:r>
            <a:r>
              <a:rPr lang="en-US" sz="2000" dirty="0" smtClean="0"/>
              <a:t>any </a:t>
            </a:r>
            <a:r>
              <a:rPr lang="en-US" sz="2000" b="1" dirty="0" smtClean="0"/>
              <a:t>60s and 70s vintage </a:t>
            </a:r>
            <a:r>
              <a:rPr lang="en-US" sz="2000" dirty="0" smtClean="0"/>
              <a:t>buildings.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Some areas have deteriorated </a:t>
            </a:r>
            <a:r>
              <a:rPr lang="en-US" sz="2000" b="1" dirty="0" smtClean="0"/>
              <a:t>beyond usefulness</a:t>
            </a:r>
            <a:r>
              <a:rPr lang="en-US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Considerable base of current and projected </a:t>
            </a:r>
            <a:r>
              <a:rPr lang="en-US" sz="2000" b="1" dirty="0" smtClean="0"/>
              <a:t>vacant space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All</a:t>
            </a:r>
            <a:r>
              <a:rPr lang="en-US" sz="2000" dirty="0" smtClean="0"/>
              <a:t> will require </a:t>
            </a:r>
            <a:r>
              <a:rPr lang="en-US" sz="2000" b="1" dirty="0" smtClean="0"/>
              <a:t>significant investments </a:t>
            </a:r>
            <a:r>
              <a:rPr lang="en-US" sz="2000" dirty="0" smtClean="0"/>
              <a:t>to achieve full functionality.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Internal resources are </a:t>
            </a:r>
            <a:r>
              <a:rPr lang="en-US" sz="2000" b="1" dirty="0" smtClean="0"/>
              <a:t>very limited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(</a:t>
            </a:r>
            <a:r>
              <a:rPr lang="en-US" sz="2000" b="1" dirty="0" smtClean="0"/>
              <a:t>P</a:t>
            </a:r>
            <a:r>
              <a:rPr lang="en-US" sz="2000" dirty="0" smtClean="0"/>
              <a:t>)</a:t>
            </a:r>
            <a:r>
              <a:rPr lang="en-US" sz="2000" dirty="0" err="1" smtClean="0"/>
              <a:t>ublic</a:t>
            </a:r>
            <a:r>
              <a:rPr lang="en-US" sz="2000" dirty="0" smtClean="0"/>
              <a:t> (</a:t>
            </a:r>
            <a:r>
              <a:rPr lang="en-US" sz="2000" b="1" dirty="0" smtClean="0"/>
              <a:t>E</a:t>
            </a:r>
            <a:r>
              <a:rPr lang="en-US" sz="2000" dirty="0" smtClean="0"/>
              <a:t>)</a:t>
            </a:r>
            <a:r>
              <a:rPr lang="en-US" sz="2000" dirty="0" err="1" smtClean="0"/>
              <a:t>ducation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C</a:t>
            </a:r>
            <a:r>
              <a:rPr lang="en-US" sz="2000" dirty="0" smtClean="0"/>
              <a:t>)</a:t>
            </a:r>
            <a:r>
              <a:rPr lang="en-US" sz="2000" dirty="0" err="1" smtClean="0"/>
              <a:t>apital</a:t>
            </a:r>
            <a:r>
              <a:rPr lang="en-US" sz="2000" dirty="0" smtClean="0"/>
              <a:t> (</a:t>
            </a:r>
            <a:r>
              <a:rPr lang="en-US" sz="2000" b="1" dirty="0" smtClean="0"/>
              <a:t>O</a:t>
            </a:r>
            <a:r>
              <a:rPr lang="en-US" sz="2000" dirty="0" smtClean="0"/>
              <a:t>)</a:t>
            </a:r>
            <a:r>
              <a:rPr lang="en-US" sz="2000" dirty="0" err="1" smtClean="0"/>
              <a:t>utlay</a:t>
            </a:r>
            <a:r>
              <a:rPr lang="en-US" sz="2000" dirty="0" smtClean="0"/>
              <a:t> (</a:t>
            </a:r>
            <a:r>
              <a:rPr lang="en-US" sz="2000" b="1" dirty="0" smtClean="0"/>
              <a:t>PECO</a:t>
            </a:r>
            <a:r>
              <a:rPr lang="en-US" sz="2000" dirty="0" smtClean="0"/>
              <a:t>) funds required for the major renovation/repurposing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u="sng" dirty="0" smtClean="0"/>
              <a:t>New construction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Three new buildings with research facilities are currently on the FSU’s </a:t>
            </a:r>
            <a:r>
              <a:rPr lang="en-US" sz="2000" b="1" dirty="0" smtClean="0"/>
              <a:t>PECO</a:t>
            </a:r>
            <a:r>
              <a:rPr lang="en-US" sz="2000" dirty="0" smtClean="0"/>
              <a:t> priority list.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In recent years, </a:t>
            </a:r>
            <a:r>
              <a:rPr lang="en-US" sz="2000" b="1" dirty="0" smtClean="0"/>
              <a:t>PECO</a:t>
            </a:r>
            <a:r>
              <a:rPr lang="en-US" sz="2000" dirty="0" smtClean="0"/>
              <a:t> dollars have been </a:t>
            </a:r>
            <a:r>
              <a:rPr lang="en-US" sz="2000" b="1" dirty="0" smtClean="0"/>
              <a:t>very scarce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9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pathway to </a:t>
            </a:r>
            <a:r>
              <a:rPr lang="en-US" sz="2400" b="1" dirty="0" smtClean="0"/>
              <a:t>PECO</a:t>
            </a:r>
            <a:r>
              <a:rPr lang="en-US" sz="2400" dirty="0" smtClean="0"/>
              <a:t> is through the </a:t>
            </a:r>
            <a:r>
              <a:rPr lang="en-US" sz="2400" b="1" dirty="0" smtClean="0"/>
              <a:t>BOG</a:t>
            </a:r>
            <a:r>
              <a:rPr lang="en-US" sz="2400" dirty="0" smtClean="0"/>
              <a:t>, the </a:t>
            </a:r>
            <a:r>
              <a:rPr lang="en-US" sz="2400" b="1" dirty="0" smtClean="0"/>
              <a:t>Legislature </a:t>
            </a:r>
            <a:r>
              <a:rPr lang="en-US" sz="2400" dirty="0" smtClean="0"/>
              <a:t>and the </a:t>
            </a:r>
            <a:r>
              <a:rPr lang="en-US" sz="2400" b="1" dirty="0" smtClean="0"/>
              <a:t>Governor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The BOG</a:t>
            </a:r>
            <a:r>
              <a:rPr lang="en-US" sz="2000" dirty="0" smtClean="0"/>
              <a:t>: Each university provides a priority list to the BOG for PECO funds to renovate existing space and construct new buildings. The BOG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Takes into account each university’s space </a:t>
            </a:r>
            <a:r>
              <a:rPr lang="en-US" sz="2000" b="1" dirty="0" smtClean="0"/>
              <a:t>inventory</a:t>
            </a:r>
            <a:r>
              <a:rPr lang="en-US" sz="2000" dirty="0" smtClean="0"/>
              <a:t> and how </a:t>
            </a:r>
            <a:r>
              <a:rPr lang="en-US" sz="2000" b="1" dirty="0" smtClean="0"/>
              <a:t>effectively</a:t>
            </a:r>
            <a:r>
              <a:rPr lang="en-US" sz="2000" dirty="0" smtClean="0"/>
              <a:t> that space is utilized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Takes into account how each university’s PECO request aligns with the institution’s </a:t>
            </a:r>
            <a:r>
              <a:rPr lang="en-US" sz="2000" b="1" dirty="0" smtClean="0"/>
              <a:t>“Work Plan”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BOG then integrates the requests from all 12 institutions into a single </a:t>
            </a:r>
            <a:r>
              <a:rPr lang="en-US" sz="2000" b="1" dirty="0" smtClean="0"/>
              <a:t>BOG PECO priority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u="sng" dirty="0" smtClean="0"/>
              <a:t>The Legislature: </a:t>
            </a:r>
            <a:r>
              <a:rPr lang="en-US" sz="2000" dirty="0" smtClean="0"/>
              <a:t>Process is somewhat opaque but does generally conform to BOG priorities. Appropriated funds in total are always </a:t>
            </a:r>
            <a:r>
              <a:rPr lang="en-US" sz="2000" b="1" dirty="0" smtClean="0"/>
              <a:t>less than</a:t>
            </a:r>
            <a:r>
              <a:rPr lang="en-US" sz="2000" dirty="0" smtClean="0"/>
              <a:t> requested</a:t>
            </a:r>
          </a:p>
          <a:p>
            <a:endParaRPr lang="en-US" sz="2000" dirty="0"/>
          </a:p>
          <a:p>
            <a:r>
              <a:rPr lang="en-US" sz="2000" b="1" u="sng" dirty="0" smtClean="0"/>
              <a:t>The Governor: </a:t>
            </a:r>
            <a:r>
              <a:rPr lang="en-US" sz="2000" dirty="0" smtClean="0"/>
              <a:t>Historically, the </a:t>
            </a:r>
            <a:r>
              <a:rPr lang="en-US" sz="2000" b="1" dirty="0" smtClean="0"/>
              <a:t>line item veto mechanism </a:t>
            </a:r>
            <a:r>
              <a:rPr lang="en-US" sz="2000" dirty="0" smtClean="0"/>
              <a:t>has been used on certain SUS PECO projects.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8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996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potential step forward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8296" y="12954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University </a:t>
            </a:r>
            <a:r>
              <a:rPr lang="en-US" sz="2000" dirty="0" smtClean="0"/>
              <a:t>must </a:t>
            </a:r>
            <a:r>
              <a:rPr lang="en-US" sz="2000" b="1" dirty="0"/>
              <a:t>demonstrate (and document</a:t>
            </a:r>
            <a:r>
              <a:rPr lang="en-US" sz="2000" dirty="0"/>
              <a:t>) that existing </a:t>
            </a:r>
            <a:r>
              <a:rPr lang="en-US" sz="2000" b="1" dirty="0"/>
              <a:t>laboratory</a:t>
            </a:r>
            <a:r>
              <a:rPr lang="en-US" sz="2000" dirty="0"/>
              <a:t> </a:t>
            </a:r>
            <a:r>
              <a:rPr lang="en-US" sz="2000" dirty="0" smtClean="0"/>
              <a:t>and</a:t>
            </a:r>
            <a:r>
              <a:rPr lang="en-US" sz="2000" b="1" dirty="0" smtClean="0"/>
              <a:t> </a:t>
            </a:r>
            <a:r>
              <a:rPr lang="en-US" sz="2000" b="1" dirty="0"/>
              <a:t>other specialized research </a:t>
            </a:r>
            <a:r>
              <a:rPr lang="en-US" sz="2000" b="1" dirty="0" smtClean="0"/>
              <a:t>space </a:t>
            </a:r>
            <a:r>
              <a:rPr lang="en-US" sz="2000" dirty="0" smtClean="0"/>
              <a:t>is being </a:t>
            </a:r>
            <a:r>
              <a:rPr lang="en-US" sz="2000" b="1" dirty="0" smtClean="0"/>
              <a:t>used </a:t>
            </a:r>
            <a:r>
              <a:rPr lang="en-US" sz="2000" b="1" dirty="0"/>
              <a:t>as effectively as possible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llocation </a:t>
            </a:r>
            <a:r>
              <a:rPr lang="en-US" sz="2000" dirty="0"/>
              <a:t>and continued occupation of </a:t>
            </a:r>
            <a:r>
              <a:rPr lang="en-US" sz="2000" dirty="0" smtClean="0"/>
              <a:t>such space </a:t>
            </a:r>
            <a:r>
              <a:rPr lang="en-US" sz="2000" dirty="0"/>
              <a:t>by our faculty </a:t>
            </a:r>
            <a:r>
              <a:rPr lang="en-US" sz="2000" dirty="0" smtClean="0"/>
              <a:t>should be </a:t>
            </a:r>
            <a:r>
              <a:rPr lang="en-US" sz="2000" dirty="0"/>
              <a:t>governed by policies </a:t>
            </a:r>
            <a:r>
              <a:rPr lang="en-US" sz="2000" b="1" dirty="0"/>
              <a:t>adopted </a:t>
            </a:r>
            <a:r>
              <a:rPr lang="en-US" sz="2000" b="1" dirty="0" smtClean="0"/>
              <a:t>and administrated </a:t>
            </a:r>
            <a:r>
              <a:rPr lang="en-US" sz="2000" b="1" i="1" dirty="0" smtClean="0"/>
              <a:t>locally</a:t>
            </a:r>
            <a:r>
              <a:rPr lang="en-US" sz="2000" b="1" dirty="0" smtClean="0"/>
              <a:t> by </a:t>
            </a:r>
            <a:r>
              <a:rPr lang="en-US" sz="2000" b="1" dirty="0"/>
              <a:t>each unit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Some units </a:t>
            </a:r>
            <a:r>
              <a:rPr lang="en-US" sz="2000" dirty="0"/>
              <a:t>on campus </a:t>
            </a:r>
            <a:r>
              <a:rPr lang="en-US" sz="2000" dirty="0" smtClean="0"/>
              <a:t>currently have </a:t>
            </a:r>
            <a:r>
              <a:rPr lang="en-US" sz="2000" dirty="0"/>
              <a:t>such </a:t>
            </a:r>
            <a:r>
              <a:rPr lang="en-US" sz="2000" dirty="0" smtClean="0"/>
              <a:t>policies </a:t>
            </a:r>
            <a:r>
              <a:rPr lang="en-US" sz="2000" dirty="0"/>
              <a:t>embedded in their respective </a:t>
            </a:r>
            <a:r>
              <a:rPr lang="en-US" sz="2000" b="1" dirty="0"/>
              <a:t>by-laws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is a prudent practice which </a:t>
            </a:r>
            <a:r>
              <a:rPr lang="en-US" sz="2000" b="1" dirty="0" smtClean="0"/>
              <a:t>could</a:t>
            </a:r>
            <a:r>
              <a:rPr lang="en-US" sz="2000" dirty="0" smtClean="0"/>
              <a:t> </a:t>
            </a:r>
            <a:r>
              <a:rPr lang="en-US" sz="2000" b="1" dirty="0" smtClean="0"/>
              <a:t>be (arguably, should be) </a:t>
            </a:r>
            <a:r>
              <a:rPr lang="en-US" sz="2000" b="1" dirty="0"/>
              <a:t>emulated by all </a:t>
            </a:r>
            <a:r>
              <a:rPr lang="en-US" sz="2000" b="1" dirty="0" smtClean="0"/>
              <a:t>units (departments</a:t>
            </a:r>
            <a:r>
              <a:rPr lang="en-US" sz="2000" b="1" dirty="0"/>
              <a:t>, colleges, and </a:t>
            </a:r>
            <a:r>
              <a:rPr lang="en-US" sz="2000" b="1" dirty="0" smtClean="0"/>
              <a:t>centers/institutes) having control over </a:t>
            </a:r>
            <a:r>
              <a:rPr lang="en-US" sz="2000" b="1" dirty="0"/>
              <a:t>laboratory and other specialized research space</a:t>
            </a:r>
            <a:r>
              <a:rPr lang="en-US" sz="2000" dirty="0"/>
              <a:t> </a:t>
            </a:r>
            <a:r>
              <a:rPr lang="en-US" sz="2000" dirty="0" smtClean="0"/>
              <a:t>assigned </a:t>
            </a:r>
            <a:r>
              <a:rPr lang="en-US" sz="2000" dirty="0"/>
              <a:t>to individual </a:t>
            </a:r>
            <a:r>
              <a:rPr lang="en-US" sz="2000" dirty="0" smtClean="0"/>
              <a:t>faculty. </a:t>
            </a:r>
          </a:p>
        </p:txBody>
      </p:sp>
    </p:spTree>
    <p:extLst>
      <p:ext uri="{BB962C8B-B14F-4D97-AF65-F5344CB8AC3E}">
        <p14:creationId xmlns:p14="http://schemas.microsoft.com/office/powerpoint/2010/main" val="27983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49" y="10668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 Proposal- </a:t>
            </a:r>
            <a:r>
              <a:rPr lang="en-US" sz="2000" dirty="0" smtClean="0"/>
              <a:t>All </a:t>
            </a:r>
            <a:r>
              <a:rPr lang="en-US" sz="2000" dirty="0"/>
              <a:t>academic departments, colleges (where appropriate), and centers/institutes </a:t>
            </a:r>
            <a:r>
              <a:rPr lang="en-US" sz="2000" dirty="0" smtClean="0"/>
              <a:t>would be required to </a:t>
            </a:r>
            <a:r>
              <a:rPr lang="en-US" sz="2000" dirty="0"/>
              <a:t>have in place </a:t>
            </a:r>
            <a:r>
              <a:rPr lang="en-US" sz="2000" b="1" dirty="0"/>
              <a:t>by-laws</a:t>
            </a:r>
            <a:r>
              <a:rPr lang="en-US" sz="2000" dirty="0"/>
              <a:t> which address the following points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How </a:t>
            </a:r>
            <a:r>
              <a:rPr lang="en-US" sz="2000" b="1" dirty="0"/>
              <a:t>such space is assigned </a:t>
            </a:r>
            <a:r>
              <a:rPr lang="en-US" sz="2000" dirty="0"/>
              <a:t>to new and current faculty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How </a:t>
            </a:r>
            <a:r>
              <a:rPr lang="en-US" sz="2000" b="1" dirty="0"/>
              <a:t>reallocation of </a:t>
            </a:r>
            <a:r>
              <a:rPr lang="en-US" sz="2000" b="1" dirty="0" smtClean="0"/>
              <a:t>such space </a:t>
            </a:r>
            <a:r>
              <a:rPr lang="en-US" sz="2000" dirty="0"/>
              <a:t>is accomplished within the unit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How the </a:t>
            </a:r>
            <a:r>
              <a:rPr lang="en-US" sz="2000" b="1" dirty="0"/>
              <a:t>effectiveness of </a:t>
            </a:r>
            <a:r>
              <a:rPr lang="en-US" sz="2000" b="1" dirty="0" smtClean="0"/>
              <a:t>utilization </a:t>
            </a:r>
            <a:r>
              <a:rPr lang="en-US" sz="2000" b="1" dirty="0"/>
              <a:t>of such space is regularly assessed </a:t>
            </a:r>
            <a:r>
              <a:rPr lang="en-US" sz="2000" dirty="0"/>
              <a:t>and what </a:t>
            </a:r>
            <a:r>
              <a:rPr lang="en-US" sz="2000" b="1" dirty="0"/>
              <a:t>metrics of productivity </a:t>
            </a:r>
            <a:r>
              <a:rPr lang="en-US" sz="2000" dirty="0"/>
              <a:t>are used in this assessment. </a:t>
            </a:r>
            <a:endParaRPr lang="en-US" sz="2000" dirty="0" smtClean="0"/>
          </a:p>
          <a:p>
            <a:pPr lvl="0"/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latter (the metrics) should include </a:t>
            </a:r>
            <a:r>
              <a:rPr lang="en-US" sz="2000" b="1" dirty="0"/>
              <a:t>currencies of productivity </a:t>
            </a:r>
            <a:r>
              <a:rPr lang="en-US" sz="2000" dirty="0"/>
              <a:t>critical to moving the university forward including </a:t>
            </a:r>
            <a:r>
              <a:rPr lang="en-US" sz="2000" b="1" dirty="0"/>
              <a:t>scholarly productivity</a:t>
            </a:r>
            <a:r>
              <a:rPr lang="en-US" sz="2000" dirty="0"/>
              <a:t>, </a:t>
            </a:r>
            <a:r>
              <a:rPr lang="en-US" sz="2000" b="1" dirty="0"/>
              <a:t>contract &amp; grant activity </a:t>
            </a:r>
            <a:r>
              <a:rPr lang="en-US" sz="2000" dirty="0"/>
              <a:t>and </a:t>
            </a:r>
            <a:r>
              <a:rPr lang="en-US" sz="2000" b="1" dirty="0"/>
              <a:t>mentoring</a:t>
            </a:r>
            <a:r>
              <a:rPr lang="en-US" sz="2000" dirty="0"/>
              <a:t> of undergraduates, graduate students and postdoctoral fellows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4996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potential step forward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617" y="15240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 smtClean="0"/>
          </a:p>
          <a:p>
            <a:r>
              <a:rPr lang="en-US" sz="2400" dirty="0"/>
              <a:t>Existing by-laws and new </a:t>
            </a:r>
            <a:r>
              <a:rPr lang="en-US" sz="2400" dirty="0" smtClean="0"/>
              <a:t>by-laws relating to such space could then </a:t>
            </a:r>
            <a:r>
              <a:rPr lang="en-US" sz="2400" dirty="0"/>
              <a:t>be reviewed by the </a:t>
            </a:r>
            <a:r>
              <a:rPr lang="en-US" sz="2400" b="1" dirty="0"/>
              <a:t>cognizant dean </a:t>
            </a:r>
            <a:r>
              <a:rPr lang="en-US" sz="2400" dirty="0"/>
              <a:t>and forwarded to the </a:t>
            </a:r>
            <a:r>
              <a:rPr lang="en-US" sz="2400" b="1" dirty="0"/>
              <a:t>Vice President for Faculty Development &amp; Advancement for final approval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would apply </a:t>
            </a:r>
            <a:r>
              <a:rPr lang="en-US" sz="2400" dirty="0"/>
              <a:t>to all units except centers/institutes and faculty occupying such space managed by the </a:t>
            </a:r>
            <a:r>
              <a:rPr lang="en-US" sz="2400" b="1" dirty="0"/>
              <a:t>FSU Research Foundation</a:t>
            </a:r>
            <a:r>
              <a:rPr lang="en-US" sz="2400" dirty="0"/>
              <a:t> (FSURF). FSURF </a:t>
            </a:r>
            <a:r>
              <a:rPr lang="en-US" sz="2400" dirty="0" smtClean="0"/>
              <a:t>would develop </a:t>
            </a:r>
            <a:r>
              <a:rPr lang="en-US" sz="2400" dirty="0"/>
              <a:t>a similar policy within the same </a:t>
            </a:r>
            <a:r>
              <a:rPr lang="en-US" sz="2400" dirty="0" smtClean="0"/>
              <a:t>time frame</a:t>
            </a:r>
            <a:r>
              <a:rPr lang="en-US" sz="2400" dirty="0"/>
              <a:t>. </a:t>
            </a:r>
          </a:p>
          <a:p>
            <a:pPr lvl="0"/>
            <a:endParaRPr lang="en-US" sz="2400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996" y="22859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potential step forward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84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Other potential steps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8392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Creation of a </a:t>
            </a:r>
            <a:r>
              <a:rPr lang="en-US" sz="2300" b="1" dirty="0" smtClean="0"/>
              <a:t>dynamic database </a:t>
            </a:r>
            <a:r>
              <a:rPr lang="en-US" sz="2300" dirty="0" smtClean="0"/>
              <a:t>utilizing elements of Facilities’ </a:t>
            </a:r>
            <a:r>
              <a:rPr lang="en-US" sz="2300" dirty="0" err="1" smtClean="0"/>
              <a:t>AiM</a:t>
            </a:r>
            <a:r>
              <a:rPr lang="en-US" sz="2300" dirty="0" smtClean="0"/>
              <a:t> space inventory system</a:t>
            </a:r>
          </a:p>
          <a:p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Documents functionality and space quality (= condition) by room in each FSU building</a:t>
            </a:r>
          </a:p>
          <a:p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Maps faculty space assignments to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R</a:t>
            </a:r>
            <a:r>
              <a:rPr lang="en-US" sz="2300" dirty="0" smtClean="0"/>
              <a:t>eviewed and updated by all units on an annual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Allows addition of new data fields on scholarly, research and student mentoring productivity to be mapped to space assignments</a:t>
            </a:r>
          </a:p>
        </p:txBody>
      </p:sp>
    </p:spTree>
    <p:extLst>
      <p:ext uri="{BB962C8B-B14F-4D97-AF65-F5344CB8AC3E}">
        <p14:creationId xmlns:p14="http://schemas.microsoft.com/office/powerpoint/2010/main" val="11752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Other potential steps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6106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Formation of a </a:t>
            </a:r>
            <a:r>
              <a:rPr lang="en-US" sz="2300" b="1" dirty="0" smtClean="0"/>
              <a:t>Space Management &amp; Planning Council </a:t>
            </a:r>
            <a:r>
              <a:rPr lang="en-US" sz="2300" dirty="0" smtClean="0"/>
              <a:t>based in the </a:t>
            </a:r>
            <a:r>
              <a:rPr lang="en-US" sz="2300" b="1" dirty="0" smtClean="0"/>
              <a:t>Office of the Provost</a:t>
            </a:r>
            <a:r>
              <a:rPr lang="en-US" sz="2300" dirty="0" smtClean="0"/>
              <a:t> with participation of stakeholder groups</a:t>
            </a:r>
          </a:p>
          <a:p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Ensures proper alignment of </a:t>
            </a:r>
            <a:r>
              <a:rPr lang="en-US" sz="2300" b="1" dirty="0" smtClean="0"/>
              <a:t>academic and research strategic goals </a:t>
            </a:r>
            <a:r>
              <a:rPr lang="en-US" sz="2300" dirty="0" smtClean="0"/>
              <a:t>with the planning for </a:t>
            </a:r>
            <a:r>
              <a:rPr lang="en-US" sz="2300" b="1" dirty="0" smtClean="0"/>
              <a:t>infrastructure needed </a:t>
            </a:r>
            <a:r>
              <a:rPr lang="en-US" sz="2300" dirty="0" smtClean="0"/>
              <a:t>to achieve these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Provides input on </a:t>
            </a:r>
            <a:r>
              <a:rPr lang="en-US" sz="2300" b="1" dirty="0" smtClean="0"/>
              <a:t>prioritization of allocation of resources </a:t>
            </a:r>
            <a:r>
              <a:rPr lang="en-US" sz="2300" dirty="0" smtClean="0"/>
              <a:t>to renovations and new construction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Oversees the </a:t>
            </a:r>
            <a:r>
              <a:rPr lang="en-US" sz="2300" b="1" dirty="0" smtClean="0"/>
              <a:t>periodic evaluation of effectiveness</a:t>
            </a:r>
            <a:r>
              <a:rPr lang="en-US" sz="2300" dirty="0" smtClean="0"/>
              <a:t> of space utilization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5703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</TotalTime>
  <Words>796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Contracts &amp; Grants, 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Accounting Standards Policies and Procedures</dc:title>
  <dc:creator>Contracts &amp; Grants</dc:creator>
  <cp:lastModifiedBy>User</cp:lastModifiedBy>
  <cp:revision>235</cp:revision>
  <cp:lastPrinted>2016-10-20T15:48:02Z</cp:lastPrinted>
  <dcterms:created xsi:type="dcterms:W3CDTF">2000-02-24T18:20:12Z</dcterms:created>
  <dcterms:modified xsi:type="dcterms:W3CDTF">2016-10-20T16:21:29Z</dcterms:modified>
</cp:coreProperties>
</file>