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01" r:id="rId1"/>
    <p:sldMasterId id="2147484010" r:id="rId2"/>
    <p:sldMasterId id="2147484022" r:id="rId3"/>
    <p:sldMasterId id="2147484058" r:id="rId4"/>
    <p:sldMasterId id="2147484082" r:id="rId5"/>
  </p:sldMasterIdLst>
  <p:notesMasterIdLst>
    <p:notesMasterId r:id="rId18"/>
  </p:notesMasterIdLst>
  <p:handoutMasterIdLst>
    <p:handoutMasterId r:id="rId19"/>
  </p:handoutMasterIdLst>
  <p:sldIdLst>
    <p:sldId id="256" r:id="rId6"/>
    <p:sldId id="440" r:id="rId7"/>
    <p:sldId id="362" r:id="rId8"/>
    <p:sldId id="417" r:id="rId9"/>
    <p:sldId id="453" r:id="rId10"/>
    <p:sldId id="422" r:id="rId11"/>
    <p:sldId id="416" r:id="rId12"/>
    <p:sldId id="408" r:id="rId13"/>
    <p:sldId id="455" r:id="rId14"/>
    <p:sldId id="456" r:id="rId15"/>
    <p:sldId id="457" r:id="rId16"/>
    <p:sldId id="458" r:id="rId17"/>
  </p:sldIdLst>
  <p:sldSz cx="9144000" cy="5143500" type="screen16x9"/>
  <p:notesSz cx="7010400" cy="9296400"/>
  <p:defaultTextStyle>
    <a:defPPr>
      <a:defRPr lang="en-US"/>
    </a:defPPr>
    <a:lvl1pPr marL="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2F40"/>
    <a:srgbClr val="CEB888"/>
    <a:srgbClr val="000066"/>
    <a:srgbClr val="0091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166" autoAdjust="0"/>
  </p:normalViewPr>
  <p:slideViewPr>
    <p:cSldViewPr snapToGrid="0">
      <p:cViewPr varScale="1">
        <p:scale>
          <a:sx n="106" d="100"/>
          <a:sy n="106" d="100"/>
        </p:scale>
        <p:origin x="317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475" cy="465138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1"/>
            <a:ext cx="3038475" cy="465138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r">
              <a:defRPr sz="1200"/>
            </a:lvl1pPr>
          </a:lstStyle>
          <a:p>
            <a:fld id="{3D457740-6525-4B9B-9150-3CB3A54E2BC0}" type="datetimeFigureOut">
              <a:rPr lang="en-US" smtClean="0"/>
              <a:t>10/20/2016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7"/>
            <a:ext cx="3038475" cy="465138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829677"/>
            <a:ext cx="3038475" cy="465138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r">
              <a:defRPr sz="1200"/>
            </a:lvl1pPr>
          </a:lstStyle>
          <a:p>
            <a:fld id="{C505A378-79A3-4D84-B664-4E8C3D5543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1781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r">
              <a:defRPr sz="1200"/>
            </a:lvl1pPr>
          </a:lstStyle>
          <a:p>
            <a:fld id="{3C75CB79-9713-409E-9FC5-0F4ED1A622AC}" type="datetimeFigureOut">
              <a:rPr lang="en-US" smtClean="0"/>
              <a:t>10/20/2016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6" tIns="46583" rIns="93166" bIns="4658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3166" tIns="46583" rIns="93166" bIns="4658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r">
              <a:defRPr sz="1200"/>
            </a:lvl1pPr>
          </a:lstStyle>
          <a:p>
            <a:fld id="{0C6A267A-26B9-4148-B788-18837722F6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123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342861">
              <a:defRPr/>
            </a:pPr>
            <a:fld id="{0C6A267A-26B9-4148-B788-18837722F6E1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342861">
                <a:defRPr/>
              </a:pPr>
              <a:t>9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92795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3398"/>
            <a:ext cx="6858000" cy="17907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4CBB9-32D6-4B77-B8AC-22E1B56FA32D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332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AC325-39EE-4ED6-A988-6FF5E090E700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185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0272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270272"/>
            <a:ext cx="5800725" cy="435887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18DA-9419-4DCA-BF03-60AD013063FB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222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569214"/>
            <a:ext cx="7543800" cy="26746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341715"/>
            <a:ext cx="7543800" cy="857250"/>
          </a:xfrm>
        </p:spPr>
        <p:txBody>
          <a:bodyPr lIns="68580" rIns="6858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8F7E-9042-4884-B8E0-FF8FA8D99B55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767058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0D67-5FAD-4C84-A3A7-832DBAB20F6A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1793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69214"/>
            <a:ext cx="7543800" cy="26746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3339846"/>
            <a:ext cx="7543800" cy="857250"/>
          </a:xfrm>
        </p:spPr>
        <p:txBody>
          <a:bodyPr lIns="68580" rIns="6858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75BC-B0E5-4EBE-8CBE-3D09C0E4194F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453314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384301"/>
            <a:ext cx="3703320" cy="3017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84301"/>
            <a:ext cx="3703320" cy="3017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DC44A-6952-45D2-A36F-6B14C2BEF15D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4983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540"/>
            <a:ext cx="3703320" cy="552212"/>
          </a:xfrm>
        </p:spPr>
        <p:txBody>
          <a:bodyPr lIns="68580" rIns="6858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1936751"/>
            <a:ext cx="3703320" cy="2533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84540"/>
            <a:ext cx="3703320" cy="552212"/>
          </a:xfrm>
        </p:spPr>
        <p:txBody>
          <a:bodyPr lIns="68580" rIns="6858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1936751"/>
            <a:ext cx="3703320" cy="2533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AFBE-1A4B-4DB0-B38C-BB2DB052CF43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4987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66EB-7064-49C9-9685-AB843B668E18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0483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3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1C6C-BEDA-4985-8DE5-BBB0003C487A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2532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45769"/>
            <a:ext cx="2400300" cy="17145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548640"/>
            <a:ext cx="4869180" cy="3943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94561"/>
            <a:ext cx="2400300" cy="2534343"/>
          </a:xfrm>
        </p:spPr>
        <p:txBody>
          <a:bodyPr lIns="68580" rIns="68580">
            <a:norm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6" y="4844840"/>
            <a:ext cx="1963883" cy="273844"/>
          </a:xfrm>
        </p:spPr>
        <p:txBody>
          <a:bodyPr/>
          <a:lstStyle>
            <a:lvl1pPr algn="l">
              <a:defRPr/>
            </a:lvl1pPr>
          </a:lstStyle>
          <a:p>
            <a:fld id="{B9DB38EA-5466-4B46-980C-5D7090FE467F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4844840"/>
            <a:ext cx="3486150" cy="273844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955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9926-972A-4E8E-8E4F-8860E5FE6412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7574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" y="3714750"/>
            <a:ext cx="9141619" cy="142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368630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806190"/>
            <a:ext cx="7584948" cy="617220"/>
          </a:xfrm>
        </p:spPr>
        <p:txBody>
          <a:bodyPr lIns="68580" tIns="0" rIns="6858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1"/>
            <a:ext cx="9143989" cy="3686307"/>
          </a:xfrm>
          <a:blipFill>
            <a:blip r:embed="rId2"/>
            <a:stretch>
              <a:fillRect/>
            </a:stretch>
          </a:blipFill>
        </p:spPr>
        <p:txBody>
          <a:bodyPr lIns="342900" tIns="3429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4430267"/>
            <a:ext cx="7584948" cy="445770"/>
          </a:xfrm>
        </p:spPr>
        <p:txBody>
          <a:bodyPr lIns="68580" tIns="0" rIns="6858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0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1957-676D-42A0-9B35-710A6ECB64E8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6229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34290" tIns="0" rIns="3429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B956-E151-4B1E-8199-F8576DFD4922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1197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11085"/>
            <a:ext cx="1971675" cy="431806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11084"/>
            <a:ext cx="5800725" cy="4318067"/>
          </a:xfrm>
        </p:spPr>
        <p:txBody>
          <a:bodyPr vert="eaVert" lIns="34290" tIns="0" rIns="3429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19B0-7BF5-42D2-AA51-3E91E90207C9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50335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569214"/>
            <a:ext cx="7543800" cy="26746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341715"/>
            <a:ext cx="7543800" cy="857250"/>
          </a:xfrm>
        </p:spPr>
        <p:txBody>
          <a:bodyPr lIns="68580" rIns="6858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8F7E-9042-4884-B8E0-FF8FA8D99B55}" type="datetime1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70023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0D67-5FAD-4C84-A3A7-832DBAB20F6A}" type="datetime1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7132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69214"/>
            <a:ext cx="7543800" cy="26746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3339846"/>
            <a:ext cx="7543800" cy="857250"/>
          </a:xfrm>
        </p:spPr>
        <p:txBody>
          <a:bodyPr lIns="68580" rIns="6858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75BC-B0E5-4EBE-8CBE-3D09C0E4194F}" type="datetime1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597127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384301"/>
            <a:ext cx="3703320" cy="3017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84301"/>
            <a:ext cx="3703320" cy="3017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DC44A-6952-45D2-A36F-6B14C2BEF15D}" type="datetime1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4901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540"/>
            <a:ext cx="3703320" cy="552212"/>
          </a:xfrm>
        </p:spPr>
        <p:txBody>
          <a:bodyPr lIns="68580" rIns="6858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1936751"/>
            <a:ext cx="3703320" cy="2533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84540"/>
            <a:ext cx="3703320" cy="552212"/>
          </a:xfrm>
        </p:spPr>
        <p:txBody>
          <a:bodyPr lIns="68580" rIns="6858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1936751"/>
            <a:ext cx="3703320" cy="2533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AFBE-1A4B-4DB0-B38C-BB2DB052CF43}" type="datetime1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7166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66EB-7064-49C9-9685-AB843B668E18}" type="datetime1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9465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3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1C6C-BEDA-4985-8DE5-BBB0003C487A}" type="datetime1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165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4317"/>
            <a:ext cx="7886700" cy="2138406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14475"/>
            <a:ext cx="78867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5DC3-CDA2-4574-8BEE-9A6E7EF416C0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7256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45769"/>
            <a:ext cx="2400300" cy="17145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548640"/>
            <a:ext cx="4869180" cy="3943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94561"/>
            <a:ext cx="2400300" cy="2534343"/>
          </a:xfrm>
        </p:spPr>
        <p:txBody>
          <a:bodyPr lIns="68580" rIns="68580">
            <a:norm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6" y="4844840"/>
            <a:ext cx="1963883" cy="273844"/>
          </a:xfrm>
        </p:spPr>
        <p:txBody>
          <a:bodyPr/>
          <a:lstStyle>
            <a:lvl1pPr algn="l">
              <a:defRPr/>
            </a:lvl1pPr>
          </a:lstStyle>
          <a:p>
            <a:fld id="{B9DB38EA-5466-4B46-980C-5D7090FE467F}" type="datetime1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4844840"/>
            <a:ext cx="3486150" cy="273844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D9D9DB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>
                <a:solidFill>
                  <a:srgbClr val="D9D9DB"/>
                </a:solidFill>
              </a:rPr>
              <a:pPr/>
              <a:t>‹#›</a:t>
            </a:fld>
            <a:endParaRPr lang="en-US" dirty="0">
              <a:solidFill>
                <a:srgbClr val="D9D9D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1067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" y="3714750"/>
            <a:ext cx="9141619" cy="142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368630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806190"/>
            <a:ext cx="7584948" cy="617220"/>
          </a:xfrm>
        </p:spPr>
        <p:txBody>
          <a:bodyPr lIns="68580" tIns="0" rIns="6858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1"/>
            <a:ext cx="9143989" cy="3686307"/>
          </a:xfrm>
          <a:blipFill>
            <a:blip r:embed="rId2"/>
            <a:stretch>
              <a:fillRect/>
            </a:stretch>
          </a:blipFill>
        </p:spPr>
        <p:txBody>
          <a:bodyPr lIns="342900" tIns="3429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4430267"/>
            <a:ext cx="7584948" cy="445770"/>
          </a:xfrm>
        </p:spPr>
        <p:txBody>
          <a:bodyPr lIns="68580" tIns="0" rIns="6858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0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1957-676D-42A0-9B35-710A6ECB64E8}" type="datetime1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38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34290" tIns="0" rIns="3429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B956-E151-4B1E-8199-F8576DFD4922}" type="datetime1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5811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11085"/>
            <a:ext cx="1971675" cy="431806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11084"/>
            <a:ext cx="5800725" cy="4318067"/>
          </a:xfrm>
        </p:spPr>
        <p:txBody>
          <a:bodyPr vert="eaVert" lIns="34290" tIns="0" rIns="3429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19B0-7BF5-42D2-AA51-3E91E90207C9}" type="datetime1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35365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569214"/>
            <a:ext cx="7543800" cy="26746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341715"/>
            <a:ext cx="7543800" cy="857250"/>
          </a:xfrm>
        </p:spPr>
        <p:txBody>
          <a:bodyPr lIns="68580" rIns="6858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71B96-1737-4D4F-8F56-DE2D7CADAA9B}" type="datetime1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5162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7608-0004-4916-8F26-F4CE6E201844}" type="datetime1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4530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69214"/>
            <a:ext cx="7543800" cy="26746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3339846"/>
            <a:ext cx="7543800" cy="857250"/>
          </a:xfrm>
        </p:spPr>
        <p:txBody>
          <a:bodyPr lIns="68580" rIns="6858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176ED-5278-4268-9C81-ECFBFC58F0BF}" type="datetime1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544821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384301"/>
            <a:ext cx="3703320" cy="3017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84301"/>
            <a:ext cx="3703320" cy="3017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909B5-A884-4E43-B934-AF7AA7CACB26}" type="datetime1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5003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540"/>
            <a:ext cx="3703320" cy="552212"/>
          </a:xfrm>
        </p:spPr>
        <p:txBody>
          <a:bodyPr lIns="68580" rIns="6858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1936751"/>
            <a:ext cx="3703320" cy="2533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84540"/>
            <a:ext cx="3703320" cy="552212"/>
          </a:xfrm>
        </p:spPr>
        <p:txBody>
          <a:bodyPr lIns="68580" rIns="6858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1936751"/>
            <a:ext cx="3703320" cy="2533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7C9D-BD72-4C8A-9E21-C43B4F91C879}" type="datetime1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1800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BB648-6F34-484B-8089-59482A3A3601}" type="datetime1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447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371601"/>
            <a:ext cx="3886200" cy="32635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1601"/>
            <a:ext cx="3886200" cy="32635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0507-5FB9-4E7B-BBDF-57F39E7605A8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9862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3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EAFCB-CFB5-4530-ADC6-9330AA846012}" type="datetime1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85087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45769"/>
            <a:ext cx="2400300" cy="17145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548640"/>
            <a:ext cx="4869180" cy="3943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94561"/>
            <a:ext cx="2400300" cy="2534343"/>
          </a:xfrm>
        </p:spPr>
        <p:txBody>
          <a:bodyPr lIns="68580" rIns="68580">
            <a:norm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6" y="4844840"/>
            <a:ext cx="1963883" cy="273844"/>
          </a:xfrm>
        </p:spPr>
        <p:txBody>
          <a:bodyPr/>
          <a:lstStyle>
            <a:lvl1pPr algn="l">
              <a:defRPr/>
            </a:lvl1pPr>
          </a:lstStyle>
          <a:p>
            <a:fld id="{4F15BE12-0536-48FC-AC8B-CDFE4CBC3A91}" type="datetime1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4844840"/>
            <a:ext cx="3486150" cy="273844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D9D9DB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>
                <a:solidFill>
                  <a:srgbClr val="D9D9DB"/>
                </a:solidFill>
              </a:rPr>
              <a:pPr/>
              <a:t>‹#›</a:t>
            </a:fld>
            <a:endParaRPr lang="en-US" dirty="0">
              <a:solidFill>
                <a:srgbClr val="D9D9D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42603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" y="3714750"/>
            <a:ext cx="9141619" cy="142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368630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806190"/>
            <a:ext cx="7584948" cy="617220"/>
          </a:xfrm>
        </p:spPr>
        <p:txBody>
          <a:bodyPr lIns="68580" tIns="0" rIns="6858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1"/>
            <a:ext cx="9143989" cy="3686307"/>
          </a:xfrm>
          <a:blipFill>
            <a:blip r:embed="rId2"/>
            <a:stretch>
              <a:fillRect/>
            </a:stretch>
          </a:blipFill>
        </p:spPr>
        <p:txBody>
          <a:bodyPr lIns="342900" tIns="3429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4430267"/>
            <a:ext cx="7584948" cy="445770"/>
          </a:xfrm>
        </p:spPr>
        <p:txBody>
          <a:bodyPr lIns="68580" tIns="0" rIns="6858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0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113A-B585-48CF-B561-24C96F629777}" type="datetime1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48927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34290" tIns="0" rIns="3429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6DE0-D402-4665-994B-82E6FF3091F1}" type="datetime1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88086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11085"/>
            <a:ext cx="1971675" cy="431806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11084"/>
            <a:ext cx="5800725" cy="4318067"/>
          </a:xfrm>
        </p:spPr>
        <p:txBody>
          <a:bodyPr vert="eaVert" lIns="34290" tIns="0" rIns="3429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8475-D696-4F4F-8C3B-B94ED4AE818A}" type="datetime1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41823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569214"/>
            <a:ext cx="7543800" cy="26746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341715"/>
            <a:ext cx="7543800" cy="857250"/>
          </a:xfrm>
        </p:spPr>
        <p:txBody>
          <a:bodyPr lIns="68580" rIns="6858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8F7E-9042-4884-B8E0-FF8FA8D99B55}" type="datetime1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902110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0D67-5FAD-4C84-A3A7-832DBAB20F6A}" type="datetime1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60002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69214"/>
            <a:ext cx="7543800" cy="26746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3339846"/>
            <a:ext cx="7543800" cy="857250"/>
          </a:xfrm>
        </p:spPr>
        <p:txBody>
          <a:bodyPr lIns="68580" rIns="6858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75BC-B0E5-4EBE-8CBE-3D09C0E4194F}" type="datetime1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927455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384301"/>
            <a:ext cx="3703320" cy="3017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84301"/>
            <a:ext cx="3703320" cy="3017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DC44A-6952-45D2-A36F-6B14C2BEF15D}" type="datetime1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87722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540"/>
            <a:ext cx="3703320" cy="552212"/>
          </a:xfrm>
        </p:spPr>
        <p:txBody>
          <a:bodyPr lIns="68580" rIns="6858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1936751"/>
            <a:ext cx="3703320" cy="2533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84540"/>
            <a:ext cx="3703320" cy="552212"/>
          </a:xfrm>
        </p:spPr>
        <p:txBody>
          <a:bodyPr lIns="68580" rIns="6858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1936751"/>
            <a:ext cx="3703320" cy="2533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AFBE-1A4B-4DB0-B38C-BB2DB052CF43}" type="datetime1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736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261389"/>
            <a:ext cx="3867150" cy="619274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1880664"/>
            <a:ext cx="3867150" cy="27603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261389"/>
            <a:ext cx="3886201" cy="61927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1880664"/>
            <a:ext cx="3886201" cy="27603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7BEB-0A76-4D51-BE10-C754AD4C5D6A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24718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66EB-7064-49C9-9685-AB843B668E18}" type="datetime1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70146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3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1C6C-BEDA-4985-8DE5-BBB0003C487A}" type="datetime1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11202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45769"/>
            <a:ext cx="2400300" cy="17145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548640"/>
            <a:ext cx="4869180" cy="3943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94561"/>
            <a:ext cx="2400300" cy="2534343"/>
          </a:xfrm>
        </p:spPr>
        <p:txBody>
          <a:bodyPr lIns="68580" rIns="68580">
            <a:norm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6" y="4844840"/>
            <a:ext cx="1963883" cy="273844"/>
          </a:xfrm>
        </p:spPr>
        <p:txBody>
          <a:bodyPr/>
          <a:lstStyle>
            <a:lvl1pPr algn="l">
              <a:defRPr/>
            </a:lvl1pPr>
          </a:lstStyle>
          <a:p>
            <a:fld id="{B9DB38EA-5466-4B46-980C-5D7090FE467F}" type="datetime1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4844840"/>
            <a:ext cx="3486150" cy="273844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D9D9DB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>
                <a:solidFill>
                  <a:srgbClr val="D9D9DB"/>
                </a:solidFill>
              </a:rPr>
              <a:pPr/>
              <a:t>‹#›</a:t>
            </a:fld>
            <a:endParaRPr lang="en-US" dirty="0">
              <a:solidFill>
                <a:srgbClr val="D9D9D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75536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" y="3714750"/>
            <a:ext cx="9141619" cy="142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368630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806190"/>
            <a:ext cx="7584948" cy="617220"/>
          </a:xfrm>
        </p:spPr>
        <p:txBody>
          <a:bodyPr lIns="68580" tIns="0" rIns="6858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1"/>
            <a:ext cx="9143989" cy="3686307"/>
          </a:xfrm>
          <a:blipFill>
            <a:blip r:embed="rId2"/>
            <a:stretch>
              <a:fillRect/>
            </a:stretch>
          </a:blipFill>
        </p:spPr>
        <p:txBody>
          <a:bodyPr lIns="342900" tIns="3429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4430267"/>
            <a:ext cx="7584948" cy="445770"/>
          </a:xfrm>
        </p:spPr>
        <p:txBody>
          <a:bodyPr lIns="68580" tIns="0" rIns="6858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0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1957-676D-42A0-9B35-710A6ECB64E8}" type="datetime1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6217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34290" tIns="0" rIns="3429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B956-E151-4B1E-8199-F8576DFD4922}" type="datetime1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97712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11085"/>
            <a:ext cx="1971675" cy="431806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11084"/>
            <a:ext cx="5800725" cy="4318067"/>
          </a:xfrm>
        </p:spPr>
        <p:txBody>
          <a:bodyPr vert="eaVert" lIns="34290" tIns="0" rIns="3429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19B0-7BF5-42D2-AA51-3E91E90207C9}" type="datetime1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22648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EB9B-C298-4C88-8421-8C40A3251CF3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737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D44A-D09A-4E4D-A88A-7CE98D9C58C8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505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342900"/>
            <a:ext cx="2948940" cy="1200148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2950"/>
            <a:ext cx="4629150" cy="36576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1543049"/>
            <a:ext cx="2948940" cy="28575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F3290-0194-4D18-AF9C-2F61623FAA70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799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342900"/>
            <a:ext cx="2948940" cy="120015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742950"/>
            <a:ext cx="4629150" cy="3657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1543050"/>
            <a:ext cx="2948940" cy="28575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44A9C-858A-4095-AADD-E459FFCEB57B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689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274321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371601"/>
            <a:ext cx="7886700" cy="326350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F3718B6-567A-4A9E-95F1-497E2A7F3B03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13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4800600"/>
            <a:ext cx="91440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4750738"/>
            <a:ext cx="9144001" cy="494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</p:spPr>
        <p:txBody>
          <a:bodyPr vert="horz" lIns="0" tIns="34290" rIns="0" bIns="3429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2" y="4844840"/>
            <a:ext cx="1854203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700">
                <a:solidFill>
                  <a:srgbClr val="FFFFFF"/>
                </a:solidFill>
              </a:defRPr>
            </a:lvl1pPr>
          </a:lstStyle>
          <a:p>
            <a:fld id="{F8900227-7D99-4358-8CB2-2285C5B0D492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4844840"/>
            <a:ext cx="3617103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7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6" y="4844840"/>
            <a:ext cx="984019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303384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2974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19" r:id="rId9"/>
    <p:sldLayoutId id="2147484020" r:id="rId10"/>
    <p:sldLayoutId id="2147484021" r:id="rId11"/>
  </p:sldLayoutIdLst>
  <p:hf hdr="0" ft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4800600"/>
            <a:ext cx="91440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4750738"/>
            <a:ext cx="9144001" cy="494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</p:spPr>
        <p:txBody>
          <a:bodyPr vert="horz" lIns="0" tIns="34290" rIns="0" bIns="3429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2" y="4844840"/>
            <a:ext cx="1854203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700">
                <a:solidFill>
                  <a:srgbClr val="FFFFFF"/>
                </a:solidFill>
              </a:defRPr>
            </a:lvl1pPr>
          </a:lstStyle>
          <a:p>
            <a:fld id="{F8900227-7D99-4358-8CB2-2285C5B0D492}" type="datetime1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4844840"/>
            <a:ext cx="3617103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7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6" y="4844840"/>
            <a:ext cx="984019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303384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485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3" r:id="rId1"/>
    <p:sldLayoutId id="2147484024" r:id="rId2"/>
    <p:sldLayoutId id="2147484025" r:id="rId3"/>
    <p:sldLayoutId id="2147484026" r:id="rId4"/>
    <p:sldLayoutId id="2147484027" r:id="rId5"/>
    <p:sldLayoutId id="2147484028" r:id="rId6"/>
    <p:sldLayoutId id="2147484029" r:id="rId7"/>
    <p:sldLayoutId id="2147484030" r:id="rId8"/>
    <p:sldLayoutId id="2147484031" r:id="rId9"/>
    <p:sldLayoutId id="2147484032" r:id="rId10"/>
    <p:sldLayoutId id="2147484033" r:id="rId11"/>
  </p:sldLayoutIdLst>
  <p:hf hdr="0" ft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4800600"/>
            <a:ext cx="91440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4750738"/>
            <a:ext cx="9144001" cy="494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</p:spPr>
        <p:txBody>
          <a:bodyPr vert="horz" lIns="0" tIns="34290" rIns="0" bIns="3429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2" y="4844840"/>
            <a:ext cx="1854203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700">
                <a:solidFill>
                  <a:srgbClr val="FFFFFF"/>
                </a:solidFill>
              </a:defRPr>
            </a:lvl1pPr>
          </a:lstStyle>
          <a:p>
            <a:fld id="{21D71A18-7E82-4296-83F8-578A9A67B647}" type="datetime1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4844840"/>
            <a:ext cx="3617103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7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6" y="4844840"/>
            <a:ext cx="984019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303384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6316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9" r:id="rId1"/>
    <p:sldLayoutId id="2147484060" r:id="rId2"/>
    <p:sldLayoutId id="2147484061" r:id="rId3"/>
    <p:sldLayoutId id="2147484062" r:id="rId4"/>
    <p:sldLayoutId id="2147484063" r:id="rId5"/>
    <p:sldLayoutId id="2147484064" r:id="rId6"/>
    <p:sldLayoutId id="2147484065" r:id="rId7"/>
    <p:sldLayoutId id="2147484066" r:id="rId8"/>
    <p:sldLayoutId id="2147484067" r:id="rId9"/>
    <p:sldLayoutId id="2147484068" r:id="rId10"/>
    <p:sldLayoutId id="2147484069" r:id="rId11"/>
  </p:sldLayoutIdLst>
  <p:hf hdr="0" ft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4800600"/>
            <a:ext cx="91440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4750738"/>
            <a:ext cx="9144001" cy="494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</p:spPr>
        <p:txBody>
          <a:bodyPr vert="horz" lIns="0" tIns="34290" rIns="0" bIns="3429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2" y="4844840"/>
            <a:ext cx="1854203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700">
                <a:solidFill>
                  <a:srgbClr val="FFFFFF"/>
                </a:solidFill>
              </a:defRPr>
            </a:lvl1pPr>
          </a:lstStyle>
          <a:p>
            <a:fld id="{F8900227-7D99-4358-8CB2-2285C5B0D492}" type="datetime1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4844840"/>
            <a:ext cx="3617103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7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6" y="4844840"/>
            <a:ext cx="984019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303384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4679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3" r:id="rId1"/>
    <p:sldLayoutId id="2147484084" r:id="rId2"/>
    <p:sldLayoutId id="2147484085" r:id="rId3"/>
    <p:sldLayoutId id="2147484086" r:id="rId4"/>
    <p:sldLayoutId id="2147484087" r:id="rId5"/>
    <p:sldLayoutId id="2147484088" r:id="rId6"/>
    <p:sldLayoutId id="2147484089" r:id="rId7"/>
    <p:sldLayoutId id="2147484090" r:id="rId8"/>
    <p:sldLayoutId id="2147484091" r:id="rId9"/>
    <p:sldLayoutId id="2147484092" r:id="rId10"/>
    <p:sldLayoutId id="2147484093" r:id="rId11"/>
  </p:sldLayoutIdLst>
  <p:hf hdr="0" ft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sscanlan@fsu.edu" TargetMode="External"/><Relationship Id="rId2" Type="http://schemas.openxmlformats.org/officeDocument/2006/relationships/hyperlink" Target="mailto:mswilliams@fsu.edu" TargetMode="External"/><Relationship Id="rId1" Type="http://schemas.openxmlformats.org/officeDocument/2006/relationships/slideLayout" Target="../slideLayouts/slideLayout19.xml"/><Relationship Id="rId6" Type="http://schemas.openxmlformats.org/officeDocument/2006/relationships/hyperlink" Target="mailto:friedrich@fsu.edu" TargetMode="External"/><Relationship Id="rId5" Type="http://schemas.openxmlformats.org/officeDocument/2006/relationships/hyperlink" Target="mailto:irobbins@fsu.edu" TargetMode="External"/><Relationship Id="rId4" Type="http://schemas.openxmlformats.org/officeDocument/2006/relationships/hyperlink" Target="mailto:mlake@fsu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2F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Fall Deans &amp;</a:t>
            </a:r>
            <a:b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Department Chair Meeting</a:t>
            </a:r>
            <a:endParaRPr lang="en-US" sz="38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341716"/>
            <a:ext cx="7543800" cy="103978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EB8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Michael Williams</a:t>
            </a:r>
            <a:r>
              <a:rPr lang="en-US" dirty="0" smtClean="0">
                <a:solidFill>
                  <a:srgbClr val="CEB8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•</a:t>
            </a:r>
            <a:r>
              <a:rPr lang="en-US" dirty="0" smtClean="0">
                <a:solidFill>
                  <a:srgbClr val="CEB8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associate Vice President for finance &amp; administration</a:t>
            </a:r>
          </a:p>
          <a:p>
            <a:r>
              <a:rPr lang="en-US" dirty="0" smtClean="0">
                <a:solidFill>
                  <a:srgbClr val="CEB888"/>
                </a:solidFill>
              </a:rPr>
              <a:t>October 21, </a:t>
            </a:r>
            <a:r>
              <a:rPr lang="en-US" dirty="0">
                <a:solidFill>
                  <a:srgbClr val="CEB888"/>
                </a:solidFill>
              </a:rPr>
              <a:t>2016</a:t>
            </a:r>
          </a:p>
          <a:p>
            <a:endParaRPr lang="en-US" dirty="0">
              <a:solidFill>
                <a:srgbClr val="CEB8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94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2F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2016-2017</a:t>
            </a:r>
            <a:b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Major Initiatives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342900" lvl="0" indent="-342900" defTabSz="91440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endParaRPr lang="en-US" sz="2200" dirty="0">
              <a:solidFill>
                <a:srgbClr val="FFFFFF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5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2F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45769"/>
            <a:ext cx="2505136" cy="17145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2016-2017 Major Initiatives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2128" y="1103966"/>
            <a:ext cx="5492151" cy="3552443"/>
          </a:xfrm>
        </p:spPr>
        <p:txBody>
          <a:bodyPr>
            <a:normAutofit/>
          </a:bodyPr>
          <a:lstStyle/>
          <a:p>
            <a:pPr marL="457200" lvl="1" indent="0" defTabSz="91440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None/>
            </a:pPr>
            <a:endParaRPr lang="en-US" sz="6400" dirty="0" smtClean="0">
              <a:solidFill>
                <a:srgbClr val="FFFFFF"/>
              </a:solidFill>
              <a:latin typeface="Garamond"/>
            </a:endParaRPr>
          </a:p>
          <a:p>
            <a:pPr marL="0" lvl="0" indent="0" defTabSz="91440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</a:pPr>
            <a:r>
              <a:rPr lang="en-US" sz="6400" dirty="0" smtClean="0">
                <a:solidFill>
                  <a:srgbClr val="FFFFFF"/>
                </a:solidFill>
                <a:latin typeface="Garamond"/>
              </a:rPr>
              <a:t/>
            </a:r>
            <a:br>
              <a:rPr lang="en-US" sz="6400" dirty="0" smtClean="0">
                <a:solidFill>
                  <a:srgbClr val="FFFFFF"/>
                </a:solidFill>
                <a:latin typeface="Garamond"/>
              </a:rPr>
            </a:br>
            <a:endParaRPr lang="en-US" sz="6400" dirty="0" smtClean="0">
              <a:solidFill>
                <a:srgbClr val="FFFFFF"/>
              </a:solidFill>
              <a:latin typeface="Garamond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D9D9DB"/>
                </a:solidFill>
              </a:rPr>
              <a:pPr/>
              <a:t>11</a:t>
            </a:fld>
            <a:endParaRPr lang="en-US" dirty="0">
              <a:solidFill>
                <a:srgbClr val="D9D9DB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293956"/>
              </p:ext>
            </p:extLst>
          </p:nvPr>
        </p:nvGraphicFramePr>
        <p:xfrm>
          <a:off x="3412128" y="1138485"/>
          <a:ext cx="5131371" cy="3023235"/>
        </p:xfrm>
        <a:graphic>
          <a:graphicData uri="http://schemas.openxmlformats.org/drawingml/2006/table">
            <a:tbl>
              <a:tblPr/>
              <a:tblGrid>
                <a:gridCol w="51313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New Procurement System (</a:t>
                      </a:r>
                      <a:r>
                        <a:rPr lang="en-US" sz="1800" b="0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SciQuest</a:t>
                      </a:r>
                      <a:r>
                        <a:rPr lang="en-US" sz="1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)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New Travel Management Services and System (World Travel Services and Concur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New Food Service Provider Agreement (Currently</a:t>
                      </a:r>
                      <a:r>
                        <a:rPr lang="en-US" sz="18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Aramark)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New Banking</a:t>
                      </a:r>
                      <a:r>
                        <a:rPr lang="en-US" sz="18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Services </a:t>
                      </a:r>
                      <a:r>
                        <a:rPr lang="en-US" sz="18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Agreement </a:t>
                      </a:r>
                      <a:r>
                        <a:rPr lang="en-US" sz="18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(Currently Bank of America)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Panama City Branch Campus – Housing Project (Public</a:t>
                      </a:r>
                      <a:r>
                        <a:rPr lang="en-US" sz="18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Private Partnership)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ctr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655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2F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45769"/>
            <a:ext cx="2505136" cy="17145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Contacts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D9D9DB"/>
                </a:solidFill>
              </a:rPr>
              <a:pPr/>
              <a:t>12</a:t>
            </a:fld>
            <a:endParaRPr lang="en-US" dirty="0">
              <a:solidFill>
                <a:srgbClr val="D9D9DB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926544"/>
              </p:ext>
            </p:extLst>
          </p:nvPr>
        </p:nvGraphicFramePr>
        <p:xfrm>
          <a:off x="3793872" y="772299"/>
          <a:ext cx="4421329" cy="3444033"/>
        </p:xfrm>
        <a:graphic>
          <a:graphicData uri="http://schemas.openxmlformats.org/drawingml/2006/table">
            <a:tbl>
              <a:tblPr/>
              <a:tblGrid>
                <a:gridCol w="2005302"/>
                <a:gridCol w="579847"/>
                <a:gridCol w="1836180"/>
              </a:tblGrid>
              <a:tr h="231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Michael Williams</a:t>
                      </a:r>
                    </a:p>
                  </a:txBody>
                  <a:tcPr marL="6448" marR="6448" marT="64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8" marR="6448" marT="64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Sandy Scanlan</a:t>
                      </a:r>
                    </a:p>
                  </a:txBody>
                  <a:tcPr marL="6448" marR="6448" marT="64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Associate Vice President</a:t>
                      </a:r>
                    </a:p>
                  </a:txBody>
                  <a:tcPr marL="6448" marR="6448" marT="64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8" marR="6448" marT="64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Controller</a:t>
                      </a:r>
                    </a:p>
                  </a:txBody>
                  <a:tcPr marL="6448" marR="6448" marT="64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(850) 644-7351</a:t>
                      </a:r>
                    </a:p>
                  </a:txBody>
                  <a:tcPr marL="6448" marR="6448" marT="64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8" marR="6448" marT="64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(850) 644-9474</a:t>
                      </a:r>
                    </a:p>
                  </a:txBody>
                  <a:tcPr marL="6448" marR="6448" marT="64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mswilliams@fsu.edu</a:t>
                      </a:r>
                      <a:endParaRPr lang="en-US" sz="14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8" marR="6448" marT="64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8" marR="6448" marT="64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sscanlan@fsu.edu</a:t>
                      </a:r>
                      <a:endParaRPr lang="en-US" sz="14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8" marR="6448" marT="64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109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8" marR="6448" marT="64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8" marR="6448" marT="64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8" marR="6448" marT="64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Michael Lake</a:t>
                      </a:r>
                    </a:p>
                  </a:txBody>
                  <a:tcPr marL="6448" marR="6448" marT="64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8" marR="6448" marT="64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Ian Robbins</a:t>
                      </a:r>
                    </a:p>
                  </a:txBody>
                  <a:tcPr marL="6448" marR="6448" marT="64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Budget Director</a:t>
                      </a:r>
                    </a:p>
                  </a:txBody>
                  <a:tcPr marL="6448" marR="6448" marT="64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8" marR="6448" marT="64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Procurement Director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8" marR="6448" marT="64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(850) 644-2478</a:t>
                      </a:r>
                    </a:p>
                  </a:txBody>
                  <a:tcPr marL="6448" marR="6448" marT="64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8" marR="6448" marT="64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(850) 644-9719</a:t>
                      </a:r>
                    </a:p>
                  </a:txBody>
                  <a:tcPr marL="6448" marR="6448" marT="64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4"/>
                        </a:rPr>
                        <a:t>mlake@fsu.edu</a:t>
                      </a:r>
                      <a:endParaRPr lang="en-US" sz="14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8" marR="6448" marT="64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8" marR="6448" marT="64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irobbins@fsu.edu</a:t>
                      </a:r>
                      <a:endParaRPr lang="en-US" sz="14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8" marR="6448" marT="64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887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8" marR="6448" marT="64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8" marR="6448" marT="64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8" marR="6448" marT="64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Charles Friedrich</a:t>
                      </a:r>
                    </a:p>
                  </a:txBody>
                  <a:tcPr marL="6448" marR="6448" marT="64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8" marR="6448" marT="64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8" marR="6448" marT="64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Business Services Director</a:t>
                      </a:r>
                    </a:p>
                  </a:txBody>
                  <a:tcPr marL="6448" marR="6448" marT="64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8" marR="6448" marT="64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8" marR="6448" marT="64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(850) 644-2000</a:t>
                      </a:r>
                    </a:p>
                  </a:txBody>
                  <a:tcPr marL="6448" marR="6448" marT="64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8" marR="6448" marT="64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8" marR="6448" marT="64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6"/>
                        </a:rPr>
                        <a:t>friedrich@fsu.edu</a:t>
                      </a:r>
                      <a:endParaRPr lang="en-US" sz="14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8" marR="6448" marT="64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8" marR="6448" marT="64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8" marR="6448" marT="64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887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8" marR="6448" marT="64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8" marR="6448" marT="64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8" marR="6448" marT="64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44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2F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2016-2017</a:t>
            </a:r>
            <a:b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University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Budget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342900" lvl="0" indent="-342900" defTabSz="91440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endParaRPr lang="en-US" sz="2200" dirty="0">
              <a:solidFill>
                <a:srgbClr val="FFFFFF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28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2F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45769"/>
            <a:ext cx="2505136" cy="17145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University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Budget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2128" y="1103966"/>
            <a:ext cx="5492151" cy="3552443"/>
          </a:xfrm>
        </p:spPr>
        <p:txBody>
          <a:bodyPr>
            <a:normAutofit/>
          </a:bodyPr>
          <a:lstStyle/>
          <a:p>
            <a:pPr marL="457200" lvl="1" indent="0" defTabSz="91440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None/>
            </a:pPr>
            <a:endParaRPr lang="en-US" sz="6400" dirty="0" smtClean="0">
              <a:solidFill>
                <a:srgbClr val="FFFFFF"/>
              </a:solidFill>
              <a:latin typeface="Garamond"/>
            </a:endParaRPr>
          </a:p>
          <a:p>
            <a:pPr marL="0" lvl="0" indent="0" defTabSz="91440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</a:pPr>
            <a:r>
              <a:rPr lang="en-US" sz="6400" dirty="0" smtClean="0">
                <a:solidFill>
                  <a:srgbClr val="FFFFFF"/>
                </a:solidFill>
                <a:latin typeface="Garamond"/>
              </a:rPr>
              <a:t/>
            </a:r>
            <a:br>
              <a:rPr lang="en-US" sz="6400" dirty="0" smtClean="0">
                <a:solidFill>
                  <a:srgbClr val="FFFFFF"/>
                </a:solidFill>
                <a:latin typeface="Garamond"/>
              </a:rPr>
            </a:br>
            <a:endParaRPr lang="en-US" sz="6400" dirty="0" smtClean="0">
              <a:solidFill>
                <a:srgbClr val="FFFFFF"/>
              </a:solidFill>
              <a:latin typeface="Garamond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14777" y="236503"/>
            <a:ext cx="5762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2016-2017 Total </a:t>
            </a: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Budget </a:t>
            </a: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  <a:endParaRPr lang="en-US" sz="2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D9D9DB"/>
                </a:solidFill>
              </a:rPr>
              <a:pPr/>
              <a:t>3</a:t>
            </a:fld>
            <a:endParaRPr lang="en-US" dirty="0">
              <a:solidFill>
                <a:srgbClr val="D9D9DB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61440"/>
              </p:ext>
            </p:extLst>
          </p:nvPr>
        </p:nvGraphicFramePr>
        <p:xfrm>
          <a:off x="3541593" y="1510986"/>
          <a:ext cx="4872157" cy="2057400"/>
        </p:xfrm>
        <a:graphic>
          <a:graphicData uri="http://schemas.openxmlformats.org/drawingml/2006/table">
            <a:tbl>
              <a:tblPr/>
              <a:tblGrid>
                <a:gridCol w="2669675"/>
                <a:gridCol w="1254747"/>
                <a:gridCol w="133484"/>
                <a:gridCol w="814251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Amount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Education &amp; General - State Support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$501,507,195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31.04%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Education &amp; General - Tuition and Fees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209,778,182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12.98%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Restricted Funds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323,197,186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20.00%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Auxiliary Funds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211,136,839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13.07%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Designated Funds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82,576,041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5.11%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Debt Service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22,910,000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1.42%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Capital Projects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178,763,417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11.06%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Component Units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85,932,287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5.32%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 Budget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$1,615,801,147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48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2F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445769"/>
            <a:ext cx="2534258" cy="17145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University </a:t>
            </a:r>
            <a:b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Budget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D9D9DB"/>
                </a:solidFill>
              </a:rPr>
              <a:pPr/>
              <a:t>4</a:t>
            </a:fld>
            <a:endParaRPr lang="en-US" dirty="0">
              <a:solidFill>
                <a:srgbClr val="D9D9DB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777896"/>
              </p:ext>
            </p:extLst>
          </p:nvPr>
        </p:nvGraphicFramePr>
        <p:xfrm>
          <a:off x="3384646" y="809035"/>
          <a:ext cx="5295332" cy="3284220"/>
        </p:xfrm>
        <a:graphic>
          <a:graphicData uri="http://schemas.openxmlformats.org/drawingml/2006/table">
            <a:tbl>
              <a:tblPr/>
              <a:tblGrid>
                <a:gridCol w="3033588"/>
                <a:gridCol w="1217387"/>
                <a:gridCol w="147093"/>
                <a:gridCol w="897264"/>
              </a:tblGrid>
              <a:tr h="609600">
                <a:tc>
                  <a:txBody>
                    <a:bodyPr/>
                    <a:lstStyle/>
                    <a:p>
                      <a:pPr algn="ctr" fontAlgn="t"/>
                      <a:endParaRPr lang="en-US" sz="13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Estimated Total Operating Budget (in billions)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3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Percentage of SUS Budget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University of Florida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$3.51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30.57%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University of South Florida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1.93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16.81%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University of Central Florida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1.65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14.37%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Florida </a:t>
                      </a:r>
                      <a:r>
                        <a:rPr lang="en-US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State University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1.35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11.76%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Florida International University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1.08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9.41%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Florida Atlantic University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0.76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6.62%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Florida Agricultural &amp; Mechanical University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0.32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2.79%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University of West Florida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0.29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2.53%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University of North Florida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0.28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2.44%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Florida Gulf Coast University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0.22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1.92%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Florida Polytechnic University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0.05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0.44%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New College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0.04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0.35%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$11.48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14777" y="236503"/>
            <a:ext cx="5762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2016-2017 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 University System Operating Budget</a:t>
            </a:r>
            <a:endParaRPr lang="en-US" sz="2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116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2F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45769"/>
            <a:ext cx="2505136" cy="17145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University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Budget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4655" y="1109790"/>
            <a:ext cx="5492151" cy="3552443"/>
          </a:xfrm>
        </p:spPr>
        <p:txBody>
          <a:bodyPr>
            <a:normAutofit/>
          </a:bodyPr>
          <a:lstStyle/>
          <a:p>
            <a:pPr marL="457200" lvl="1" indent="0" defTabSz="91440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None/>
            </a:pPr>
            <a:endParaRPr lang="en-US" sz="6400" dirty="0" smtClean="0">
              <a:solidFill>
                <a:srgbClr val="FFFFFF"/>
              </a:solidFill>
              <a:latin typeface="Garamond"/>
            </a:endParaRPr>
          </a:p>
          <a:p>
            <a:pPr marL="0" lvl="0" indent="0" defTabSz="91440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</a:pPr>
            <a:r>
              <a:rPr lang="en-US" sz="6400" dirty="0" smtClean="0">
                <a:solidFill>
                  <a:srgbClr val="FFFFFF"/>
                </a:solidFill>
                <a:latin typeface="Garamond"/>
              </a:rPr>
              <a:t/>
            </a:r>
            <a:br>
              <a:rPr lang="en-US" sz="6400" dirty="0" smtClean="0">
                <a:solidFill>
                  <a:srgbClr val="FFFFFF"/>
                </a:solidFill>
                <a:latin typeface="Garamond"/>
              </a:rPr>
            </a:br>
            <a:endParaRPr lang="en-US" sz="6400" dirty="0" smtClean="0">
              <a:solidFill>
                <a:srgbClr val="FFFFFF"/>
              </a:solidFill>
              <a:latin typeface="Garamond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14777" y="236503"/>
            <a:ext cx="5762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2016-2017 New E&amp;G Appropriations</a:t>
            </a:r>
            <a:endParaRPr 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D9D9DB"/>
                </a:solidFill>
              </a:rPr>
              <a:pPr/>
              <a:t>5</a:t>
            </a:fld>
            <a:endParaRPr lang="en-US" dirty="0">
              <a:solidFill>
                <a:srgbClr val="D9D9DB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093144"/>
              </p:ext>
            </p:extLst>
          </p:nvPr>
        </p:nvGraphicFramePr>
        <p:xfrm>
          <a:off x="3323230" y="1497338"/>
          <a:ext cx="5486400" cy="2255520"/>
        </p:xfrm>
        <a:graphic>
          <a:graphicData uri="http://schemas.openxmlformats.org/drawingml/2006/table">
            <a:tbl>
              <a:tblPr/>
              <a:tblGrid>
                <a:gridCol w="4134474"/>
                <a:gridCol w="1351926"/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sng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Description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sng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Amount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Preeminence Funding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$13,450,000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Performance Based Funding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10,628,695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Tuition Adjustments (Potential Enrollment Growth and Waiver Adjustments)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2,331,853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Innovation &amp; Engineering Pipeline-Facility Renovations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2,000,000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High Risk Delinquent/Dependent Youth Education Research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1,569,000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College of Law Scholarships/Faculty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1,000,000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College of Medicine Mental Health Early Screening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1,000,000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1,510,770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 New </a:t>
                      </a:r>
                      <a:r>
                        <a:rPr lang="en-US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E&amp;G</a:t>
                      </a:r>
                      <a:r>
                        <a:rPr lang="en-US" sz="13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Appropriations</a:t>
                      </a:r>
                      <a:endParaRPr lang="en-US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$33,490,318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239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2F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45769"/>
            <a:ext cx="2458542" cy="17145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University Budget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7272374"/>
              </p:ext>
            </p:extLst>
          </p:nvPr>
        </p:nvGraphicFramePr>
        <p:xfrm>
          <a:off x="3688153" y="774469"/>
          <a:ext cx="4693456" cy="3745825"/>
        </p:xfrm>
        <a:graphic>
          <a:graphicData uri="http://schemas.openxmlformats.org/drawingml/2006/table">
            <a:tbl>
              <a:tblPr/>
              <a:tblGrid>
                <a:gridCol w="245489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781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21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7819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76357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Resident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Non-Resident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814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Tuition: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814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Tuition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   105.07 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   105.07 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814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Student Financial Aid Fee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      5.25 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      5.25 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814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Capital Improvement Trust Fund Fee 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      4.76 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      4.76 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4814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Out-of-State Fee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- 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  481.48 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4814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Student Financial Aid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- 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    24.07 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4814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Subtotal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    115.08 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   620.63 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48140"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4814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Fees: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4814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Athletic Fee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       7.90 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       7.90 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4814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Activity and Service Fee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    12.86 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    12.86 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4814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Health Fee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    13.97 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    13.97 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4814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Transportation Fee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      8.90 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      8.90 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4814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Tuition Differential Fee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    49.59 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    49.59 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4814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Student Affairs Facility Use Fee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      2.00 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      2.00 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4814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Technology Fee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      5.25 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      5.25 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4814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Subtotal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   100.47 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   100.47 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4814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4814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Total per Credit Hour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   215.55 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    721.10 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4814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14814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Student Affairs Facility Use Fee per semester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     20.00 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     20.00 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14814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1551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Academic Year (30 Hours)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6,506.50 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21,673.00 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1551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Academic Year (30 Hours Less Tuition Differential)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5,018.80 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20,185.30 </a:t>
                      </a:r>
                    </a:p>
                  </a:txBody>
                  <a:tcPr marL="7054" marR="7054" marT="7054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D9D9DB"/>
                </a:solidFill>
              </a:rPr>
              <a:pPr/>
              <a:t>6</a:t>
            </a:fld>
            <a:endParaRPr lang="en-US" dirty="0">
              <a:solidFill>
                <a:srgbClr val="D9D9DB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14777" y="236503"/>
            <a:ext cx="5762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2016-2017 </a:t>
            </a: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Undergraduate Tuition &amp; Fees</a:t>
            </a:r>
            <a:endParaRPr 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157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2F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2016-2017 Construction Budget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556931"/>
              </p:ext>
            </p:extLst>
          </p:nvPr>
        </p:nvGraphicFramePr>
        <p:xfrm>
          <a:off x="920224" y="1491000"/>
          <a:ext cx="7175420" cy="2856840"/>
        </p:xfrm>
        <a:graphic>
          <a:graphicData uri="http://schemas.openxmlformats.org/drawingml/2006/table">
            <a:tbl>
              <a:tblPr/>
              <a:tblGrid>
                <a:gridCol w="49879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874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628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Project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Planned </a:t>
                      </a:r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Expenditures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140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Doak Campbell Stadium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$42,547,869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40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Housing </a:t>
                      </a:r>
                      <a:r>
                        <a:rPr lang="en-US" sz="1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Residence Halls - Phase </a:t>
                      </a:r>
                      <a:r>
                        <a:rPr lang="en-US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II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39,200,313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140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Earth, Ocean and Atmospheric Science Building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17,000,000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140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Doak</a:t>
                      </a:r>
                      <a:r>
                        <a:rPr lang="en-US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Campbell Stadium Scoreboard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14,980,363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140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FSU Childcare Center Replacement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5,518,938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140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Tucker</a:t>
                      </a:r>
                      <a:r>
                        <a:rPr lang="en-US" sz="18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Center</a:t>
                      </a:r>
                      <a:r>
                        <a:rPr lang="en-US" sz="1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Locker Rooms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4,501,056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547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All Others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55,014,878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547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$178,763,417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096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2F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2016-2017 Fixed Capital Outlay Budget Request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342900" lvl="0" indent="-342900" defTabSz="91440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endParaRPr lang="en-US" sz="2200" dirty="0">
              <a:solidFill>
                <a:srgbClr val="FFFFFF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32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2F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D9D9D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D9D9D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15497" y="52421"/>
            <a:ext cx="8835316" cy="559123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l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700" b="0" kern="1200" spc="-38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-38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>5 Year PECO-Eligible </a:t>
            </a:r>
            <a:r>
              <a:rPr kumimoji="0" lang="en-US" sz="3200" b="1" i="0" u="none" strike="noStrike" kern="1200" cap="none" spc="-38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>Project Request </a:t>
            </a:r>
            <a:r>
              <a:rPr kumimoji="0" lang="en-US" sz="3200" b="1" i="0" u="none" strike="noStrike" kern="1200" cap="none" spc="-38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>Summary</a:t>
            </a:r>
            <a:endParaRPr kumimoji="0" lang="en-US" sz="2000" b="1" i="0" u="none" strike="noStrike" kern="1200" cap="none" spc="-38" normalizeH="0" baseline="0" noProof="0" dirty="0">
              <a:ln>
                <a:noFill/>
              </a:ln>
              <a:solidFill>
                <a:srgbClr val="CEB88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534906"/>
              </p:ext>
            </p:extLst>
          </p:nvPr>
        </p:nvGraphicFramePr>
        <p:xfrm>
          <a:off x="293428" y="633666"/>
          <a:ext cx="8523026" cy="4081606"/>
        </p:xfrm>
        <a:graphic>
          <a:graphicData uri="http://schemas.openxmlformats.org/drawingml/2006/table">
            <a:tbl>
              <a:tblPr/>
              <a:tblGrid>
                <a:gridCol w="696035"/>
                <a:gridCol w="2945382"/>
                <a:gridCol w="976322"/>
                <a:gridCol w="989515"/>
                <a:gridCol w="105549"/>
                <a:gridCol w="1161031"/>
                <a:gridCol w="633290"/>
                <a:gridCol w="1015902"/>
              </a:tblGrid>
              <a:tr h="150578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Economic Impact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1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Priority</a:t>
                      </a:r>
                      <a:endParaRPr lang="en-US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Project Title</a:t>
                      </a:r>
                    </a:p>
                  </a:txBody>
                  <a:tcPr marL="6274" marR="6274" marT="627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 Requested</a:t>
                      </a:r>
                    </a:p>
                  </a:txBody>
                  <a:tcPr marL="6274" marR="6274" marT="627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Project Total</a:t>
                      </a:r>
                    </a:p>
                  </a:txBody>
                  <a:tcPr marL="6274" marR="6274" marT="627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3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Output</a:t>
                      </a:r>
                    </a:p>
                  </a:txBody>
                  <a:tcPr marL="6274" marR="6274" marT="627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Jobs</a:t>
                      </a:r>
                    </a:p>
                  </a:txBody>
                  <a:tcPr marL="6274" marR="6274" marT="627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Income</a:t>
                      </a:r>
                    </a:p>
                  </a:txBody>
                  <a:tcPr marL="6274" marR="6274" marT="627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Utilities / </a:t>
                      </a:r>
                      <a:r>
                        <a:rPr lang="en-US" sz="13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Infrast</a:t>
                      </a:r>
                      <a:r>
                        <a:rPr lang="en-US" sz="13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/ Capital Renewal / Roofs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$95,000,000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$95,000,000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$210,647,087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1,500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$65,541,989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05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EOAS Building (Phase I)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29,000,000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69,850,000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$138,651,292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854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38,385,948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5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IRCB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41,000,000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86,000,000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$168,723,833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1,040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46,699,436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5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College of Business Building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44,000,000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88,000,000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$175,075,789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1,079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48,457,533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5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STEM Teaching Lab Building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42,500,000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42,500,000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$84,361,917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520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23,349,719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5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Veterans Legacy Complex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28,500,000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33,500,000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$66,497,041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410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18,405,072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5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FAMU-FSU College of Engineering </a:t>
                      </a:r>
                      <a:r>
                        <a:rPr lang="en-US" sz="13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III</a:t>
                      </a:r>
                      <a:endParaRPr lang="en-US" sz="13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5,034,335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5,034,335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$9,993,085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62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2,765,890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5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FSU/TMH Medical Education Building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46,400,000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46,400,000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$92,103,364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568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25,492,398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5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Winchester Building Remodeling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8,850,000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8,850,000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$19,623,438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140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6,105,754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5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Library System Improvements (Phase I)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33,800,000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33,800,000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$74,946,016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534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23,319,150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5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Land Acquisition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15,000,000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15,000,000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$35,415,231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280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8,721,098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5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Academic Support Building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43,200,000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43,200,000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$85,751,407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529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23,734,303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5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Dittmer Building Remodeling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56,500,000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56,500,000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$116,599,750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830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36,363,077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5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Physics Building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69,400,000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69,400,000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$127,292,556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787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35,452,211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5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Kellogg Research Building Remodeling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20,000,000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20,000,000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$45,009,910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328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14,683,606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5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Biology Unit I Building Remodeling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35,000,000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35,000,000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$69,474,519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428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19,229,179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852"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$613,184,335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$748,034,335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$1,520,166,235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9,889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$436,706,363 </a:t>
                      </a:r>
                    </a:p>
                  </a:txBody>
                  <a:tcPr marL="6274" marR="6274" marT="62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791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ct">
  <a:themeElements>
    <a:clrScheme name="Custom 9">
      <a:dk1>
        <a:srgbClr val="000000"/>
      </a:dk1>
      <a:lt1>
        <a:srgbClr val="FFFFFF"/>
      </a:lt1>
      <a:dk2>
        <a:srgbClr val="D9D9DB"/>
      </a:dk2>
      <a:lt2>
        <a:srgbClr val="CEB888"/>
      </a:lt2>
      <a:accent1>
        <a:srgbClr val="421A24"/>
      </a:accent1>
      <a:accent2>
        <a:srgbClr val="CEB888"/>
      </a:accent2>
      <a:accent3>
        <a:srgbClr val="006666"/>
      </a:accent3>
      <a:accent4>
        <a:srgbClr val="B9A489"/>
      </a:accent4>
      <a:accent5>
        <a:srgbClr val="58222F"/>
      </a:accent5>
      <a:accent6>
        <a:srgbClr val="CEB888"/>
      </a:accent6>
      <a:hlink>
        <a:srgbClr val="67AABF"/>
      </a:hlink>
      <a:folHlink>
        <a:srgbClr val="ABAFA5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1_Retrospect">
  <a:themeElements>
    <a:clrScheme name="Custom 9">
      <a:dk1>
        <a:srgbClr val="000000"/>
      </a:dk1>
      <a:lt1>
        <a:srgbClr val="FFFFFF"/>
      </a:lt1>
      <a:dk2>
        <a:srgbClr val="D9D9DB"/>
      </a:dk2>
      <a:lt2>
        <a:srgbClr val="CEB888"/>
      </a:lt2>
      <a:accent1>
        <a:srgbClr val="421A24"/>
      </a:accent1>
      <a:accent2>
        <a:srgbClr val="CEB888"/>
      </a:accent2>
      <a:accent3>
        <a:srgbClr val="006666"/>
      </a:accent3>
      <a:accent4>
        <a:srgbClr val="B9A489"/>
      </a:accent4>
      <a:accent5>
        <a:srgbClr val="58222F"/>
      </a:accent5>
      <a:accent6>
        <a:srgbClr val="CEB888"/>
      </a:accent6>
      <a:hlink>
        <a:srgbClr val="67AABF"/>
      </a:hlink>
      <a:folHlink>
        <a:srgbClr val="ABAFA5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4.xml><?xml version="1.0" encoding="utf-8"?>
<a:theme xmlns:a="http://schemas.openxmlformats.org/drawingml/2006/main" name="4_Retrospect">
  <a:themeElements>
    <a:clrScheme name="Custom 9">
      <a:dk1>
        <a:srgbClr val="000000"/>
      </a:dk1>
      <a:lt1>
        <a:srgbClr val="FFFFFF"/>
      </a:lt1>
      <a:dk2>
        <a:srgbClr val="D9D9DB"/>
      </a:dk2>
      <a:lt2>
        <a:srgbClr val="CEB888"/>
      </a:lt2>
      <a:accent1>
        <a:srgbClr val="421A24"/>
      </a:accent1>
      <a:accent2>
        <a:srgbClr val="CEB888"/>
      </a:accent2>
      <a:accent3>
        <a:srgbClr val="006666"/>
      </a:accent3>
      <a:accent4>
        <a:srgbClr val="B9A489"/>
      </a:accent4>
      <a:accent5>
        <a:srgbClr val="58222F"/>
      </a:accent5>
      <a:accent6>
        <a:srgbClr val="CEB888"/>
      </a:accent6>
      <a:hlink>
        <a:srgbClr val="67AABF"/>
      </a:hlink>
      <a:folHlink>
        <a:srgbClr val="ABAFA5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5.xml><?xml version="1.0" encoding="utf-8"?>
<a:theme xmlns:a="http://schemas.openxmlformats.org/drawingml/2006/main" name="6_Retrospect">
  <a:themeElements>
    <a:clrScheme name="Custom 9">
      <a:dk1>
        <a:srgbClr val="000000"/>
      </a:dk1>
      <a:lt1>
        <a:srgbClr val="FFFFFF"/>
      </a:lt1>
      <a:dk2>
        <a:srgbClr val="D9D9DB"/>
      </a:dk2>
      <a:lt2>
        <a:srgbClr val="CEB888"/>
      </a:lt2>
      <a:accent1>
        <a:srgbClr val="421A24"/>
      </a:accent1>
      <a:accent2>
        <a:srgbClr val="CEB888"/>
      </a:accent2>
      <a:accent3>
        <a:srgbClr val="006666"/>
      </a:accent3>
      <a:accent4>
        <a:srgbClr val="B9A489"/>
      </a:accent4>
      <a:accent5>
        <a:srgbClr val="58222F"/>
      </a:accent5>
      <a:accent6>
        <a:srgbClr val="CEB888"/>
      </a:accent6>
      <a:hlink>
        <a:srgbClr val="67AABF"/>
      </a:hlink>
      <a:folHlink>
        <a:srgbClr val="ABAFA5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6586</TotalTime>
  <Words>781</Words>
  <Application>Microsoft Office PowerPoint</Application>
  <PresentationFormat>On-screen Show (16:9)</PresentationFormat>
  <Paragraphs>353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Agency FB</vt:lpstr>
      <vt:lpstr>Arial</vt:lpstr>
      <vt:lpstr>Calibri</vt:lpstr>
      <vt:lpstr>Calibri Light</vt:lpstr>
      <vt:lpstr>Garamond</vt:lpstr>
      <vt:lpstr>Wingdings 2</vt:lpstr>
      <vt:lpstr>HDOfficeLightV0</vt:lpstr>
      <vt:lpstr>Retrospect</vt:lpstr>
      <vt:lpstr>1_Retrospect</vt:lpstr>
      <vt:lpstr>4_Retrospect</vt:lpstr>
      <vt:lpstr>6_Retrospect</vt:lpstr>
      <vt:lpstr>Fall Deans &amp; Department Chair Meeting</vt:lpstr>
      <vt:lpstr>2016-2017 University Budget</vt:lpstr>
      <vt:lpstr>University  Budget</vt:lpstr>
      <vt:lpstr>University  Budget </vt:lpstr>
      <vt:lpstr>University Budget</vt:lpstr>
      <vt:lpstr>University Budget</vt:lpstr>
      <vt:lpstr>2016-2017 Construction Budget</vt:lpstr>
      <vt:lpstr>2016-2017 Fixed Capital Outlay Budget Request</vt:lpstr>
      <vt:lpstr>PowerPoint Presentation</vt:lpstr>
      <vt:lpstr>2016-2017 Major Initiatives</vt:lpstr>
      <vt:lpstr>2016-2017 Major Initiatives</vt:lpstr>
      <vt:lpstr>Contacts</vt:lpstr>
    </vt:vector>
  </TitlesOfParts>
  <Company>Florida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Strategic Planning Process</dc:title>
  <dc:creator>Mills, Mary A.</dc:creator>
  <cp:lastModifiedBy>Williams, Michael</cp:lastModifiedBy>
  <cp:revision>250</cp:revision>
  <cp:lastPrinted>2016-10-20T11:40:22Z</cp:lastPrinted>
  <dcterms:created xsi:type="dcterms:W3CDTF">2016-01-26T23:53:30Z</dcterms:created>
  <dcterms:modified xsi:type="dcterms:W3CDTF">2016-10-20T14:21:21Z</dcterms:modified>
</cp:coreProperties>
</file>