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8" r:id="rId2"/>
  </p:sldMasterIdLst>
  <p:notesMasterIdLst>
    <p:notesMasterId r:id="rId12"/>
  </p:notesMasterIdLst>
  <p:handoutMasterIdLst>
    <p:handoutMasterId r:id="rId13"/>
  </p:handoutMasterIdLst>
  <p:sldIdLst>
    <p:sldId id="256" r:id="rId3"/>
    <p:sldId id="259" r:id="rId4"/>
    <p:sldId id="260" r:id="rId5"/>
    <p:sldId id="261" r:id="rId6"/>
    <p:sldId id="262" r:id="rId7"/>
    <p:sldId id="264" r:id="rId8"/>
    <p:sldId id="258" r:id="rId9"/>
    <p:sldId id="265" r:id="rId10"/>
    <p:sldId id="263"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1320"/>
    <a:srgbClr val="D0B88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0" autoAdjust="0"/>
    <p:restoredTop sz="77283" autoAdjust="0"/>
  </p:normalViewPr>
  <p:slideViewPr>
    <p:cSldViewPr snapToGrid="0" snapToObjects="1">
      <p:cViewPr varScale="1">
        <p:scale>
          <a:sx n="97" d="100"/>
          <a:sy n="97" d="100"/>
        </p:scale>
        <p:origin x="-272" y="-112"/>
      </p:cViewPr>
      <p:guideLst>
        <p:guide orient="horz" pos="2160"/>
        <p:guide pos="2880"/>
      </p:guideLst>
    </p:cSldViewPr>
  </p:slideViewPr>
  <p:outlineViewPr>
    <p:cViewPr>
      <p:scale>
        <a:sx n="33" d="100"/>
        <a:sy n="33" d="100"/>
      </p:scale>
      <p:origin x="0" y="-243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D1DD328F-3551-4B8D-AA07-13B7323F14B2}" type="datetimeFigureOut">
              <a:rPr lang="en-US" smtClean="0"/>
              <a:t>3/24/17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791E79A-059C-4C50-BEED-0918CE5D62E1}" type="slidenum">
              <a:rPr lang="en-US" smtClean="0"/>
              <a:t>‹#›</a:t>
            </a:fld>
            <a:endParaRPr lang="en-US"/>
          </a:p>
        </p:txBody>
      </p:sp>
    </p:spTree>
    <p:extLst>
      <p:ext uri="{BB962C8B-B14F-4D97-AF65-F5344CB8AC3E}">
        <p14:creationId xmlns:p14="http://schemas.microsoft.com/office/powerpoint/2010/main" val="1869439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65C19DB-7552-4E6F-B0D5-8380C80F58CE}" type="datetimeFigureOut">
              <a:rPr lang="en-US" smtClean="0"/>
              <a:t>3/24/17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E76F864-3394-418B-B879-6A435DD43A45}" type="slidenum">
              <a:rPr lang="en-US" smtClean="0"/>
              <a:t>‹#›</a:t>
            </a:fld>
            <a:endParaRPr lang="en-US"/>
          </a:p>
        </p:txBody>
      </p:sp>
    </p:spTree>
    <p:extLst>
      <p:ext uri="{BB962C8B-B14F-4D97-AF65-F5344CB8AC3E}">
        <p14:creationId xmlns:p14="http://schemas.microsoft.com/office/powerpoint/2010/main" val="1522031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701039" y="4473892"/>
            <a:ext cx="5608319" cy="3660457"/>
          </a:xfrm>
          <a:prstGeom prst="rect">
            <a:avLst/>
          </a:prstGeom>
          <a:noFill/>
          <a:ln>
            <a:noFill/>
          </a:ln>
        </p:spPr>
        <p:txBody>
          <a:bodyPr lIns="93175" tIns="46575" rIns="93175" bIns="46575" anchor="t" anchorCtr="0">
            <a:noAutofit/>
          </a:bodyPr>
          <a:lstStyle/>
          <a:p>
            <a:pPr marL="457200" marR="0" lvl="0" indent="-228600" algn="l" rtl="0">
              <a:spcBef>
                <a:spcPts val="0"/>
              </a:spcBef>
              <a:buChar char="●"/>
            </a:pPr>
            <a:r>
              <a:rPr lang="en-US"/>
              <a:t>We wanted to start with some great news! Our four-year graduation rate increased by 3 percentage points this year to be at 65.3%. </a:t>
            </a:r>
          </a:p>
          <a:p>
            <a:pPr marR="0" lvl="0" algn="l" rtl="0">
              <a:spcBef>
                <a:spcPts val="0"/>
              </a:spcBef>
              <a:buNone/>
            </a:pPr>
            <a:endParaRPr/>
          </a:p>
          <a:p>
            <a:pPr marL="457200" marR="0" lvl="0" indent="-228600" algn="l" rtl="0">
              <a:spcBef>
                <a:spcPts val="0"/>
              </a:spcBef>
              <a:buChar char="●"/>
            </a:pPr>
            <a:r>
              <a:rPr lang="en-US"/>
              <a:t>FSU is now in the ranks of the top 15 public universities in America for four-year graduation rates.</a:t>
            </a:r>
          </a:p>
          <a:p>
            <a:pPr marR="0" lvl="0" algn="l" rtl="0">
              <a:spcBef>
                <a:spcPts val="0"/>
              </a:spcBef>
              <a:buNone/>
            </a:pPr>
            <a:endParaRPr/>
          </a:p>
          <a:p>
            <a:pPr marL="457200" marR="0" lvl="0" indent="-228600" algn="l" rtl="0">
              <a:spcBef>
                <a:spcPts val="0"/>
              </a:spcBef>
              <a:buChar char="●"/>
            </a:pPr>
            <a:r>
              <a:rPr lang="en-US"/>
              <a:t>And we now only need </a:t>
            </a:r>
            <a:r>
              <a:rPr lang="en-US" b="1"/>
              <a:t>2.8 percentage points to beat UF and be the highest in the SUS! My wife thought I was ridiculous because the first night when I learned of these numbers I was tossing and turning all night with my mind racing about things we can do to improve the rate!</a:t>
            </a:r>
          </a:p>
          <a:p>
            <a:pPr marL="0" marR="0" lvl="0" indent="0" algn="l" rtl="0">
              <a:spcBef>
                <a:spcPts val="0"/>
              </a:spcBef>
              <a:buSzPct val="25000"/>
              <a:buNone/>
            </a:pPr>
            <a:endParaRPr/>
          </a:p>
          <a:p>
            <a:pPr marL="0" marR="0" lvl="0" indent="0" algn="l" rtl="0">
              <a:spcBef>
                <a:spcPts val="0"/>
              </a:spcBef>
              <a:buSzPct val="25000"/>
              <a:buNone/>
            </a:pPr>
            <a:r>
              <a:rPr lang="en-US"/>
              <a:t>4 points behind UF last year</a:t>
            </a:r>
          </a:p>
          <a:p>
            <a:pPr marL="0" marR="0" lvl="0" indent="0" algn="l" rtl="0">
              <a:spcBef>
                <a:spcPts val="0"/>
              </a:spcBef>
              <a:buSzPct val="25000"/>
              <a:buNone/>
            </a:pPr>
            <a:r>
              <a:rPr lang="en-US"/>
              <a:t>FSU: 60.5; 62.3; 65.3 now</a:t>
            </a:r>
          </a:p>
          <a:p>
            <a:pPr marL="0" marR="0" lvl="0" indent="0" algn="l" rtl="0">
              <a:spcBef>
                <a:spcPts val="0"/>
              </a:spcBef>
              <a:buSzPct val="25000"/>
              <a:buNone/>
            </a:pPr>
            <a:r>
              <a:rPr lang="en-US"/>
              <a:t>We were 4 points behind last year; </a:t>
            </a:r>
          </a:p>
          <a:p>
            <a:pPr marL="0" marR="0" lvl="0" indent="0" algn="l" rtl="0">
              <a:spcBef>
                <a:spcPts val="0"/>
              </a:spcBef>
              <a:buSzPct val="25000"/>
              <a:buNone/>
            </a:pPr>
            <a:endParaRPr/>
          </a:p>
          <a:p>
            <a:pPr marL="0" marR="0" lvl="0" indent="0" algn="l" rtl="0">
              <a:spcBef>
                <a:spcPts val="0"/>
              </a:spcBef>
              <a:buSzPct val="25000"/>
              <a:buNone/>
            </a:pPr>
            <a:endParaRPr/>
          </a:p>
        </p:txBody>
      </p:sp>
      <p:sp>
        <p:nvSpPr>
          <p:cNvPr id="95" name="Shape 95"/>
          <p:cNvSpPr txBox="1">
            <a:spLocks noGrp="1"/>
          </p:cNvSpPr>
          <p:nvPr>
            <p:ph type="sldNum" idx="12"/>
          </p:nvPr>
        </p:nvSpPr>
        <p:spPr>
          <a:xfrm>
            <a:off x="3970937" y="8829967"/>
            <a:ext cx="3037839" cy="466433"/>
          </a:xfrm>
          <a:prstGeom prst="rect">
            <a:avLst/>
          </a:prstGeom>
          <a:noFill/>
          <a:ln>
            <a:noFill/>
          </a:ln>
        </p:spPr>
        <p:txBody>
          <a:bodyPr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Pct val="25000"/>
                <a:buFontTx/>
                <a:buNone/>
                <a:tabLst/>
                <a:defRPr/>
              </a:pPr>
              <a:t>2</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687150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701039" y="4473892"/>
            <a:ext cx="5608319" cy="3660457"/>
          </a:xfrm>
          <a:prstGeom prst="rect">
            <a:avLst/>
          </a:prstGeom>
          <a:noFill/>
          <a:ln>
            <a:noFill/>
          </a:ln>
        </p:spPr>
        <p:txBody>
          <a:bodyPr lIns="93175" tIns="46575" rIns="93175" bIns="46575" anchor="t" anchorCtr="0">
            <a:noAutofit/>
          </a:bodyPr>
          <a:lstStyle/>
          <a:p>
            <a:pPr marL="0" marR="0" lvl="0" indent="0" algn="l" rtl="0">
              <a:spcBef>
                <a:spcPts val="0"/>
              </a:spcBef>
              <a:buSzPct val="25000"/>
              <a:buNone/>
            </a:pPr>
            <a:r>
              <a:rPr lang="en-US"/>
              <a:t>And our 6-year rate is now at 80.0%, which puts FSU just outside the top 25 publics in the U.S.</a:t>
            </a:r>
          </a:p>
          <a:p>
            <a:pPr marL="0" marR="0" lvl="0" indent="0" algn="l" rtl="0">
              <a:spcBef>
                <a:spcPts val="0"/>
              </a:spcBef>
              <a:buSzPct val="25000"/>
              <a:buNone/>
            </a:pPr>
            <a:endParaRPr/>
          </a:p>
          <a:p>
            <a:pPr lvl="0" rtl="0">
              <a:spcBef>
                <a:spcPts val="0"/>
              </a:spcBef>
              <a:buClr>
                <a:schemeClr val="dk1"/>
              </a:buClr>
              <a:buSzPct val="25000"/>
              <a:buFont typeface="Arial"/>
              <a:buNone/>
            </a:pPr>
            <a:r>
              <a:rPr lang="en-US"/>
              <a:t>73.8, 75.1, 76.9, 79.1</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03" name="Shape 103"/>
          <p:cNvSpPr txBox="1">
            <a:spLocks noGrp="1"/>
          </p:cNvSpPr>
          <p:nvPr>
            <p:ph type="sldNum" idx="12"/>
          </p:nvPr>
        </p:nvSpPr>
        <p:spPr>
          <a:xfrm>
            <a:off x="3970937" y="8829967"/>
            <a:ext cx="3037839" cy="466433"/>
          </a:xfrm>
          <a:prstGeom prst="rect">
            <a:avLst/>
          </a:prstGeom>
          <a:noFill/>
          <a:ln>
            <a:noFill/>
          </a:ln>
        </p:spPr>
        <p:txBody>
          <a:bodyPr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Pct val="25000"/>
                <a:buFontTx/>
                <a:buNone/>
                <a:tabLst/>
                <a:defRPr/>
              </a:pPr>
              <a:t>3</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874082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2" name="Shape 162"/>
          <p:cNvSpPr txBox="1">
            <a:spLocks noGrp="1"/>
          </p:cNvSpPr>
          <p:nvPr>
            <p:ph type="body" idx="1"/>
          </p:nvPr>
        </p:nvSpPr>
        <p:spPr>
          <a:xfrm>
            <a:off x="701039" y="4473892"/>
            <a:ext cx="5608319" cy="3660457"/>
          </a:xfrm>
          <a:prstGeom prst="rect">
            <a:avLst/>
          </a:prstGeom>
          <a:noFill/>
          <a:ln>
            <a:noFill/>
          </a:ln>
        </p:spPr>
        <p:txBody>
          <a:bodyPr lIns="93175" tIns="46575" rIns="93175" bIns="46575" anchor="t" anchorCtr="0">
            <a:noAutofit/>
          </a:bodyPr>
          <a:lstStyle/>
          <a:p>
            <a:pPr lvl="0" rtl="0">
              <a:spcBef>
                <a:spcPts val="640"/>
              </a:spcBef>
              <a:buNone/>
            </a:pPr>
            <a:r>
              <a:rPr lang="en-US" sz="1000" b="1">
                <a:latin typeface="Arial"/>
                <a:ea typeface="Arial"/>
                <a:cs typeface="Arial"/>
                <a:sym typeface="Arial"/>
              </a:rPr>
              <a:t>RICK (scorecard and all metrics sheet)</a:t>
            </a:r>
          </a:p>
          <a:p>
            <a:pPr marL="342900" lvl="0" indent="-203200" rtl="0">
              <a:spcBef>
                <a:spcPts val="640"/>
              </a:spcBef>
              <a:buClr>
                <a:schemeClr val="dk1"/>
              </a:buClr>
              <a:buSzPct val="100000"/>
              <a:buChar char="•"/>
            </a:pPr>
            <a:r>
              <a:rPr lang="en-US" sz="1000" b="1">
                <a:latin typeface="Arial"/>
                <a:ea typeface="Arial"/>
                <a:cs typeface="Arial"/>
                <a:sym typeface="Arial"/>
              </a:rPr>
              <a:t>Performance-Based Funding Metrics</a:t>
            </a:r>
            <a:r>
              <a:rPr lang="en-US" sz="1000">
                <a:latin typeface="Arial"/>
                <a:ea typeface="Arial"/>
                <a:cs typeface="Arial"/>
                <a:sym typeface="Arial"/>
              </a:rPr>
              <a:t> </a:t>
            </a:r>
          </a:p>
          <a:p>
            <a:pPr lvl="0" rtl="0">
              <a:spcBef>
                <a:spcPts val="640"/>
              </a:spcBef>
              <a:buNone/>
            </a:pPr>
            <a:r>
              <a:rPr lang="en-US" sz="1000">
                <a:latin typeface="Arial"/>
                <a:ea typeface="Arial"/>
                <a:cs typeface="Arial"/>
                <a:sym typeface="Arial"/>
              </a:rPr>
              <a:t>As you know, much of our new and continued funding is dependent on how we fare on our performance funding metrics. The metrics changed this year so I want to share those changes with you and then discuss the preliminary results.</a:t>
            </a:r>
          </a:p>
          <a:p>
            <a:pPr marL="742950" lvl="1" indent="-171450" rtl="0">
              <a:spcBef>
                <a:spcPts val="560"/>
              </a:spcBef>
              <a:buClr>
                <a:schemeClr val="dk1"/>
              </a:buClr>
              <a:buSzPct val="100000"/>
              <a:buChar char="–"/>
            </a:pPr>
            <a:r>
              <a:rPr lang="en-US" sz="1000">
                <a:latin typeface="Arial"/>
                <a:ea typeface="Arial"/>
                <a:cs typeface="Arial"/>
                <a:sym typeface="Arial"/>
              </a:rPr>
              <a:t>Metric 1 was changed to include a minimum earnings threshold of $25,000. They were also able to get data from 43 states, the District of Columbia and Puerto Rico. Most notably Georgia was added. Key states that are excluded include California, New York, Colorado and Massachusetts. </a:t>
            </a:r>
          </a:p>
          <a:p>
            <a:pPr marL="742950" lvl="1" indent="-171450" rtl="0">
              <a:spcBef>
                <a:spcPts val="560"/>
              </a:spcBef>
              <a:buClr>
                <a:schemeClr val="dk1"/>
              </a:buClr>
              <a:buSzPct val="100000"/>
              <a:buFont typeface="Arial"/>
              <a:buChar char="–"/>
            </a:pPr>
            <a:r>
              <a:rPr lang="en-US" sz="1000">
                <a:latin typeface="Arial"/>
                <a:ea typeface="Arial"/>
                <a:cs typeface="Arial"/>
                <a:sym typeface="Arial"/>
              </a:rPr>
              <a:t>Metric 2 was changed to include wage data from the WRIS2 states. This increased our average wage data.</a:t>
            </a:r>
          </a:p>
          <a:p>
            <a:pPr marL="742950" lvl="1" indent="-171450" rtl="0">
              <a:spcBef>
                <a:spcPts val="560"/>
              </a:spcBef>
              <a:buClr>
                <a:schemeClr val="dk1"/>
              </a:buClr>
              <a:buSzPct val="100000"/>
              <a:buFont typeface="Arial"/>
              <a:buChar char="–"/>
            </a:pPr>
            <a:r>
              <a:rPr lang="en-US" sz="1000">
                <a:latin typeface="Arial"/>
                <a:ea typeface="Arial"/>
                <a:cs typeface="Arial"/>
                <a:sym typeface="Arial"/>
              </a:rPr>
              <a:t>Metric 3 changed from Cost per Degree to the Institution to Net Cost per Degree to the Student. Simply stated, that is the sticker price for tuition, fees and books minus financial aid - including grants, scholarships and waivers.</a:t>
            </a:r>
          </a:p>
          <a:p>
            <a:pPr marL="742950" lvl="1" indent="-171450" rtl="0">
              <a:spcBef>
                <a:spcPts val="560"/>
              </a:spcBef>
              <a:buClr>
                <a:schemeClr val="dk1"/>
              </a:buClr>
              <a:buSzPct val="100000"/>
              <a:buChar char="–"/>
            </a:pPr>
            <a:r>
              <a:rPr lang="en-US" sz="1000">
                <a:latin typeface="Arial"/>
                <a:ea typeface="Arial"/>
                <a:cs typeface="Arial"/>
                <a:sym typeface="Arial"/>
              </a:rPr>
              <a:t>Our performance Significantly improved: Each metric is scored on a ten point scale for the criterion measure and ten points for improvement. The higher of the two scores is what is reported on each metric. We improved from 68 points last year to 81 points this year.</a:t>
            </a:r>
          </a:p>
          <a:p>
            <a:pPr marL="0" marR="0" lvl="0" indent="0" algn="l" rtl="0">
              <a:spcBef>
                <a:spcPts val="0"/>
              </a:spcBef>
              <a:buSzPct val="25000"/>
              <a:buNone/>
            </a:pPr>
            <a:endParaRPr sz="1000"/>
          </a:p>
        </p:txBody>
      </p:sp>
      <p:sp>
        <p:nvSpPr>
          <p:cNvPr id="163" name="Shape 163"/>
          <p:cNvSpPr txBox="1">
            <a:spLocks noGrp="1"/>
          </p:cNvSpPr>
          <p:nvPr>
            <p:ph type="sldNum" idx="12"/>
          </p:nvPr>
        </p:nvSpPr>
        <p:spPr>
          <a:xfrm>
            <a:off x="3970937" y="8829967"/>
            <a:ext cx="3037839" cy="466433"/>
          </a:xfrm>
          <a:prstGeom prst="rect">
            <a:avLst/>
          </a:prstGeom>
          <a:noFill/>
          <a:ln>
            <a:noFill/>
          </a:ln>
        </p:spPr>
        <p:txBody>
          <a:bodyPr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Pct val="25000"/>
                <a:buFontTx/>
                <a:buNone/>
                <a:tabLst/>
                <a:defRPr/>
              </a:pPr>
              <a:t>4</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977564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9" name="Shape 169"/>
          <p:cNvSpPr txBox="1">
            <a:spLocks noGrp="1"/>
          </p:cNvSpPr>
          <p:nvPr>
            <p:ph type="body" idx="1"/>
          </p:nvPr>
        </p:nvSpPr>
        <p:spPr>
          <a:xfrm>
            <a:off x="701039" y="4473892"/>
            <a:ext cx="5608200" cy="3660600"/>
          </a:xfrm>
          <a:prstGeom prst="rect">
            <a:avLst/>
          </a:prstGeom>
          <a:noFill/>
          <a:ln>
            <a:noFill/>
          </a:ln>
        </p:spPr>
        <p:txBody>
          <a:bodyPr lIns="93175" tIns="46575" rIns="93175" bIns="46575" anchor="t" anchorCtr="0">
            <a:noAutofit/>
          </a:bodyPr>
          <a:lstStyle/>
          <a:p>
            <a:pPr lvl="0" rtl="0">
              <a:spcBef>
                <a:spcPts val="640"/>
              </a:spcBef>
              <a:buNone/>
            </a:pPr>
            <a:r>
              <a:rPr lang="en-US" sz="1000" b="1">
                <a:latin typeface="Arial"/>
                <a:ea typeface="Arial"/>
                <a:cs typeface="Arial"/>
                <a:sym typeface="Arial"/>
              </a:rPr>
              <a:t>RICK  (performance funding scorecard) </a:t>
            </a:r>
          </a:p>
          <a:p>
            <a:pPr marL="342900" lvl="0" indent="-203200" rtl="0">
              <a:spcBef>
                <a:spcPts val="640"/>
              </a:spcBef>
              <a:buClr>
                <a:schemeClr val="dk1"/>
              </a:buClr>
              <a:buSzPct val="100000"/>
              <a:buChar char="•"/>
            </a:pPr>
            <a:r>
              <a:rPr lang="en-US" sz="1000" b="1">
                <a:latin typeface="Arial"/>
                <a:ea typeface="Arial"/>
                <a:cs typeface="Arial"/>
                <a:sym typeface="Arial"/>
              </a:rPr>
              <a:t>Performance-Based Funding Metrics</a:t>
            </a:r>
            <a:r>
              <a:rPr lang="en-US" sz="1000">
                <a:latin typeface="Arial"/>
                <a:ea typeface="Arial"/>
                <a:cs typeface="Arial"/>
                <a:sym typeface="Arial"/>
              </a:rPr>
              <a:t> </a:t>
            </a:r>
          </a:p>
          <a:p>
            <a:pPr lvl="0" rtl="0">
              <a:spcBef>
                <a:spcPts val="640"/>
              </a:spcBef>
              <a:buNone/>
            </a:pPr>
            <a:r>
              <a:rPr lang="en-US" sz="1000">
                <a:latin typeface="Arial"/>
                <a:ea typeface="Arial"/>
                <a:cs typeface="Arial"/>
                <a:sym typeface="Arial"/>
              </a:rPr>
              <a:t>The Table shown and in your handouts provides a list of all the performance funding metrics with the scores and points for the last two years. The areas highlighted in green are ones where we improved. Our total improvement was 13 points - a nice gain. You can see that we improved on eight metrics although the improvement was significant enough to gain more points in five of the measures.</a:t>
            </a:r>
          </a:p>
          <a:p>
            <a:pPr lvl="0" rtl="0">
              <a:spcBef>
                <a:spcPts val="640"/>
              </a:spcBef>
              <a:buNone/>
            </a:pPr>
            <a:r>
              <a:rPr lang="en-US" sz="1000">
                <a:latin typeface="Arial"/>
                <a:ea typeface="Arial"/>
                <a:cs typeface="Arial"/>
                <a:sym typeface="Arial"/>
              </a:rPr>
              <a:t>Let me touch on the highlights.</a:t>
            </a:r>
          </a:p>
          <a:p>
            <a:pPr marL="742950" marR="0" lvl="1" indent="-171450" algn="l" rtl="0">
              <a:lnSpc>
                <a:spcPct val="100000"/>
              </a:lnSpc>
              <a:spcBef>
                <a:spcPts val="560"/>
              </a:spcBef>
              <a:spcAft>
                <a:spcPts val="0"/>
              </a:spcAft>
              <a:buClr>
                <a:schemeClr val="dk1"/>
              </a:buClr>
              <a:buSzPct val="100000"/>
              <a:buFont typeface="Arial"/>
              <a:buChar char="–"/>
            </a:pPr>
            <a:r>
              <a:rPr lang="en-US" sz="1000">
                <a:latin typeface="Arial"/>
                <a:ea typeface="Arial"/>
                <a:cs typeface="Arial"/>
                <a:sym typeface="Arial"/>
              </a:rPr>
              <a:t>Graduates employed or continuing education (61% vs. 64%) - this is a real gain not just the addition of data from other states.</a:t>
            </a:r>
          </a:p>
          <a:p>
            <a:pPr marL="742950" lvl="1" indent="-171450" rtl="0">
              <a:spcBef>
                <a:spcPts val="560"/>
              </a:spcBef>
              <a:buClr>
                <a:schemeClr val="dk1"/>
              </a:buClr>
              <a:buSzPct val="100000"/>
              <a:buChar char="–"/>
            </a:pPr>
            <a:r>
              <a:rPr lang="en-US" sz="1000">
                <a:latin typeface="Arial"/>
                <a:ea typeface="Arial"/>
                <a:cs typeface="Arial"/>
                <a:sym typeface="Arial"/>
              </a:rPr>
              <a:t>Median wages of graduates ($34K vs. $36K) - this is a good sign as well.</a:t>
            </a:r>
          </a:p>
          <a:p>
            <a:pPr marL="742950" lvl="1" indent="-171450" rtl="0">
              <a:spcBef>
                <a:spcPts val="560"/>
              </a:spcBef>
              <a:buClr>
                <a:schemeClr val="dk1"/>
              </a:buClr>
              <a:buSzPct val="100000"/>
              <a:buFont typeface="Arial"/>
              <a:buChar char="–"/>
            </a:pPr>
            <a:r>
              <a:rPr lang="en-US" sz="1000">
                <a:latin typeface="Arial"/>
                <a:ea typeface="Arial"/>
                <a:cs typeface="Arial"/>
                <a:sym typeface="Arial"/>
              </a:rPr>
              <a:t>Metric 3 changed from last year so the loss of a point there has nothing to do with our performance on this metric. Most schools lost points when they changed this metric.</a:t>
            </a:r>
          </a:p>
          <a:p>
            <a:pPr marL="742950" lvl="1" indent="-171450" rtl="0">
              <a:spcBef>
                <a:spcPts val="560"/>
              </a:spcBef>
              <a:buClr>
                <a:schemeClr val="dk1"/>
              </a:buClr>
              <a:buSzPct val="100000"/>
              <a:buFont typeface="Arial"/>
              <a:buChar char="–"/>
            </a:pPr>
            <a:r>
              <a:rPr lang="en-US" sz="1000">
                <a:latin typeface="Arial"/>
                <a:ea typeface="Arial"/>
                <a:cs typeface="Arial"/>
                <a:sym typeface="Arial"/>
              </a:rPr>
              <a:t>We also continue to show sizable increases in our degrees awarded in STEM or Areas of Strategic Emphasis (Bachelor’s: 39% vs. 43%; Graduate: 42% vs. 46%) - We continue our efforts to grow these programs.</a:t>
            </a:r>
          </a:p>
          <a:p>
            <a:pPr marL="742950" marR="0" lvl="1" indent="-171450" algn="l" rtl="0">
              <a:lnSpc>
                <a:spcPct val="100000"/>
              </a:lnSpc>
              <a:spcBef>
                <a:spcPts val="560"/>
              </a:spcBef>
              <a:spcAft>
                <a:spcPts val="0"/>
              </a:spcAft>
              <a:buClr>
                <a:schemeClr val="dk1"/>
              </a:buClr>
              <a:buSzPct val="100000"/>
              <a:buFont typeface="Arial"/>
              <a:buChar char="–"/>
            </a:pPr>
            <a:r>
              <a:rPr lang="en-US" sz="1000">
                <a:latin typeface="Arial"/>
                <a:ea typeface="Arial"/>
                <a:cs typeface="Arial"/>
                <a:sym typeface="Arial"/>
              </a:rPr>
              <a:t>Faculty awards (2 vs. 7). Last year was a down year so we scored point this year based on improvement. I say “this year”, but the data reflect awards from 2014.</a:t>
            </a:r>
          </a:p>
          <a:p>
            <a:pPr marR="0" lvl="0" algn="l" rtl="0">
              <a:lnSpc>
                <a:spcPct val="100000"/>
              </a:lnSpc>
              <a:spcBef>
                <a:spcPts val="560"/>
              </a:spcBef>
              <a:spcAft>
                <a:spcPts val="0"/>
              </a:spcAft>
              <a:buNone/>
            </a:pPr>
            <a:r>
              <a:rPr lang="en-US" sz="1000">
                <a:latin typeface="Arial"/>
                <a:ea typeface="Arial"/>
                <a:cs typeface="Arial"/>
                <a:sym typeface="Arial"/>
              </a:rPr>
              <a:t>We have defined work groups to strategically address each of these metrics.</a:t>
            </a:r>
          </a:p>
          <a:p>
            <a:pPr marL="0" marR="0" lvl="0" indent="0" algn="l" rtl="0">
              <a:spcBef>
                <a:spcPts val="0"/>
              </a:spcBef>
              <a:buSzPct val="25000"/>
              <a:buNone/>
            </a:pPr>
            <a:endParaRPr sz="1000"/>
          </a:p>
        </p:txBody>
      </p:sp>
      <p:sp>
        <p:nvSpPr>
          <p:cNvPr id="170" name="Shape 170"/>
          <p:cNvSpPr txBox="1">
            <a:spLocks noGrp="1"/>
          </p:cNvSpPr>
          <p:nvPr>
            <p:ph type="sldNum" idx="12"/>
          </p:nvPr>
        </p:nvSpPr>
        <p:spPr>
          <a:xfrm>
            <a:off x="3970937" y="8829967"/>
            <a:ext cx="3037800" cy="466500"/>
          </a:xfrm>
          <a:prstGeom prst="rect">
            <a:avLst/>
          </a:prstGeom>
          <a:noFill/>
          <a:ln>
            <a:noFill/>
          </a:ln>
        </p:spPr>
        <p:txBody>
          <a:bodyPr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Pct val="25000"/>
                <a:buFontTx/>
                <a:buNone/>
                <a:tabLst/>
                <a:defRPr/>
              </a:pPr>
              <a:t>5</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781034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2" name="Shape 162"/>
          <p:cNvSpPr txBox="1">
            <a:spLocks noGrp="1"/>
          </p:cNvSpPr>
          <p:nvPr>
            <p:ph type="body" idx="1"/>
          </p:nvPr>
        </p:nvSpPr>
        <p:spPr>
          <a:xfrm>
            <a:off x="701039" y="4473892"/>
            <a:ext cx="5608319" cy="3660457"/>
          </a:xfrm>
          <a:prstGeom prst="rect">
            <a:avLst/>
          </a:prstGeom>
          <a:noFill/>
          <a:ln>
            <a:noFill/>
          </a:ln>
        </p:spPr>
        <p:txBody>
          <a:bodyPr lIns="93175" tIns="46575" rIns="93175" bIns="46575" anchor="t" anchorCtr="0">
            <a:noAutofit/>
          </a:bodyPr>
          <a:lstStyle/>
          <a:p>
            <a:pPr marL="0" marR="0" lvl="0" indent="0" algn="l" rtl="0">
              <a:spcBef>
                <a:spcPts val="0"/>
              </a:spcBef>
              <a:buSzPct val="25000"/>
              <a:buNone/>
            </a:pPr>
            <a:endParaRPr sz="1000" dirty="0"/>
          </a:p>
        </p:txBody>
      </p:sp>
      <p:sp>
        <p:nvSpPr>
          <p:cNvPr id="163" name="Shape 163"/>
          <p:cNvSpPr txBox="1">
            <a:spLocks noGrp="1"/>
          </p:cNvSpPr>
          <p:nvPr>
            <p:ph type="sldNum" idx="12"/>
          </p:nvPr>
        </p:nvSpPr>
        <p:spPr>
          <a:xfrm>
            <a:off x="3970937" y="8829967"/>
            <a:ext cx="3037839" cy="466433"/>
          </a:xfrm>
          <a:prstGeom prst="rect">
            <a:avLst/>
          </a:prstGeom>
          <a:noFill/>
          <a:ln>
            <a:noFill/>
          </a:ln>
        </p:spPr>
        <p:txBody>
          <a:bodyPr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Pct val="25000"/>
                <a:buFontTx/>
                <a:buNone/>
                <a:tabLst/>
                <a:defRPr/>
              </a:pPr>
              <a:t>6</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696460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701039" y="4473892"/>
            <a:ext cx="5608200" cy="3660600"/>
          </a:xfrm>
          <a:prstGeom prst="rect">
            <a:avLst/>
          </a:prstGeom>
        </p:spPr>
        <p:txBody>
          <a:bodyPr lIns="91425" tIns="91425" rIns="91425" bIns="91425" anchor="t" anchorCtr="0">
            <a:noAutofit/>
          </a:bodyPr>
          <a:lstStyle/>
          <a:p>
            <a:pPr lvl="0">
              <a:spcBef>
                <a:spcPts val="0"/>
              </a:spcBef>
              <a:buNone/>
            </a:pPr>
            <a:r>
              <a:rPr lang="en-US" dirty="0" smtClean="0"/>
              <a:t>We </a:t>
            </a:r>
            <a:r>
              <a:rPr lang="en-US" dirty="0"/>
              <a:t>just looked at the status of the Performance Funding Metrics. We have also been tracking our Preeminence Metrics and our Top 25 metrics. You have a handout that identifies each of the 39 metrics we are tracking and strategically addressing. This past Fall, you approved the Strategic Plan. The BOT and the Cabinet have made it clear that his will be a living plan that will affect our actions as a university for the next few years and beyond. </a:t>
            </a:r>
          </a:p>
          <a:p>
            <a:pPr lvl="0">
              <a:spcBef>
                <a:spcPts val="0"/>
              </a:spcBef>
              <a:buNone/>
            </a:pPr>
            <a:endParaRPr dirty="0"/>
          </a:p>
          <a:p>
            <a:pPr lvl="0">
              <a:spcBef>
                <a:spcPts val="0"/>
              </a:spcBef>
              <a:buNone/>
            </a:pPr>
            <a:r>
              <a:rPr lang="en-US" dirty="0"/>
              <a:t>With that in mind, we have identified a Strategic Plan Implementation Work Group that is creating the roadmap for the implementation.</a:t>
            </a:r>
          </a:p>
          <a:p>
            <a:pPr lvl="0">
              <a:spcBef>
                <a:spcPts val="0"/>
              </a:spcBef>
              <a:buNone/>
            </a:pPr>
            <a:endParaRPr dirty="0"/>
          </a:p>
          <a:p>
            <a:pPr lvl="0">
              <a:spcBef>
                <a:spcPts val="0"/>
              </a:spcBef>
              <a:buNone/>
            </a:pPr>
            <a:r>
              <a:rPr lang="en-US" dirty="0"/>
              <a:t>The implementation team will define a Steering Committee that will report to report to BOT academic affairs committee and cabinet </a:t>
            </a:r>
          </a:p>
          <a:p>
            <a:pPr lvl="0">
              <a:spcBef>
                <a:spcPts val="0"/>
              </a:spcBef>
              <a:buNone/>
            </a:pPr>
            <a:endParaRPr dirty="0"/>
          </a:p>
          <a:p>
            <a:pPr lvl="0">
              <a:spcBef>
                <a:spcPts val="0"/>
              </a:spcBef>
              <a:buNone/>
            </a:pPr>
            <a:r>
              <a:rPr lang="en-US" dirty="0"/>
              <a:t>We will also identify team leads for each of the six primary goals of the plan. There are some cross-cutting themes in the plan that we will address as well. </a:t>
            </a:r>
          </a:p>
          <a:p>
            <a:pPr lvl="0">
              <a:spcBef>
                <a:spcPts val="0"/>
              </a:spcBef>
              <a:buNone/>
            </a:pPr>
            <a:endParaRPr dirty="0"/>
          </a:p>
          <a:p>
            <a:pPr lvl="0">
              <a:spcBef>
                <a:spcPts val="0"/>
              </a:spcBef>
              <a:buNone/>
            </a:pPr>
            <a:r>
              <a:rPr lang="en-US" dirty="0"/>
              <a:t>Each team lead will have a working group and their objectives will be to identify strategies that will address the goal, identify metrics to measure performance and identify data needs. The Steering Committee will be defining the tracking mechanisms and reporting dashboards.</a:t>
            </a:r>
          </a:p>
          <a:p>
            <a:pPr lvl="0">
              <a:spcBef>
                <a:spcPts val="0"/>
              </a:spcBef>
              <a:buNone/>
            </a:pPr>
            <a:endParaRPr dirty="0"/>
          </a:p>
          <a:p>
            <a:pPr lvl="0">
              <a:spcBef>
                <a:spcPts val="0"/>
              </a:spcBef>
              <a:buNone/>
            </a:pPr>
            <a:r>
              <a:rPr lang="en-US" dirty="0"/>
              <a:t>The plan is to publish a detailed action plan this summer. </a:t>
            </a:r>
          </a:p>
          <a:p>
            <a:pPr lvl="0">
              <a:spcBef>
                <a:spcPts val="0"/>
              </a:spcBef>
              <a:buNone/>
            </a:pPr>
            <a:endParaRPr dirty="0"/>
          </a:p>
          <a:p>
            <a:pPr lvl="0" rtl="0">
              <a:spcBef>
                <a:spcPts val="0"/>
              </a:spcBef>
              <a:buNone/>
            </a:pPr>
            <a:r>
              <a:rPr lang="en-US" dirty="0"/>
              <a:t>100K of pages for our SACS; narrowing in our our representative metrics; reduce admin burden </a:t>
            </a:r>
          </a:p>
        </p:txBody>
      </p:sp>
      <p:sp>
        <p:nvSpPr>
          <p:cNvPr id="176" name="Shape 176"/>
          <p:cNvSpPr txBox="1">
            <a:spLocks noGrp="1"/>
          </p:cNvSpPr>
          <p:nvPr>
            <p:ph type="sldNum" idx="12"/>
          </p:nvPr>
        </p:nvSpPr>
        <p:spPr>
          <a:xfrm>
            <a:off x="3970937" y="8829967"/>
            <a:ext cx="3037800" cy="466500"/>
          </a:xfrm>
          <a:prstGeom prst="rect">
            <a:avLst/>
          </a:prstGeom>
        </p:spPr>
        <p:txBody>
          <a:bodyPr lIns="93175" tIns="46575" rIns="93175" bIns="46575"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t>9</a:t>
            </a:fld>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301981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jp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i="0">
                <a:solidFill>
                  <a:schemeClr val="bg1"/>
                </a:solidFill>
                <a:latin typeface="Times New Roman"/>
                <a:cs typeface="Times New Roman"/>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FBFF53-7C97-8C49-AB42-96FD965FEBF4}" type="datetimeFigureOut">
              <a:rPr lang="en-US" smtClean="0"/>
              <a:t>3/24/17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A34B5-7C80-464F-9A62-3711C8F85D9D}" type="slidenum">
              <a:rPr lang="en-US" smtClean="0"/>
              <a:t>‹#›</a:t>
            </a:fld>
            <a:endParaRPr lang="en-US"/>
          </a:p>
        </p:txBody>
      </p:sp>
    </p:spTree>
    <p:extLst>
      <p:ext uri="{BB962C8B-B14F-4D97-AF65-F5344CB8AC3E}">
        <p14:creationId xmlns:p14="http://schemas.microsoft.com/office/powerpoint/2010/main" val="1355372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alphaModFix/>
          </a:blip>
          <a:stretch>
            <a:fillRect/>
          </a:stretch>
        </a:blipFill>
        <a:effectLst/>
      </p:bgPr>
    </p:bg>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lt1"/>
              </a:buClr>
              <a:buFont typeface="Times New Roman"/>
              <a:buNone/>
              <a:defRPr sz="4400" b="1" i="0" u="none" strike="noStrike" cap="none">
                <a:solidFill>
                  <a:schemeClr val="lt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chemeClr val="accent1"/>
              </a:buClr>
              <a:buFont typeface="Arial"/>
              <a:buNone/>
              <a:defRPr sz="3200" b="0" i="0" u="none" strike="noStrike" cap="none">
                <a:solidFill>
                  <a:schemeClr val="accent1"/>
                </a:solidFill>
                <a:latin typeface="Times New Roman"/>
                <a:ea typeface="Times New Roman"/>
                <a:cs typeface="Times New Roman"/>
                <a:sym typeface="Times New Roman"/>
              </a:defRPr>
            </a:lvl1pPr>
            <a:lvl2pPr marL="457200" marR="0" lvl="1" indent="0" algn="ctr" rtl="0">
              <a:spcBef>
                <a:spcPts val="560"/>
              </a:spcBef>
              <a:buClr>
                <a:srgbClr val="888888"/>
              </a:buClr>
              <a:buFont typeface="Arial"/>
              <a:buNone/>
              <a:defRPr sz="2800" b="0" i="0" u="none" strike="noStrike" cap="none">
                <a:solidFill>
                  <a:srgbClr val="888888"/>
                </a:solidFill>
                <a:latin typeface="Times New Roman"/>
                <a:ea typeface="Times New Roman"/>
                <a:cs typeface="Times New Roman"/>
                <a:sym typeface="Times New Roman"/>
              </a:defRPr>
            </a:lvl2pPr>
            <a:lvl3pPr marL="914400" marR="0" lvl="2" indent="0" algn="ctr" rtl="0">
              <a:spcBef>
                <a:spcPts val="480"/>
              </a:spcBef>
              <a:buClr>
                <a:srgbClr val="888888"/>
              </a:buClr>
              <a:buFont typeface="Arial"/>
              <a:buNone/>
              <a:defRPr sz="2400" b="0" i="0" u="none" strike="noStrike" cap="none">
                <a:solidFill>
                  <a:srgbClr val="888888"/>
                </a:solidFill>
                <a:latin typeface="Times New Roman"/>
                <a:ea typeface="Times New Roman"/>
                <a:cs typeface="Times New Roman"/>
                <a:sym typeface="Times New Roman"/>
              </a:defRPr>
            </a:lvl3pPr>
            <a:lvl4pPr marL="1371600" marR="0" lvl="3" indent="0" algn="ctr" rtl="0">
              <a:spcBef>
                <a:spcPts val="400"/>
              </a:spcBef>
              <a:buClr>
                <a:srgbClr val="888888"/>
              </a:buClr>
              <a:buFont typeface="Arial"/>
              <a:buNone/>
              <a:defRPr sz="2000" b="0" i="0" u="none" strike="noStrike" cap="none">
                <a:solidFill>
                  <a:srgbClr val="888888"/>
                </a:solidFill>
                <a:latin typeface="Times New Roman"/>
                <a:ea typeface="Times New Roman"/>
                <a:cs typeface="Times New Roman"/>
                <a:sym typeface="Times New Roman"/>
              </a:defRPr>
            </a:lvl4pPr>
            <a:lvl5pPr marL="1828800" marR="0" lvl="4" indent="0" algn="ctr" rtl="0">
              <a:spcBef>
                <a:spcPts val="400"/>
              </a:spcBef>
              <a:buClr>
                <a:srgbClr val="888888"/>
              </a:buClr>
              <a:buFont typeface="Arial"/>
              <a:buNone/>
              <a:defRPr sz="2000" b="0" i="0" u="none" strike="noStrike" cap="none">
                <a:solidFill>
                  <a:srgbClr val="888888"/>
                </a:solidFill>
                <a:latin typeface="Times New Roman"/>
                <a:ea typeface="Times New Roman"/>
                <a:cs typeface="Times New Roman"/>
                <a:sym typeface="Times New Roman"/>
              </a:defRPr>
            </a:lvl5pPr>
            <a:lvl6pPr marL="2286000" marR="0" lvl="5" indent="0" algn="ctr" rtl="0">
              <a:spcBef>
                <a:spcPts val="400"/>
              </a:spcBef>
              <a:buClr>
                <a:srgbClr val="888888"/>
              </a:buClr>
              <a:buFont typeface="Arial"/>
              <a:buNone/>
              <a:defRPr sz="2000" b="0" i="0" u="none" strike="noStrike" cap="none">
                <a:solidFill>
                  <a:srgbClr val="888888"/>
                </a:solidFill>
                <a:latin typeface="Times New Roman"/>
                <a:ea typeface="Times New Roman"/>
                <a:cs typeface="Times New Roman"/>
                <a:sym typeface="Times New Roman"/>
              </a:defRPr>
            </a:lvl6pPr>
            <a:lvl7pPr marL="2743200" marR="0" lvl="6" indent="0" algn="ctr" rtl="0">
              <a:spcBef>
                <a:spcPts val="400"/>
              </a:spcBef>
              <a:buClr>
                <a:srgbClr val="888888"/>
              </a:buClr>
              <a:buFont typeface="Arial"/>
              <a:buNone/>
              <a:defRPr sz="2000" b="0" i="0" u="none" strike="noStrike" cap="none">
                <a:solidFill>
                  <a:srgbClr val="888888"/>
                </a:solidFill>
                <a:latin typeface="Times New Roman"/>
                <a:ea typeface="Times New Roman"/>
                <a:cs typeface="Times New Roman"/>
                <a:sym typeface="Times New Roman"/>
              </a:defRPr>
            </a:lvl7pPr>
            <a:lvl8pPr marL="3200400" marR="0" lvl="7" indent="0" algn="ctr" rtl="0">
              <a:spcBef>
                <a:spcPts val="400"/>
              </a:spcBef>
              <a:buClr>
                <a:srgbClr val="888888"/>
              </a:buClr>
              <a:buFont typeface="Arial"/>
              <a:buNone/>
              <a:defRPr sz="2000" b="0" i="0" u="none" strike="noStrike" cap="none">
                <a:solidFill>
                  <a:srgbClr val="888888"/>
                </a:solidFill>
                <a:latin typeface="Times New Roman"/>
                <a:ea typeface="Times New Roman"/>
                <a:cs typeface="Times New Roman"/>
                <a:sym typeface="Times New Roman"/>
              </a:defRPr>
            </a:lvl8pPr>
            <a:lvl9pPr marL="3657600" marR="0" lvl="8" indent="0" algn="ctr" rtl="0">
              <a:spcBef>
                <a:spcPts val="400"/>
              </a:spcBef>
              <a:buClr>
                <a:srgbClr val="888888"/>
              </a:buClr>
              <a:buFont typeface="Arial"/>
              <a:buNone/>
              <a:defRPr sz="2000" b="0" i="0" u="none" strike="noStrike" cap="none">
                <a:solidFill>
                  <a:srgbClr val="888888"/>
                </a:solidFill>
                <a:latin typeface="Times New Roman"/>
                <a:ea typeface="Times New Roman"/>
                <a:cs typeface="Times New Roman"/>
                <a:sym typeface="Times New Roman"/>
              </a:defRPr>
            </a:lvl9pPr>
          </a:lstStyle>
          <a:p>
            <a:endParaRPr/>
          </a:p>
        </p:txBody>
      </p:sp>
      <p:sp>
        <p:nvSpPr>
          <p:cNvPr id="18" name="Shape 1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0" name="Shape 2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Times New Roman"/>
                <a:ea typeface="Times New Roman"/>
                <a:cs typeface="Times New Roman"/>
                <a:sym typeface="Times New Roman"/>
              </a:rPr>
              <a:t>‹#›</a:t>
            </a:fld>
            <a:endParaRPr lang="en-US" sz="1200" b="0" i="0" u="none" strike="noStrike" cap="none">
              <a:solidFill>
                <a:srgbClr val="888888"/>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027356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1164895"/>
            <a:ext cx="8229600" cy="972205"/>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Times New Roman"/>
              <a:buNone/>
              <a:defRPr sz="4400" b="0"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457200" y="2347307"/>
            <a:ext cx="8229600" cy="3700025"/>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Times New Roman"/>
                <a:ea typeface="Times New Roman"/>
                <a:cs typeface="Times New Roman"/>
                <a:sym typeface="Times New Roman"/>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Times New Roman"/>
                <a:ea typeface="Times New Roman"/>
                <a:cs typeface="Times New Roman"/>
                <a:sym typeface="Times New Roman"/>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Times New Roman"/>
                <a:ea typeface="Times New Roman"/>
                <a:cs typeface="Times New Roman"/>
                <a:sym typeface="Times New Roman"/>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24" name="Shape 2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6" name="Shape 2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Times New Roman"/>
                <a:ea typeface="Times New Roman"/>
                <a:cs typeface="Times New Roman"/>
                <a:sym typeface="Times New Roman"/>
              </a:rPr>
              <a:t>‹#›</a:t>
            </a:fld>
            <a:endParaRPr lang="en-US" sz="1200" b="0" i="0" u="none" strike="noStrike" cap="none">
              <a:solidFill>
                <a:srgbClr val="888888"/>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427709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1168012"/>
            <a:ext cx="8229600" cy="863981"/>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Times New Roman"/>
              <a:buNone/>
              <a:defRPr sz="4400" b="1"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457200" y="2189650"/>
            <a:ext cx="4038599" cy="394138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Times New Roman"/>
                <a:ea typeface="Times New Roman"/>
                <a:cs typeface="Times New Roman"/>
                <a:sym typeface="Times New Roman"/>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Times New Roman"/>
                <a:ea typeface="Times New Roman"/>
                <a:cs typeface="Times New Roman"/>
                <a:sym typeface="Times New Roman"/>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Times New Roman"/>
                <a:ea typeface="Times New Roman"/>
                <a:cs typeface="Times New Roman"/>
                <a:sym typeface="Times New Roman"/>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0" name="Shape 30"/>
          <p:cNvSpPr txBox="1">
            <a:spLocks noGrp="1"/>
          </p:cNvSpPr>
          <p:nvPr>
            <p:ph type="body" idx="2"/>
          </p:nvPr>
        </p:nvSpPr>
        <p:spPr>
          <a:xfrm>
            <a:off x="4648200" y="2189650"/>
            <a:ext cx="4038599" cy="394138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Times New Roman"/>
                <a:ea typeface="Times New Roman"/>
                <a:cs typeface="Times New Roman"/>
                <a:sym typeface="Times New Roman"/>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Times New Roman"/>
                <a:ea typeface="Times New Roman"/>
                <a:cs typeface="Times New Roman"/>
                <a:sym typeface="Times New Roman"/>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Times New Roman"/>
                <a:ea typeface="Times New Roman"/>
                <a:cs typeface="Times New Roman"/>
                <a:sym typeface="Times New Roman"/>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Times New Roman"/>
                <a:ea typeface="Times New Roman"/>
                <a:cs typeface="Times New Roman"/>
                <a:sym typeface="Times New Roman"/>
              </a:rPr>
              <a:t>‹#›</a:t>
            </a:fld>
            <a:endParaRPr lang="en-US" sz="1200" b="0" i="0" u="none" strike="noStrike" cap="none">
              <a:solidFill>
                <a:srgbClr val="888888"/>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538545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Comparison">
    <p:spTree>
      <p:nvGrpSpPr>
        <p:cNvPr id="1" name="Shape 34"/>
        <p:cNvGrpSpPr/>
        <p:nvPr/>
      </p:nvGrpSpPr>
      <p:grpSpPr>
        <a:xfrm>
          <a:off x="0" y="0"/>
          <a:ext cx="0" cy="0"/>
          <a:chOff x="0" y="0"/>
          <a:chExt cx="0" cy="0"/>
        </a:xfrm>
      </p:grpSpPr>
      <p:sp>
        <p:nvSpPr>
          <p:cNvPr id="35" name="Shape 35"/>
          <p:cNvSpPr/>
          <p:nvPr/>
        </p:nvSpPr>
        <p:spPr>
          <a:xfrm>
            <a:off x="0" y="0"/>
            <a:ext cx="9144000" cy="0"/>
          </a:xfrm>
          <a:prstGeom prst="rect">
            <a:avLst/>
          </a:prstGeom>
          <a:noFill/>
          <a:ln>
            <a:noFill/>
          </a:ln>
        </p:spPr>
        <p:txBody>
          <a:bodyPr lIns="91425" tIns="45700" rIns="91425" bIns="45700" anchor="ctr" anchorCtr="0">
            <a:noAutofit/>
          </a:bodyPr>
          <a:lstStyle/>
          <a:p>
            <a:pPr marL="0" marR="0" lvl="0" indent="0" algn="l" rtl="0">
              <a:spcBef>
                <a:spcPts val="0"/>
              </a:spcBef>
              <a:buNone/>
            </a:pPr>
            <a:endParaRPr sz="1800">
              <a:solidFill>
                <a:schemeClr val="dk1"/>
              </a:solidFill>
              <a:latin typeface="Arial"/>
              <a:ea typeface="Arial"/>
              <a:cs typeface="Arial"/>
              <a:sym typeface="Arial"/>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Times New Roman"/>
                <a:ea typeface="Times New Roman"/>
                <a:cs typeface="Times New Roman"/>
                <a:sym typeface="Times New Roman"/>
              </a:rPr>
              <a:t>‹#›</a:t>
            </a:fld>
            <a:fld id="{00000000-1234-1234-1234-123412341234}" type="slidenum">
              <a:rPr lang="en-US" sz="1200">
                <a:solidFill>
                  <a:srgbClr val="888888"/>
                </a:solidFill>
                <a:latin typeface="Times New Roman"/>
                <a:ea typeface="Times New Roman"/>
                <a:cs typeface="Times New Roman"/>
                <a:sym typeface="Times New Roman"/>
              </a:rPr>
              <a:t>‹#›</a:t>
            </a:fld>
            <a:endParaRPr lang="en-US" sz="1200">
              <a:solidFill>
                <a:srgbClr val="888888"/>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922986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bg>
      <p:bgPr>
        <a:blipFill rotWithShape="1">
          <a:blip r:embed="rId2">
            <a:alphaModFix/>
          </a:blip>
          <a:stretch>
            <a:fillRect/>
          </a:stretch>
        </a:blipFill>
        <a:effectLst/>
      </p:bgPr>
    </p:bg>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lt1"/>
              </a:buClr>
              <a:buFont typeface="Arial"/>
              <a:buNone/>
              <a:defRPr sz="4000" b="1" i="0" u="none" strike="noStrike" cap="none">
                <a:solidFill>
                  <a:schemeClr val="lt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1" name="Shape 41"/>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D0B884"/>
              </a:buClr>
              <a:buFont typeface="Arial"/>
              <a:buNone/>
              <a:defRPr sz="2000" b="0" i="0" u="none" strike="noStrike" cap="none">
                <a:solidFill>
                  <a:srgbClr val="D0B884"/>
                </a:solidFill>
                <a:latin typeface="Times New Roman"/>
                <a:ea typeface="Times New Roman"/>
                <a:cs typeface="Times New Roman"/>
                <a:sym typeface="Times New Roman"/>
              </a:defRPr>
            </a:lvl1pPr>
            <a:lvl2pPr marL="457200" marR="0" lvl="1" indent="0" algn="l" rtl="0">
              <a:spcBef>
                <a:spcPts val="360"/>
              </a:spcBef>
              <a:buClr>
                <a:srgbClr val="888888"/>
              </a:buClr>
              <a:buFont typeface="Arial"/>
              <a:buNone/>
              <a:defRPr sz="1800" b="0" i="0" u="none" strike="noStrike" cap="none">
                <a:solidFill>
                  <a:srgbClr val="888888"/>
                </a:solidFill>
                <a:latin typeface="Times New Roman"/>
                <a:ea typeface="Times New Roman"/>
                <a:cs typeface="Times New Roman"/>
                <a:sym typeface="Times New Roman"/>
              </a:defRPr>
            </a:lvl2pPr>
            <a:lvl3pPr marL="914400" marR="0" lvl="2" indent="0" algn="l" rtl="0">
              <a:spcBef>
                <a:spcPts val="320"/>
              </a:spcBef>
              <a:buClr>
                <a:srgbClr val="888888"/>
              </a:buClr>
              <a:buFont typeface="Arial"/>
              <a:buNone/>
              <a:defRPr sz="1600" b="0" i="0" u="none" strike="noStrike" cap="none">
                <a:solidFill>
                  <a:srgbClr val="888888"/>
                </a:solidFill>
                <a:latin typeface="Times New Roman"/>
                <a:ea typeface="Times New Roman"/>
                <a:cs typeface="Times New Roman"/>
                <a:sym typeface="Times New Roman"/>
              </a:defRPr>
            </a:lvl3pPr>
            <a:lvl4pPr marL="1371600" marR="0" lvl="3" indent="0" algn="l" rtl="0">
              <a:spcBef>
                <a:spcPts val="280"/>
              </a:spcBef>
              <a:buClr>
                <a:srgbClr val="888888"/>
              </a:buClr>
              <a:buFont typeface="Arial"/>
              <a:buNone/>
              <a:defRPr sz="1400" b="0" i="0" u="none" strike="noStrike" cap="none">
                <a:solidFill>
                  <a:srgbClr val="888888"/>
                </a:solidFill>
                <a:latin typeface="Times New Roman"/>
                <a:ea typeface="Times New Roman"/>
                <a:cs typeface="Times New Roman"/>
                <a:sym typeface="Times New Roman"/>
              </a:defRPr>
            </a:lvl4pPr>
            <a:lvl5pPr marL="1828800" marR="0" lvl="4" indent="0" algn="l" rtl="0">
              <a:spcBef>
                <a:spcPts val="280"/>
              </a:spcBef>
              <a:buClr>
                <a:srgbClr val="888888"/>
              </a:buClr>
              <a:buFont typeface="Arial"/>
              <a:buNone/>
              <a:defRPr sz="1400" b="0" i="0" u="none" strike="noStrike" cap="none">
                <a:solidFill>
                  <a:srgbClr val="888888"/>
                </a:solidFill>
                <a:latin typeface="Times New Roman"/>
                <a:ea typeface="Times New Roman"/>
                <a:cs typeface="Times New Roman"/>
                <a:sym typeface="Times New Roman"/>
              </a:defRPr>
            </a:lvl5pPr>
            <a:lvl6pPr marL="2286000" marR="0" lvl="5" indent="0" algn="l" rtl="0">
              <a:spcBef>
                <a:spcPts val="280"/>
              </a:spcBef>
              <a:buClr>
                <a:srgbClr val="888888"/>
              </a:buClr>
              <a:buFont typeface="Arial"/>
              <a:buNone/>
              <a:defRPr sz="1400" b="0" i="0" u="none" strike="noStrike" cap="none">
                <a:solidFill>
                  <a:srgbClr val="888888"/>
                </a:solidFill>
                <a:latin typeface="Times New Roman"/>
                <a:ea typeface="Times New Roman"/>
                <a:cs typeface="Times New Roman"/>
                <a:sym typeface="Times New Roman"/>
              </a:defRPr>
            </a:lvl6pPr>
            <a:lvl7pPr marL="2743200" marR="0" lvl="6" indent="0" algn="l" rtl="0">
              <a:spcBef>
                <a:spcPts val="280"/>
              </a:spcBef>
              <a:buClr>
                <a:srgbClr val="888888"/>
              </a:buClr>
              <a:buFont typeface="Arial"/>
              <a:buNone/>
              <a:defRPr sz="1400" b="0" i="0" u="none" strike="noStrike" cap="none">
                <a:solidFill>
                  <a:srgbClr val="888888"/>
                </a:solidFill>
                <a:latin typeface="Times New Roman"/>
                <a:ea typeface="Times New Roman"/>
                <a:cs typeface="Times New Roman"/>
                <a:sym typeface="Times New Roman"/>
              </a:defRPr>
            </a:lvl7pPr>
            <a:lvl8pPr marL="3200400" marR="0" lvl="7" indent="0" algn="l" rtl="0">
              <a:spcBef>
                <a:spcPts val="280"/>
              </a:spcBef>
              <a:buClr>
                <a:srgbClr val="888888"/>
              </a:buClr>
              <a:buFont typeface="Arial"/>
              <a:buNone/>
              <a:defRPr sz="1400" b="0" i="0" u="none" strike="noStrike" cap="none">
                <a:solidFill>
                  <a:srgbClr val="888888"/>
                </a:solidFill>
                <a:latin typeface="Times New Roman"/>
                <a:ea typeface="Times New Roman"/>
                <a:cs typeface="Times New Roman"/>
                <a:sym typeface="Times New Roman"/>
              </a:defRPr>
            </a:lvl8pPr>
            <a:lvl9pPr marL="3657600" marR="0" lvl="8" indent="0" algn="l" rtl="0">
              <a:spcBef>
                <a:spcPts val="280"/>
              </a:spcBef>
              <a:buClr>
                <a:srgbClr val="888888"/>
              </a:buClr>
              <a:buFont typeface="Arial"/>
              <a:buNone/>
              <a:defRPr sz="1400" b="0" i="0" u="none" strike="noStrike" cap="none">
                <a:solidFill>
                  <a:srgbClr val="888888"/>
                </a:solidFill>
                <a:latin typeface="Times New Roman"/>
                <a:ea typeface="Times New Roman"/>
                <a:cs typeface="Times New Roman"/>
                <a:sym typeface="Times New Roman"/>
              </a:defRPr>
            </a:lvl9pPr>
          </a:lstStyle>
          <a:p>
            <a:endParaRPr/>
          </a:p>
        </p:txBody>
      </p:sp>
      <p:sp>
        <p:nvSpPr>
          <p:cNvPr id="42" name="Shape 4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43" name="Shape 4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44" name="Shape 4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Times New Roman"/>
                <a:ea typeface="Times New Roman"/>
                <a:cs typeface="Times New Roman"/>
                <a:sym typeface="Times New Roman"/>
              </a:rPr>
              <a:t>‹#›</a:t>
            </a:fld>
            <a:endParaRPr lang="en-US" sz="1200">
              <a:solidFill>
                <a:srgbClr val="888888"/>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980760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omparis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457200" y="1243719"/>
            <a:ext cx="4040187" cy="799771"/>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400"/>
              </a:spcBef>
              <a:buClr>
                <a:schemeClr val="dk1"/>
              </a:buClr>
              <a:buFont typeface="Arial"/>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buClr>
                <a:schemeClr val="dk1"/>
              </a:buClr>
              <a:buFont typeface="Arial"/>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buClr>
                <a:schemeClr val="dk1"/>
              </a:buClr>
              <a:buFont typeface="Arial"/>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buClr>
                <a:schemeClr val="dk1"/>
              </a:buClr>
              <a:buFont typeface="Arial"/>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buClr>
                <a:schemeClr val="dk1"/>
              </a:buClr>
              <a:buFont typeface="Arial"/>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buClr>
                <a:schemeClr val="dk1"/>
              </a:buClr>
              <a:buFont typeface="Arial"/>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buClr>
                <a:schemeClr val="dk1"/>
              </a:buClr>
              <a:buFont typeface="Arial"/>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buClr>
                <a:schemeClr val="dk1"/>
              </a:buClr>
              <a:buFont typeface="Arial"/>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47" name="Shape 47"/>
          <p:cNvSpPr txBox="1">
            <a:spLocks noGrp="1"/>
          </p:cNvSpPr>
          <p:nvPr>
            <p:ph type="body" idx="2"/>
          </p:nvPr>
        </p:nvSpPr>
        <p:spPr>
          <a:xfrm>
            <a:off x="457200" y="2207166"/>
            <a:ext cx="4040187" cy="3932625"/>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Times New Roman"/>
                <a:ea typeface="Times New Roman"/>
                <a:cs typeface="Times New Roman"/>
                <a:sym typeface="Times New Roman"/>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Times New Roman"/>
                <a:ea typeface="Times New Roman"/>
                <a:cs typeface="Times New Roman"/>
                <a:sym typeface="Times New Roman"/>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Times New Roman"/>
                <a:ea typeface="Times New Roman"/>
                <a:cs typeface="Times New Roman"/>
                <a:sym typeface="Times New Roman"/>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48" name="Shape 48"/>
          <p:cNvSpPr txBox="1">
            <a:spLocks noGrp="1"/>
          </p:cNvSpPr>
          <p:nvPr>
            <p:ph type="body" idx="3"/>
          </p:nvPr>
        </p:nvSpPr>
        <p:spPr>
          <a:xfrm>
            <a:off x="4645025" y="1243719"/>
            <a:ext cx="4041774" cy="799771"/>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400"/>
              </a:spcBef>
              <a:buClr>
                <a:schemeClr val="dk1"/>
              </a:buClr>
              <a:buFont typeface="Arial"/>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buClr>
                <a:schemeClr val="dk1"/>
              </a:buClr>
              <a:buFont typeface="Arial"/>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buClr>
                <a:schemeClr val="dk1"/>
              </a:buClr>
              <a:buFont typeface="Arial"/>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buClr>
                <a:schemeClr val="dk1"/>
              </a:buClr>
              <a:buFont typeface="Arial"/>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buClr>
                <a:schemeClr val="dk1"/>
              </a:buClr>
              <a:buFont typeface="Arial"/>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buClr>
                <a:schemeClr val="dk1"/>
              </a:buClr>
              <a:buFont typeface="Arial"/>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buClr>
                <a:schemeClr val="dk1"/>
              </a:buClr>
              <a:buFont typeface="Arial"/>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buClr>
                <a:schemeClr val="dk1"/>
              </a:buClr>
              <a:buFont typeface="Arial"/>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49" name="Shape 49"/>
          <p:cNvSpPr txBox="1">
            <a:spLocks noGrp="1"/>
          </p:cNvSpPr>
          <p:nvPr>
            <p:ph type="body" idx="4"/>
          </p:nvPr>
        </p:nvSpPr>
        <p:spPr>
          <a:xfrm>
            <a:off x="4645025" y="2207166"/>
            <a:ext cx="4041774" cy="3932625"/>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Times New Roman"/>
                <a:ea typeface="Times New Roman"/>
                <a:cs typeface="Times New Roman"/>
                <a:sym typeface="Times New Roman"/>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Times New Roman"/>
                <a:ea typeface="Times New Roman"/>
                <a:cs typeface="Times New Roman"/>
                <a:sym typeface="Times New Roman"/>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Times New Roman"/>
                <a:ea typeface="Times New Roman"/>
                <a:cs typeface="Times New Roman"/>
                <a:sym typeface="Times New Roman"/>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Times New Roman"/>
                <a:ea typeface="Times New Roman"/>
                <a:cs typeface="Times New Roman"/>
                <a:sym typeface="Times New Roman"/>
              </a:rPr>
              <a:t>‹#›</a:t>
            </a:fld>
            <a:endParaRPr lang="en-US" sz="1200">
              <a:solidFill>
                <a:srgbClr val="888888"/>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737529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bg>
      <p:bgPr>
        <a:blipFill rotWithShape="1">
          <a:blip r:embed="rId2">
            <a:alphaModFix/>
          </a:blip>
          <a:stretch>
            <a:fillRect/>
          </a:stretch>
        </a:blipFill>
        <a:effectLst/>
      </p:bgPr>
    </p:bg>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1168009"/>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lt1"/>
              </a:buClr>
              <a:buFont typeface="Times New Roman"/>
              <a:buNone/>
              <a:defRPr sz="4400" b="1" i="0" u="none" strike="noStrike" cap="none">
                <a:solidFill>
                  <a:schemeClr val="lt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Times New Roman"/>
                <a:ea typeface="Times New Roman"/>
                <a:cs typeface="Times New Roman"/>
                <a:sym typeface="Times New Roman"/>
              </a:rPr>
              <a:t>‹#›</a:t>
            </a:fld>
            <a:endParaRPr lang="en-US" sz="1200">
              <a:solidFill>
                <a:srgbClr val="888888"/>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745232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8"/>
        <p:cNvGrpSpPr/>
        <p:nvPr/>
      </p:nvGrpSpPr>
      <p:grpSpPr>
        <a:xfrm>
          <a:off x="0" y="0"/>
          <a:ext cx="0" cy="0"/>
          <a:chOff x="0" y="0"/>
          <a:chExt cx="0" cy="0"/>
        </a:xfrm>
      </p:grpSpPr>
      <p:sp>
        <p:nvSpPr>
          <p:cNvPr id="59" name="Shape 5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0" name="Shape 6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Times New Roman"/>
                <a:ea typeface="Times New Roman"/>
                <a:cs typeface="Times New Roman"/>
                <a:sym typeface="Times New Roman"/>
              </a:rPr>
              <a:t>‹#›</a:t>
            </a:fld>
            <a:endParaRPr lang="en-US" sz="1200">
              <a:solidFill>
                <a:srgbClr val="888888"/>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7795298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1164898"/>
            <a:ext cx="3008313" cy="1268683"/>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4" name="Shape 64"/>
          <p:cNvSpPr txBox="1">
            <a:spLocks noGrp="1"/>
          </p:cNvSpPr>
          <p:nvPr>
            <p:ph type="body" idx="1"/>
          </p:nvPr>
        </p:nvSpPr>
        <p:spPr>
          <a:xfrm>
            <a:off x="3575050" y="1164898"/>
            <a:ext cx="5111750" cy="5421585"/>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Times New Roman"/>
                <a:ea typeface="Times New Roman"/>
                <a:cs typeface="Times New Roman"/>
                <a:sym typeface="Times New Roman"/>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Times New Roman"/>
                <a:ea typeface="Times New Roman"/>
                <a:cs typeface="Times New Roman"/>
                <a:sym typeface="Times New Roman"/>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Times New Roman"/>
                <a:ea typeface="Times New Roman"/>
                <a:cs typeface="Times New Roman"/>
                <a:sym typeface="Times New Roman"/>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65" name="Shape 65"/>
          <p:cNvSpPr txBox="1">
            <a:spLocks noGrp="1"/>
          </p:cNvSpPr>
          <p:nvPr>
            <p:ph type="body" idx="2"/>
          </p:nvPr>
        </p:nvSpPr>
        <p:spPr>
          <a:xfrm>
            <a:off x="457200" y="2433583"/>
            <a:ext cx="3008313" cy="4152899"/>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240"/>
              </a:spcBef>
              <a:buClr>
                <a:schemeClr val="dk1"/>
              </a:buClr>
              <a:buFont typeface="Arial"/>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buClr>
                <a:schemeClr val="dk1"/>
              </a:buClr>
              <a:buFont typeface="Arial"/>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buClr>
                <a:schemeClr val="dk1"/>
              </a:buClr>
              <a:buFont typeface="Arial"/>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buClr>
                <a:schemeClr val="dk1"/>
              </a:buClr>
              <a:buFont typeface="Arial"/>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buClr>
                <a:schemeClr val="dk1"/>
              </a:buClr>
              <a:buFont typeface="Arial"/>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buClr>
                <a:schemeClr val="dk1"/>
              </a:buClr>
              <a:buFont typeface="Arial"/>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buClr>
                <a:schemeClr val="dk1"/>
              </a:buClr>
              <a:buFont typeface="Arial"/>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buClr>
                <a:schemeClr val="dk1"/>
              </a:buClr>
              <a:buFont typeface="Arial"/>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66" name="Shape 6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7" name="Shape 6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8" name="Shape 6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Times New Roman"/>
                <a:ea typeface="Times New Roman"/>
                <a:cs typeface="Times New Roman"/>
                <a:sym typeface="Times New Roman"/>
              </a:rPr>
              <a:t>‹#›</a:t>
            </a:fld>
            <a:endParaRPr lang="en-US" sz="1200">
              <a:solidFill>
                <a:srgbClr val="888888"/>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2784028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cSld name="Picture with Caption">
    <p:bg>
      <p:bgPr>
        <a:blipFill rotWithShape="1">
          <a:blip r:embed="rId2">
            <a:alphaModFix/>
          </a:blip>
          <a:stretch>
            <a:fillRect/>
          </a:stretch>
        </a:blipFill>
        <a:effectLst/>
      </p:bgPr>
    </p:bg>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1410133" y="5237653"/>
            <a:ext cx="7260895" cy="384066"/>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1" name="Shape 71"/>
          <p:cNvSpPr>
            <a:spLocks noGrp="1"/>
          </p:cNvSpPr>
          <p:nvPr>
            <p:ph type="pic" idx="2"/>
          </p:nvPr>
        </p:nvSpPr>
        <p:spPr>
          <a:xfrm>
            <a:off x="1410133" y="464206"/>
            <a:ext cx="7260895" cy="4642069"/>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560"/>
              </a:spcBef>
              <a:buClr>
                <a:schemeClr val="dk1"/>
              </a:buClr>
              <a:buFont typeface="Arial"/>
              <a:buNone/>
              <a:defRPr sz="2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480"/>
              </a:spcBef>
              <a:buClr>
                <a:schemeClr val="dk1"/>
              </a:buClr>
              <a:buFont typeface="Arial"/>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400"/>
              </a:spcBef>
              <a:buClr>
                <a:schemeClr val="dk1"/>
              </a:buClr>
              <a:buFont typeface="Arial"/>
              <a:buNone/>
              <a:defRPr sz="20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400"/>
              </a:spcBef>
              <a:buClr>
                <a:schemeClr val="dk1"/>
              </a:buClr>
              <a:buFont typeface="Arial"/>
              <a:buNone/>
              <a:defRPr sz="20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400"/>
              </a:spcBef>
              <a:buClr>
                <a:schemeClr val="dk1"/>
              </a:buClr>
              <a:buFont typeface="Arial"/>
              <a:buNone/>
              <a:defRPr sz="20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400"/>
              </a:spcBef>
              <a:buClr>
                <a:schemeClr val="dk1"/>
              </a:buClr>
              <a:buFont typeface="Arial"/>
              <a:buNone/>
              <a:defRPr sz="20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400"/>
              </a:spcBef>
              <a:buClr>
                <a:schemeClr val="dk1"/>
              </a:buClr>
              <a:buFont typeface="Arial"/>
              <a:buNone/>
              <a:defRPr sz="20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400"/>
              </a:spcBef>
              <a:buClr>
                <a:schemeClr val="dk1"/>
              </a:buClr>
              <a:buFont typeface="Arial"/>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72" name="Shape 72"/>
          <p:cNvSpPr txBox="1">
            <a:spLocks noGrp="1"/>
          </p:cNvSpPr>
          <p:nvPr>
            <p:ph type="body" idx="1"/>
          </p:nvPr>
        </p:nvSpPr>
        <p:spPr>
          <a:xfrm>
            <a:off x="1410133" y="5621721"/>
            <a:ext cx="7260895" cy="734627"/>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buClr>
                <a:schemeClr val="dk1"/>
              </a:buClr>
              <a:buFont typeface="Arial"/>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buClr>
                <a:schemeClr val="dk1"/>
              </a:buClr>
              <a:buFont typeface="Arial"/>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buClr>
                <a:schemeClr val="dk1"/>
              </a:buClr>
              <a:buFont typeface="Arial"/>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buClr>
                <a:schemeClr val="dk1"/>
              </a:buClr>
              <a:buFont typeface="Arial"/>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buClr>
                <a:schemeClr val="dk1"/>
              </a:buClr>
              <a:buFont typeface="Arial"/>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buClr>
                <a:schemeClr val="dk1"/>
              </a:buClr>
              <a:buFont typeface="Arial"/>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buClr>
                <a:schemeClr val="dk1"/>
              </a:buClr>
              <a:buFont typeface="Arial"/>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buClr>
                <a:schemeClr val="dk1"/>
              </a:buClr>
              <a:buFont typeface="Arial"/>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73" name="Shape 7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4" name="Shape 7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5" name="Shape 7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Times New Roman"/>
                <a:ea typeface="Times New Roman"/>
                <a:cs typeface="Times New Roman"/>
                <a:sym typeface="Times New Roman"/>
              </a:rPr>
              <a:t>‹#›</a:t>
            </a:fld>
            <a:endParaRPr lang="en-US" sz="1200">
              <a:solidFill>
                <a:srgbClr val="888888"/>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947791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4896"/>
            <a:ext cx="8229600" cy="972205"/>
          </a:xfrm>
        </p:spPr>
        <p:txBody>
          <a:bodyPr/>
          <a:lstStyle>
            <a:lvl1pPr>
              <a:defRPr b="0" i="0">
                <a:latin typeface="Times New Roman"/>
                <a:cs typeface="Times New Roman"/>
              </a:defRPr>
            </a:lvl1pPr>
          </a:lstStyle>
          <a:p>
            <a:r>
              <a:rPr lang="en-US"/>
              <a:t>Click to edit Master title style</a:t>
            </a:r>
            <a:endParaRPr lang="en-US" dirty="0"/>
          </a:p>
        </p:txBody>
      </p:sp>
      <p:sp>
        <p:nvSpPr>
          <p:cNvPr id="3" name="Content Placeholder 2"/>
          <p:cNvSpPr>
            <a:spLocks noGrp="1"/>
          </p:cNvSpPr>
          <p:nvPr>
            <p:ph idx="1"/>
          </p:nvPr>
        </p:nvSpPr>
        <p:spPr>
          <a:xfrm>
            <a:off x="457200" y="2347307"/>
            <a:ext cx="8229600" cy="3700025"/>
          </a:xfrm>
        </p:spPr>
        <p:txBody>
          <a:bodyPr/>
          <a:lstStyle>
            <a:lvl1pPr>
              <a:defRPr b="0" i="0">
                <a:latin typeface="Arial"/>
                <a:cs typeface="Arial"/>
              </a:defRPr>
            </a:lvl1pPr>
            <a:lvl2pPr>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FBFF53-7C97-8C49-AB42-96FD965FEBF4}" type="datetimeFigureOut">
              <a:rPr lang="en-US" smtClean="0"/>
              <a:t>3/24/17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A34B5-7C80-464F-9A62-3711C8F85D9D}" type="slidenum">
              <a:rPr lang="en-US" smtClean="0"/>
              <a:t>‹#›</a:t>
            </a:fld>
            <a:endParaRPr lang="en-US"/>
          </a:p>
        </p:txBody>
      </p:sp>
    </p:spTree>
    <p:extLst>
      <p:ext uri="{BB962C8B-B14F-4D97-AF65-F5344CB8AC3E}">
        <p14:creationId xmlns:p14="http://schemas.microsoft.com/office/powerpoint/2010/main" val="1086845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D0B884"/>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DFBFF53-7C97-8C49-AB42-96FD965FEBF4}" type="datetimeFigureOut">
              <a:rPr lang="en-US" smtClean="0"/>
              <a:t>3/24/17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A34B5-7C80-464F-9A62-3711C8F85D9D}" type="slidenum">
              <a:rPr lang="en-US" smtClean="0"/>
              <a:t>‹#›</a:t>
            </a:fld>
            <a:endParaRPr lang="en-US"/>
          </a:p>
        </p:txBody>
      </p:sp>
    </p:spTree>
    <p:extLst>
      <p:ext uri="{BB962C8B-B14F-4D97-AF65-F5344CB8AC3E}">
        <p14:creationId xmlns:p14="http://schemas.microsoft.com/office/powerpoint/2010/main" val="337687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8013"/>
            <a:ext cx="8229600" cy="863982"/>
          </a:xfrm>
        </p:spPr>
        <p:txBody>
          <a:bodyPr/>
          <a:lstStyle>
            <a:lvl1pPr>
              <a:defRPr b="1" i="0">
                <a:latin typeface="Times New Roman"/>
                <a:cs typeface="Times New Roman"/>
              </a:defRPr>
            </a:lvl1pPr>
          </a:lstStyle>
          <a:p>
            <a:r>
              <a:rPr lang="en-US"/>
              <a:t>Click to edit Master title style</a:t>
            </a:r>
            <a:endParaRPr lang="en-US" dirty="0"/>
          </a:p>
        </p:txBody>
      </p:sp>
      <p:sp>
        <p:nvSpPr>
          <p:cNvPr id="3" name="Content Placeholder 2"/>
          <p:cNvSpPr>
            <a:spLocks noGrp="1"/>
          </p:cNvSpPr>
          <p:nvPr>
            <p:ph sz="half" idx="1"/>
          </p:nvPr>
        </p:nvSpPr>
        <p:spPr>
          <a:xfrm>
            <a:off x="457200" y="2189650"/>
            <a:ext cx="4038600" cy="3941383"/>
          </a:xfrm>
        </p:spPr>
        <p:txBody>
          <a:bodyPr/>
          <a:lstStyle>
            <a:lvl1pPr>
              <a:defRPr sz="2800" b="0" i="0">
                <a:latin typeface="Arial"/>
                <a:cs typeface="Arial"/>
              </a:defRPr>
            </a:lvl1pPr>
            <a:lvl2pPr>
              <a:defRPr sz="2400" b="0" i="0">
                <a:latin typeface="Arial"/>
                <a:cs typeface="Arial"/>
              </a:defRPr>
            </a:lvl2pPr>
            <a:lvl3pPr>
              <a:defRPr sz="2000" b="0" i="0">
                <a:latin typeface="Arial"/>
                <a:cs typeface="Arial"/>
              </a:defRPr>
            </a:lvl3pPr>
            <a:lvl4pPr>
              <a:defRPr sz="1800" b="0" i="0">
                <a:latin typeface="Arial"/>
                <a:cs typeface="Arial"/>
              </a:defRPr>
            </a:lvl4pPr>
            <a:lvl5pPr>
              <a:defRPr sz="1800" b="0" i="0">
                <a:latin typeface="Arial"/>
                <a:cs typeface="Aria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189650"/>
            <a:ext cx="4038600" cy="3941383"/>
          </a:xfrm>
        </p:spPr>
        <p:txBody>
          <a:bodyPr/>
          <a:lstStyle>
            <a:lvl1pPr>
              <a:defRPr sz="2800" b="0" i="0">
                <a:latin typeface="Arial"/>
                <a:cs typeface="Arial"/>
              </a:defRPr>
            </a:lvl1pPr>
            <a:lvl2pPr>
              <a:defRPr sz="2400" b="0" i="0">
                <a:latin typeface="Arial"/>
                <a:cs typeface="Arial"/>
              </a:defRPr>
            </a:lvl2pPr>
            <a:lvl3pPr>
              <a:defRPr sz="2000" b="0" i="0">
                <a:latin typeface="Arial"/>
                <a:cs typeface="Arial"/>
              </a:defRPr>
            </a:lvl3pPr>
            <a:lvl4pPr>
              <a:defRPr sz="1800" b="0" i="0">
                <a:latin typeface="Arial"/>
                <a:cs typeface="Arial"/>
              </a:defRPr>
            </a:lvl4pPr>
            <a:lvl5pPr>
              <a:defRPr sz="1800" b="0" i="0">
                <a:latin typeface="Arial"/>
                <a:cs typeface="Aria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FBFF53-7C97-8C49-AB42-96FD965FEBF4}" type="datetimeFigureOut">
              <a:rPr lang="en-US" smtClean="0"/>
              <a:t>3/24/17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A34B5-7C80-464F-9A62-3711C8F85D9D}" type="slidenum">
              <a:rPr lang="en-US" smtClean="0"/>
              <a:t>‹#›</a:t>
            </a:fld>
            <a:endParaRPr lang="en-US"/>
          </a:p>
        </p:txBody>
      </p:sp>
    </p:spTree>
    <p:extLst>
      <p:ext uri="{BB962C8B-B14F-4D97-AF65-F5344CB8AC3E}">
        <p14:creationId xmlns:p14="http://schemas.microsoft.com/office/powerpoint/2010/main" val="304403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43719"/>
            <a:ext cx="4040188" cy="7997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207167"/>
            <a:ext cx="4040188" cy="3932626"/>
          </a:xfrm>
        </p:spPr>
        <p:txBody>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243719"/>
            <a:ext cx="4041775" cy="7997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207167"/>
            <a:ext cx="4041775" cy="3932626"/>
          </a:xfrm>
        </p:spPr>
        <p:txBody>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FBFF53-7C97-8C49-AB42-96FD965FEBF4}" type="datetimeFigureOut">
              <a:rPr lang="en-US" smtClean="0"/>
              <a:t>3/24/17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DA34B5-7C80-464F-9A62-3711C8F85D9D}" type="slidenum">
              <a:rPr lang="en-US" smtClean="0"/>
              <a:t>‹#›</a:t>
            </a:fld>
            <a:endParaRPr lang="en-US"/>
          </a:p>
        </p:txBody>
      </p:sp>
    </p:spTree>
    <p:extLst>
      <p:ext uri="{BB962C8B-B14F-4D97-AF65-F5344CB8AC3E}">
        <p14:creationId xmlns:p14="http://schemas.microsoft.com/office/powerpoint/2010/main" val="12114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i="0">
                <a:solidFill>
                  <a:schemeClr val="bg1"/>
                </a:solidFill>
                <a:latin typeface="Times New Roman"/>
                <a:cs typeface="Times New Roman"/>
              </a:defRPr>
            </a:lvl1pPr>
          </a:lstStyle>
          <a:p>
            <a:r>
              <a:rPr lang="en-US" dirty="0"/>
              <a:t>Subtitle Page</a:t>
            </a:r>
          </a:p>
        </p:txBody>
      </p:sp>
      <p:sp>
        <p:nvSpPr>
          <p:cNvPr id="3" name="Date Placeholder 2"/>
          <p:cNvSpPr>
            <a:spLocks noGrp="1"/>
          </p:cNvSpPr>
          <p:nvPr>
            <p:ph type="dt" sz="half" idx="10"/>
          </p:nvPr>
        </p:nvSpPr>
        <p:spPr/>
        <p:txBody>
          <a:bodyPr/>
          <a:lstStyle/>
          <a:p>
            <a:fld id="{2DFBFF53-7C97-8C49-AB42-96FD965FEBF4}" type="datetimeFigureOut">
              <a:rPr lang="en-US" smtClean="0"/>
              <a:t>3/24/17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DA34B5-7C80-464F-9A62-3711C8F85D9D}" type="slidenum">
              <a:rPr lang="en-US" smtClean="0"/>
              <a:t>‹#›</a:t>
            </a:fld>
            <a:endParaRPr lang="en-US"/>
          </a:p>
        </p:txBody>
      </p:sp>
    </p:spTree>
    <p:extLst>
      <p:ext uri="{BB962C8B-B14F-4D97-AF65-F5344CB8AC3E}">
        <p14:creationId xmlns:p14="http://schemas.microsoft.com/office/powerpoint/2010/main" val="334175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BFF53-7C97-8C49-AB42-96FD965FEBF4}" type="datetimeFigureOut">
              <a:rPr lang="en-US" smtClean="0"/>
              <a:t>3/24/17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DA34B5-7C80-464F-9A62-3711C8F85D9D}" type="slidenum">
              <a:rPr lang="en-US" smtClean="0"/>
              <a:t>‹#›</a:t>
            </a:fld>
            <a:endParaRPr lang="en-US"/>
          </a:p>
        </p:txBody>
      </p:sp>
    </p:spTree>
    <p:extLst>
      <p:ext uri="{BB962C8B-B14F-4D97-AF65-F5344CB8AC3E}">
        <p14:creationId xmlns:p14="http://schemas.microsoft.com/office/powerpoint/2010/main" val="2653937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64898"/>
            <a:ext cx="3008313" cy="1268684"/>
          </a:xfrm>
        </p:spPr>
        <p:txBody>
          <a:bodyPr anchor="b"/>
          <a:lstStyle>
            <a:lvl1pPr algn="l">
              <a:defRPr sz="2000" b="1">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575050" y="1164898"/>
            <a:ext cx="5111750" cy="5421586"/>
          </a:xfrm>
        </p:spPr>
        <p:txBody>
          <a:bodyPr/>
          <a:lstStyle>
            <a:lvl1pPr>
              <a:defRPr sz="3200">
                <a:latin typeface="+mj-lt"/>
              </a:defRPr>
            </a:lvl1pPr>
            <a:lvl2pPr>
              <a:defRPr sz="2800">
                <a:latin typeface="+mj-lt"/>
              </a:defRPr>
            </a:lvl2pPr>
            <a:lvl3pPr>
              <a:defRPr sz="2400">
                <a:latin typeface="+mj-lt"/>
              </a:defRPr>
            </a:lvl3pPr>
            <a:lvl4pPr>
              <a:defRPr sz="2000">
                <a:latin typeface="+mj-lt"/>
              </a:defRPr>
            </a:lvl4pPr>
            <a:lvl5pPr>
              <a:defRPr sz="2000">
                <a:latin typeface="+mj-lt"/>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433583"/>
            <a:ext cx="3008313" cy="4152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DFBFF53-7C97-8C49-AB42-96FD965FEBF4}" type="datetimeFigureOut">
              <a:rPr lang="en-US" smtClean="0"/>
              <a:t>3/24/17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A34B5-7C80-464F-9A62-3711C8F85D9D}" type="slidenum">
              <a:rPr lang="en-US" smtClean="0"/>
              <a:t>‹#›</a:t>
            </a:fld>
            <a:endParaRPr lang="en-US"/>
          </a:p>
        </p:txBody>
      </p:sp>
    </p:spTree>
    <p:extLst>
      <p:ext uri="{BB962C8B-B14F-4D97-AF65-F5344CB8AC3E}">
        <p14:creationId xmlns:p14="http://schemas.microsoft.com/office/powerpoint/2010/main" val="1812867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10134" y="5237654"/>
            <a:ext cx="7260896" cy="384067"/>
          </a:xfrm>
        </p:spPr>
        <p:txBody>
          <a:bodyPr anchor="b"/>
          <a:lstStyle>
            <a:lvl1pPr algn="l">
              <a:defRPr sz="2000" b="1">
                <a:latin typeface="+mn-lt"/>
              </a:defRPr>
            </a:lvl1pPr>
          </a:lstStyle>
          <a:p>
            <a:r>
              <a:rPr lang="en-US"/>
              <a:t>Click to edit Master title style</a:t>
            </a:r>
            <a:endParaRPr lang="en-US" dirty="0"/>
          </a:p>
        </p:txBody>
      </p:sp>
      <p:sp>
        <p:nvSpPr>
          <p:cNvPr id="3" name="Picture Placeholder 2"/>
          <p:cNvSpPr>
            <a:spLocks noGrp="1"/>
          </p:cNvSpPr>
          <p:nvPr>
            <p:ph type="pic" idx="1"/>
          </p:nvPr>
        </p:nvSpPr>
        <p:spPr>
          <a:xfrm>
            <a:off x="1410134" y="464207"/>
            <a:ext cx="7260896" cy="464206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10134" y="5621722"/>
            <a:ext cx="7260896" cy="734628"/>
          </a:xfrm>
        </p:spPr>
        <p:txBody>
          <a:bodyPr/>
          <a:lstStyle>
            <a:lvl1pPr marL="0" indent="0">
              <a:buNone/>
              <a:defRPr sz="140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DFBFF53-7C97-8C49-AB42-96FD965FEBF4}" type="datetimeFigureOut">
              <a:rPr lang="en-US" smtClean="0"/>
              <a:t>3/24/17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A34B5-7C80-464F-9A62-3711C8F85D9D}" type="slidenum">
              <a:rPr lang="en-US" smtClean="0"/>
              <a:t>‹#›</a:t>
            </a:fld>
            <a:endParaRPr lang="en-US"/>
          </a:p>
        </p:txBody>
      </p:sp>
    </p:spTree>
    <p:extLst>
      <p:ext uri="{BB962C8B-B14F-4D97-AF65-F5344CB8AC3E}">
        <p14:creationId xmlns:p14="http://schemas.microsoft.com/office/powerpoint/2010/main" val="9698235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theme" Target="../theme/theme2.xml"/><Relationship Id="rId12" Type="http://schemas.openxmlformats.org/officeDocument/2006/relationships/image" Target="../media/image4.jpg"/><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6801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487441"/>
            <a:ext cx="8229600" cy="36435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BFF53-7C97-8C49-AB42-96FD965FEBF4}" type="datetimeFigureOut">
              <a:rPr lang="en-US" smtClean="0"/>
              <a:t>3/24/17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A34B5-7C80-464F-9A62-3711C8F85D9D}" type="slidenum">
              <a:rPr lang="en-US" smtClean="0"/>
              <a:t>‹#›</a:t>
            </a:fld>
            <a:endParaRPr lang="en-US"/>
          </a:p>
        </p:txBody>
      </p:sp>
    </p:spTree>
    <p:extLst>
      <p:ext uri="{BB962C8B-B14F-4D97-AF65-F5344CB8AC3E}">
        <p14:creationId xmlns:p14="http://schemas.microsoft.com/office/powerpoint/2010/main" val="3268671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1168009"/>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2487441"/>
            <a:ext cx="8229600" cy="364359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Times New Roman"/>
                <a:ea typeface="Times New Roman"/>
                <a:cs typeface="Times New Roman"/>
                <a:sym typeface="Times New Roman"/>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Times New Roman"/>
                <a:ea typeface="Times New Roman"/>
                <a:cs typeface="Times New Roman"/>
                <a:sym typeface="Times New Roman"/>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Times New Roman"/>
                <a:ea typeface="Times New Roman"/>
                <a:cs typeface="Times New Roman"/>
                <a:sym typeface="Times New Roman"/>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Times New Roman"/>
                <a:ea typeface="Times New Roman"/>
                <a:cs typeface="Times New Roman"/>
                <a:sym typeface="Times New Roman"/>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Times New Roman"/>
                <a:ea typeface="Times New Roman"/>
                <a:cs typeface="Times New Roman"/>
                <a:sym typeface="Times New Roman"/>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Times New Roman"/>
                <a:ea typeface="Times New Roman"/>
                <a:cs typeface="Times New Roman"/>
                <a:sym typeface="Times New Roman"/>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Times New Roman"/>
                <a:ea typeface="Times New Roman"/>
                <a:cs typeface="Times New Roman"/>
                <a:sym typeface="Times New Roman"/>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Times New Roman"/>
                <a:ea typeface="Times New Roman"/>
                <a:cs typeface="Times New Roman"/>
                <a:sym typeface="Times New Roman"/>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2" name="Shape 1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Times New Roman"/>
                <a:ea typeface="Times New Roman"/>
                <a:cs typeface="Times New Roman"/>
                <a:sym typeface="Times New Roman"/>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4" name="Shape 1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Times New Roman"/>
                <a:ea typeface="Times New Roman"/>
                <a:cs typeface="Times New Roman"/>
                <a:sym typeface="Times New Roman"/>
              </a:rPr>
              <a:t>‹#›</a:t>
            </a:fld>
            <a:endParaRPr lang="en-US" sz="1200" b="0" i="0" u="none" strike="noStrike" cap="none">
              <a:solidFill>
                <a:srgbClr val="888888"/>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034573366"/>
      </p:ext>
    </p:extLst>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2852" y="1921399"/>
            <a:ext cx="7772400" cy="1470025"/>
          </a:xfrm>
        </p:spPr>
        <p:txBody>
          <a:bodyPr>
            <a:normAutofit/>
          </a:bodyPr>
          <a:lstStyle/>
          <a:p>
            <a:r>
              <a:rPr lang="en-US" dirty="0" smtClean="0"/>
              <a:t>Deans and Chairs</a:t>
            </a:r>
            <a:br>
              <a:rPr lang="en-US" dirty="0" smtClean="0"/>
            </a:br>
            <a:r>
              <a:rPr lang="en-US" dirty="0" smtClean="0"/>
              <a:t>Academic Affairs Update</a:t>
            </a:r>
            <a:endParaRPr lang="en-US" dirty="0"/>
          </a:p>
        </p:txBody>
      </p:sp>
      <p:sp>
        <p:nvSpPr>
          <p:cNvPr id="3" name="Subtitle 2"/>
          <p:cNvSpPr>
            <a:spLocks noGrp="1"/>
          </p:cNvSpPr>
          <p:nvPr>
            <p:ph type="subTitle" idx="1"/>
          </p:nvPr>
        </p:nvSpPr>
        <p:spPr>
          <a:xfrm>
            <a:off x="1623269" y="5411540"/>
            <a:ext cx="6400800" cy="1052969"/>
          </a:xfrm>
        </p:spPr>
        <p:txBody>
          <a:bodyPr/>
          <a:lstStyle/>
          <a:p>
            <a:r>
              <a:rPr lang="en-US" dirty="0" smtClean="0"/>
              <a:t>March 27, 2017</a:t>
            </a:r>
            <a:endParaRPr lang="en-US" dirty="0"/>
          </a:p>
        </p:txBody>
      </p:sp>
    </p:spTree>
    <p:extLst>
      <p:ext uri="{BB962C8B-B14F-4D97-AF65-F5344CB8AC3E}">
        <p14:creationId xmlns:p14="http://schemas.microsoft.com/office/powerpoint/2010/main" val="810847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p:nvPr/>
        </p:nvSpPr>
        <p:spPr>
          <a:xfrm>
            <a:off x="344773" y="6348335"/>
            <a:ext cx="4294681" cy="307777"/>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400" b="0" i="0" u="none" strike="noStrike" kern="0" cap="none" spc="0" normalizeH="0" baseline="0" noProof="0">
                <a:ln>
                  <a:noFill/>
                </a:ln>
                <a:solidFill>
                  <a:srgbClr val="000000"/>
                </a:solidFill>
                <a:effectLst/>
                <a:uLnTx/>
                <a:uFillTx/>
                <a:latin typeface="Arial"/>
                <a:ea typeface="Arial"/>
                <a:cs typeface="Arial"/>
                <a:sym typeface="Arial"/>
              </a:rPr>
              <a:t>Note: Academic year represents graduation year</a:t>
            </a:r>
          </a:p>
        </p:txBody>
      </p:sp>
      <p:sp>
        <p:nvSpPr>
          <p:cNvPr id="98" name="Shape 98"/>
          <p:cNvSpPr txBox="1">
            <a:spLocks noGrp="1"/>
          </p:cNvSpPr>
          <p:nvPr>
            <p:ph type="title"/>
          </p:nvPr>
        </p:nvSpPr>
        <p:spPr>
          <a:xfrm>
            <a:off x="188250" y="976650"/>
            <a:ext cx="8781000" cy="972300"/>
          </a:xfrm>
          <a:prstGeom prst="rect">
            <a:avLst/>
          </a:prstGeom>
          <a:noFill/>
          <a:ln>
            <a:noFill/>
          </a:ln>
        </p:spPr>
        <p:txBody>
          <a:bodyPr lIns="91425" tIns="45700" rIns="91425" bIns="45700" anchor="ctr" anchorCtr="0">
            <a:noAutofit/>
          </a:bodyPr>
          <a:lstStyle/>
          <a:p>
            <a:pPr lvl="0" rtl="0">
              <a:spcBef>
                <a:spcPts val="0"/>
              </a:spcBef>
              <a:buClr>
                <a:schemeClr val="dk1"/>
              </a:buClr>
              <a:buSzPct val="25000"/>
              <a:buFont typeface="Arial"/>
              <a:buNone/>
            </a:pPr>
            <a:r>
              <a:rPr lang="en-US" sz="3200">
                <a:latin typeface="Arial"/>
                <a:ea typeface="Arial"/>
                <a:cs typeface="Arial"/>
                <a:sym typeface="Arial"/>
              </a:rPr>
              <a:t>4-Year Graduation Rate vs. SUS Average</a:t>
            </a:r>
          </a:p>
        </p:txBody>
      </p:sp>
      <p:pic>
        <p:nvPicPr>
          <p:cNvPr id="99" name="Shape 99"/>
          <p:cNvPicPr preferRelativeResize="0"/>
          <p:nvPr/>
        </p:nvPicPr>
        <p:blipFill>
          <a:blip r:embed="rId3">
            <a:alphaModFix/>
          </a:blip>
          <a:stretch>
            <a:fillRect/>
          </a:stretch>
        </p:blipFill>
        <p:spPr>
          <a:xfrm>
            <a:off x="328687" y="1843725"/>
            <a:ext cx="8486625" cy="4504611"/>
          </a:xfrm>
          <a:prstGeom prst="rect">
            <a:avLst/>
          </a:prstGeom>
          <a:noFill/>
          <a:ln>
            <a:noFill/>
          </a:ln>
        </p:spPr>
      </p:pic>
    </p:spTree>
    <p:extLst>
      <p:ext uri="{BB962C8B-B14F-4D97-AF65-F5344CB8AC3E}">
        <p14:creationId xmlns:p14="http://schemas.microsoft.com/office/powerpoint/2010/main" val="1283815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p:nvPr/>
        </p:nvSpPr>
        <p:spPr>
          <a:xfrm>
            <a:off x="344773" y="6348335"/>
            <a:ext cx="4294681" cy="307777"/>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400" b="0" i="0" u="none" strike="noStrike" kern="0" cap="none" spc="0" normalizeH="0" baseline="0" noProof="0">
                <a:ln>
                  <a:noFill/>
                </a:ln>
                <a:solidFill>
                  <a:srgbClr val="000000"/>
                </a:solidFill>
                <a:effectLst/>
                <a:uLnTx/>
                <a:uFillTx/>
                <a:latin typeface="Arial"/>
                <a:ea typeface="Arial"/>
                <a:cs typeface="Arial"/>
                <a:sym typeface="Arial"/>
              </a:rPr>
              <a:t>Note: Academic year represents graduation year</a:t>
            </a:r>
          </a:p>
        </p:txBody>
      </p:sp>
      <p:pic>
        <p:nvPicPr>
          <p:cNvPr id="106" name="Shape 106"/>
          <p:cNvPicPr preferRelativeResize="0"/>
          <p:nvPr/>
        </p:nvPicPr>
        <p:blipFill>
          <a:blip r:embed="rId3">
            <a:alphaModFix/>
          </a:blip>
          <a:stretch>
            <a:fillRect/>
          </a:stretch>
        </p:blipFill>
        <p:spPr>
          <a:xfrm>
            <a:off x="119850" y="1690853"/>
            <a:ext cx="8849399" cy="4657471"/>
          </a:xfrm>
          <a:prstGeom prst="rect">
            <a:avLst/>
          </a:prstGeom>
          <a:noFill/>
          <a:ln>
            <a:noFill/>
          </a:ln>
        </p:spPr>
      </p:pic>
      <p:sp>
        <p:nvSpPr>
          <p:cNvPr id="107" name="Shape 107"/>
          <p:cNvSpPr txBox="1">
            <a:spLocks noGrp="1"/>
          </p:cNvSpPr>
          <p:nvPr>
            <p:ph type="title"/>
          </p:nvPr>
        </p:nvSpPr>
        <p:spPr>
          <a:xfrm>
            <a:off x="188250" y="976650"/>
            <a:ext cx="8781000" cy="972300"/>
          </a:xfrm>
          <a:prstGeom prst="rect">
            <a:avLst/>
          </a:prstGeom>
          <a:noFill/>
          <a:ln>
            <a:noFill/>
          </a:ln>
        </p:spPr>
        <p:txBody>
          <a:bodyPr lIns="91425" tIns="45700" rIns="91425" bIns="45700" anchor="ctr" anchorCtr="0">
            <a:noAutofit/>
          </a:bodyPr>
          <a:lstStyle/>
          <a:p>
            <a:pPr lvl="0" rtl="0">
              <a:spcBef>
                <a:spcPts val="0"/>
              </a:spcBef>
              <a:buClr>
                <a:schemeClr val="dk1"/>
              </a:buClr>
              <a:buSzPct val="25000"/>
              <a:buFont typeface="Arial"/>
              <a:buNone/>
            </a:pPr>
            <a:r>
              <a:rPr lang="en-US" sz="3200">
                <a:latin typeface="Arial"/>
                <a:ea typeface="Arial"/>
                <a:cs typeface="Arial"/>
                <a:sym typeface="Arial"/>
              </a:rPr>
              <a:t>6-Year Graduation Rate vs. SUS Average</a:t>
            </a:r>
          </a:p>
        </p:txBody>
      </p:sp>
    </p:spTree>
    <p:extLst>
      <p:ext uri="{BB962C8B-B14F-4D97-AF65-F5344CB8AC3E}">
        <p14:creationId xmlns:p14="http://schemas.microsoft.com/office/powerpoint/2010/main" val="1893859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981720"/>
            <a:ext cx="8229600" cy="9723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b="1">
                <a:latin typeface="Arial"/>
                <a:ea typeface="Arial"/>
                <a:cs typeface="Arial"/>
                <a:sym typeface="Arial"/>
              </a:rPr>
              <a:t>Performance Funding Update</a:t>
            </a:r>
          </a:p>
        </p:txBody>
      </p:sp>
      <p:sp>
        <p:nvSpPr>
          <p:cNvPr id="166" name="Shape 166"/>
          <p:cNvSpPr txBox="1">
            <a:spLocks noGrp="1"/>
          </p:cNvSpPr>
          <p:nvPr>
            <p:ph type="body" idx="1"/>
          </p:nvPr>
        </p:nvSpPr>
        <p:spPr>
          <a:xfrm>
            <a:off x="457200" y="2088525"/>
            <a:ext cx="8559600" cy="4433100"/>
          </a:xfrm>
          <a:prstGeom prst="rect">
            <a:avLst/>
          </a:prstGeom>
          <a:noFill/>
          <a:ln>
            <a:noFill/>
          </a:ln>
        </p:spPr>
        <p:txBody>
          <a:bodyPr lIns="91425" tIns="45700" rIns="91425" bIns="45700" anchor="t" anchorCtr="0">
            <a:noAutofit/>
          </a:bodyPr>
          <a:lstStyle/>
          <a:p>
            <a:pPr marL="457200" marR="0" lvl="0" indent="-228600" algn="l" rtl="0">
              <a:lnSpc>
                <a:spcPct val="115000"/>
              </a:lnSpc>
              <a:spcBef>
                <a:spcPts val="640"/>
              </a:spcBef>
              <a:spcAft>
                <a:spcPts val="0"/>
              </a:spcAft>
            </a:pPr>
            <a:r>
              <a:rPr lang="en-US"/>
              <a:t>Changes</a:t>
            </a:r>
          </a:p>
          <a:p>
            <a:pPr marL="914400" marR="0" lvl="1" indent="-228600" algn="l" rtl="0">
              <a:lnSpc>
                <a:spcPct val="115000"/>
              </a:lnSpc>
              <a:spcBef>
                <a:spcPts val="640"/>
              </a:spcBef>
              <a:spcAft>
                <a:spcPts val="0"/>
              </a:spcAft>
            </a:pPr>
            <a:r>
              <a:rPr lang="en-US"/>
              <a:t>Metrics 1 and 2 were modified</a:t>
            </a:r>
          </a:p>
          <a:p>
            <a:pPr marL="914400" marR="0" lvl="1" indent="-228600" algn="l" rtl="0">
              <a:lnSpc>
                <a:spcPct val="115000"/>
              </a:lnSpc>
              <a:spcBef>
                <a:spcPts val="640"/>
              </a:spcBef>
              <a:spcAft>
                <a:spcPts val="0"/>
              </a:spcAft>
            </a:pPr>
            <a:r>
              <a:rPr lang="en-US"/>
              <a:t>Metric 3 changed from Cost to Institution to Cost to Student (Tuition &amp; Fees - All Aid)</a:t>
            </a:r>
          </a:p>
          <a:p>
            <a:pPr marL="457200" marR="0" lvl="0" indent="-228600" algn="l" rtl="0">
              <a:lnSpc>
                <a:spcPct val="115000"/>
              </a:lnSpc>
              <a:spcBef>
                <a:spcPts val="640"/>
              </a:spcBef>
              <a:spcAft>
                <a:spcPts val="0"/>
              </a:spcAft>
            </a:pPr>
            <a:r>
              <a:rPr lang="en-US"/>
              <a:t>Significantly improved </a:t>
            </a:r>
          </a:p>
          <a:p>
            <a:pPr marL="914400" marR="0" lvl="1" indent="-228600" algn="l" rtl="0">
              <a:lnSpc>
                <a:spcPct val="115000"/>
              </a:lnSpc>
              <a:spcBef>
                <a:spcPts val="640"/>
              </a:spcBef>
              <a:spcAft>
                <a:spcPts val="0"/>
              </a:spcAft>
            </a:pPr>
            <a:r>
              <a:rPr lang="en-US"/>
              <a:t>68 total points last year</a:t>
            </a:r>
          </a:p>
          <a:p>
            <a:pPr marL="914400" marR="0" lvl="1" indent="-228600" algn="l" rtl="0">
              <a:lnSpc>
                <a:spcPct val="115000"/>
              </a:lnSpc>
              <a:spcBef>
                <a:spcPts val="640"/>
              </a:spcBef>
              <a:spcAft>
                <a:spcPts val="0"/>
              </a:spcAft>
            </a:pPr>
            <a:r>
              <a:rPr lang="en-US"/>
              <a:t>81 total points this year </a:t>
            </a:r>
          </a:p>
          <a:p>
            <a:pPr marL="457200" marR="0" lvl="0" indent="-228600" algn="l" rtl="0">
              <a:lnSpc>
                <a:spcPct val="115000"/>
              </a:lnSpc>
              <a:spcBef>
                <a:spcPts val="640"/>
              </a:spcBef>
              <a:spcAft>
                <a:spcPts val="0"/>
              </a:spcAft>
            </a:pPr>
            <a:r>
              <a:rPr lang="en-US"/>
              <a:t>See handout</a:t>
            </a:r>
          </a:p>
          <a:p>
            <a:pPr marL="457200" marR="0" lvl="0" indent="0" algn="l" rtl="0">
              <a:lnSpc>
                <a:spcPct val="115000"/>
              </a:lnSpc>
              <a:spcBef>
                <a:spcPts val="640"/>
              </a:spcBef>
              <a:spcAft>
                <a:spcPts val="0"/>
              </a:spcAft>
              <a:buNone/>
            </a:pPr>
            <a:endParaRPr/>
          </a:p>
          <a:p>
            <a:pPr marL="0" marR="0" lvl="0" indent="0" algn="l" rtl="0">
              <a:spcBef>
                <a:spcPts val="640"/>
              </a:spcBef>
              <a:spcAft>
                <a:spcPts val="0"/>
              </a:spcAft>
              <a:buNone/>
            </a:pPr>
            <a:endParaRPr/>
          </a:p>
        </p:txBody>
      </p:sp>
    </p:spTree>
    <p:extLst>
      <p:ext uri="{BB962C8B-B14F-4D97-AF65-F5344CB8AC3E}">
        <p14:creationId xmlns:p14="http://schemas.microsoft.com/office/powerpoint/2010/main" val="2798883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graphicFrame>
        <p:nvGraphicFramePr>
          <p:cNvPr id="172" name="Shape 172"/>
          <p:cNvGraphicFramePr/>
          <p:nvPr/>
        </p:nvGraphicFramePr>
        <p:xfrm>
          <a:off x="109825" y="1086800"/>
          <a:ext cx="8924350" cy="5364089"/>
        </p:xfrm>
        <a:graphic>
          <a:graphicData uri="http://schemas.openxmlformats.org/drawingml/2006/table">
            <a:tbl>
              <a:tblPr>
                <a:noFill/>
              </a:tblPr>
              <a:tblGrid>
                <a:gridCol w="418125">
                  <a:extLst>
                    <a:ext uri="{9D8B030D-6E8A-4147-A177-3AD203B41FA5}">
                      <a16:colId xmlns:a16="http://schemas.microsoft.com/office/drawing/2014/main" xmlns="" val="20000"/>
                    </a:ext>
                  </a:extLst>
                </a:gridCol>
                <a:gridCol w="3227050">
                  <a:extLst>
                    <a:ext uri="{9D8B030D-6E8A-4147-A177-3AD203B41FA5}">
                      <a16:colId xmlns:a16="http://schemas.microsoft.com/office/drawing/2014/main" xmlns="" val="20001"/>
                    </a:ext>
                  </a:extLst>
                </a:gridCol>
                <a:gridCol w="976575">
                  <a:extLst>
                    <a:ext uri="{9D8B030D-6E8A-4147-A177-3AD203B41FA5}">
                      <a16:colId xmlns:a16="http://schemas.microsoft.com/office/drawing/2014/main" xmlns="" val="20002"/>
                    </a:ext>
                  </a:extLst>
                </a:gridCol>
                <a:gridCol w="1015900">
                  <a:extLst>
                    <a:ext uri="{9D8B030D-6E8A-4147-A177-3AD203B41FA5}">
                      <a16:colId xmlns:a16="http://schemas.microsoft.com/office/drawing/2014/main" xmlns="" val="20003"/>
                    </a:ext>
                  </a:extLst>
                </a:gridCol>
                <a:gridCol w="970175">
                  <a:extLst>
                    <a:ext uri="{9D8B030D-6E8A-4147-A177-3AD203B41FA5}">
                      <a16:colId xmlns:a16="http://schemas.microsoft.com/office/drawing/2014/main" xmlns="" val="20004"/>
                    </a:ext>
                  </a:extLst>
                </a:gridCol>
                <a:gridCol w="861250">
                  <a:extLst>
                    <a:ext uri="{9D8B030D-6E8A-4147-A177-3AD203B41FA5}">
                      <a16:colId xmlns:a16="http://schemas.microsoft.com/office/drawing/2014/main" xmlns="" val="20005"/>
                    </a:ext>
                  </a:extLst>
                </a:gridCol>
                <a:gridCol w="897475">
                  <a:extLst>
                    <a:ext uri="{9D8B030D-6E8A-4147-A177-3AD203B41FA5}">
                      <a16:colId xmlns:a16="http://schemas.microsoft.com/office/drawing/2014/main" xmlns="" val="20006"/>
                    </a:ext>
                  </a:extLst>
                </a:gridCol>
                <a:gridCol w="557800">
                  <a:extLst>
                    <a:ext uri="{9D8B030D-6E8A-4147-A177-3AD203B41FA5}">
                      <a16:colId xmlns:a16="http://schemas.microsoft.com/office/drawing/2014/main" xmlns="" val="20007"/>
                    </a:ext>
                  </a:extLst>
                </a:gridCol>
              </a:tblGrid>
              <a:tr h="0">
                <a:tc>
                  <a:txBody>
                    <a:bodyPr/>
                    <a:lstStyle/>
                    <a:p>
                      <a:pPr lvl="0" rtl="0">
                        <a:spcBef>
                          <a:spcPts val="0"/>
                        </a:spcBef>
                        <a:buNone/>
                      </a:pPr>
                      <a:r>
                        <a:rPr lang="en-US"/>
                        <a:t> </a:t>
                      </a:r>
                    </a:p>
                  </a:txBody>
                  <a:tcPr marL="91425" marR="91425" marT="91425" marB="91425">
                    <a:lnB w="9525" cap="flat" cmpd="sng">
                      <a:solidFill>
                        <a:schemeClr val="dk1"/>
                      </a:solidFill>
                      <a:prstDash val="solid"/>
                      <a:round/>
                      <a:headEnd type="none" w="med" len="med"/>
                      <a:tailEnd type="none" w="med" len="med"/>
                    </a:lnB>
                  </a:tcPr>
                </a:tc>
                <a:tc>
                  <a:txBody>
                    <a:bodyPr/>
                    <a:lstStyle/>
                    <a:p>
                      <a:pPr lvl="0" rtl="0">
                        <a:spcBef>
                          <a:spcPts val="0"/>
                        </a:spcBef>
                        <a:buNone/>
                      </a:pPr>
                      <a:r>
                        <a:rPr lang="en-US" b="1"/>
                        <a:t> Performance Funding Metrics</a:t>
                      </a:r>
                    </a:p>
                  </a:txBody>
                  <a:tcPr marL="91425" marR="91425" marT="91425" marB="91425">
                    <a:lnB w="9525" cap="flat" cmpd="sng">
                      <a:solidFill>
                        <a:schemeClr val="dk1"/>
                      </a:solidFill>
                      <a:prstDash val="solid"/>
                      <a:round/>
                      <a:headEnd type="none" w="med" len="med"/>
                      <a:tailEnd type="none" w="med" len="med"/>
                    </a:lnB>
                  </a:tcPr>
                </a:tc>
                <a:tc gridSpan="3">
                  <a:txBody>
                    <a:bodyPr/>
                    <a:lstStyle/>
                    <a:p>
                      <a:pPr lvl="0" algn="ctr" rtl="0">
                        <a:spcBef>
                          <a:spcPts val="0"/>
                        </a:spcBef>
                        <a:buNone/>
                      </a:pPr>
                      <a:r>
                        <a:rPr lang="en-US" b="1"/>
                        <a:t>Scores</a:t>
                      </a:r>
                    </a:p>
                  </a:txBody>
                  <a:tcPr marL="91425" marR="91425" marT="91425" marB="91425">
                    <a:lnB w="9525" cap="flat" cmpd="sng">
                      <a:solidFill>
                        <a:schemeClr val="dk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lvl="0" algn="ctr" rtl="0">
                        <a:spcBef>
                          <a:spcPts val="0"/>
                        </a:spcBef>
                        <a:buNone/>
                      </a:pPr>
                      <a:r>
                        <a:rPr lang="en-US" b="1"/>
                        <a:t>Points</a:t>
                      </a:r>
                    </a:p>
                  </a:txBody>
                  <a:tcPr marL="91425" marR="91425" marT="91425" marB="91425">
                    <a:lnB w="9525" cap="flat" cmpd="sng">
                      <a:solidFill>
                        <a:schemeClr val="dk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0">
                <a:tc>
                  <a:txBody>
                    <a:bodyPr/>
                    <a:lstStyle/>
                    <a:p>
                      <a:pPr lvl="0" rtl="0">
                        <a:spcBef>
                          <a:spcPts val="0"/>
                        </a:spcBef>
                        <a:buNone/>
                      </a:pPr>
                      <a:r>
                        <a:rPr lang="en-US" b="1"/>
                        <a:t>#</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rtl="0">
                        <a:spcBef>
                          <a:spcPts val="0"/>
                        </a:spcBef>
                        <a:buNone/>
                      </a:pPr>
                      <a:r>
                        <a:rPr lang="en-US" b="1"/>
                        <a:t>Description</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b="1"/>
                        <a:t>2014-15</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b="1"/>
                        <a:t>2015-16</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b="1"/>
                        <a:t>Change</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b="1"/>
                        <a:t>2014-15</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b="1"/>
                        <a:t>2015-16</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b="1"/>
                        <a:t>+/-</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extLst>
                  <a:ext uri="{0D108BD9-81ED-4DB2-BD59-A6C34878D82A}">
                    <a16:rowId xmlns:a16="http://schemas.microsoft.com/office/drawing/2014/main" xmlns="" val="10001"/>
                  </a:ext>
                </a:extLst>
              </a:tr>
              <a:tr h="571500">
                <a:tc>
                  <a:txBody>
                    <a:bodyPr/>
                    <a:lstStyle/>
                    <a:p>
                      <a:pPr lvl="0" rtl="0">
                        <a:spcBef>
                          <a:spcPts val="0"/>
                        </a:spcBef>
                        <a:buNone/>
                      </a:pPr>
                      <a:r>
                        <a:rPr lang="en-US" b="1">
                          <a:solidFill>
                            <a:srgbClr val="CC0000"/>
                          </a:solidFill>
                        </a:rPr>
                        <a:t>1</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rtl="0">
                        <a:spcBef>
                          <a:spcPts val="0"/>
                        </a:spcBef>
                        <a:buNone/>
                      </a:pPr>
                      <a:r>
                        <a:rPr lang="en-US" b="1"/>
                        <a:t>Percent Graduates Employed or Further Education ($25K)</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60.8%</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63.7%</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2.9%</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solidFill>
                      <a:srgbClr val="D9EAD3"/>
                    </a:solidFill>
                  </a:tcPr>
                </a:tc>
                <a:tc>
                  <a:txBody>
                    <a:bodyPr/>
                    <a:lstStyle/>
                    <a:p>
                      <a:pPr lvl="0" algn="ctr" rtl="0">
                        <a:spcBef>
                          <a:spcPts val="0"/>
                        </a:spcBef>
                        <a:buNone/>
                      </a:pPr>
                      <a:r>
                        <a:rPr lang="en-US"/>
                        <a:t>5</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6</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1</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solidFill>
                      <a:srgbClr val="D9EAD3"/>
                    </a:solidFill>
                  </a:tcPr>
                </a:tc>
                <a:extLst>
                  <a:ext uri="{0D108BD9-81ED-4DB2-BD59-A6C34878D82A}">
                    <a16:rowId xmlns:a16="http://schemas.microsoft.com/office/drawing/2014/main" xmlns="" val="10002"/>
                  </a:ext>
                </a:extLst>
              </a:tr>
              <a:tr h="0">
                <a:tc>
                  <a:txBody>
                    <a:bodyPr/>
                    <a:lstStyle/>
                    <a:p>
                      <a:pPr lvl="0" rtl="0">
                        <a:spcBef>
                          <a:spcPts val="0"/>
                        </a:spcBef>
                        <a:buNone/>
                      </a:pPr>
                      <a:r>
                        <a:rPr lang="en-US" b="1">
                          <a:solidFill>
                            <a:srgbClr val="CC0000"/>
                          </a:solidFill>
                        </a:rPr>
                        <a:t>2</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rtl="0">
                        <a:spcBef>
                          <a:spcPts val="0"/>
                        </a:spcBef>
                        <a:buNone/>
                      </a:pPr>
                      <a:r>
                        <a:rPr lang="en-US" b="1"/>
                        <a:t>Median Wages of Graduates</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$34,200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$35,700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4.4%</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solidFill>
                      <a:srgbClr val="D9EAD3"/>
                    </a:solidFill>
                  </a:tcPr>
                </a:tc>
                <a:tc>
                  <a:txBody>
                    <a:bodyPr/>
                    <a:lstStyle/>
                    <a:p>
                      <a:pPr lvl="0" algn="ctr" rtl="0">
                        <a:spcBef>
                          <a:spcPts val="0"/>
                        </a:spcBef>
                        <a:buNone/>
                      </a:pPr>
                      <a:r>
                        <a:rPr lang="en-US"/>
                        <a:t>7</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8</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1</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solidFill>
                      <a:srgbClr val="D9EAD3"/>
                    </a:solidFill>
                  </a:tcPr>
                </a:tc>
                <a:extLst>
                  <a:ext uri="{0D108BD9-81ED-4DB2-BD59-A6C34878D82A}">
                    <a16:rowId xmlns:a16="http://schemas.microsoft.com/office/drawing/2014/main" xmlns="" val="10003"/>
                  </a:ext>
                </a:extLst>
              </a:tr>
              <a:tr h="0">
                <a:tc>
                  <a:txBody>
                    <a:bodyPr/>
                    <a:lstStyle/>
                    <a:p>
                      <a:pPr lvl="0" rtl="0">
                        <a:spcBef>
                          <a:spcPts val="0"/>
                        </a:spcBef>
                        <a:buNone/>
                      </a:pPr>
                      <a:r>
                        <a:rPr lang="en-US" b="1">
                          <a:solidFill>
                            <a:srgbClr val="CC0000"/>
                          </a:solidFill>
                        </a:rPr>
                        <a:t>3</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rtl="0">
                        <a:spcBef>
                          <a:spcPts val="0"/>
                        </a:spcBef>
                        <a:buNone/>
                      </a:pPr>
                      <a:r>
                        <a:rPr lang="en-US" b="1"/>
                        <a:t>Net Tuition and Fee Cost </a:t>
                      </a:r>
                      <a:r>
                        <a:rPr lang="en-US" b="1">
                          <a:solidFill>
                            <a:srgbClr val="CC0000"/>
                          </a:solidFill>
                        </a:rPr>
                        <a:t>(NEW)</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$14,980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$14,930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-0.3%</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solidFill>
                      <a:srgbClr val="D9EAD3"/>
                    </a:solidFill>
                  </a:tcPr>
                </a:tc>
                <a:tc>
                  <a:txBody>
                    <a:bodyPr/>
                    <a:lstStyle/>
                    <a:p>
                      <a:pPr lvl="0" algn="ctr" rtl="0">
                        <a:spcBef>
                          <a:spcPts val="0"/>
                        </a:spcBef>
                        <a:buNone/>
                      </a:pPr>
                      <a:r>
                        <a:rPr lang="en-US"/>
                        <a:t>5</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4</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-1</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extLst>
                  <a:ext uri="{0D108BD9-81ED-4DB2-BD59-A6C34878D82A}">
                    <a16:rowId xmlns:a16="http://schemas.microsoft.com/office/drawing/2014/main" xmlns="" val="10004"/>
                  </a:ext>
                </a:extLst>
              </a:tr>
              <a:tr h="0">
                <a:tc>
                  <a:txBody>
                    <a:bodyPr/>
                    <a:lstStyle/>
                    <a:p>
                      <a:pPr lvl="0" rtl="0">
                        <a:spcBef>
                          <a:spcPts val="0"/>
                        </a:spcBef>
                        <a:buNone/>
                      </a:pPr>
                      <a:r>
                        <a:rPr lang="en-US" b="1"/>
                        <a:t>4</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rtl="0">
                        <a:spcBef>
                          <a:spcPts val="0"/>
                        </a:spcBef>
                        <a:buNone/>
                      </a:pPr>
                      <a:r>
                        <a:rPr lang="en-US" b="1"/>
                        <a:t>Six-Year Graduation Rate</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79.3%</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80.0%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0.7%</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solidFill>
                      <a:srgbClr val="D9EAD3"/>
                    </a:solidFill>
                  </a:tcPr>
                </a:tc>
                <a:tc>
                  <a:txBody>
                    <a:bodyPr/>
                    <a:lstStyle/>
                    <a:p>
                      <a:pPr lvl="0" algn="ctr" rtl="0">
                        <a:spcBef>
                          <a:spcPts val="0"/>
                        </a:spcBef>
                        <a:buNone/>
                      </a:pPr>
                      <a:r>
                        <a:rPr lang="en-US"/>
                        <a:t>10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10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extLst>
                  <a:ext uri="{0D108BD9-81ED-4DB2-BD59-A6C34878D82A}">
                    <a16:rowId xmlns:a16="http://schemas.microsoft.com/office/drawing/2014/main" xmlns="" val="10005"/>
                  </a:ext>
                </a:extLst>
              </a:tr>
              <a:tr h="0">
                <a:tc>
                  <a:txBody>
                    <a:bodyPr/>
                    <a:lstStyle/>
                    <a:p>
                      <a:pPr lvl="0" rtl="0">
                        <a:spcBef>
                          <a:spcPts val="0"/>
                        </a:spcBef>
                        <a:buNone/>
                      </a:pPr>
                      <a:r>
                        <a:rPr lang="en-US" b="1"/>
                        <a:t>5</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rtl="0">
                        <a:spcBef>
                          <a:spcPts val="0"/>
                        </a:spcBef>
                        <a:buNone/>
                      </a:pPr>
                      <a:r>
                        <a:rPr lang="en-US" b="1"/>
                        <a:t>Academic Progress Rate</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91.0%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90.4%</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-0.6%</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10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10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extLst>
                  <a:ext uri="{0D108BD9-81ED-4DB2-BD59-A6C34878D82A}">
                    <a16:rowId xmlns:a16="http://schemas.microsoft.com/office/drawing/2014/main" xmlns="" val="10006"/>
                  </a:ext>
                </a:extLst>
              </a:tr>
              <a:tr h="352425">
                <a:tc>
                  <a:txBody>
                    <a:bodyPr/>
                    <a:lstStyle/>
                    <a:p>
                      <a:pPr lvl="0" rtl="0">
                        <a:spcBef>
                          <a:spcPts val="0"/>
                        </a:spcBef>
                        <a:buNone/>
                      </a:pPr>
                      <a:r>
                        <a:rPr lang="en-US" b="1"/>
                        <a:t>6</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rtl="0">
                        <a:spcBef>
                          <a:spcPts val="0"/>
                        </a:spcBef>
                        <a:buNone/>
                      </a:pPr>
                      <a:r>
                        <a:rPr lang="en-US" b="1"/>
                        <a:t>Bachelor's Degrees in STEM+SE</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39.1%</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42.8%</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3.8%</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solidFill>
                      <a:srgbClr val="D9EAD3"/>
                    </a:solidFill>
                  </a:tcPr>
                </a:tc>
                <a:tc>
                  <a:txBody>
                    <a:bodyPr/>
                    <a:lstStyle/>
                    <a:p>
                      <a:pPr lvl="0" algn="ctr" rtl="0">
                        <a:spcBef>
                          <a:spcPts val="0"/>
                        </a:spcBef>
                        <a:buNone/>
                      </a:pPr>
                      <a:r>
                        <a:rPr lang="en-US"/>
                        <a:t>5</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7</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2</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solidFill>
                      <a:srgbClr val="D9EAD3"/>
                    </a:solidFill>
                  </a:tcPr>
                </a:tc>
                <a:extLst>
                  <a:ext uri="{0D108BD9-81ED-4DB2-BD59-A6C34878D82A}">
                    <a16:rowId xmlns:a16="http://schemas.microsoft.com/office/drawing/2014/main" xmlns="" val="10007"/>
                  </a:ext>
                </a:extLst>
              </a:tr>
              <a:tr h="0">
                <a:tc>
                  <a:txBody>
                    <a:bodyPr/>
                    <a:lstStyle/>
                    <a:p>
                      <a:pPr lvl="0" rtl="0">
                        <a:spcBef>
                          <a:spcPts val="0"/>
                        </a:spcBef>
                        <a:buNone/>
                      </a:pPr>
                      <a:r>
                        <a:rPr lang="en-US" b="1"/>
                        <a:t>7</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rtl="0">
                        <a:spcBef>
                          <a:spcPts val="0"/>
                        </a:spcBef>
                        <a:buNone/>
                      </a:pPr>
                      <a:r>
                        <a:rPr lang="en-US" b="1"/>
                        <a:t>Access Rate (Pell Grants)</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28.4%</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27.7%</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-0.7%</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8</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8</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extLst>
                  <a:ext uri="{0D108BD9-81ED-4DB2-BD59-A6C34878D82A}">
                    <a16:rowId xmlns:a16="http://schemas.microsoft.com/office/drawing/2014/main" xmlns="" val="10008"/>
                  </a:ext>
                </a:extLst>
              </a:tr>
              <a:tr h="352425">
                <a:tc>
                  <a:txBody>
                    <a:bodyPr/>
                    <a:lstStyle/>
                    <a:p>
                      <a:pPr lvl="0" rtl="0">
                        <a:spcBef>
                          <a:spcPts val="0"/>
                        </a:spcBef>
                        <a:buNone/>
                      </a:pPr>
                      <a:r>
                        <a:rPr lang="en-US" b="1"/>
                        <a:t>8</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rtl="0">
                        <a:spcBef>
                          <a:spcPts val="0"/>
                        </a:spcBef>
                        <a:buNone/>
                      </a:pPr>
                      <a:r>
                        <a:rPr lang="en-US" b="1"/>
                        <a:t>Graduate Degrees in STEM+SE</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42.00%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45.99%</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4.0%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solidFill>
                      <a:srgbClr val="D9EAD3"/>
                    </a:solidFill>
                  </a:tcPr>
                </a:tc>
                <a:tc>
                  <a:txBody>
                    <a:bodyPr/>
                    <a:lstStyle/>
                    <a:p>
                      <a:pPr lvl="0" algn="ctr" rtl="0">
                        <a:spcBef>
                          <a:spcPts val="0"/>
                        </a:spcBef>
                        <a:buNone/>
                      </a:pPr>
                      <a:r>
                        <a:rPr lang="en-US"/>
                        <a:t>7</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8</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1</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solidFill>
                      <a:srgbClr val="D9EAD3"/>
                    </a:solidFill>
                  </a:tcPr>
                </a:tc>
                <a:extLst>
                  <a:ext uri="{0D108BD9-81ED-4DB2-BD59-A6C34878D82A}">
                    <a16:rowId xmlns:a16="http://schemas.microsoft.com/office/drawing/2014/main" xmlns="" val="10009"/>
                  </a:ext>
                </a:extLst>
              </a:tr>
              <a:tr h="0">
                <a:tc>
                  <a:txBody>
                    <a:bodyPr/>
                    <a:lstStyle/>
                    <a:p>
                      <a:pPr lvl="0" rtl="0">
                        <a:spcBef>
                          <a:spcPts val="0"/>
                        </a:spcBef>
                        <a:buNone/>
                      </a:pPr>
                      <a:r>
                        <a:rPr lang="en-US" b="1"/>
                        <a:t>9</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rtl="0">
                        <a:spcBef>
                          <a:spcPts val="0"/>
                        </a:spcBef>
                        <a:buNone/>
                      </a:pPr>
                      <a:r>
                        <a:rPr lang="en-US" b="1"/>
                        <a:t>Faculty Awards</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2</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7</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5</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solidFill>
                      <a:srgbClr val="D9EAD3"/>
                    </a:solidFill>
                  </a:tcPr>
                </a:tc>
                <a:tc>
                  <a:txBody>
                    <a:bodyPr/>
                    <a:lstStyle/>
                    <a:p>
                      <a:pPr lvl="0" algn="ctr" rtl="0">
                        <a:spcBef>
                          <a:spcPts val="0"/>
                        </a:spcBef>
                        <a:buNone/>
                      </a:pPr>
                      <a:r>
                        <a:rPr lang="en-US"/>
                        <a:t>1</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10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9</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solidFill>
                      <a:srgbClr val="D9EAD3"/>
                    </a:solidFill>
                  </a:tcPr>
                </a:tc>
                <a:extLst>
                  <a:ext uri="{0D108BD9-81ED-4DB2-BD59-A6C34878D82A}">
                    <a16:rowId xmlns:a16="http://schemas.microsoft.com/office/drawing/2014/main" xmlns="" val="10010"/>
                  </a:ext>
                </a:extLst>
              </a:tr>
              <a:tr h="0">
                <a:tc>
                  <a:txBody>
                    <a:bodyPr/>
                    <a:lstStyle/>
                    <a:p>
                      <a:pPr lvl="0" rtl="0">
                        <a:spcBef>
                          <a:spcPts val="0"/>
                        </a:spcBef>
                        <a:buNone/>
                      </a:pPr>
                      <a:r>
                        <a:rPr lang="en-US" b="1"/>
                        <a:t>10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rtl="0">
                        <a:spcBef>
                          <a:spcPts val="0"/>
                        </a:spcBef>
                        <a:buNone/>
                      </a:pPr>
                      <a:r>
                        <a:rPr lang="en-US" b="1"/>
                        <a:t>FSU Choice Metric (US News Rank)</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114</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120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5.30%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solidFill>
                      <a:srgbClr val="D9EAD3"/>
                    </a:solidFill>
                  </a:tcPr>
                </a:tc>
                <a:tc>
                  <a:txBody>
                    <a:bodyPr/>
                    <a:lstStyle/>
                    <a:p>
                      <a:pPr lvl="0" algn="ctr" rtl="0">
                        <a:spcBef>
                          <a:spcPts val="0"/>
                        </a:spcBef>
                        <a:buNone/>
                      </a:pPr>
                      <a:r>
                        <a:rPr lang="en-US"/>
                        <a:t>10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10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tc>
                  <a:txBody>
                    <a:bodyPr/>
                    <a:lstStyle/>
                    <a:p>
                      <a:pPr lvl="0" algn="ctr" rtl="0">
                        <a:spcBef>
                          <a:spcPts val="0"/>
                        </a:spcBef>
                        <a:buNone/>
                      </a:pPr>
                      <a:r>
                        <a:rPr lang="en-US"/>
                        <a:t>0</a:t>
                      </a:r>
                    </a:p>
                  </a:txBody>
                  <a:tcPr marL="91425" marR="91425" marT="91425" marB="91425">
                    <a:lnL w="9525" cap="flat" cmpd="sng">
                      <a:solidFill>
                        <a:schemeClr val="dk1"/>
                      </a:solidFill>
                      <a:prstDash val="solid"/>
                      <a:round/>
                      <a:headEnd type="none" w="med" len="med"/>
                      <a:tailEnd type="none" w="med" len="med"/>
                    </a:lnL>
                    <a:lnR w="9525" cap="flat" cmpd="sng">
                      <a:solidFill>
                        <a:schemeClr val="dk1"/>
                      </a:solidFill>
                      <a:prstDash val="solid"/>
                      <a:round/>
                      <a:headEnd type="none" w="med" len="med"/>
                      <a:tailEnd type="none" w="med" len="med"/>
                    </a:lnR>
                    <a:lnT w="9525" cap="flat" cmpd="sng">
                      <a:solidFill>
                        <a:schemeClr val="dk1"/>
                      </a:solidFill>
                      <a:prstDash val="solid"/>
                      <a:round/>
                      <a:headEnd type="none" w="med" len="med"/>
                      <a:tailEnd type="none" w="med" len="med"/>
                    </a:lnT>
                    <a:lnB w="9525" cap="flat" cmpd="sng">
                      <a:solidFill>
                        <a:schemeClr val="dk1"/>
                      </a:solidFill>
                      <a:prstDash val="solid"/>
                      <a:round/>
                      <a:headEnd type="none" w="med" len="med"/>
                      <a:tailEnd type="none" w="med" len="med"/>
                    </a:lnB>
                  </a:tcPr>
                </a:tc>
                <a:extLst>
                  <a:ext uri="{0D108BD9-81ED-4DB2-BD59-A6C34878D82A}">
                    <a16:rowId xmlns:a16="http://schemas.microsoft.com/office/drawing/2014/main" xmlns="" val="10011"/>
                  </a:ext>
                </a:extLst>
              </a:tr>
              <a:tr h="396200">
                <a:tc>
                  <a:txBody>
                    <a:bodyPr/>
                    <a:lstStyle/>
                    <a:p>
                      <a:pPr lvl="0" rtl="0">
                        <a:spcBef>
                          <a:spcPts val="0"/>
                        </a:spcBef>
                        <a:buNone/>
                      </a:pPr>
                      <a:endParaRPr/>
                    </a:p>
                  </a:txBody>
                  <a:tcPr marL="91425" marR="91425" marT="91425" marB="91425">
                    <a:lnT w="9525" cap="flat" cmpd="sng">
                      <a:solidFill>
                        <a:schemeClr val="dk1"/>
                      </a:solidFill>
                      <a:prstDash val="solid"/>
                      <a:round/>
                      <a:headEnd type="none" w="med" len="med"/>
                      <a:tailEnd type="none" w="med" len="med"/>
                    </a:lnT>
                  </a:tcPr>
                </a:tc>
                <a:tc>
                  <a:txBody>
                    <a:bodyPr/>
                    <a:lstStyle/>
                    <a:p>
                      <a:pPr lvl="0" rtl="0">
                        <a:spcBef>
                          <a:spcPts val="0"/>
                        </a:spcBef>
                        <a:buNone/>
                      </a:pPr>
                      <a:endParaRPr/>
                    </a:p>
                  </a:txBody>
                  <a:tcPr marL="91425" marR="91425" marT="91425" marB="91425">
                    <a:lnT w="9525" cap="flat" cmpd="sng">
                      <a:solidFill>
                        <a:schemeClr val="dk1"/>
                      </a:solidFill>
                      <a:prstDash val="solid"/>
                      <a:round/>
                      <a:headEnd type="none" w="med" len="med"/>
                      <a:tailEnd type="none" w="med" len="med"/>
                    </a:lnT>
                  </a:tcPr>
                </a:tc>
                <a:tc>
                  <a:txBody>
                    <a:bodyPr/>
                    <a:lstStyle/>
                    <a:p>
                      <a:pPr lvl="0" algn="ctr" rtl="0">
                        <a:spcBef>
                          <a:spcPts val="0"/>
                        </a:spcBef>
                        <a:buNone/>
                      </a:pPr>
                      <a:endParaRPr/>
                    </a:p>
                  </a:txBody>
                  <a:tcPr marL="91425" marR="91425" marT="91425" marB="91425">
                    <a:lnT w="9525" cap="flat" cmpd="sng">
                      <a:solidFill>
                        <a:schemeClr val="dk1"/>
                      </a:solidFill>
                      <a:prstDash val="solid"/>
                      <a:round/>
                      <a:headEnd type="none" w="med" len="med"/>
                      <a:tailEnd type="none" w="med" len="med"/>
                    </a:lnT>
                  </a:tcPr>
                </a:tc>
                <a:tc>
                  <a:txBody>
                    <a:bodyPr/>
                    <a:lstStyle/>
                    <a:p>
                      <a:pPr lvl="0" algn="ctr" rtl="0">
                        <a:spcBef>
                          <a:spcPts val="0"/>
                        </a:spcBef>
                        <a:buNone/>
                      </a:pPr>
                      <a:endParaRPr/>
                    </a:p>
                  </a:txBody>
                  <a:tcPr marL="91425" marR="91425" marT="91425" marB="91425">
                    <a:lnT w="9525" cap="flat" cmpd="sng">
                      <a:solidFill>
                        <a:schemeClr val="dk1"/>
                      </a:solidFill>
                      <a:prstDash val="solid"/>
                      <a:round/>
                      <a:headEnd type="none" w="med" len="med"/>
                      <a:tailEnd type="none" w="med" len="med"/>
                    </a:lnT>
                  </a:tcPr>
                </a:tc>
                <a:tc>
                  <a:txBody>
                    <a:bodyPr/>
                    <a:lstStyle/>
                    <a:p>
                      <a:pPr lvl="0" algn="ctr" rtl="0">
                        <a:spcBef>
                          <a:spcPts val="0"/>
                        </a:spcBef>
                        <a:buNone/>
                      </a:pPr>
                      <a:r>
                        <a:rPr lang="en-US" b="1"/>
                        <a:t>Total</a:t>
                      </a:r>
                    </a:p>
                  </a:txBody>
                  <a:tcPr marL="91425" marR="91425" marT="91425" marB="91425">
                    <a:lnT w="9525" cap="flat" cmpd="sng">
                      <a:solidFill>
                        <a:schemeClr val="dk1"/>
                      </a:solidFill>
                      <a:prstDash val="solid"/>
                      <a:round/>
                      <a:headEnd type="none" w="med" len="med"/>
                      <a:tailEnd type="none" w="med" len="med"/>
                    </a:lnT>
                  </a:tcPr>
                </a:tc>
                <a:tc>
                  <a:txBody>
                    <a:bodyPr/>
                    <a:lstStyle/>
                    <a:p>
                      <a:pPr lvl="0" algn="ctr" rtl="0">
                        <a:spcBef>
                          <a:spcPts val="0"/>
                        </a:spcBef>
                        <a:buNone/>
                      </a:pPr>
                      <a:r>
                        <a:rPr lang="en-US" b="1"/>
                        <a:t>68</a:t>
                      </a:r>
                    </a:p>
                  </a:txBody>
                  <a:tcPr marL="91425" marR="91425" marT="91425" marB="91425">
                    <a:lnT w="9525" cap="flat" cmpd="sng">
                      <a:solidFill>
                        <a:schemeClr val="dk1"/>
                      </a:solidFill>
                      <a:prstDash val="solid"/>
                      <a:round/>
                      <a:headEnd type="none" w="med" len="med"/>
                      <a:tailEnd type="none" w="med" len="med"/>
                    </a:lnT>
                  </a:tcPr>
                </a:tc>
                <a:tc>
                  <a:txBody>
                    <a:bodyPr/>
                    <a:lstStyle/>
                    <a:p>
                      <a:pPr lvl="0" algn="ctr" rtl="0">
                        <a:spcBef>
                          <a:spcPts val="0"/>
                        </a:spcBef>
                        <a:buNone/>
                      </a:pPr>
                      <a:r>
                        <a:rPr lang="en-US" b="1"/>
                        <a:t>81</a:t>
                      </a:r>
                    </a:p>
                  </a:txBody>
                  <a:tcPr marL="91425" marR="91425" marT="91425" marB="91425">
                    <a:lnT w="9525" cap="flat" cmpd="sng">
                      <a:solidFill>
                        <a:schemeClr val="dk1"/>
                      </a:solidFill>
                      <a:prstDash val="solid"/>
                      <a:round/>
                      <a:headEnd type="none" w="med" len="med"/>
                      <a:tailEnd type="none" w="med" len="med"/>
                    </a:lnT>
                  </a:tcPr>
                </a:tc>
                <a:tc>
                  <a:txBody>
                    <a:bodyPr/>
                    <a:lstStyle/>
                    <a:p>
                      <a:pPr lvl="0" algn="ctr" rtl="0">
                        <a:spcBef>
                          <a:spcPts val="0"/>
                        </a:spcBef>
                        <a:buNone/>
                      </a:pPr>
                      <a:r>
                        <a:rPr lang="en-US" b="1"/>
                        <a:t>13</a:t>
                      </a:r>
                    </a:p>
                  </a:txBody>
                  <a:tcPr marL="91425" marR="91425" marT="91425" marB="91425">
                    <a:lnT w="9525" cap="flat" cmpd="sng">
                      <a:solidFill>
                        <a:schemeClr val="dk1"/>
                      </a:solidFill>
                      <a:prstDash val="solid"/>
                      <a:round/>
                      <a:headEnd type="none" w="med" len="med"/>
                      <a:tailEnd type="none" w="med" len="med"/>
                    </a:lnT>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2294233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981720"/>
            <a:ext cx="8229600" cy="9723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b="1" dirty="0" smtClean="0">
                <a:latin typeface="Arial"/>
                <a:ea typeface="Arial"/>
                <a:cs typeface="Arial"/>
                <a:sym typeface="Arial"/>
              </a:rPr>
              <a:t>Preeminent University Update</a:t>
            </a:r>
            <a:endParaRPr lang="en-US" b="1" dirty="0">
              <a:latin typeface="Arial"/>
              <a:ea typeface="Arial"/>
              <a:cs typeface="Arial"/>
              <a:sym typeface="Arial"/>
            </a:endParaRPr>
          </a:p>
        </p:txBody>
      </p:sp>
      <p:sp>
        <p:nvSpPr>
          <p:cNvPr id="166" name="Shape 166"/>
          <p:cNvSpPr txBox="1">
            <a:spLocks noGrp="1"/>
          </p:cNvSpPr>
          <p:nvPr>
            <p:ph type="body" idx="1"/>
          </p:nvPr>
        </p:nvSpPr>
        <p:spPr>
          <a:xfrm>
            <a:off x="457200" y="2088525"/>
            <a:ext cx="8559600" cy="4433100"/>
          </a:xfrm>
          <a:prstGeom prst="rect">
            <a:avLst/>
          </a:prstGeom>
          <a:noFill/>
          <a:ln>
            <a:noFill/>
          </a:ln>
        </p:spPr>
        <p:txBody>
          <a:bodyPr lIns="91425" tIns="45700" rIns="91425" bIns="45700" anchor="t" anchorCtr="0">
            <a:noAutofit/>
          </a:bodyPr>
          <a:lstStyle/>
          <a:p>
            <a:pPr marL="457200" marR="0" lvl="0" indent="-228600" algn="l" rtl="0">
              <a:lnSpc>
                <a:spcPct val="115000"/>
              </a:lnSpc>
              <a:spcBef>
                <a:spcPts val="640"/>
              </a:spcBef>
              <a:spcAft>
                <a:spcPts val="0"/>
              </a:spcAft>
            </a:pPr>
            <a:r>
              <a:rPr lang="en-US" dirty="0" smtClean="0"/>
              <a:t>We will meet 12 of 12 metrics to retain our status.</a:t>
            </a:r>
          </a:p>
          <a:p>
            <a:pPr marL="457200" marR="0" lvl="0" indent="-228600" algn="l" rtl="0">
              <a:lnSpc>
                <a:spcPct val="115000"/>
              </a:lnSpc>
              <a:spcBef>
                <a:spcPts val="640"/>
              </a:spcBef>
              <a:spcAft>
                <a:spcPts val="0"/>
              </a:spcAft>
            </a:pPr>
            <a:r>
              <a:rPr lang="en-US" dirty="0" smtClean="0"/>
              <a:t>Challenges include:</a:t>
            </a:r>
          </a:p>
          <a:p>
            <a:pPr marL="857250" lvl="1" indent="-228600">
              <a:lnSpc>
                <a:spcPct val="115000"/>
              </a:lnSpc>
              <a:spcBef>
                <a:spcPts val="640"/>
              </a:spcBef>
            </a:pPr>
            <a:r>
              <a:rPr lang="en-US" dirty="0"/>
              <a:t> </a:t>
            </a:r>
            <a:r>
              <a:rPr lang="en-US" dirty="0" smtClean="0"/>
              <a:t>Number of Post-Doctoral Scholars</a:t>
            </a:r>
          </a:p>
          <a:p>
            <a:pPr marL="857250" lvl="1" indent="-228600">
              <a:lnSpc>
                <a:spcPct val="115000"/>
              </a:lnSpc>
              <a:spcBef>
                <a:spcPts val="640"/>
              </a:spcBef>
            </a:pPr>
            <a:r>
              <a:rPr lang="en-US" dirty="0" smtClean="0"/>
              <a:t>National Academy Membership</a:t>
            </a:r>
          </a:p>
          <a:p>
            <a:pPr marL="857250" lvl="1" indent="-228600">
              <a:lnSpc>
                <a:spcPct val="115000"/>
              </a:lnSpc>
              <a:spcBef>
                <a:spcPts val="640"/>
              </a:spcBef>
            </a:pPr>
            <a:r>
              <a:rPr lang="en-US" dirty="0" smtClean="0"/>
              <a:t>Research Expenditures</a:t>
            </a:r>
          </a:p>
          <a:p>
            <a:pPr marL="857250" lvl="1" indent="-228600">
              <a:lnSpc>
                <a:spcPct val="115000"/>
              </a:lnSpc>
              <a:spcBef>
                <a:spcPts val="640"/>
              </a:spcBef>
            </a:pPr>
            <a:r>
              <a:rPr lang="en-US" dirty="0" smtClean="0"/>
              <a:t>Patents</a:t>
            </a:r>
            <a:endParaRPr lang="en-US" dirty="0"/>
          </a:p>
          <a:p>
            <a:pPr marL="457200" marR="0" lvl="0" indent="0" algn="l" rtl="0">
              <a:lnSpc>
                <a:spcPct val="115000"/>
              </a:lnSpc>
              <a:spcBef>
                <a:spcPts val="640"/>
              </a:spcBef>
              <a:spcAft>
                <a:spcPts val="0"/>
              </a:spcAft>
              <a:buNone/>
            </a:pPr>
            <a:endParaRPr dirty="0"/>
          </a:p>
          <a:p>
            <a:pPr marL="0" marR="0" lvl="0" indent="0" algn="l" rtl="0">
              <a:spcBef>
                <a:spcPts val="640"/>
              </a:spcBef>
              <a:spcAft>
                <a:spcPts val="0"/>
              </a:spcAft>
              <a:buNone/>
            </a:pPr>
            <a:endParaRPr dirty="0"/>
          </a:p>
        </p:txBody>
      </p:sp>
    </p:spTree>
    <p:extLst>
      <p:ext uri="{BB962C8B-B14F-4D97-AF65-F5344CB8AC3E}">
        <p14:creationId xmlns:p14="http://schemas.microsoft.com/office/powerpoint/2010/main" val="2912357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Where can you help?</a:t>
            </a:r>
            <a:endParaRPr lang="en-US"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457200" y="2189650"/>
            <a:ext cx="8229600" cy="4489446"/>
          </a:xfrm>
        </p:spPr>
        <p:txBody>
          <a:bodyPr>
            <a:normAutofit lnSpcReduction="10000"/>
          </a:bodyPr>
          <a:lstStyle/>
          <a:p>
            <a:r>
              <a:rPr lang="en-US" dirty="0" smtClean="0"/>
              <a:t>Percent employed or in graduate school</a:t>
            </a:r>
          </a:p>
          <a:p>
            <a:r>
              <a:rPr lang="en-US" dirty="0" smtClean="0"/>
              <a:t>Median Wages</a:t>
            </a:r>
          </a:p>
          <a:p>
            <a:r>
              <a:rPr lang="en-US" dirty="0" smtClean="0"/>
              <a:t>Four-year graduation rates – departmental incentives and hurdles</a:t>
            </a:r>
          </a:p>
          <a:p>
            <a:r>
              <a:rPr lang="en-US" dirty="0" smtClean="0"/>
              <a:t>Degrees in Strategic Emphasis</a:t>
            </a:r>
          </a:p>
          <a:p>
            <a:r>
              <a:rPr lang="en-US" dirty="0" smtClean="0"/>
              <a:t>Faculty Awards – National Academy Members</a:t>
            </a:r>
          </a:p>
          <a:p>
            <a:r>
              <a:rPr lang="en-US" dirty="0" smtClean="0"/>
              <a:t>Post-Doctoral Scholars</a:t>
            </a:r>
          </a:p>
          <a:p>
            <a:r>
              <a:rPr lang="en-US" dirty="0" smtClean="0"/>
              <a:t>Average Student Debt</a:t>
            </a:r>
          </a:p>
          <a:p>
            <a:r>
              <a:rPr lang="en-US" dirty="0" smtClean="0"/>
              <a:t>Average Class Size</a:t>
            </a:r>
            <a:endParaRPr lang="en-US" dirty="0"/>
          </a:p>
        </p:txBody>
      </p:sp>
    </p:spTree>
    <p:extLst>
      <p:ext uri="{BB962C8B-B14F-4D97-AF65-F5344CB8AC3E}">
        <p14:creationId xmlns:p14="http://schemas.microsoft.com/office/powerpoint/2010/main" val="877381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Plan</a:t>
            </a:r>
            <a:endParaRPr lang="en-US" dirty="0"/>
          </a:p>
        </p:txBody>
      </p:sp>
      <p:sp>
        <p:nvSpPr>
          <p:cNvPr id="4" name="Content Placeholder 3"/>
          <p:cNvSpPr>
            <a:spLocks noGrp="1"/>
          </p:cNvSpPr>
          <p:nvPr>
            <p:ph sz="half" idx="2"/>
          </p:nvPr>
        </p:nvSpPr>
        <p:spPr/>
        <p:txBody>
          <a:bodyPr>
            <a:normAutofit fontScale="92500"/>
          </a:bodyPr>
          <a:lstStyle/>
          <a:p>
            <a:endParaRPr lang="en-US"/>
          </a:p>
        </p:txBody>
      </p:sp>
      <p:sp>
        <p:nvSpPr>
          <p:cNvPr id="5" name="Rectangle 3"/>
          <p:cNvSpPr txBox="1">
            <a:spLocks noGrp="1"/>
          </p:cNvSpPr>
          <p:nvPr>
            <p:ph sz="half" idx="1"/>
          </p:nvPr>
        </p:nvSpPr>
        <p:spPr bwMode="auto">
          <a:xfrm>
            <a:off x="457199" y="2189650"/>
            <a:ext cx="8131973" cy="3941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a:bodyPr>
          <a:lstStyle>
            <a:lvl1pPr marL="463550" indent="-463550" eaLnBrk="0" hangingPunct="0">
              <a:defRPr sz="2400" u="sng">
                <a:solidFill>
                  <a:schemeClr val="tx1"/>
                </a:solidFill>
                <a:latin typeface="Arial" charset="0"/>
                <a:ea typeface="ＭＳ Ｐゴシック" charset="0"/>
                <a:cs typeface="ＭＳ Ｐゴシック" charset="0"/>
              </a:defRPr>
            </a:lvl1pPr>
            <a:lvl2pPr marL="742950" indent="-285750" eaLnBrk="0" hangingPunct="0">
              <a:defRPr sz="2400" u="sng">
                <a:solidFill>
                  <a:schemeClr val="tx1"/>
                </a:solidFill>
                <a:latin typeface="Arial" charset="0"/>
                <a:ea typeface="ＭＳ Ｐゴシック" charset="0"/>
              </a:defRPr>
            </a:lvl2pPr>
            <a:lvl3pPr marL="1143000" indent="-228600" eaLnBrk="0" hangingPunct="0">
              <a:defRPr sz="2400" u="sng">
                <a:solidFill>
                  <a:schemeClr val="tx1"/>
                </a:solidFill>
                <a:latin typeface="Arial" charset="0"/>
                <a:ea typeface="ＭＳ Ｐゴシック" charset="0"/>
              </a:defRPr>
            </a:lvl3pPr>
            <a:lvl4pPr marL="1600200" indent="-228600" eaLnBrk="0" hangingPunct="0">
              <a:defRPr sz="2400" u="sng">
                <a:solidFill>
                  <a:schemeClr val="tx1"/>
                </a:solidFill>
                <a:latin typeface="Arial" charset="0"/>
                <a:ea typeface="ＭＳ Ｐゴシック" charset="0"/>
              </a:defRPr>
            </a:lvl4pPr>
            <a:lvl5pPr marL="2057400" indent="-228600" eaLnBrk="0" hangingPunct="0">
              <a:defRPr sz="2400" u="sng">
                <a:solidFill>
                  <a:schemeClr val="tx1"/>
                </a:solidFill>
                <a:latin typeface="Arial" charset="0"/>
                <a:ea typeface="ＭＳ Ｐゴシック" charset="0"/>
              </a:defRPr>
            </a:lvl5pPr>
            <a:lvl6pPr marL="2514600" indent="-228600" eaLnBrk="0" fontAlgn="base" hangingPunct="0">
              <a:spcBef>
                <a:spcPct val="0"/>
              </a:spcBef>
              <a:spcAft>
                <a:spcPct val="0"/>
              </a:spcAft>
              <a:defRPr sz="2400" u="sng">
                <a:solidFill>
                  <a:schemeClr val="tx1"/>
                </a:solidFill>
                <a:latin typeface="Arial" charset="0"/>
                <a:ea typeface="ＭＳ Ｐゴシック" charset="0"/>
              </a:defRPr>
            </a:lvl6pPr>
            <a:lvl7pPr marL="2971800" indent="-228600" eaLnBrk="0" fontAlgn="base" hangingPunct="0">
              <a:spcBef>
                <a:spcPct val="0"/>
              </a:spcBef>
              <a:spcAft>
                <a:spcPct val="0"/>
              </a:spcAft>
              <a:defRPr sz="2400" u="sng">
                <a:solidFill>
                  <a:schemeClr val="tx1"/>
                </a:solidFill>
                <a:latin typeface="Arial" charset="0"/>
                <a:ea typeface="ＭＳ Ｐゴシック" charset="0"/>
              </a:defRPr>
            </a:lvl7pPr>
            <a:lvl8pPr marL="3429000" indent="-228600" eaLnBrk="0" fontAlgn="base" hangingPunct="0">
              <a:spcBef>
                <a:spcPct val="0"/>
              </a:spcBef>
              <a:spcAft>
                <a:spcPct val="0"/>
              </a:spcAft>
              <a:defRPr sz="2400" u="sng">
                <a:solidFill>
                  <a:schemeClr val="tx1"/>
                </a:solidFill>
                <a:latin typeface="Arial" charset="0"/>
                <a:ea typeface="ＭＳ Ｐゴシック" charset="0"/>
              </a:defRPr>
            </a:lvl8pPr>
            <a:lvl9pPr marL="3886200" indent="-228600" eaLnBrk="0" fontAlgn="base" hangingPunct="0">
              <a:spcBef>
                <a:spcPct val="0"/>
              </a:spcBef>
              <a:spcAft>
                <a:spcPct val="0"/>
              </a:spcAft>
              <a:defRPr sz="2400" u="sng">
                <a:solidFill>
                  <a:schemeClr val="tx1"/>
                </a:solidFill>
                <a:latin typeface="Arial" charset="0"/>
                <a:ea typeface="ＭＳ Ｐゴシック" charset="0"/>
              </a:defRPr>
            </a:lvl9pPr>
          </a:lstStyle>
          <a:p>
            <a:pPr>
              <a:spcBef>
                <a:spcPts val="3000"/>
              </a:spcBef>
              <a:buFontTx/>
              <a:buAutoNum type="arabicPeriod"/>
            </a:pPr>
            <a:r>
              <a:rPr lang="en-US" sz="2200" u="none" dirty="0"/>
              <a:t>Deepen FSU</a:t>
            </a:r>
            <a:r>
              <a:rPr lang="ja-JP" altLang="en-US" sz="2200" u="none" dirty="0"/>
              <a:t>’</a:t>
            </a:r>
            <a:r>
              <a:rPr lang="en-US" altLang="ja-JP" sz="2200" u="none" dirty="0"/>
              <a:t>s Distinctive Commitment to Continuous Innovation</a:t>
            </a:r>
          </a:p>
          <a:p>
            <a:pPr>
              <a:spcBef>
                <a:spcPts val="3000"/>
              </a:spcBef>
              <a:buFontTx/>
              <a:buAutoNum type="arabicPeriod"/>
            </a:pPr>
            <a:r>
              <a:rPr lang="en-US" sz="2200" u="none" dirty="0"/>
              <a:t>Amplify Excellence Across our Academic and Research Programs </a:t>
            </a:r>
          </a:p>
          <a:p>
            <a:pPr>
              <a:spcBef>
                <a:spcPts val="3000"/>
              </a:spcBef>
              <a:buFontTx/>
              <a:buAutoNum type="arabicPeriod"/>
            </a:pPr>
            <a:r>
              <a:rPr lang="en-US" sz="2200" u="none" dirty="0"/>
              <a:t>Realize the Full Potential of Diversity and Inclusion </a:t>
            </a:r>
          </a:p>
          <a:p>
            <a:pPr>
              <a:spcBef>
                <a:spcPts val="3000"/>
              </a:spcBef>
              <a:buFontTx/>
              <a:buAutoNum type="arabicPeriod"/>
            </a:pPr>
            <a:r>
              <a:rPr lang="en-US" sz="2200" u="none" dirty="0"/>
              <a:t>Ensure Student Success on Campus and Beyond</a:t>
            </a:r>
          </a:p>
          <a:p>
            <a:pPr>
              <a:spcBef>
                <a:spcPts val="3000"/>
              </a:spcBef>
              <a:buFontTx/>
              <a:buAutoNum type="arabicPeriod"/>
            </a:pPr>
            <a:r>
              <a:rPr lang="en-US" sz="2200" u="none" dirty="0"/>
              <a:t>Prepare our Graduates for 21</a:t>
            </a:r>
            <a:r>
              <a:rPr lang="en-US" sz="2200" u="none" baseline="30000" dirty="0"/>
              <a:t>st</a:t>
            </a:r>
            <a:r>
              <a:rPr lang="en-US" sz="2200" u="none" dirty="0"/>
              <a:t> Century Careers</a:t>
            </a:r>
          </a:p>
          <a:p>
            <a:pPr>
              <a:spcBef>
                <a:spcPts val="3000"/>
              </a:spcBef>
              <a:buFontTx/>
              <a:buAutoNum type="arabicPeriod"/>
            </a:pPr>
            <a:r>
              <a:rPr lang="en-US" sz="2200" u="none" dirty="0"/>
              <a:t>Invest Strategically in Our Institution and Reputation </a:t>
            </a:r>
          </a:p>
        </p:txBody>
      </p:sp>
    </p:spTree>
    <p:extLst>
      <p:ext uri="{BB962C8B-B14F-4D97-AF65-F5344CB8AC3E}">
        <p14:creationId xmlns:p14="http://schemas.microsoft.com/office/powerpoint/2010/main" val="4168745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457200" y="1164895"/>
            <a:ext cx="8229600" cy="972300"/>
          </a:xfrm>
          <a:prstGeom prst="rect">
            <a:avLst/>
          </a:prstGeom>
        </p:spPr>
        <p:txBody>
          <a:bodyPr lIns="91425" tIns="91425" rIns="91425" bIns="91425" anchor="ctr" anchorCtr="0">
            <a:noAutofit/>
          </a:bodyPr>
          <a:lstStyle/>
          <a:p>
            <a:pPr lvl="0" rtl="0">
              <a:spcBef>
                <a:spcPts val="0"/>
              </a:spcBef>
              <a:buNone/>
            </a:pPr>
            <a:r>
              <a:rPr lang="en-US" b="1">
                <a:latin typeface="Arial"/>
                <a:ea typeface="Arial"/>
                <a:cs typeface="Arial"/>
                <a:sym typeface="Arial"/>
              </a:rPr>
              <a:t>Strategic Plan</a:t>
            </a:r>
          </a:p>
        </p:txBody>
      </p:sp>
      <p:sp>
        <p:nvSpPr>
          <p:cNvPr id="179" name="Shape 179"/>
          <p:cNvSpPr txBox="1">
            <a:spLocks noGrp="1"/>
          </p:cNvSpPr>
          <p:nvPr>
            <p:ph type="body" idx="1"/>
          </p:nvPr>
        </p:nvSpPr>
        <p:spPr>
          <a:xfrm>
            <a:off x="457200" y="2310250"/>
            <a:ext cx="8511000" cy="4165500"/>
          </a:xfrm>
          <a:prstGeom prst="rect">
            <a:avLst/>
          </a:prstGeom>
        </p:spPr>
        <p:txBody>
          <a:bodyPr lIns="91425" tIns="91425" rIns="91425" bIns="91425" anchor="t" anchorCtr="0">
            <a:noAutofit/>
          </a:bodyPr>
          <a:lstStyle/>
          <a:p>
            <a:pPr marL="457200" lvl="0" indent="-228600" rtl="0">
              <a:lnSpc>
                <a:spcPct val="115000"/>
              </a:lnSpc>
              <a:spcBef>
                <a:spcPts val="0"/>
              </a:spcBef>
            </a:pPr>
            <a:r>
              <a:rPr lang="en-US" dirty="0"/>
              <a:t>Implementation Team reporting to Cabinet</a:t>
            </a:r>
          </a:p>
          <a:p>
            <a:pPr marL="457200" lvl="0" indent="-228600" rtl="0">
              <a:lnSpc>
                <a:spcPct val="115000"/>
              </a:lnSpc>
              <a:spcBef>
                <a:spcPts val="0"/>
              </a:spcBef>
            </a:pPr>
            <a:r>
              <a:rPr lang="en-US" dirty="0"/>
              <a:t>Work Groups for each Major Goal (6)</a:t>
            </a:r>
          </a:p>
          <a:p>
            <a:pPr marL="914400" lvl="1" indent="-228600" rtl="0">
              <a:lnSpc>
                <a:spcPct val="115000"/>
              </a:lnSpc>
              <a:spcBef>
                <a:spcPts val="0"/>
              </a:spcBef>
            </a:pPr>
            <a:r>
              <a:rPr lang="en-US" sz="3200" dirty="0" smtClean="0"/>
              <a:t>Identifying Key Objectives</a:t>
            </a:r>
          </a:p>
          <a:p>
            <a:pPr marL="914400" lvl="1" indent="-228600" rtl="0">
              <a:lnSpc>
                <a:spcPct val="115000"/>
              </a:lnSpc>
              <a:spcBef>
                <a:spcPts val="0"/>
              </a:spcBef>
            </a:pPr>
            <a:r>
              <a:rPr lang="en-US" sz="3200" dirty="0" smtClean="0"/>
              <a:t>Creating Strategies</a:t>
            </a:r>
            <a:endParaRPr lang="en-US" sz="3200" dirty="0"/>
          </a:p>
          <a:p>
            <a:pPr marL="914400" lvl="1" indent="-228600" rtl="0">
              <a:lnSpc>
                <a:spcPct val="115000"/>
              </a:lnSpc>
              <a:spcBef>
                <a:spcPts val="640"/>
              </a:spcBef>
            </a:pPr>
            <a:r>
              <a:rPr lang="en-US" sz="3200" dirty="0"/>
              <a:t>Establishing </a:t>
            </a:r>
            <a:r>
              <a:rPr lang="en-US" sz="3200" dirty="0" smtClean="0"/>
              <a:t>Outcome Measures/Metrics</a:t>
            </a:r>
            <a:endParaRPr lang="en-US" sz="3200" dirty="0"/>
          </a:p>
          <a:p>
            <a:pPr marL="914400" lvl="1" indent="-228600" rtl="0">
              <a:lnSpc>
                <a:spcPct val="115000"/>
              </a:lnSpc>
              <a:spcBef>
                <a:spcPts val="640"/>
              </a:spcBef>
            </a:pPr>
            <a:r>
              <a:rPr lang="en-US" sz="3200" dirty="0"/>
              <a:t>Developing Tracking Mechanisms</a:t>
            </a:r>
          </a:p>
          <a:p>
            <a:pPr marL="457200" lvl="0" indent="-228600" rtl="0">
              <a:lnSpc>
                <a:spcPct val="115000"/>
              </a:lnSpc>
              <a:spcBef>
                <a:spcPts val="0"/>
              </a:spcBef>
            </a:pPr>
            <a:r>
              <a:rPr lang="en-US" dirty="0"/>
              <a:t>Goal: Publish action plan by Summer 2017</a:t>
            </a:r>
          </a:p>
        </p:txBody>
      </p:sp>
    </p:spTree>
    <p:extLst>
      <p:ext uri="{BB962C8B-B14F-4D97-AF65-F5344CB8AC3E}">
        <p14:creationId xmlns:p14="http://schemas.microsoft.com/office/powerpoint/2010/main" val="2032981327"/>
      </p:ext>
    </p:extLst>
  </p:cSld>
  <p:clrMapOvr>
    <a:masterClrMapping/>
  </p:clrMapOvr>
</p:sld>
</file>

<file path=ppt/theme/theme1.xml><?xml version="1.0" encoding="utf-8"?>
<a:theme xmlns:a="http://schemas.openxmlformats.org/drawingml/2006/main" name="Garnet_StandardDef">
  <a:themeElements>
    <a:clrScheme name="Custom 1">
      <a:dk1>
        <a:sysClr val="windowText" lastClr="000000"/>
      </a:dk1>
      <a:lt1>
        <a:sysClr val="window" lastClr="FFFFFF"/>
      </a:lt1>
      <a:dk2>
        <a:srgbClr val="99263E"/>
      </a:dk2>
      <a:lt2>
        <a:srgbClr val="EEECE1"/>
      </a:lt2>
      <a:accent1>
        <a:srgbClr val="D0B884"/>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Garnet_StandardDef">
  <a:themeElements>
    <a:clrScheme name="Custom 1">
      <a:dk1>
        <a:srgbClr val="000000"/>
      </a:dk1>
      <a:lt1>
        <a:srgbClr val="FFFFFF"/>
      </a:lt1>
      <a:dk2>
        <a:srgbClr val="99263E"/>
      </a:dk2>
      <a:lt2>
        <a:srgbClr val="EEECE1"/>
      </a:lt2>
      <a:accent1>
        <a:srgbClr val="D0B884"/>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FSUppt-standard-garnet</Template>
  <TotalTime>6414</TotalTime>
  <Words>1329</Words>
  <Application>Microsoft Macintosh PowerPoint</Application>
  <PresentationFormat>On-screen Show (4:3)</PresentationFormat>
  <Paragraphs>189</Paragraphs>
  <Slides>9</Slides>
  <Notes>6</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Garnet_StandardDef</vt:lpstr>
      <vt:lpstr>1_Garnet_StandardDef</vt:lpstr>
      <vt:lpstr>Deans and Chairs Academic Affairs Update</vt:lpstr>
      <vt:lpstr>4-Year Graduation Rate vs. SUS Average</vt:lpstr>
      <vt:lpstr>6-Year Graduation Rate vs. SUS Average</vt:lpstr>
      <vt:lpstr>Performance Funding Update</vt:lpstr>
      <vt:lpstr>PowerPoint Presentation</vt:lpstr>
      <vt:lpstr>Preeminent University Update</vt:lpstr>
      <vt:lpstr>Where can you help?</vt:lpstr>
      <vt:lpstr>Strategic Plan</vt:lpstr>
      <vt:lpstr>Strategic Plan</vt:lpstr>
    </vt:vector>
  </TitlesOfParts>
  <Company>FSU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Harlacher, Paul</dc:creator>
  <cp:lastModifiedBy>Sally McRorie</cp:lastModifiedBy>
  <cp:revision>103</cp:revision>
  <cp:lastPrinted>2016-10-07T13:45:00Z</cp:lastPrinted>
  <dcterms:created xsi:type="dcterms:W3CDTF">2016-09-15T20:43:29Z</dcterms:created>
  <dcterms:modified xsi:type="dcterms:W3CDTF">2017-03-24T15:15:52Z</dcterms:modified>
</cp:coreProperties>
</file>