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7" r:id="rId2"/>
    <p:sldId id="258" r:id="rId3"/>
    <p:sldId id="259" r:id="rId4"/>
    <p:sldId id="260" r:id="rId5"/>
    <p:sldId id="262" r:id="rId6"/>
    <p:sldId id="281" r:id="rId7"/>
    <p:sldId id="264" r:id="rId8"/>
    <p:sldId id="278" r:id="rId9"/>
    <p:sldId id="265" r:id="rId10"/>
    <p:sldId id="266" r:id="rId11"/>
    <p:sldId id="270" r:id="rId12"/>
    <p:sldId id="279" r:id="rId13"/>
    <p:sldId id="280" r:id="rId14"/>
    <p:sldId id="267" r:id="rId15"/>
    <p:sldId id="268" r:id="rId16"/>
    <p:sldId id="26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7207" autoAdjust="0"/>
  </p:normalViewPr>
  <p:slideViewPr>
    <p:cSldViewPr snapToGrid="0">
      <p:cViewPr varScale="1">
        <p:scale>
          <a:sx n="82" d="100"/>
          <a:sy n="82" d="100"/>
        </p:scale>
        <p:origin x="108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a:latin typeface="Arial" panose="020B0604020202020204" pitchFamily="34" charset="0"/>
                <a:cs typeface="Arial" panose="020B0604020202020204" pitchFamily="34" charset="0"/>
              </a:rPr>
              <a:t>Standard &amp;</a:t>
            </a:r>
            <a:r>
              <a:rPr lang="en-US" sz="2400" baseline="0">
                <a:latin typeface="Arial" panose="020B0604020202020204" pitchFamily="34" charset="0"/>
                <a:cs typeface="Arial" panose="020B0604020202020204" pitchFamily="34" charset="0"/>
              </a:rPr>
              <a:t> Non-Standard Meeting Pattern %s</a:t>
            </a:r>
          </a:p>
          <a:p>
            <a:pPr>
              <a:defRPr/>
            </a:pPr>
            <a:r>
              <a:rPr lang="en-US" sz="2400" baseline="0">
                <a:latin typeface="Arial" panose="020B0604020202020204" pitchFamily="34" charset="0"/>
                <a:cs typeface="Arial" panose="020B0604020202020204" pitchFamily="34" charset="0"/>
              </a:rPr>
              <a:t>Main Campus - Undergraduate Classes</a:t>
            </a:r>
          </a:p>
          <a:p>
            <a:pPr>
              <a:defRPr/>
            </a:pPr>
            <a:r>
              <a:rPr lang="en-US" sz="2400" baseline="0">
                <a:latin typeface="Arial" panose="020B0604020202020204" pitchFamily="34" charset="0"/>
                <a:cs typeface="Arial" panose="020B0604020202020204" pitchFamily="34" charset="0"/>
              </a:rPr>
              <a:t>Fall 2017 vs. Fall 2018</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Fall 2017</c:v>
                </c:pt>
              </c:strCache>
            </c:strRef>
          </c:tx>
          <c:spPr>
            <a:solidFill>
              <a:schemeClr val="accent4">
                <a:lumMod val="60000"/>
                <a:lumOff val="40000"/>
              </a:schemeClr>
            </a:solidFill>
            <a:ln>
              <a:noFill/>
            </a:ln>
            <a:effectLst/>
          </c:spPr>
          <c:invertIfNegative val="0"/>
          <c:cat>
            <c:strRef>
              <c:f>Sheet1!$A$2:$A$3</c:f>
              <c:strCache>
                <c:ptCount val="2"/>
                <c:pt idx="0">
                  <c:v>Standard</c:v>
                </c:pt>
                <c:pt idx="1">
                  <c:v>Non-Standard</c:v>
                </c:pt>
              </c:strCache>
            </c:strRef>
          </c:cat>
          <c:val>
            <c:numRef>
              <c:f>Sheet1!$B$2:$B$3</c:f>
              <c:numCache>
                <c:formatCode>General</c:formatCode>
                <c:ptCount val="2"/>
                <c:pt idx="0">
                  <c:v>35.25</c:v>
                </c:pt>
                <c:pt idx="1">
                  <c:v>64.75</c:v>
                </c:pt>
              </c:numCache>
            </c:numRef>
          </c:val>
          <c:extLst>
            <c:ext xmlns:c16="http://schemas.microsoft.com/office/drawing/2014/chart" uri="{C3380CC4-5D6E-409C-BE32-E72D297353CC}">
              <c16:uniqueId val="{00000000-40A6-48B3-95A5-CC43439408E0}"/>
            </c:ext>
          </c:extLst>
        </c:ser>
        <c:ser>
          <c:idx val="1"/>
          <c:order val="1"/>
          <c:tx>
            <c:strRef>
              <c:f>Sheet1!$C$1</c:f>
              <c:strCache>
                <c:ptCount val="1"/>
                <c:pt idx="0">
                  <c:v>Fall 2018</c:v>
                </c:pt>
              </c:strCache>
            </c:strRef>
          </c:tx>
          <c:spPr>
            <a:solidFill>
              <a:srgbClr val="6A202C"/>
            </a:solidFill>
            <a:ln>
              <a:noFill/>
            </a:ln>
            <a:effectLst/>
          </c:spPr>
          <c:invertIfNegative val="0"/>
          <c:cat>
            <c:strRef>
              <c:f>Sheet1!$A$2:$A$3</c:f>
              <c:strCache>
                <c:ptCount val="2"/>
                <c:pt idx="0">
                  <c:v>Standard</c:v>
                </c:pt>
                <c:pt idx="1">
                  <c:v>Non-Standard</c:v>
                </c:pt>
              </c:strCache>
            </c:strRef>
          </c:cat>
          <c:val>
            <c:numRef>
              <c:f>Sheet1!$C$2:$C$3</c:f>
              <c:numCache>
                <c:formatCode>General</c:formatCode>
                <c:ptCount val="2"/>
                <c:pt idx="0">
                  <c:v>43.31</c:v>
                </c:pt>
                <c:pt idx="1">
                  <c:v>56.68</c:v>
                </c:pt>
              </c:numCache>
            </c:numRef>
          </c:val>
          <c:extLst>
            <c:ext xmlns:c16="http://schemas.microsoft.com/office/drawing/2014/chart" uri="{C3380CC4-5D6E-409C-BE32-E72D297353CC}">
              <c16:uniqueId val="{00000001-40A6-48B3-95A5-CC43439408E0}"/>
            </c:ext>
          </c:extLst>
        </c:ser>
        <c:dLbls>
          <c:showLegendKey val="0"/>
          <c:showVal val="0"/>
          <c:showCatName val="0"/>
          <c:showSerName val="0"/>
          <c:showPercent val="0"/>
          <c:showBubbleSize val="0"/>
        </c:dLbls>
        <c:gapWidth val="150"/>
        <c:axId val="526729560"/>
        <c:axId val="526725248"/>
      </c:barChart>
      <c:catAx>
        <c:axId val="5267295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26725248"/>
        <c:crosses val="autoZero"/>
        <c:auto val="1"/>
        <c:lblAlgn val="ctr"/>
        <c:lblOffset val="100"/>
        <c:noMultiLvlLbl val="0"/>
      </c:catAx>
      <c:valAx>
        <c:axId val="5267252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6729560"/>
        <c:crosses val="autoZero"/>
        <c:crossBetween val="between"/>
        <c:majorUnit val="10"/>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D966BA-C29D-4330-ADBB-A38DFC27FF9E}" type="datetimeFigureOut">
              <a:rPr lang="en-US" smtClean="0"/>
              <a:t>3/19/18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EB9F75-3A28-4A97-A25C-52B5886A05A9}" type="slidenum">
              <a:rPr lang="en-US" smtClean="0"/>
              <a:t>‹#›</a:t>
            </a:fld>
            <a:endParaRPr lang="en-US"/>
          </a:p>
        </p:txBody>
      </p:sp>
    </p:spTree>
    <p:extLst>
      <p:ext uri="{BB962C8B-B14F-4D97-AF65-F5344CB8AC3E}">
        <p14:creationId xmlns:p14="http://schemas.microsoft.com/office/powerpoint/2010/main" val="2454373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27B0CE-ADE9-504C-8468-1257EA097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414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110000"/>
              </a:lnSpc>
              <a:buFont typeface="Arial" charset="0"/>
              <a:buChar char="•"/>
            </a:pPr>
            <a:r>
              <a:rPr lang="en-US" sz="3000" dirty="0">
                <a:solidFill>
                  <a:srgbClr val="782F40"/>
                </a:solidFill>
                <a:latin typeface="Arial" panose="020B0604020202020204" pitchFamily="34" charset="0"/>
                <a:cs typeface="Arial" panose="020B0604020202020204" pitchFamily="34" charset="0"/>
              </a:rPr>
              <a:t>In Fall 2017, FSU began an effort to increase the use of standard meeting times</a:t>
            </a:r>
          </a:p>
          <a:p>
            <a:pPr lvl="1">
              <a:lnSpc>
                <a:spcPct val="110000"/>
              </a:lnSpc>
            </a:pPr>
            <a:r>
              <a:rPr lang="en-US" sz="2600" dirty="0">
                <a:solidFill>
                  <a:srgbClr val="782F40"/>
                </a:solidFill>
                <a:latin typeface="Arial" panose="020B0604020202020204" pitchFamily="34" charset="0"/>
                <a:cs typeface="Arial" panose="020B0604020202020204" pitchFamily="34" charset="0"/>
              </a:rPr>
              <a:t>Want to especially</a:t>
            </a:r>
            <a:r>
              <a:rPr lang="en-US" sz="2600" baseline="0" dirty="0">
                <a:solidFill>
                  <a:srgbClr val="782F40"/>
                </a:solidFill>
                <a:latin typeface="Arial" panose="020B0604020202020204" pitchFamily="34" charset="0"/>
                <a:cs typeface="Arial" panose="020B0604020202020204" pitchFamily="34" charset="0"/>
              </a:rPr>
              <a:t> thank the units that are now at or above 80% standard meeting time utilization for undergraduate courses, including: </a:t>
            </a:r>
            <a:endParaRPr lang="en-US" sz="2600" dirty="0">
              <a:solidFill>
                <a:srgbClr val="782F40"/>
              </a:solidFill>
              <a:latin typeface="Arial" panose="020B0604020202020204" pitchFamily="34" charset="0"/>
              <a:cs typeface="Arial" panose="020B0604020202020204" pitchFamily="34" charset="0"/>
            </a:endParaRPr>
          </a:p>
          <a:p>
            <a:pPr marL="914400" lvl="1" indent="-457200">
              <a:lnSpc>
                <a:spcPct val="110000"/>
              </a:lnSpc>
              <a:buFont typeface="Arial" charset="0"/>
              <a:buChar char="•"/>
            </a:pPr>
            <a:endParaRPr lang="en-US" sz="2600" dirty="0">
              <a:solidFill>
                <a:srgbClr val="782F40"/>
              </a:solidFill>
              <a:latin typeface="Arial" panose="020B0604020202020204" pitchFamily="34" charset="0"/>
              <a:cs typeface="Arial" panose="020B0604020202020204" pitchFamily="34" charset="0"/>
            </a:endParaRPr>
          </a:p>
          <a:p>
            <a:pPr marL="914400" lvl="1" indent="-457200">
              <a:lnSpc>
                <a:spcPct val="110000"/>
              </a:lnSpc>
              <a:buFont typeface="Arial" charset="0"/>
              <a:buChar char="•"/>
            </a:pPr>
            <a:r>
              <a:rPr lang="en-US" sz="2600" dirty="0">
                <a:solidFill>
                  <a:srgbClr val="782F40"/>
                </a:solidFill>
                <a:latin typeface="Arial" panose="020B0604020202020204" pitchFamily="34" charset="0"/>
                <a:cs typeface="Arial" panose="020B0604020202020204" pitchFamily="34" charset="0"/>
              </a:rPr>
              <a:t>Business</a:t>
            </a:r>
          </a:p>
          <a:p>
            <a:pPr marL="914400" lvl="1" indent="-457200">
              <a:lnSpc>
                <a:spcPct val="110000"/>
              </a:lnSpc>
              <a:buFont typeface="Arial" charset="0"/>
              <a:buChar char="•"/>
            </a:pPr>
            <a:r>
              <a:rPr lang="en-US" sz="2600" dirty="0">
                <a:solidFill>
                  <a:srgbClr val="782F40"/>
                </a:solidFill>
                <a:latin typeface="Arial" panose="020B0604020202020204" pitchFamily="34" charset="0"/>
                <a:cs typeface="Arial" panose="020B0604020202020204" pitchFamily="34" charset="0"/>
              </a:rPr>
              <a:t>Criminology</a:t>
            </a:r>
          </a:p>
          <a:p>
            <a:pPr marL="914400" lvl="1" indent="-457200">
              <a:lnSpc>
                <a:spcPct val="110000"/>
              </a:lnSpc>
              <a:buFont typeface="Arial" charset="0"/>
              <a:buChar char="•"/>
            </a:pPr>
            <a:r>
              <a:rPr lang="en-US" sz="2600" dirty="0">
                <a:solidFill>
                  <a:srgbClr val="782F40"/>
                </a:solidFill>
                <a:latin typeface="Arial" panose="020B0604020202020204" pitchFamily="34" charset="0"/>
                <a:cs typeface="Arial" panose="020B0604020202020204" pitchFamily="34" charset="0"/>
              </a:rPr>
              <a:t>Hospitality</a:t>
            </a:r>
          </a:p>
          <a:p>
            <a:pPr marL="914400" lvl="1" indent="-457200">
              <a:lnSpc>
                <a:spcPct val="110000"/>
              </a:lnSpc>
              <a:buFont typeface="Arial" charset="0"/>
              <a:buChar char="•"/>
            </a:pPr>
            <a:r>
              <a:rPr lang="en-US" sz="2600" baseline="0" dirty="0">
                <a:solidFill>
                  <a:srgbClr val="782F40"/>
                </a:solidFill>
                <a:latin typeface="Arial" panose="020B0604020202020204" pitchFamily="34" charset="0"/>
                <a:cs typeface="Arial" panose="020B0604020202020204" pitchFamily="34" charset="0"/>
              </a:rPr>
              <a:t>Social Sciences</a:t>
            </a:r>
          </a:p>
          <a:p>
            <a:pPr marL="457200" indent="-457200">
              <a:lnSpc>
                <a:spcPct val="110000"/>
              </a:lnSpc>
              <a:buFont typeface="Arial" charset="0"/>
              <a:buChar char="•"/>
            </a:pPr>
            <a:endParaRPr lang="en-US" sz="3000" dirty="0">
              <a:solidFill>
                <a:srgbClr val="782F40"/>
              </a:solidFill>
              <a:latin typeface="Arial" panose="020B0604020202020204" pitchFamily="34" charset="0"/>
              <a:cs typeface="Arial" panose="020B0604020202020204" pitchFamily="34" charset="0"/>
            </a:endParaRPr>
          </a:p>
          <a:p>
            <a:pPr marL="457200" indent="-457200">
              <a:lnSpc>
                <a:spcPct val="110000"/>
              </a:lnSpc>
              <a:buFont typeface="Arial" charset="0"/>
              <a:buChar char="•"/>
            </a:pPr>
            <a:endParaRPr lang="en-US" sz="3000" dirty="0">
              <a:solidFill>
                <a:srgbClr val="782F40"/>
              </a:solidFill>
              <a:latin typeface="Arial" panose="020B0604020202020204" pitchFamily="34" charset="0"/>
              <a:cs typeface="Arial" panose="020B0604020202020204" pitchFamily="34" charset="0"/>
            </a:endParaRPr>
          </a:p>
          <a:p>
            <a:pPr marL="457200" indent="-457200">
              <a:lnSpc>
                <a:spcPct val="110000"/>
              </a:lnSpc>
              <a:buFont typeface="Arial" charset="0"/>
              <a:buChar char="•"/>
            </a:pPr>
            <a:r>
              <a:rPr lang="en-US" sz="3000" dirty="0">
                <a:solidFill>
                  <a:srgbClr val="782F40"/>
                </a:solidFill>
                <a:latin typeface="Arial" panose="020B0604020202020204" pitchFamily="34" charset="0"/>
                <a:cs typeface="Arial" panose="020B0604020202020204" pitchFamily="34" charset="0"/>
              </a:rPr>
              <a:t>There</a:t>
            </a:r>
            <a:r>
              <a:rPr lang="en-US" sz="3000" baseline="0" dirty="0">
                <a:solidFill>
                  <a:srgbClr val="782F40"/>
                </a:solidFill>
                <a:latin typeface="Arial" panose="020B0604020202020204" pitchFamily="34" charset="0"/>
                <a:cs typeface="Arial" panose="020B0604020202020204" pitchFamily="34" charset="0"/>
              </a:rPr>
              <a:t> is still much more to go across campus. Continuing this effort is important; s</a:t>
            </a:r>
            <a:r>
              <a:rPr lang="en-US" sz="3000" dirty="0">
                <a:solidFill>
                  <a:srgbClr val="782F40"/>
                </a:solidFill>
                <a:latin typeface="Arial" panose="020B0604020202020204" pitchFamily="34" charset="0"/>
                <a:cs typeface="Arial" panose="020B0604020202020204" pitchFamily="34" charset="0"/>
              </a:rPr>
              <a:t>tandard meeting times supports optimization of class schedules: </a:t>
            </a:r>
          </a:p>
          <a:p>
            <a:pPr marL="457200" indent="-457200">
              <a:lnSpc>
                <a:spcPct val="110000"/>
              </a:lnSpc>
              <a:buFont typeface="Arial" charset="0"/>
              <a:buChar char="•"/>
            </a:pPr>
            <a:endParaRPr lang="en-US" sz="3000" dirty="0">
              <a:solidFill>
                <a:srgbClr val="782F40"/>
              </a:solidFill>
              <a:latin typeface="Arial" panose="020B0604020202020204" pitchFamily="34" charset="0"/>
              <a:cs typeface="Arial" panose="020B0604020202020204" pitchFamily="34" charset="0"/>
            </a:endParaRPr>
          </a:p>
          <a:p>
            <a:pPr marL="914400" lvl="1" indent="-457200">
              <a:lnSpc>
                <a:spcPct val="110000"/>
              </a:lnSpc>
              <a:buFont typeface="Arial" charset="0"/>
              <a:buChar char="•"/>
            </a:pPr>
            <a:r>
              <a:rPr lang="en-US" sz="2600" dirty="0">
                <a:solidFill>
                  <a:srgbClr val="782F40"/>
                </a:solidFill>
                <a:latin typeface="Arial" panose="020B0604020202020204" pitchFamily="34" charset="0"/>
                <a:cs typeface="Arial" panose="020B0604020202020204" pitchFamily="34" charset="0"/>
              </a:rPr>
              <a:t>Allows for reduced class sizes by using the full range of available times</a:t>
            </a:r>
          </a:p>
          <a:p>
            <a:pPr marL="914400" lvl="1" indent="-457200">
              <a:lnSpc>
                <a:spcPct val="110000"/>
              </a:lnSpc>
              <a:buFont typeface="Arial" charset="0"/>
              <a:buChar char="•"/>
            </a:pPr>
            <a:r>
              <a:rPr lang="en-US" sz="2600" dirty="0">
                <a:solidFill>
                  <a:srgbClr val="782F40"/>
                </a:solidFill>
                <a:latin typeface="Arial" panose="020B0604020202020204" pitchFamily="34" charset="0"/>
                <a:cs typeface="Arial" panose="020B0604020202020204" pitchFamily="34" charset="0"/>
              </a:rPr>
              <a:t>Increases space utilization, important to receive more funding for buildings</a:t>
            </a:r>
          </a:p>
          <a:p>
            <a:pPr marL="914400" lvl="1" indent="-457200">
              <a:lnSpc>
                <a:spcPct val="110000"/>
              </a:lnSpc>
              <a:buFont typeface="Arial" charset="0"/>
              <a:buChar char="•"/>
            </a:pPr>
            <a:r>
              <a:rPr lang="en-US" sz="2600" dirty="0">
                <a:solidFill>
                  <a:srgbClr val="782F40"/>
                </a:solidFill>
                <a:latin typeface="Arial" panose="020B0604020202020204" pitchFamily="34" charset="0"/>
                <a:cs typeface="Arial" panose="020B0604020202020204" pitchFamily="34" charset="0"/>
              </a:rPr>
              <a:t>Allows students to get the classes they need to graduate on time, removing unnecessary overlaps</a:t>
            </a:r>
          </a:p>
          <a:p>
            <a:pPr marL="914400" lvl="1" indent="-457200">
              <a:lnSpc>
                <a:spcPct val="110000"/>
              </a:lnSpc>
              <a:buFont typeface="Arial" charset="0"/>
              <a:buChar char="•"/>
            </a:pPr>
            <a:r>
              <a:rPr lang="en-US" sz="2600" dirty="0">
                <a:solidFill>
                  <a:srgbClr val="782F40"/>
                </a:solidFill>
                <a:latin typeface="Arial" panose="020B0604020202020204" pitchFamily="34" charset="0"/>
                <a:cs typeface="Arial" panose="020B0604020202020204" pitchFamily="34" charset="0"/>
              </a:rPr>
              <a:t>Promotes</a:t>
            </a:r>
            <a:r>
              <a:rPr lang="en-US" sz="2600" baseline="0" dirty="0">
                <a:solidFill>
                  <a:srgbClr val="782F40"/>
                </a:solidFill>
                <a:latin typeface="Arial" panose="020B0604020202020204" pitchFamily="34" charset="0"/>
                <a:cs typeface="Arial" panose="020B0604020202020204" pitchFamily="34" charset="0"/>
              </a:rPr>
              <a:t> class attendance throughout each day and on Friday – reinforcing the expectation that students should be taking classes on Friday</a:t>
            </a:r>
            <a:endParaRPr lang="en-US" dirty="0">
              <a:solidFill>
                <a:srgbClr val="782F40"/>
              </a:solidFill>
              <a:latin typeface="Arial" panose="020B0604020202020204" pitchFamily="34" charset="0"/>
              <a:cs typeface="Arial" panose="020B0604020202020204" pitchFamily="34" charset="0"/>
            </a:endParaRPr>
          </a:p>
          <a:p>
            <a:pPr lvl="1">
              <a:lnSpc>
                <a:spcPct val="110000"/>
              </a:lnSpc>
            </a:pPr>
            <a:endParaRPr lang="en-US" sz="2600" dirty="0">
              <a:solidFill>
                <a:srgbClr val="782F40"/>
              </a:solidFill>
              <a:latin typeface="Arial" panose="020B0604020202020204" pitchFamily="34" charset="0"/>
              <a:cs typeface="Arial" panose="020B0604020202020204" pitchFamily="34" charset="0"/>
            </a:endParaRPr>
          </a:p>
          <a:p>
            <a:pPr lvl="1">
              <a:lnSpc>
                <a:spcPct val="110000"/>
              </a:lnSpc>
            </a:pPr>
            <a:endParaRPr lang="en-US" sz="2600" baseline="0" dirty="0">
              <a:solidFill>
                <a:srgbClr val="782F40"/>
              </a:solidFill>
              <a:latin typeface="Arial" panose="020B0604020202020204" pitchFamily="34" charset="0"/>
              <a:cs typeface="Arial" panose="020B0604020202020204" pitchFamily="34" charset="0"/>
            </a:endParaRPr>
          </a:p>
          <a:p>
            <a:pPr lvl="1">
              <a:lnSpc>
                <a:spcPct val="110000"/>
              </a:lnSpc>
            </a:pPr>
            <a:endParaRPr lang="en-US" sz="2600" dirty="0">
              <a:solidFill>
                <a:srgbClr val="782F4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3EB9F75-3A28-4A97-A25C-52B5886A05A9}" type="slidenum">
              <a:rPr lang="en-US" smtClean="0"/>
              <a:t>12</a:t>
            </a:fld>
            <a:endParaRPr lang="en-US"/>
          </a:p>
        </p:txBody>
      </p:sp>
    </p:spTree>
    <p:extLst>
      <p:ext uri="{BB962C8B-B14F-4D97-AF65-F5344CB8AC3E}">
        <p14:creationId xmlns:p14="http://schemas.microsoft.com/office/powerpoint/2010/main" val="288617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When we approached you with our concerns about Standard Meeting Times, many of you did a good job of defining the constraints of your programs and how some of those reduce the ability to have all courses on a standard meeting schedule. I am happy that even in those disciplines, there have been cases of great improvement. </a:t>
            </a:r>
          </a:p>
          <a:p>
            <a:endParaRPr lang="en-US" baseline="0" dirty="0"/>
          </a:p>
          <a:p>
            <a:r>
              <a:rPr lang="en-US" baseline="0" dirty="0"/>
              <a:t>With that said, we are still well below the rate of our peers on the percent of courses offered in Standard Meeting Patterns. We still have well less that half of our courses offered in standard meeting times. We still have over 950 meeting patterns that are not standard. We are making progress, but we will need to improve.</a:t>
            </a:r>
          </a:p>
          <a:p>
            <a:endParaRPr lang="en-US" baseline="0" dirty="0"/>
          </a:p>
          <a:p>
            <a:endParaRPr lang="en-US" baseline="0" dirty="0"/>
          </a:p>
          <a:p>
            <a:r>
              <a:rPr lang="en-US" baseline="0" dirty="0"/>
              <a:t>I appreciate your continuing cooperation with adoption of standard meeting time scheduling and anticipate further improvements.</a:t>
            </a:r>
            <a:endParaRPr lang="en-US" dirty="0"/>
          </a:p>
        </p:txBody>
      </p:sp>
      <p:sp>
        <p:nvSpPr>
          <p:cNvPr id="4" name="Slide Number Placeholder 3"/>
          <p:cNvSpPr>
            <a:spLocks noGrp="1"/>
          </p:cNvSpPr>
          <p:nvPr>
            <p:ph type="sldNum" sz="quarter" idx="10"/>
          </p:nvPr>
        </p:nvSpPr>
        <p:spPr/>
        <p:txBody>
          <a:bodyPr/>
          <a:lstStyle/>
          <a:p>
            <a:fld id="{13EB9F75-3A28-4A97-A25C-52B5886A05A9}" type="slidenum">
              <a:rPr lang="en-US" smtClean="0"/>
              <a:t>13</a:t>
            </a:fld>
            <a:endParaRPr lang="en-US"/>
          </a:p>
        </p:txBody>
      </p:sp>
    </p:spTree>
    <p:extLst>
      <p:ext uri="{BB962C8B-B14F-4D97-AF65-F5344CB8AC3E}">
        <p14:creationId xmlns:p14="http://schemas.microsoft.com/office/powerpoint/2010/main" val="1114148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27B0CE-ADE9-504C-8468-1257EA097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2993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Recuriting</a:t>
            </a:r>
            <a:r>
              <a:rPr lang="en-US" dirty="0"/>
              <a:t> all the candidates with new hi</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27B0CE-ADE9-504C-8468-1257EA097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51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27B0CE-ADE9-504C-8468-1257EA097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596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Implementation committee has identified key initiatives </a:t>
            </a:r>
            <a:r>
              <a:rPr lang="en-US" baseline="0" dirty="0"/>
              <a:t>and associated outcomes, which I will show you on the next slides. The deans have identified tactics they are under to support these initiatives. We are identified work groups that rea creating action plans for institutional wide initiatives. They will be drafting tactics and identifying resources to be successful.  </a:t>
            </a:r>
          </a:p>
          <a:p>
            <a:endParaRPr lang="en-US" baseline="0" dirty="0"/>
          </a:p>
          <a:p>
            <a:r>
              <a:rPr lang="en-US" baseline="0" dirty="0"/>
              <a:t>What is important for you: Because the strategic plan is part of our SACS accreditation, we have to demonstrate that the plan is the basis for resources allocations on campus. </a:t>
            </a:r>
          </a:p>
          <a:p>
            <a:endParaRPr lang="en-US" baseline="0" dirty="0"/>
          </a:p>
          <a:p>
            <a:r>
              <a:rPr lang="en-US" dirty="0"/>
              <a:t>Need everyone to support the plan, and as you move forward, we need everyone to be working building toward the plan.</a:t>
            </a:r>
          </a:p>
        </p:txBody>
      </p:sp>
      <p:sp>
        <p:nvSpPr>
          <p:cNvPr id="4" name="Slide Number Placeholder 3"/>
          <p:cNvSpPr>
            <a:spLocks noGrp="1"/>
          </p:cNvSpPr>
          <p:nvPr>
            <p:ph type="sldNum" idx="10"/>
          </p:nvPr>
        </p:nvSpPr>
        <p:spPr/>
        <p:txBody>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Pct val="25000"/>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55022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Conve</a:t>
            </a:r>
            <a:endParaRPr lang="en-US" dirty="0"/>
          </a:p>
        </p:txBody>
      </p:sp>
      <p:sp>
        <p:nvSpPr>
          <p:cNvPr id="4" name="Slide Number Placeholder 3"/>
          <p:cNvSpPr>
            <a:spLocks noGrp="1"/>
          </p:cNvSpPr>
          <p:nvPr>
            <p:ph type="sldNum" sz="quarter" idx="10"/>
          </p:nvPr>
        </p:nvSpPr>
        <p:spPr/>
        <p:txBody>
          <a:bodyPr/>
          <a:lstStyle/>
          <a:p>
            <a:fld id="{1D27B0CE-ADE9-504C-8468-1257EA097550}" type="slidenum">
              <a:rPr lang="en-US" smtClean="0"/>
              <a:t>6</a:t>
            </a:fld>
            <a:endParaRPr lang="en-US"/>
          </a:p>
        </p:txBody>
      </p:sp>
    </p:spTree>
    <p:extLst>
      <p:ext uri="{BB962C8B-B14F-4D97-AF65-F5344CB8AC3E}">
        <p14:creationId xmlns:p14="http://schemas.microsoft.com/office/powerpoint/2010/main" val="1797328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been a really long time since some of us have looked at our curriculum, and so much has changed, are we unnecessarily slowing students down? Are we offering enough seats? Do we have our pre/co </a:t>
            </a:r>
            <a:r>
              <a:rPr lang="en-US" dirty="0" err="1"/>
              <a:t>req</a:t>
            </a:r>
            <a:r>
              <a:rPr lang="en-US" dirty="0"/>
              <a:t> in order? Are they taught at a frequency for students to advance? Are the important classes taught at times where students can take them with enough seats? Where are students struggling in the curriculum, and how are we building learning experiences to ensure that all of our students are learning as much as possible?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27B0CE-ADE9-504C-8468-1257EA097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768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been a really long time since some of us have looked at our curriculum, and so much has changed, are we unnecessarily slowing students down? Are we offering enough seats? Do we have our pre/co </a:t>
            </a:r>
            <a:r>
              <a:rPr lang="en-US" dirty="0" err="1"/>
              <a:t>req</a:t>
            </a:r>
            <a:r>
              <a:rPr lang="en-US" dirty="0"/>
              <a:t> in order? Are they taught at a frequency for students to advance? Are the important classes taught at times where students can take them with enough seats? Where are students struggling in the curriculum, and how are we building learning experiences to ensure that all of our students are learning as much as possible?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27B0CE-ADE9-504C-8468-1257EA097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037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350"/>
              </a:spcBef>
              <a:buClrTx/>
              <a:buSzTx/>
              <a:buNone/>
            </a:pPr>
            <a:r>
              <a:rPr lang="en-US" sz="1200" dirty="0">
                <a:solidFill>
                  <a:srgbClr val="782F40"/>
                </a:solidFill>
              </a:rPr>
              <a:t>Talking points really hammer on SN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27B0CE-ADE9-504C-8468-1257EA097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767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27B0CE-ADE9-504C-8468-1257EA097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989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782F40"/>
                </a:solidFill>
                <a:latin typeface="Arial" panose="020B0604020202020204" pitchFamily="34" charset="0"/>
                <a:cs typeface="Arial" panose="020B0604020202020204" pitchFamily="34" charset="0"/>
              </a:rPr>
              <a:t>(e.g., hiring graduating PhD students for one-year visiting/professional development period)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782F4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782F40"/>
                </a:solidFill>
                <a:latin typeface="Arial" panose="020B0604020202020204" pitchFamily="34" charset="0"/>
                <a:cs typeface="Arial" panose="020B0604020202020204" pitchFamily="34" charset="0"/>
              </a:rPr>
              <a:t>Crim</a:t>
            </a:r>
            <a:r>
              <a:rPr lang="en-US" dirty="0">
                <a:solidFill>
                  <a:srgbClr val="782F40"/>
                </a:solidFill>
                <a:latin typeface="Arial" panose="020B0604020202020204" pitchFamily="34" charset="0"/>
                <a:cs typeface="Arial" panose="020B0604020202020204" pitchFamily="34" charset="0"/>
              </a:rPr>
              <a:t> </a:t>
            </a:r>
            <a:r>
              <a:rPr lang="en-US" dirty="0" err="1">
                <a:solidFill>
                  <a:srgbClr val="782F40"/>
                </a:solidFill>
                <a:latin typeface="Arial" panose="020B0604020202020204" pitchFamily="34" charset="0"/>
                <a:cs typeface="Arial" panose="020B0604020202020204" pitchFamily="34" charset="0"/>
              </a:rPr>
              <a:t>berley</a:t>
            </a:r>
            <a:r>
              <a:rPr lang="en-US" dirty="0">
                <a:solidFill>
                  <a:srgbClr val="782F40"/>
                </a:solidFill>
                <a:latin typeface="Arial" panose="020B0604020202020204" pitchFamily="34" charset="0"/>
                <a:cs typeface="Arial" panose="020B0604020202020204" pitchFamily="34" charset="0"/>
              </a:rPr>
              <a:t> model </a:t>
            </a:r>
          </a:p>
          <a:p>
            <a:endParaRPr lang="en-US" dirty="0"/>
          </a:p>
          <a:p>
            <a:r>
              <a:rPr lang="en-US" dirty="0"/>
              <a:t>CAT</a:t>
            </a:r>
          </a:p>
          <a:p>
            <a:endParaRPr lang="en-US" dirty="0"/>
          </a:p>
          <a:p>
            <a:r>
              <a:rPr lang="en-US" dirty="0"/>
              <a:t>Tom </a:t>
            </a:r>
            <a:r>
              <a:rPr lang="en-US" dirty="0" err="1"/>
              <a:t>blomberg</a:t>
            </a:r>
            <a:r>
              <a:rPr lang="en-US" dirty="0"/>
              <a:t> become known as </a:t>
            </a:r>
            <a:r>
              <a:rPr lang="en-US" dirty="0" err="1"/>
              <a:t>berkely</a:t>
            </a:r>
            <a:r>
              <a:rPr lang="en-US" dirty="0"/>
              <a:t> model in </a:t>
            </a:r>
            <a:r>
              <a:rPr lang="en-US" dirty="0" err="1"/>
              <a:t>crom</a:t>
            </a:r>
            <a:endParaRPr lang="en-US" dirty="0"/>
          </a:p>
        </p:txBody>
      </p:sp>
      <p:sp>
        <p:nvSpPr>
          <p:cNvPr id="4" name="Slide Number Placeholder 3"/>
          <p:cNvSpPr>
            <a:spLocks noGrp="1"/>
          </p:cNvSpPr>
          <p:nvPr>
            <p:ph type="sldNum" sz="quarter" idx="10"/>
          </p:nvPr>
        </p:nvSpPr>
        <p:spPr/>
        <p:txBody>
          <a:bodyPr/>
          <a:lstStyle/>
          <a:p>
            <a:fld id="{13EB9F75-3A28-4A97-A25C-52B5886A05A9}" type="slidenum">
              <a:rPr lang="en-US" smtClean="0"/>
              <a:t>11</a:t>
            </a:fld>
            <a:endParaRPr lang="en-US"/>
          </a:p>
        </p:txBody>
      </p:sp>
    </p:spTree>
    <p:extLst>
      <p:ext uri="{BB962C8B-B14F-4D97-AF65-F5344CB8AC3E}">
        <p14:creationId xmlns:p14="http://schemas.microsoft.com/office/powerpoint/2010/main" val="2002588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64900E8-9032-3743-9EA1-9453BC7B6F8F}" type="datetime1">
              <a:rPr lang="en-US" smtClean="0"/>
              <a:t>3/19/18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3351269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C38519-1D4D-CE45-A00D-B6526563CECB}" type="datetime1">
              <a:rPr lang="en-US" smtClean="0"/>
              <a:t>3/19/18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1732651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08A200-091C-6642-AD67-822A714851AD}" type="datetime1">
              <a:rPr lang="en-US" smtClean="0"/>
              <a:t>3/19/18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4155700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243719"/>
            <a:ext cx="5386917" cy="79977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207167"/>
            <a:ext cx="5386917" cy="3932627"/>
          </a:xfrm>
        </p:spPr>
        <p:txBody>
          <a:bodyPr/>
          <a:lstStyle>
            <a:lvl1pPr>
              <a:defRPr sz="3200">
                <a:latin typeface="+mj-lt"/>
              </a:defRPr>
            </a:lvl1pPr>
            <a:lvl2pPr>
              <a:defRPr sz="2667">
                <a:latin typeface="+mj-lt"/>
              </a:defRPr>
            </a:lvl2pPr>
            <a:lvl3pPr>
              <a:defRPr sz="2400">
                <a:latin typeface="+mj-lt"/>
              </a:defRPr>
            </a:lvl3pPr>
            <a:lvl4pPr>
              <a:defRPr sz="2133">
                <a:latin typeface="+mj-lt"/>
              </a:defRPr>
            </a:lvl4pPr>
            <a:lvl5pPr>
              <a:defRPr sz="2133">
                <a:latin typeface="+mj-lt"/>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243719"/>
            <a:ext cx="5389033" cy="799772"/>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207167"/>
            <a:ext cx="5389033" cy="3932627"/>
          </a:xfrm>
        </p:spPr>
        <p:txBody>
          <a:bodyPr/>
          <a:lstStyle>
            <a:lvl1pPr>
              <a:defRPr sz="3200">
                <a:latin typeface="+mj-lt"/>
              </a:defRPr>
            </a:lvl1pPr>
            <a:lvl2pPr>
              <a:defRPr sz="2667">
                <a:latin typeface="+mj-lt"/>
              </a:defRPr>
            </a:lvl2pPr>
            <a:lvl3pPr>
              <a:defRPr sz="2400">
                <a:latin typeface="+mj-lt"/>
              </a:defRPr>
            </a:lvl3pPr>
            <a:lvl4pPr>
              <a:defRPr sz="2133">
                <a:latin typeface="+mj-lt"/>
              </a:defRPr>
            </a:lvl4pPr>
            <a:lvl5pPr>
              <a:defRPr sz="2133">
                <a:latin typeface="+mj-lt"/>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93FF18-59EF-1D4B-8A40-E3C3B33317F1}" type="datetime1">
              <a:rPr lang="en-US" smtClean="0"/>
              <a:t>3/19/18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1325797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D29FCF-52F4-ED4D-884F-B57467755638}" type="datetime1">
              <a:rPr lang="en-US" smtClean="0"/>
              <a:t>3/19/18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2044020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DBBC7A-E932-2B42-8FD8-B02D7FE48FEA}" type="datetime1">
              <a:rPr lang="en-US" smtClean="0"/>
              <a:t>3/19/18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1552618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8B834A-21AB-454A-A495-44411AB8341B}" type="datetime1">
              <a:rPr lang="en-US" smtClean="0"/>
              <a:t>3/19/18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3334022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4CBD5F-D1AD-7641-9D4A-E25FDE092DB3}" type="datetime1">
              <a:rPr lang="en-US" smtClean="0"/>
              <a:t>3/19/18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4017245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5F0240-818B-DE46-AA06-138927EA9825}" type="datetime1">
              <a:rPr lang="en-US" smtClean="0"/>
              <a:t>3/19/18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948163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2B5E59-FBF4-164B-91F6-0E7C1E8A7B71}" type="datetime1">
              <a:rPr lang="en-US" smtClean="0"/>
              <a:t>3/19/18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416199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61251B-3CAB-6746-AAAE-CA81946AE134}" type="datetime1">
              <a:rPr lang="en-US" smtClean="0"/>
              <a:t>3/19/18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3920950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DB31BC-C513-9045-8D4C-1F3FEBEB1E83}" type="datetime1">
              <a:rPr lang="en-US" smtClean="0"/>
              <a:t>3/19/18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1581507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CEB888"/>
            </a:gs>
            <a:gs pos="99000">
              <a:schemeClr val="bg1"/>
            </a:gs>
            <a:gs pos="100000">
              <a:schemeClr val="bg1"/>
            </a:gs>
            <a:gs pos="78000">
              <a:schemeClr val="bg1"/>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FB1A4F-73C5-3A44-9E5C-32532E2CB91B}" type="datetime1">
              <a:rPr lang="en-US" smtClean="0"/>
              <a:t>3/19/18</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DA34B5-7C80-464F-9A62-3711C8F85D9D}" type="slidenum">
              <a:rPr lang="en-US" smtClean="0"/>
              <a:t>‹#›</a:t>
            </a:fld>
            <a:endParaRPr lang="en-US"/>
          </a:p>
        </p:txBody>
      </p:sp>
    </p:spTree>
    <p:extLst>
      <p:ext uri="{BB962C8B-B14F-4D97-AF65-F5344CB8AC3E}">
        <p14:creationId xmlns:p14="http://schemas.microsoft.com/office/powerpoint/2010/main" val="28924286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241245"/>
            <a:ext cx="12192001" cy="8128001"/>
          </a:xfrm>
          <a:prstGeom prst="rect">
            <a:avLst/>
          </a:prstGeom>
        </p:spPr>
      </p:pic>
      <p:sp>
        <p:nvSpPr>
          <p:cNvPr id="16" name="Rectangle 15"/>
          <p:cNvSpPr/>
          <p:nvPr/>
        </p:nvSpPr>
        <p:spPr>
          <a:xfrm>
            <a:off x="-1" y="4107197"/>
            <a:ext cx="12192001" cy="2750804"/>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Calibri" panose="020F0502020204030204"/>
            </a:endParaRPr>
          </a:p>
        </p:txBody>
      </p:sp>
      <p:sp>
        <p:nvSpPr>
          <p:cNvPr id="5" name="Content Placeholder 4"/>
          <p:cNvSpPr>
            <a:spLocks noGrp="1"/>
          </p:cNvSpPr>
          <p:nvPr>
            <p:ph sz="half" idx="1"/>
          </p:nvPr>
        </p:nvSpPr>
        <p:spPr>
          <a:xfrm>
            <a:off x="78318" y="3026833"/>
            <a:ext cx="7873349" cy="4961467"/>
          </a:xfrm>
        </p:spPr>
        <p:txBody>
          <a:bodyPr anchor="ctr">
            <a:normAutofit/>
          </a:bodyPr>
          <a:lstStyle/>
          <a:p>
            <a:pPr marL="0" indent="0" algn="r">
              <a:buNone/>
            </a:pPr>
            <a:r>
              <a:rPr lang="en-US" sz="4800" b="1" dirty="0">
                <a:solidFill>
                  <a:schemeClr val="bg1"/>
                </a:solidFill>
                <a:latin typeface="Arial"/>
                <a:cs typeface="Arial"/>
              </a:rPr>
              <a:t>DEANS AND CHAIRS</a:t>
            </a:r>
            <a:endParaRPr lang="en-US" sz="4800" dirty="0">
              <a:solidFill>
                <a:schemeClr val="bg1"/>
              </a:solidFill>
              <a:latin typeface="Arial"/>
              <a:cs typeface="Arial"/>
            </a:endParaRPr>
          </a:p>
        </p:txBody>
      </p:sp>
      <p:sp>
        <p:nvSpPr>
          <p:cNvPr id="6" name="Content Placeholder 5"/>
          <p:cNvSpPr>
            <a:spLocks noGrp="1"/>
          </p:cNvSpPr>
          <p:nvPr>
            <p:ph sz="half" idx="2"/>
          </p:nvPr>
        </p:nvSpPr>
        <p:spPr>
          <a:xfrm>
            <a:off x="8831390" y="3025835"/>
            <a:ext cx="3360609" cy="4963019"/>
          </a:xfrm>
        </p:spPr>
        <p:txBody>
          <a:bodyPr anchor="ctr">
            <a:normAutofit/>
          </a:bodyPr>
          <a:lstStyle/>
          <a:p>
            <a:pPr marL="0" indent="0">
              <a:buNone/>
            </a:pPr>
            <a:r>
              <a:rPr lang="en-US" sz="3200" dirty="0">
                <a:solidFill>
                  <a:schemeClr val="bg1"/>
                </a:solidFill>
                <a:latin typeface="Arial"/>
                <a:cs typeface="Arial"/>
              </a:rPr>
              <a:t>Sally McRorie Provost</a:t>
            </a:r>
          </a:p>
          <a:p>
            <a:pPr marL="0" indent="0">
              <a:buNone/>
            </a:pPr>
            <a:r>
              <a:rPr lang="en-US" sz="1867" dirty="0">
                <a:solidFill>
                  <a:schemeClr val="bg1"/>
                </a:solidFill>
                <a:latin typeface="Arial"/>
                <a:cs typeface="Arial"/>
              </a:rPr>
              <a:t>March 2018</a:t>
            </a:r>
          </a:p>
        </p:txBody>
      </p:sp>
      <p:cxnSp>
        <p:nvCxnSpPr>
          <p:cNvPr id="8" name="Straight Connector 7"/>
          <p:cNvCxnSpPr/>
          <p:nvPr/>
        </p:nvCxnSpPr>
        <p:spPr>
          <a:xfrm>
            <a:off x="8547429" y="4428535"/>
            <a:ext cx="0" cy="217376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4928" y="3018409"/>
            <a:ext cx="1542144" cy="1540135"/>
          </a:xfrm>
          <a:prstGeom prst="rect">
            <a:avLst/>
          </a:prstGeom>
        </p:spPr>
      </p:pic>
      <p:sp>
        <p:nvSpPr>
          <p:cNvPr id="3" name="Slide Number Placeholder 2"/>
          <p:cNvSpPr>
            <a:spLocks noGrp="1"/>
          </p:cNvSpPr>
          <p:nvPr>
            <p:ph type="sldNum" sz="quarter" idx="12"/>
          </p:nvPr>
        </p:nvSpPr>
        <p:spPr/>
        <p:txBody>
          <a:bodyPr/>
          <a:lstStyle/>
          <a:p>
            <a:pPr defTabSz="609585"/>
            <a:fld id="{82DA34B5-7C80-464F-9A62-3711C8F85D9D}" type="slidenum">
              <a:rPr lang="en-US">
                <a:solidFill>
                  <a:prstClr val="black">
                    <a:tint val="75000"/>
                  </a:prstClr>
                </a:solidFill>
                <a:latin typeface="Calibri" panose="020F0502020204030204"/>
              </a:rPr>
              <a:pPr defTabSz="609585"/>
              <a:t>1</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141690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365125"/>
            <a:ext cx="10515600" cy="1325563"/>
          </a:xfrm>
        </p:spPr>
        <p:txBody>
          <a:bodyPr>
            <a:normAutofit/>
          </a:bodyPr>
          <a:lstStyle/>
          <a:p>
            <a:pPr algn="ctr"/>
            <a:r>
              <a:rPr lang="en-US" sz="4267" b="1" cap="all" dirty="0">
                <a:solidFill>
                  <a:srgbClr val="782F40"/>
                </a:solidFill>
                <a:latin typeface="Arial" panose="020B0604020202020204" pitchFamily="34" charset="0"/>
                <a:cs typeface="Arial" panose="020B0604020202020204" pitchFamily="34" charset="0"/>
              </a:rPr>
              <a:t>Class size Initiative Update</a:t>
            </a:r>
          </a:p>
        </p:txBody>
      </p:sp>
      <p:sp>
        <p:nvSpPr>
          <p:cNvPr id="11" name="Content Placeholder 3"/>
          <p:cNvSpPr>
            <a:spLocks noGrp="1"/>
          </p:cNvSpPr>
          <p:nvPr>
            <p:ph sz="half" idx="4294967295"/>
          </p:nvPr>
        </p:nvSpPr>
        <p:spPr>
          <a:xfrm>
            <a:off x="838200" y="1510981"/>
            <a:ext cx="10208941" cy="1139116"/>
          </a:xfrm>
          <a:prstGeom prst="rect">
            <a:avLst/>
          </a:prstGeom>
        </p:spPr>
        <p:txBody>
          <a:bodyPr anchor="ctr">
            <a:noAutofit/>
          </a:bodyPr>
          <a:lstStyle/>
          <a:p>
            <a:pPr>
              <a:spcBef>
                <a:spcPts val="1800"/>
              </a:spcBef>
            </a:pPr>
            <a:endParaRPr lang="en-US" sz="3733" dirty="0">
              <a:solidFill>
                <a:srgbClr val="782F40"/>
              </a:solidFill>
            </a:endParaRPr>
          </a:p>
          <a:p>
            <a:pPr marL="0" indent="0">
              <a:spcBef>
                <a:spcPts val="1800"/>
              </a:spcBef>
              <a:buNone/>
            </a:pPr>
            <a:r>
              <a:rPr lang="en-US" sz="2667" dirty="0">
                <a:solidFill>
                  <a:srgbClr val="782F40"/>
                </a:solidFill>
                <a:latin typeface="Arial" panose="020B0604020202020204" pitchFamily="34" charset="0"/>
                <a:cs typeface="Arial" panose="020B0604020202020204" pitchFamily="34" charset="0"/>
              </a:rPr>
              <a:t>Class size is one of the key areas for student success, and national rankings</a:t>
            </a:r>
          </a:p>
          <a:p>
            <a:pPr>
              <a:spcBef>
                <a:spcPts val="1800"/>
              </a:spcBef>
            </a:pPr>
            <a:endParaRPr lang="en-US" sz="3733" dirty="0">
              <a:solidFill>
                <a:srgbClr val="782F40"/>
              </a:solidFill>
            </a:endParaRPr>
          </a:p>
        </p:txBody>
      </p:sp>
      <p:sp>
        <p:nvSpPr>
          <p:cNvPr id="2" name="Slide Number Placeholder 1"/>
          <p:cNvSpPr>
            <a:spLocks noGrp="1"/>
          </p:cNvSpPr>
          <p:nvPr>
            <p:ph type="sldNum" sz="quarter" idx="12"/>
          </p:nvPr>
        </p:nvSpPr>
        <p:spPr/>
        <p:txBody>
          <a:bodyPr/>
          <a:lstStyle/>
          <a:p>
            <a:pPr defTabSz="609585"/>
            <a:fld id="{82DA34B5-7C80-464F-9A62-3711C8F85D9D}" type="slidenum">
              <a:rPr lang="en-US">
                <a:solidFill>
                  <a:prstClr val="black">
                    <a:tint val="75000"/>
                  </a:prstClr>
                </a:solidFill>
                <a:latin typeface="Calibri" panose="020F0502020204030204"/>
              </a:rPr>
              <a:pPr defTabSz="609585"/>
              <a:t>10</a:t>
            </a:fld>
            <a:endParaRPr lang="en-US">
              <a:solidFill>
                <a:prstClr val="black">
                  <a:tint val="75000"/>
                </a:prstClr>
              </a:solidFill>
              <a:latin typeface="Calibri" panose="020F0502020204030204"/>
            </a:endParaRPr>
          </a:p>
        </p:txBody>
      </p:sp>
      <p:sp>
        <p:nvSpPr>
          <p:cNvPr id="3" name="TextBox 2"/>
          <p:cNvSpPr txBox="1"/>
          <p:nvPr/>
        </p:nvSpPr>
        <p:spPr>
          <a:xfrm>
            <a:off x="685800" y="2764566"/>
            <a:ext cx="5865099" cy="3277820"/>
          </a:xfrm>
          <a:prstGeom prst="rect">
            <a:avLst/>
          </a:prstGeom>
          <a:noFill/>
        </p:spPr>
        <p:txBody>
          <a:bodyPr wrap="square" rtlCol="0">
            <a:spAutoFit/>
          </a:bodyPr>
          <a:lstStyle/>
          <a:p>
            <a:pPr marL="380990" indent="-380990" defTabSz="609585">
              <a:spcBef>
                <a:spcPts val="1800"/>
              </a:spcBef>
              <a:buFont typeface="Arial" panose="020B0604020202020204" pitchFamily="34" charset="0"/>
              <a:buChar char="•"/>
            </a:pPr>
            <a:r>
              <a:rPr lang="en-US" sz="2400" dirty="0">
                <a:solidFill>
                  <a:srgbClr val="782F40"/>
                </a:solidFill>
                <a:latin typeface="Arial" panose="020B0604020202020204" pitchFamily="34" charset="0"/>
                <a:cs typeface="Arial" panose="020B0604020202020204" pitchFamily="34" charset="0"/>
              </a:rPr>
              <a:t>Projected to reduce the size of up to 800 course sections across the university</a:t>
            </a:r>
          </a:p>
          <a:p>
            <a:pPr marL="380990" indent="-380990" defTabSz="609585">
              <a:spcBef>
                <a:spcPts val="1800"/>
              </a:spcBef>
              <a:buFont typeface="Arial" panose="020B0604020202020204" pitchFamily="34" charset="0"/>
              <a:buChar char="•"/>
            </a:pPr>
            <a:r>
              <a:rPr lang="en-US" sz="2400" dirty="0">
                <a:solidFill>
                  <a:srgbClr val="782F40"/>
                </a:solidFill>
                <a:latin typeface="Arial" panose="020B0604020202020204" pitchFamily="34" charset="0"/>
                <a:cs typeface="Arial" panose="020B0604020202020204" pitchFamily="34" charset="0"/>
              </a:rPr>
              <a:t>Example: Reducing many calculus courses (common obstacles to student persistence) to under 20 students, allowing for new teaching approaches and deeper learning</a:t>
            </a:r>
            <a:endParaRPr lang="en-US" sz="2400" dirty="0">
              <a:solidFill>
                <a:prstClr val="black"/>
              </a:solidFill>
              <a:latin typeface="Calibri" panose="020F0502020204030204"/>
            </a:endParaRPr>
          </a:p>
        </p:txBody>
      </p:sp>
      <p:pic>
        <p:nvPicPr>
          <p:cNvPr id="5" name="Picture 4">
            <a:extLst>
              <a:ext uri="{FF2B5EF4-FFF2-40B4-BE49-F238E27FC236}">
                <a16:creationId xmlns:a16="http://schemas.microsoft.com/office/drawing/2014/main" id="{3974ABBD-EE02-0241-99AC-C18E5642C868}"/>
              </a:ext>
            </a:extLst>
          </p:cNvPr>
          <p:cNvPicPr>
            <a:picLocks noChangeAspect="1"/>
          </p:cNvPicPr>
          <p:nvPr/>
        </p:nvPicPr>
        <p:blipFill>
          <a:blip r:embed="rId3"/>
          <a:stretch>
            <a:fillRect/>
          </a:stretch>
        </p:blipFill>
        <p:spPr>
          <a:xfrm>
            <a:off x="6550899" y="2764567"/>
            <a:ext cx="4802901" cy="3201933"/>
          </a:xfrm>
          <a:prstGeom prst="rect">
            <a:avLst/>
          </a:prstGeom>
        </p:spPr>
      </p:pic>
    </p:spTree>
    <p:extLst>
      <p:ext uri="{BB962C8B-B14F-4D97-AF65-F5344CB8AC3E}">
        <p14:creationId xmlns:p14="http://schemas.microsoft.com/office/powerpoint/2010/main" val="198081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81133-14FA-5449-8877-F4C49137B8BF}"/>
              </a:ext>
            </a:extLst>
          </p:cNvPr>
          <p:cNvSpPr>
            <a:spLocks noGrp="1"/>
          </p:cNvSpPr>
          <p:nvPr>
            <p:ph type="title"/>
          </p:nvPr>
        </p:nvSpPr>
        <p:spPr>
          <a:xfrm>
            <a:off x="838199" y="218282"/>
            <a:ext cx="10954871" cy="1325563"/>
          </a:xfrm>
        </p:spPr>
        <p:txBody>
          <a:bodyPr>
            <a:normAutofit/>
          </a:bodyPr>
          <a:lstStyle/>
          <a:p>
            <a:r>
              <a:rPr lang="en-US" sz="3800" b="1" cap="all" dirty="0">
                <a:solidFill>
                  <a:srgbClr val="782F40"/>
                </a:solidFill>
                <a:latin typeface="Arial" panose="020B0604020202020204" pitchFamily="34" charset="0"/>
                <a:cs typeface="Arial" panose="020B0604020202020204" pitchFamily="34" charset="0"/>
              </a:rPr>
              <a:t>Class Size Initiative: Common Methods</a:t>
            </a:r>
          </a:p>
        </p:txBody>
      </p:sp>
      <p:sp>
        <p:nvSpPr>
          <p:cNvPr id="3" name="Content Placeholder 2">
            <a:extLst>
              <a:ext uri="{FF2B5EF4-FFF2-40B4-BE49-F238E27FC236}">
                <a16:creationId xmlns:a16="http://schemas.microsoft.com/office/drawing/2014/main" id="{3CCDC34B-03B6-6B43-82F8-BAD9BC79121C}"/>
              </a:ext>
            </a:extLst>
          </p:cNvPr>
          <p:cNvSpPr>
            <a:spLocks noGrp="1"/>
          </p:cNvSpPr>
          <p:nvPr>
            <p:ph idx="1"/>
          </p:nvPr>
        </p:nvSpPr>
        <p:spPr>
          <a:xfrm>
            <a:off x="172283" y="1260475"/>
            <a:ext cx="8552903" cy="4119600"/>
          </a:xfrm>
        </p:spPr>
        <p:txBody>
          <a:bodyPr>
            <a:noAutofit/>
          </a:bodyPr>
          <a:lstStyle/>
          <a:p>
            <a:pPr marL="0" indent="0">
              <a:buNone/>
            </a:pPr>
            <a:r>
              <a:rPr lang="en-US" dirty="0">
                <a:solidFill>
                  <a:srgbClr val="782F40"/>
                </a:solidFill>
                <a:latin typeface="Arial" panose="020B0604020202020204" pitchFamily="34" charset="0"/>
                <a:cs typeface="Arial" panose="020B0604020202020204" pitchFamily="34" charset="0"/>
              </a:rPr>
              <a:t>1) Additional Instructors: </a:t>
            </a:r>
          </a:p>
          <a:p>
            <a:pPr lvl="1"/>
            <a:r>
              <a:rPr lang="en-US" sz="2800" dirty="0">
                <a:solidFill>
                  <a:srgbClr val="782F40"/>
                </a:solidFill>
                <a:latin typeface="Arial" panose="020B0604020202020204" pitchFamily="34" charset="0"/>
                <a:cs typeface="Arial" panose="020B0604020202020204" pitchFamily="34" charset="0"/>
              </a:rPr>
              <a:t>Leverage new faculty hires committed last year</a:t>
            </a:r>
          </a:p>
          <a:p>
            <a:pPr lvl="1"/>
            <a:r>
              <a:rPr lang="en-US" sz="2800" dirty="0">
                <a:solidFill>
                  <a:srgbClr val="782F40"/>
                </a:solidFill>
                <a:latin typeface="Arial" panose="020B0604020202020204" pitchFamily="34" charset="0"/>
                <a:cs typeface="Arial" panose="020B0604020202020204" pitchFamily="34" charset="0"/>
              </a:rPr>
              <a:t>Teaching Postdocs model (teaching 2/2 load)</a:t>
            </a:r>
          </a:p>
          <a:p>
            <a:pPr lvl="1"/>
            <a:r>
              <a:rPr lang="en-US" sz="2800" dirty="0">
                <a:solidFill>
                  <a:srgbClr val="782F40"/>
                </a:solidFill>
                <a:latin typeface="Arial" panose="020B0604020202020204" pitchFamily="34" charset="0"/>
                <a:cs typeface="Arial" panose="020B0604020202020204" pitchFamily="34" charset="0"/>
              </a:rPr>
              <a:t>Teaching Faculty (including visiting)</a:t>
            </a:r>
          </a:p>
          <a:p>
            <a:pPr lvl="1"/>
            <a:r>
              <a:rPr lang="en-US" sz="2800" dirty="0">
                <a:solidFill>
                  <a:srgbClr val="782F40"/>
                </a:solidFill>
                <a:latin typeface="Arial" panose="020B0604020202020204" pitchFamily="34" charset="0"/>
                <a:cs typeface="Arial" panose="020B0604020202020204" pitchFamily="34" charset="0"/>
              </a:rPr>
              <a:t>Graduate Student Instructors</a:t>
            </a:r>
          </a:p>
          <a:p>
            <a:pPr marL="0" indent="0">
              <a:buNone/>
            </a:pPr>
            <a:r>
              <a:rPr lang="en-US" dirty="0">
                <a:solidFill>
                  <a:srgbClr val="782F40"/>
                </a:solidFill>
                <a:latin typeface="Arial" panose="020B0604020202020204" pitchFamily="34" charset="0"/>
                <a:cs typeface="Arial" panose="020B0604020202020204" pitchFamily="34" charset="0"/>
              </a:rPr>
              <a:t>2) Redesigned Larger Lecture Courses: </a:t>
            </a:r>
          </a:p>
          <a:p>
            <a:pPr lvl="1"/>
            <a:r>
              <a:rPr lang="en-US" sz="2800" dirty="0">
                <a:solidFill>
                  <a:srgbClr val="782F40"/>
                </a:solidFill>
                <a:latin typeface="Arial" panose="020B0604020202020204" pitchFamily="34" charset="0"/>
                <a:cs typeface="Arial" panose="020B0604020202020204" pitchFamily="34" charset="0"/>
              </a:rPr>
              <a:t>Change to small group, discussion-based </a:t>
            </a:r>
          </a:p>
          <a:p>
            <a:pPr lvl="1"/>
            <a:r>
              <a:rPr lang="en-US" sz="2800" dirty="0">
                <a:solidFill>
                  <a:srgbClr val="782F40"/>
                </a:solidFill>
                <a:latin typeface="Arial" panose="020B0604020202020204" pitchFamily="34" charset="0"/>
                <a:cs typeface="Arial" panose="020B0604020202020204" pitchFamily="34" charset="0"/>
              </a:rPr>
              <a:t>Convert to one lecture per week, with small group discussions the rest of the week</a:t>
            </a:r>
          </a:p>
          <a:p>
            <a:pPr marL="457189" lvl="1" indent="0">
              <a:buNone/>
            </a:pPr>
            <a:endParaRPr lang="en-US" sz="2800" dirty="0">
              <a:solidFill>
                <a:srgbClr val="782F4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8380D4E-1934-CA4B-AADF-4364271BE317}"/>
              </a:ext>
            </a:extLst>
          </p:cNvPr>
          <p:cNvSpPr>
            <a:spLocks noGrp="1"/>
          </p:cNvSpPr>
          <p:nvPr>
            <p:ph type="sldNum" sz="quarter" idx="12"/>
          </p:nvPr>
        </p:nvSpPr>
        <p:spPr/>
        <p:txBody>
          <a:bodyPr/>
          <a:lstStyle/>
          <a:p>
            <a:fld id="{82DA34B5-7C80-464F-9A62-3711C8F85D9D}" type="slidenum">
              <a:rPr lang="en-US" smtClean="0"/>
              <a:t>11</a:t>
            </a:fld>
            <a:endParaRPr lang="en-US"/>
          </a:p>
        </p:txBody>
      </p:sp>
      <p:sp>
        <p:nvSpPr>
          <p:cNvPr id="5" name="TextBox 4">
            <a:extLst>
              <a:ext uri="{FF2B5EF4-FFF2-40B4-BE49-F238E27FC236}">
                <a16:creationId xmlns:a16="http://schemas.microsoft.com/office/drawing/2014/main" id="{0C8CF3D0-3777-E548-8202-B9F0CF2800F1}"/>
              </a:ext>
            </a:extLst>
          </p:cNvPr>
          <p:cNvSpPr txBox="1"/>
          <p:nvPr/>
        </p:nvSpPr>
        <p:spPr>
          <a:xfrm>
            <a:off x="172282" y="5380075"/>
            <a:ext cx="12019718" cy="1384995"/>
          </a:xfrm>
          <a:prstGeom prst="rect">
            <a:avLst/>
          </a:prstGeom>
          <a:noFill/>
        </p:spPr>
        <p:txBody>
          <a:bodyPr wrap="square" rtlCol="0">
            <a:spAutoFit/>
          </a:bodyPr>
          <a:lstStyle/>
          <a:p>
            <a:r>
              <a:rPr lang="en-US" sz="2800" dirty="0">
                <a:solidFill>
                  <a:srgbClr val="782F40"/>
                </a:solidFill>
                <a:latin typeface="Arial" panose="020B0604020202020204" pitchFamily="34" charset="0"/>
                <a:cs typeface="Arial" panose="020B0604020202020204" pitchFamily="34" charset="0"/>
              </a:rPr>
              <a:t>3)  Partnering with Center for Advancement of    </a:t>
            </a:r>
          </a:p>
          <a:p>
            <a:r>
              <a:rPr lang="en-US" sz="2800" dirty="0">
                <a:solidFill>
                  <a:srgbClr val="782F40"/>
                </a:solidFill>
                <a:latin typeface="Arial" panose="020B0604020202020204" pitchFamily="34" charset="0"/>
                <a:cs typeface="Arial" panose="020B0604020202020204" pitchFamily="34" charset="0"/>
              </a:rPr>
              <a:t>     Teaching (CAT) on course design for maximum learning </a:t>
            </a:r>
          </a:p>
          <a:p>
            <a:endParaRPr lang="en-US" sz="2800" dirty="0">
              <a:solidFill>
                <a:srgbClr val="782F4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8543848" y="1420837"/>
            <a:ext cx="3648151" cy="3910818"/>
          </a:xfrm>
          <a:prstGeom prst="rect">
            <a:avLst/>
          </a:prstGeom>
        </p:spPr>
      </p:pic>
    </p:spTree>
    <p:extLst>
      <p:ext uri="{BB962C8B-B14F-4D97-AF65-F5344CB8AC3E}">
        <p14:creationId xmlns:p14="http://schemas.microsoft.com/office/powerpoint/2010/main" val="1564434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410367"/>
            <a:ext cx="11544300" cy="1325563"/>
          </a:xfrm>
        </p:spPr>
        <p:txBody>
          <a:bodyPr>
            <a:normAutofit/>
          </a:bodyPr>
          <a:lstStyle/>
          <a:p>
            <a:r>
              <a:rPr lang="en-US" sz="3800" b="1" cap="all" dirty="0">
                <a:solidFill>
                  <a:srgbClr val="782F40"/>
                </a:solidFill>
                <a:latin typeface="Arial" panose="020B0604020202020204" pitchFamily="34" charset="0"/>
                <a:cs typeface="Arial" panose="020B0604020202020204" pitchFamily="34" charset="0"/>
              </a:rPr>
              <a:t>Standard Meeting TIME Initiative update</a:t>
            </a:r>
          </a:p>
        </p:txBody>
      </p:sp>
      <p:sp>
        <p:nvSpPr>
          <p:cNvPr id="3" name="Content Placeholder 2"/>
          <p:cNvSpPr>
            <a:spLocks noGrp="1"/>
          </p:cNvSpPr>
          <p:nvPr>
            <p:ph idx="1"/>
          </p:nvPr>
        </p:nvSpPr>
        <p:spPr>
          <a:xfrm>
            <a:off x="342900" y="1778640"/>
            <a:ext cx="4295361" cy="2804789"/>
          </a:xfrm>
        </p:spPr>
        <p:txBody>
          <a:bodyPr>
            <a:normAutofit/>
          </a:bodyPr>
          <a:lstStyle/>
          <a:p>
            <a:pPr>
              <a:lnSpc>
                <a:spcPct val="100000"/>
              </a:lnSpc>
              <a:spcBef>
                <a:spcPts val="0"/>
              </a:spcBef>
            </a:pPr>
            <a:r>
              <a:rPr lang="en-US" sz="3000" dirty="0">
                <a:solidFill>
                  <a:srgbClr val="782F40"/>
                </a:solidFill>
                <a:latin typeface="Arial" panose="020B0604020202020204" pitchFamily="34" charset="0"/>
                <a:cs typeface="Arial" panose="020B0604020202020204" pitchFamily="34" charset="0"/>
              </a:rPr>
              <a:t>Fall 2017 began an effort to increase use of FSU’s standard meeting times for courses</a:t>
            </a:r>
          </a:p>
        </p:txBody>
      </p:sp>
      <p:sp>
        <p:nvSpPr>
          <p:cNvPr id="4" name="Slide Number Placeholder 3"/>
          <p:cNvSpPr>
            <a:spLocks noGrp="1"/>
          </p:cNvSpPr>
          <p:nvPr>
            <p:ph type="sldNum" sz="quarter" idx="12"/>
          </p:nvPr>
        </p:nvSpPr>
        <p:spPr/>
        <p:txBody>
          <a:bodyPr/>
          <a:lstStyle/>
          <a:p>
            <a:fld id="{82DA34B5-7C80-464F-9A62-3711C8F85D9D}" type="slidenum">
              <a:rPr lang="en-US" smtClean="0"/>
              <a:t>12</a:t>
            </a:fld>
            <a:endParaRPr lang="en-US"/>
          </a:p>
        </p:txBody>
      </p:sp>
      <p:sp>
        <p:nvSpPr>
          <p:cNvPr id="6" name="Content Placeholder 2"/>
          <p:cNvSpPr txBox="1">
            <a:spLocks/>
          </p:cNvSpPr>
          <p:nvPr/>
        </p:nvSpPr>
        <p:spPr>
          <a:xfrm>
            <a:off x="4306959" y="1799925"/>
            <a:ext cx="7885042" cy="4492431"/>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594" lvl="1">
              <a:lnSpc>
                <a:spcPct val="100000"/>
              </a:lnSpc>
              <a:spcBef>
                <a:spcPts val="1000"/>
              </a:spcBef>
            </a:pPr>
            <a:r>
              <a:rPr lang="en-US" sz="3000" dirty="0">
                <a:solidFill>
                  <a:srgbClr val="782F40"/>
                </a:solidFill>
                <a:latin typeface="Arial" panose="020B0604020202020204" pitchFamily="34" charset="0"/>
                <a:cs typeface="Arial" panose="020B0604020202020204" pitchFamily="34" charset="0"/>
              </a:rPr>
              <a:t>Increasing the use of standard meeting times allows for better space optimization: </a:t>
            </a:r>
          </a:p>
          <a:p>
            <a:pPr lvl="1">
              <a:lnSpc>
                <a:spcPct val="100000"/>
              </a:lnSpc>
              <a:spcBef>
                <a:spcPts val="800"/>
              </a:spcBef>
            </a:pPr>
            <a:r>
              <a:rPr lang="en-US" sz="2600" dirty="0">
                <a:solidFill>
                  <a:srgbClr val="782F40"/>
                </a:solidFill>
                <a:latin typeface="Arial" panose="020B0604020202020204" pitchFamily="34" charset="0"/>
                <a:cs typeface="Arial" panose="020B0604020202020204" pitchFamily="34" charset="0"/>
              </a:rPr>
              <a:t>Allows students to get the classes they need to graduate on time, removing unnecessary class overlaps</a:t>
            </a:r>
          </a:p>
          <a:p>
            <a:pPr lvl="1">
              <a:lnSpc>
                <a:spcPct val="100000"/>
              </a:lnSpc>
              <a:spcBef>
                <a:spcPts val="800"/>
              </a:spcBef>
            </a:pPr>
            <a:r>
              <a:rPr lang="en-US" sz="2600" dirty="0">
                <a:solidFill>
                  <a:srgbClr val="782F40"/>
                </a:solidFill>
                <a:latin typeface="Arial" panose="020B0604020202020204" pitchFamily="34" charset="0"/>
                <a:cs typeface="Arial" panose="020B0604020202020204" pitchFamily="34" charset="0"/>
              </a:rPr>
              <a:t>Improves space utilization – important for building and renovation funding requests </a:t>
            </a:r>
          </a:p>
          <a:p>
            <a:pPr lvl="1">
              <a:lnSpc>
                <a:spcPct val="100000"/>
              </a:lnSpc>
              <a:spcBef>
                <a:spcPts val="800"/>
              </a:spcBef>
            </a:pPr>
            <a:r>
              <a:rPr lang="en-US" sz="2600" dirty="0">
                <a:solidFill>
                  <a:srgbClr val="782F40"/>
                </a:solidFill>
                <a:latin typeface="Arial" panose="020B0604020202020204" pitchFamily="34" charset="0"/>
                <a:cs typeface="Arial" panose="020B0604020202020204" pitchFamily="34" charset="0"/>
              </a:rPr>
              <a:t>Accommodates creation of more sections – improving ability to offer small classes</a:t>
            </a:r>
          </a:p>
          <a:p>
            <a:pPr lvl="1">
              <a:lnSpc>
                <a:spcPct val="110000"/>
              </a:lnSpc>
            </a:pPr>
            <a:endParaRPr lang="en-US" sz="2600" dirty="0">
              <a:solidFill>
                <a:srgbClr val="782F40"/>
              </a:solidFill>
              <a:latin typeface="Arial" panose="020B0604020202020204" pitchFamily="34" charset="0"/>
              <a:cs typeface="Arial" panose="020B0604020202020204" pitchFamily="34" charset="0"/>
            </a:endParaRPr>
          </a:p>
          <a:p>
            <a:pPr lvl="1">
              <a:lnSpc>
                <a:spcPct val="110000"/>
              </a:lnSpc>
            </a:pPr>
            <a:endParaRPr lang="en-US" dirty="0">
              <a:solidFill>
                <a:srgbClr val="782F4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342900" y="4377691"/>
            <a:ext cx="4295362" cy="2068830"/>
          </a:xfrm>
          <a:prstGeom prst="rect">
            <a:avLst/>
          </a:prstGeom>
        </p:spPr>
      </p:pic>
    </p:spTree>
    <p:extLst>
      <p:ext uri="{BB962C8B-B14F-4D97-AF65-F5344CB8AC3E}">
        <p14:creationId xmlns:p14="http://schemas.microsoft.com/office/powerpoint/2010/main" val="809041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2DA34B5-7C80-464F-9A62-3711C8F85D9D}" type="slidenum">
              <a:rPr lang="en-US" smtClean="0"/>
              <a:t>13</a:t>
            </a:fld>
            <a:endParaRPr lang="en-US"/>
          </a:p>
        </p:txBody>
      </p:sp>
      <p:sp>
        <p:nvSpPr>
          <p:cNvPr id="6" name="Content Placeholder 5"/>
          <p:cNvSpPr>
            <a:spLocks noGrp="1"/>
          </p:cNvSpPr>
          <p:nvPr>
            <p:ph idx="1"/>
          </p:nvPr>
        </p:nvSpPr>
        <p:spPr>
          <a:xfrm>
            <a:off x="171448" y="1610564"/>
            <a:ext cx="4381502" cy="4665662"/>
          </a:xfrm>
        </p:spPr>
        <p:txBody>
          <a:bodyPr>
            <a:normAutofit/>
          </a:bodyPr>
          <a:lstStyle/>
          <a:p>
            <a:r>
              <a:rPr lang="en-US" sz="3000" dirty="0">
                <a:solidFill>
                  <a:srgbClr val="782F40"/>
                </a:solidFill>
                <a:latin typeface="Arial" panose="020B0604020202020204" pitchFamily="34" charset="0"/>
                <a:cs typeface="Arial" panose="020B0604020202020204" pitchFamily="34" charset="0"/>
              </a:rPr>
              <a:t>Courses scheduled on Standard Meeting Times are up to 43% from 35% (Fall 2018 versus Fall 2017)</a:t>
            </a:r>
          </a:p>
          <a:p>
            <a:r>
              <a:rPr lang="en-US" sz="3000" dirty="0">
                <a:solidFill>
                  <a:srgbClr val="782F40"/>
                </a:solidFill>
                <a:latin typeface="Arial" panose="020B0604020202020204" pitchFamily="34" charset="0"/>
                <a:cs typeface="Arial" panose="020B0604020202020204" pitchFamily="34" charset="0"/>
              </a:rPr>
              <a:t>This is a meaningful change, but there is still work to be done</a:t>
            </a:r>
          </a:p>
          <a:p>
            <a:r>
              <a:rPr lang="en-US" sz="3000" dirty="0">
                <a:solidFill>
                  <a:srgbClr val="782F40"/>
                </a:solidFill>
                <a:latin typeface="Arial" panose="020B0604020202020204" pitchFamily="34" charset="0"/>
                <a:cs typeface="Arial" panose="020B0604020202020204" pitchFamily="34" charset="0"/>
              </a:rPr>
              <a:t>Yet, we remain well below our peers</a:t>
            </a:r>
          </a:p>
        </p:txBody>
      </p:sp>
      <p:sp>
        <p:nvSpPr>
          <p:cNvPr id="7" name="Title 1"/>
          <p:cNvSpPr>
            <a:spLocks noGrp="1"/>
          </p:cNvSpPr>
          <p:nvPr>
            <p:ph type="title"/>
          </p:nvPr>
        </p:nvSpPr>
        <p:spPr>
          <a:xfrm>
            <a:off x="285750" y="285001"/>
            <a:ext cx="11906250" cy="1325563"/>
          </a:xfrm>
        </p:spPr>
        <p:txBody>
          <a:bodyPr>
            <a:normAutofit/>
          </a:bodyPr>
          <a:lstStyle/>
          <a:p>
            <a:r>
              <a:rPr lang="en-US" sz="3800" b="1" cap="all" dirty="0">
                <a:solidFill>
                  <a:srgbClr val="782F40"/>
                </a:solidFill>
                <a:latin typeface="Arial" panose="020B0604020202020204" pitchFamily="34" charset="0"/>
                <a:cs typeface="Arial" panose="020B0604020202020204" pitchFamily="34" charset="0"/>
              </a:rPr>
              <a:t>Standard Meeting Times Initiative update</a:t>
            </a:r>
          </a:p>
        </p:txBody>
      </p:sp>
      <p:graphicFrame>
        <p:nvGraphicFramePr>
          <p:cNvPr id="8" name="Chart 7"/>
          <p:cNvGraphicFramePr/>
          <p:nvPr>
            <p:extLst>
              <p:ext uri="{D42A27DB-BD31-4B8C-83A1-F6EECF244321}">
                <p14:modId xmlns:p14="http://schemas.microsoft.com/office/powerpoint/2010/main" val="3637103270"/>
              </p:ext>
            </p:extLst>
          </p:nvPr>
        </p:nvGraphicFramePr>
        <p:xfrm>
          <a:off x="5068562" y="1750078"/>
          <a:ext cx="7047421" cy="47888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80717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365125"/>
            <a:ext cx="10515600" cy="1325563"/>
          </a:xfrm>
        </p:spPr>
        <p:txBody>
          <a:bodyPr>
            <a:normAutofit/>
          </a:bodyPr>
          <a:lstStyle/>
          <a:p>
            <a:pPr algn="ctr"/>
            <a:r>
              <a:rPr lang="en-US" sz="4267" b="1" cap="all" dirty="0">
                <a:solidFill>
                  <a:srgbClr val="782F40"/>
                </a:solidFill>
                <a:latin typeface="Arial" panose="020B0604020202020204" pitchFamily="34" charset="0"/>
                <a:cs typeface="Arial" panose="020B0604020202020204" pitchFamily="34" charset="0"/>
              </a:rPr>
              <a:t>Civic Literacy Requirement</a:t>
            </a:r>
          </a:p>
        </p:txBody>
      </p:sp>
      <p:sp>
        <p:nvSpPr>
          <p:cNvPr id="11" name="Content Placeholder 3"/>
          <p:cNvSpPr>
            <a:spLocks noGrp="1"/>
          </p:cNvSpPr>
          <p:nvPr>
            <p:ph sz="half" idx="4294967295"/>
          </p:nvPr>
        </p:nvSpPr>
        <p:spPr>
          <a:xfrm>
            <a:off x="838200" y="1566821"/>
            <a:ext cx="10208941" cy="1139116"/>
          </a:xfrm>
          <a:prstGeom prst="rect">
            <a:avLst/>
          </a:prstGeom>
        </p:spPr>
        <p:txBody>
          <a:bodyPr anchor="ctr">
            <a:noAutofit/>
          </a:bodyPr>
          <a:lstStyle/>
          <a:p>
            <a:pPr>
              <a:spcBef>
                <a:spcPts val="1800"/>
              </a:spcBef>
            </a:pPr>
            <a:endParaRPr lang="en-US" dirty="0">
              <a:solidFill>
                <a:srgbClr val="782F40"/>
              </a:solidFill>
            </a:endParaRPr>
          </a:p>
          <a:p>
            <a:pPr marL="0" indent="0">
              <a:spcBef>
                <a:spcPts val="1800"/>
              </a:spcBef>
              <a:buNone/>
            </a:pPr>
            <a:r>
              <a:rPr lang="en-US" dirty="0">
                <a:solidFill>
                  <a:srgbClr val="782F40"/>
                </a:solidFill>
                <a:latin typeface="Arial" panose="020B0604020202020204" pitchFamily="34" charset="0"/>
                <a:cs typeface="Arial" panose="020B0604020202020204" pitchFamily="34" charset="0"/>
              </a:rPr>
              <a:t>Florida Statute: New civic literacy graduation requirement for all Florida colleges and universities effective 2018</a:t>
            </a:r>
          </a:p>
          <a:p>
            <a:pPr>
              <a:spcBef>
                <a:spcPts val="1800"/>
              </a:spcBef>
            </a:pPr>
            <a:endParaRPr lang="en-US" sz="3733" dirty="0">
              <a:solidFill>
                <a:srgbClr val="782F40"/>
              </a:solidFill>
            </a:endParaRPr>
          </a:p>
        </p:txBody>
      </p:sp>
      <p:sp>
        <p:nvSpPr>
          <p:cNvPr id="2" name="Slide Number Placeholder 1"/>
          <p:cNvSpPr>
            <a:spLocks noGrp="1"/>
          </p:cNvSpPr>
          <p:nvPr>
            <p:ph type="sldNum" sz="quarter" idx="12"/>
          </p:nvPr>
        </p:nvSpPr>
        <p:spPr/>
        <p:txBody>
          <a:bodyPr/>
          <a:lstStyle/>
          <a:p>
            <a:pPr defTabSz="609585"/>
            <a:fld id="{82DA34B5-7C80-464F-9A62-3711C8F85D9D}" type="slidenum">
              <a:rPr lang="en-US">
                <a:solidFill>
                  <a:prstClr val="black">
                    <a:tint val="75000"/>
                  </a:prstClr>
                </a:solidFill>
                <a:latin typeface="Calibri" panose="020F0502020204030204"/>
              </a:rPr>
              <a:pPr defTabSz="609585"/>
              <a:t>14</a:t>
            </a:fld>
            <a:endParaRPr lang="en-US">
              <a:solidFill>
                <a:prstClr val="black">
                  <a:tint val="75000"/>
                </a:prstClr>
              </a:solidFill>
              <a:latin typeface="Calibri" panose="020F0502020204030204"/>
            </a:endParaRPr>
          </a:p>
        </p:txBody>
      </p:sp>
      <p:sp>
        <p:nvSpPr>
          <p:cNvPr id="3" name="TextBox 2"/>
          <p:cNvSpPr txBox="1"/>
          <p:nvPr/>
        </p:nvSpPr>
        <p:spPr>
          <a:xfrm>
            <a:off x="838199" y="2671690"/>
            <a:ext cx="7635844" cy="4370427"/>
          </a:xfrm>
          <a:prstGeom prst="rect">
            <a:avLst/>
          </a:prstGeom>
          <a:noFill/>
        </p:spPr>
        <p:txBody>
          <a:bodyPr wrap="square" rtlCol="0">
            <a:spAutoFit/>
          </a:bodyPr>
          <a:lstStyle/>
          <a:p>
            <a:pPr defTabSz="609585">
              <a:spcBef>
                <a:spcPts val="1800"/>
              </a:spcBef>
            </a:pPr>
            <a:r>
              <a:rPr lang="en-US" sz="2800" dirty="0">
                <a:solidFill>
                  <a:srgbClr val="782F40"/>
                </a:solidFill>
                <a:latin typeface="Arial" panose="020B0604020202020204" pitchFamily="34" charset="0"/>
                <a:cs typeface="Arial" panose="020B0604020202020204" pitchFamily="34" charset="0"/>
              </a:rPr>
              <a:t>Students in Florida can meet the requirement through: </a:t>
            </a:r>
          </a:p>
          <a:p>
            <a:pPr marL="380990" indent="-380990" defTabSz="609585">
              <a:spcBef>
                <a:spcPts val="1800"/>
              </a:spcBef>
              <a:buFont typeface="Arial" panose="020B0604020202020204" pitchFamily="34" charset="0"/>
              <a:buChar char="•"/>
            </a:pPr>
            <a:r>
              <a:rPr lang="en-US" sz="2800" dirty="0">
                <a:solidFill>
                  <a:srgbClr val="782F40"/>
                </a:solidFill>
                <a:latin typeface="Arial" panose="020B0604020202020204" pitchFamily="34" charset="0"/>
                <a:cs typeface="Arial" panose="020B0604020202020204" pitchFamily="34" charset="0"/>
              </a:rPr>
              <a:t>Passing or earning test/transfer credit for POS1041 </a:t>
            </a:r>
            <a:r>
              <a:rPr lang="en-US" sz="2800" i="1" dirty="0">
                <a:solidFill>
                  <a:srgbClr val="782F40"/>
                </a:solidFill>
                <a:latin typeface="Arial" panose="020B0604020202020204" pitchFamily="34" charset="0"/>
                <a:cs typeface="Arial" panose="020B0604020202020204" pitchFamily="34" charset="0"/>
              </a:rPr>
              <a:t>American Government </a:t>
            </a:r>
            <a:r>
              <a:rPr lang="en-US" sz="2800" dirty="0">
                <a:solidFill>
                  <a:srgbClr val="782F40"/>
                </a:solidFill>
                <a:latin typeface="Arial" panose="020B0604020202020204" pitchFamily="34" charset="0"/>
                <a:cs typeface="Arial" panose="020B0604020202020204" pitchFamily="34" charset="0"/>
              </a:rPr>
              <a:t>or</a:t>
            </a:r>
            <a:r>
              <a:rPr lang="en-US" sz="2800" i="1" dirty="0">
                <a:solidFill>
                  <a:srgbClr val="782F40"/>
                </a:solidFill>
                <a:latin typeface="Arial" panose="020B0604020202020204" pitchFamily="34" charset="0"/>
                <a:cs typeface="Arial" panose="020B0604020202020204" pitchFamily="34" charset="0"/>
              </a:rPr>
              <a:t> </a:t>
            </a:r>
            <a:r>
              <a:rPr lang="en-US" sz="2800" dirty="0">
                <a:solidFill>
                  <a:srgbClr val="782F40"/>
                </a:solidFill>
                <a:latin typeface="Arial" panose="020B0604020202020204" pitchFamily="34" charset="0"/>
                <a:cs typeface="Arial" panose="020B0604020202020204" pitchFamily="34" charset="0"/>
              </a:rPr>
              <a:t>AMH2020 </a:t>
            </a:r>
            <a:r>
              <a:rPr lang="en-US" sz="2800" i="1" dirty="0">
                <a:solidFill>
                  <a:srgbClr val="782F40"/>
                </a:solidFill>
                <a:latin typeface="Arial" panose="020B0604020202020204" pitchFamily="34" charset="0"/>
                <a:cs typeface="Arial" panose="020B0604020202020204" pitchFamily="34" charset="0"/>
              </a:rPr>
              <a:t>Introductory Survey Since 1877</a:t>
            </a:r>
          </a:p>
          <a:p>
            <a:pPr marL="380990" indent="-380990" defTabSz="609585">
              <a:spcBef>
                <a:spcPts val="1800"/>
              </a:spcBef>
              <a:buFont typeface="Arial" panose="020B0604020202020204" pitchFamily="34" charset="0"/>
              <a:buChar char="•"/>
            </a:pPr>
            <a:r>
              <a:rPr lang="en-US" sz="2800" dirty="0">
                <a:solidFill>
                  <a:srgbClr val="782F40"/>
                </a:solidFill>
                <a:latin typeface="Arial" panose="020B0604020202020204" pitchFamily="34" charset="0"/>
                <a:cs typeface="Arial" panose="020B0604020202020204" pitchFamily="34" charset="0"/>
              </a:rPr>
              <a:t>Passing the U.S. Naturalization and Citizenship Test (FSU will administer with help from Testing Center)</a:t>
            </a:r>
          </a:p>
          <a:p>
            <a:pPr defTabSz="609585"/>
            <a:endParaRPr lang="en-US" sz="2400" dirty="0">
              <a:solidFill>
                <a:prstClr val="black"/>
              </a:solidFill>
              <a:latin typeface="Calibri" panose="020F0502020204030204"/>
            </a:endParaRPr>
          </a:p>
        </p:txBody>
      </p:sp>
      <p:pic>
        <p:nvPicPr>
          <p:cNvPr id="4" name="Picture 3">
            <a:extLst>
              <a:ext uri="{FF2B5EF4-FFF2-40B4-BE49-F238E27FC236}">
                <a16:creationId xmlns:a16="http://schemas.microsoft.com/office/drawing/2014/main" id="{5E0C6DB5-E9CD-B844-BADF-0996481EE4B7}"/>
              </a:ext>
            </a:extLst>
          </p:cNvPr>
          <p:cNvPicPr>
            <a:picLocks noChangeAspect="1"/>
          </p:cNvPicPr>
          <p:nvPr/>
        </p:nvPicPr>
        <p:blipFill>
          <a:blip r:embed="rId3">
            <a:alphaModFix/>
          </a:blip>
          <a:stretch>
            <a:fillRect/>
          </a:stretch>
        </p:blipFill>
        <p:spPr>
          <a:xfrm>
            <a:off x="8852261" y="2671690"/>
            <a:ext cx="2194880" cy="3328500"/>
          </a:xfrm>
          <a:prstGeom prst="rect">
            <a:avLst/>
          </a:prstGeom>
        </p:spPr>
      </p:pic>
    </p:spTree>
    <p:extLst>
      <p:ext uri="{BB962C8B-B14F-4D97-AF65-F5344CB8AC3E}">
        <p14:creationId xmlns:p14="http://schemas.microsoft.com/office/powerpoint/2010/main" val="310581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470730" y="274757"/>
            <a:ext cx="6913756" cy="1005508"/>
          </a:xfrm>
        </p:spPr>
        <p:txBody>
          <a:bodyPr>
            <a:normAutofit/>
          </a:bodyPr>
          <a:lstStyle/>
          <a:p>
            <a:pPr algn="ctr"/>
            <a:r>
              <a:rPr lang="en-US" sz="4800" b="1" cap="all" dirty="0">
                <a:solidFill>
                  <a:srgbClr val="782F40"/>
                </a:solidFill>
                <a:latin typeface="+mn-lt"/>
              </a:rPr>
              <a:t>Faculty hiring update</a:t>
            </a:r>
          </a:p>
        </p:txBody>
      </p:sp>
      <p:sp>
        <p:nvSpPr>
          <p:cNvPr id="2" name="Slide Number Placeholder 1"/>
          <p:cNvSpPr>
            <a:spLocks noGrp="1"/>
          </p:cNvSpPr>
          <p:nvPr>
            <p:ph type="sldNum" sz="quarter" idx="12"/>
          </p:nvPr>
        </p:nvSpPr>
        <p:spPr/>
        <p:txBody>
          <a:bodyPr/>
          <a:lstStyle/>
          <a:p>
            <a:pPr defTabSz="609585"/>
            <a:fld id="{82DA34B5-7C80-464F-9A62-3711C8F85D9D}" type="slidenum">
              <a:rPr lang="en-US">
                <a:solidFill>
                  <a:prstClr val="black">
                    <a:tint val="75000"/>
                  </a:prstClr>
                </a:solidFill>
                <a:latin typeface="Calibri" panose="020F0502020204030204"/>
              </a:rPr>
              <a:pPr defTabSz="609585"/>
              <a:t>15</a:t>
            </a:fld>
            <a:endParaRPr lang="en-US">
              <a:solidFill>
                <a:prstClr val="black">
                  <a:tint val="75000"/>
                </a:prstClr>
              </a:solidFill>
              <a:latin typeface="Calibri" panose="020F0502020204030204"/>
            </a:endParaRPr>
          </a:p>
        </p:txBody>
      </p:sp>
      <p:sp>
        <p:nvSpPr>
          <p:cNvPr id="3" name="TextBox 2"/>
          <p:cNvSpPr txBox="1"/>
          <p:nvPr/>
        </p:nvSpPr>
        <p:spPr>
          <a:xfrm>
            <a:off x="7571874" y="7721600"/>
            <a:ext cx="184731" cy="461665"/>
          </a:xfrm>
          <a:prstGeom prst="rect">
            <a:avLst/>
          </a:prstGeom>
          <a:noFill/>
        </p:spPr>
        <p:txBody>
          <a:bodyPr wrap="none" rtlCol="0">
            <a:spAutoFit/>
          </a:bodyPr>
          <a:lstStyle/>
          <a:p>
            <a:pPr defTabSz="609585"/>
            <a:endParaRPr lang="en-US" sz="2400">
              <a:solidFill>
                <a:prstClr val="black"/>
              </a:solidFill>
              <a:latin typeface="Calibri" panose="020F0502020204030204"/>
            </a:endParaRPr>
          </a:p>
        </p:txBody>
      </p:sp>
      <p:sp>
        <p:nvSpPr>
          <p:cNvPr id="8" name="TextBox 7"/>
          <p:cNvSpPr txBox="1"/>
          <p:nvPr/>
        </p:nvSpPr>
        <p:spPr>
          <a:xfrm>
            <a:off x="297898" y="4063527"/>
            <a:ext cx="9729895" cy="2677656"/>
          </a:xfrm>
          <a:prstGeom prst="rect">
            <a:avLst/>
          </a:prstGeom>
          <a:noFill/>
        </p:spPr>
        <p:txBody>
          <a:bodyPr wrap="square" rtlCol="0">
            <a:spAutoFit/>
          </a:bodyPr>
          <a:lstStyle/>
          <a:p>
            <a:pPr defTabSz="609585"/>
            <a:r>
              <a:rPr lang="en-US" sz="2400" b="1" dirty="0">
                <a:solidFill>
                  <a:srgbClr val="782F40"/>
                </a:solidFill>
                <a:latin typeface="Arial" panose="020B0604020202020204" pitchFamily="34" charset="0"/>
                <a:cs typeface="Arial" panose="020B0604020202020204" pitchFamily="34" charset="0"/>
              </a:rPr>
              <a:t>Nicole Terry, Professor, FSU’s College of Education &amp; Florida Center for Reading Research (FCRR) </a:t>
            </a:r>
          </a:p>
          <a:p>
            <a:pPr marL="380990" indent="-380990" defTabSz="609585">
              <a:buFont typeface="Arial" panose="020B0604020202020204" pitchFamily="34" charset="0"/>
              <a:buChar char="•"/>
            </a:pPr>
            <a:r>
              <a:rPr lang="en-US" sz="2400" dirty="0">
                <a:solidFill>
                  <a:srgbClr val="782F40"/>
                </a:solidFill>
                <a:latin typeface="Arial" panose="020B0604020202020204" pitchFamily="34" charset="0"/>
                <a:cs typeface="Arial" panose="020B0604020202020204" pitchFamily="34" charset="0"/>
              </a:rPr>
              <a:t>Formerly executive director of the Urban Child Study Center at Georgia State University</a:t>
            </a:r>
          </a:p>
          <a:p>
            <a:pPr marL="380990" indent="-380990" defTabSz="609585">
              <a:buFont typeface="Arial" panose="020B0604020202020204" pitchFamily="34" charset="0"/>
              <a:buChar char="•"/>
            </a:pPr>
            <a:r>
              <a:rPr lang="en-US" sz="2400" dirty="0">
                <a:solidFill>
                  <a:srgbClr val="782F40"/>
                </a:solidFill>
                <a:latin typeface="Arial" panose="020B0604020202020204" pitchFamily="34" charset="0"/>
                <a:cs typeface="Arial" panose="020B0604020202020204" pitchFamily="34" charset="0"/>
              </a:rPr>
              <a:t>Will direct new interdisciplinary </a:t>
            </a:r>
            <a:r>
              <a:rPr lang="en-US" sz="2400" i="1" dirty="0">
                <a:solidFill>
                  <a:srgbClr val="782F40"/>
                </a:solidFill>
                <a:latin typeface="Arial" panose="020B0604020202020204" pitchFamily="34" charset="0"/>
                <a:cs typeface="Arial" panose="020B0604020202020204" pitchFamily="34" charset="0"/>
              </a:rPr>
              <a:t>Center on Children and Families</a:t>
            </a:r>
            <a:r>
              <a:rPr lang="en-US" sz="2400" dirty="0">
                <a:solidFill>
                  <a:srgbClr val="782F40"/>
                </a:solidFill>
                <a:latin typeface="Arial" panose="020B0604020202020204" pitchFamily="34" charset="0"/>
                <a:cs typeface="Arial" panose="020B0604020202020204" pitchFamily="34" charset="0"/>
              </a:rPr>
              <a:t> </a:t>
            </a:r>
          </a:p>
          <a:p>
            <a:pPr marL="380990" indent="-380990" defTabSz="609585">
              <a:buFont typeface="Arial" panose="020B0604020202020204" pitchFamily="34" charset="0"/>
              <a:buChar char="•"/>
            </a:pPr>
            <a:r>
              <a:rPr lang="en-US" sz="2400" dirty="0">
                <a:solidFill>
                  <a:srgbClr val="782F40"/>
                </a:solidFill>
                <a:latin typeface="Arial" panose="020B0604020202020204" pitchFamily="34" charset="0"/>
                <a:cs typeface="Arial" panose="020B0604020202020204" pitchFamily="34" charset="0"/>
              </a:rPr>
              <a:t>Total funded grants to date: ~$6 million </a:t>
            </a:r>
          </a:p>
          <a:p>
            <a:pPr defTabSz="609585"/>
            <a:endParaRPr lang="en-US" sz="2400" dirty="0">
              <a:solidFill>
                <a:srgbClr val="782F4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35C5E97-F82D-CB4C-80F6-D812684E2524}"/>
              </a:ext>
            </a:extLst>
          </p:cNvPr>
          <p:cNvPicPr>
            <a:picLocks noChangeAspect="1"/>
          </p:cNvPicPr>
          <p:nvPr/>
        </p:nvPicPr>
        <p:blipFill>
          <a:blip r:embed="rId3"/>
          <a:stretch>
            <a:fillRect/>
          </a:stretch>
        </p:blipFill>
        <p:spPr>
          <a:xfrm>
            <a:off x="9797586" y="4309450"/>
            <a:ext cx="1955964" cy="1955964"/>
          </a:xfrm>
          <a:prstGeom prst="rect">
            <a:avLst/>
          </a:prstGeom>
        </p:spPr>
      </p:pic>
      <p:sp>
        <p:nvSpPr>
          <p:cNvPr id="6" name="TextBox 5">
            <a:extLst>
              <a:ext uri="{FF2B5EF4-FFF2-40B4-BE49-F238E27FC236}">
                <a16:creationId xmlns:a16="http://schemas.microsoft.com/office/drawing/2014/main" id="{87D894F0-2C13-974C-9392-F239D232C5FF}"/>
              </a:ext>
            </a:extLst>
          </p:cNvPr>
          <p:cNvSpPr txBox="1"/>
          <p:nvPr/>
        </p:nvSpPr>
        <p:spPr>
          <a:xfrm>
            <a:off x="2236761" y="1608983"/>
            <a:ext cx="9665528" cy="1672253"/>
          </a:xfrm>
          <a:prstGeom prst="rect">
            <a:avLst/>
          </a:prstGeom>
          <a:noFill/>
        </p:spPr>
        <p:txBody>
          <a:bodyPr wrap="square" rtlCol="0">
            <a:spAutoFit/>
          </a:bodyPr>
          <a:lstStyle/>
          <a:p>
            <a:pPr defTabSz="609585"/>
            <a:r>
              <a:rPr lang="en-US" sz="2400" b="1" dirty="0">
                <a:solidFill>
                  <a:srgbClr val="782F40"/>
                </a:solidFill>
                <a:latin typeface="Arial" panose="020B0604020202020204" pitchFamily="34" charset="0"/>
                <a:cs typeface="Arial" panose="020B0604020202020204" pitchFamily="34" charset="0"/>
              </a:rPr>
              <a:t>Carrie </a:t>
            </a:r>
            <a:r>
              <a:rPr lang="en-US" sz="2400" b="1" dirty="0" err="1">
                <a:solidFill>
                  <a:srgbClr val="782F40"/>
                </a:solidFill>
                <a:latin typeface="Arial" panose="020B0604020202020204" pitchFamily="34" charset="0"/>
                <a:cs typeface="Arial" panose="020B0604020202020204" pitchFamily="34" charset="0"/>
              </a:rPr>
              <a:t>Pettus</a:t>
            </a:r>
            <a:r>
              <a:rPr lang="en-US" sz="2400" b="1" dirty="0">
                <a:solidFill>
                  <a:srgbClr val="782F40"/>
                </a:solidFill>
                <a:latin typeface="Arial" panose="020B0604020202020204" pitchFamily="34" charset="0"/>
                <a:cs typeface="Arial" panose="020B0604020202020204" pitchFamily="34" charset="0"/>
              </a:rPr>
              <a:t>-Davis, Associate Professor, College of Social Work</a:t>
            </a:r>
          </a:p>
          <a:p>
            <a:pPr marL="380990" indent="-380990" defTabSz="609585">
              <a:spcBef>
                <a:spcPts val="400"/>
              </a:spcBef>
              <a:spcAft>
                <a:spcPts val="400"/>
              </a:spcAft>
              <a:buFont typeface="Arial" panose="020B0604020202020204" pitchFamily="34" charset="0"/>
              <a:buChar char="•"/>
            </a:pPr>
            <a:r>
              <a:rPr lang="en-US" sz="2400" dirty="0">
                <a:solidFill>
                  <a:srgbClr val="782F40"/>
                </a:solidFill>
                <a:latin typeface="Arial" panose="020B0604020202020204" pitchFamily="34" charset="0"/>
                <a:cs typeface="Arial" panose="020B0604020202020204" pitchFamily="34" charset="0"/>
              </a:rPr>
              <a:t>Formerly faculty at Washington University in St. Louis</a:t>
            </a:r>
          </a:p>
          <a:p>
            <a:pPr marL="380990" indent="-380990" defTabSz="609585">
              <a:buFont typeface="Arial" panose="020B0604020202020204" pitchFamily="34" charset="0"/>
              <a:buChar char="•"/>
            </a:pPr>
            <a:r>
              <a:rPr lang="en-US" sz="2400" dirty="0">
                <a:solidFill>
                  <a:srgbClr val="782F40"/>
                </a:solidFill>
                <a:latin typeface="Arial" panose="020B0604020202020204" pitchFamily="34" charset="0"/>
                <a:cs typeface="Arial" panose="020B0604020202020204" pitchFamily="34" charset="0"/>
              </a:rPr>
              <a:t>Will lead $1 million grant-funded research initiative on the re-entry of incarcerated persons into communities</a:t>
            </a:r>
          </a:p>
        </p:txBody>
      </p:sp>
      <p:pic>
        <p:nvPicPr>
          <p:cNvPr id="4" name="Picture 3"/>
          <p:cNvPicPr>
            <a:picLocks noChangeAspect="1"/>
          </p:cNvPicPr>
          <p:nvPr/>
        </p:nvPicPr>
        <p:blipFill>
          <a:blip r:embed="rId4"/>
          <a:stretch>
            <a:fillRect/>
          </a:stretch>
        </p:blipFill>
        <p:spPr>
          <a:xfrm>
            <a:off x="297898" y="1359927"/>
            <a:ext cx="1938863" cy="2091622"/>
          </a:xfrm>
          <a:prstGeom prst="rect">
            <a:avLst/>
          </a:prstGeom>
        </p:spPr>
      </p:pic>
    </p:spTree>
    <p:extLst>
      <p:ext uri="{BB962C8B-B14F-4D97-AF65-F5344CB8AC3E}">
        <p14:creationId xmlns:p14="http://schemas.microsoft.com/office/powerpoint/2010/main" val="3490503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09157"/>
            <a:ext cx="12192000" cy="8128000"/>
          </a:xfrm>
          <a:prstGeom prst="rect">
            <a:avLst/>
          </a:prstGeom>
        </p:spPr>
      </p:pic>
      <p:sp>
        <p:nvSpPr>
          <p:cNvPr id="16" name="Rectangle 15"/>
          <p:cNvSpPr/>
          <p:nvPr/>
        </p:nvSpPr>
        <p:spPr>
          <a:xfrm>
            <a:off x="-1" y="4107197"/>
            <a:ext cx="12192001" cy="2750804"/>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Calibri" panose="020F0502020204030204"/>
            </a:endParaRPr>
          </a:p>
        </p:txBody>
      </p:sp>
      <p:sp>
        <p:nvSpPr>
          <p:cNvPr id="5" name="Content Placeholder 4"/>
          <p:cNvSpPr>
            <a:spLocks noGrp="1"/>
          </p:cNvSpPr>
          <p:nvPr>
            <p:ph sz="half" idx="1"/>
          </p:nvPr>
        </p:nvSpPr>
        <p:spPr>
          <a:xfrm>
            <a:off x="0" y="4107197"/>
            <a:ext cx="12192000" cy="2750804"/>
          </a:xfrm>
        </p:spPr>
        <p:txBody>
          <a:bodyPr anchor="ctr">
            <a:normAutofit/>
          </a:bodyPr>
          <a:lstStyle/>
          <a:p>
            <a:pPr marL="0" indent="0" algn="ctr">
              <a:buNone/>
            </a:pPr>
            <a:r>
              <a:rPr lang="en-US" sz="4267" b="1" dirty="0">
                <a:solidFill>
                  <a:schemeClr val="bg1"/>
                </a:solidFill>
                <a:latin typeface="Arial" panose="020B0604020202020204" pitchFamily="34" charset="0"/>
                <a:cs typeface="Arial" panose="020B0604020202020204" pitchFamily="34" charset="0"/>
              </a:rPr>
              <a:t>THANK YOU! </a:t>
            </a:r>
          </a:p>
        </p:txBody>
      </p:sp>
      <p:sp>
        <p:nvSpPr>
          <p:cNvPr id="3" name="Slide Number Placeholder 2"/>
          <p:cNvSpPr>
            <a:spLocks noGrp="1"/>
          </p:cNvSpPr>
          <p:nvPr>
            <p:ph type="sldNum" sz="quarter" idx="12"/>
          </p:nvPr>
        </p:nvSpPr>
        <p:spPr/>
        <p:txBody>
          <a:bodyPr/>
          <a:lstStyle/>
          <a:p>
            <a:pPr defTabSz="609585"/>
            <a:fld id="{82DA34B5-7C80-464F-9A62-3711C8F85D9D}" type="slidenum">
              <a:rPr lang="en-US">
                <a:solidFill>
                  <a:prstClr val="black">
                    <a:tint val="75000"/>
                  </a:prstClr>
                </a:solidFill>
                <a:latin typeface="Calibri" panose="020F0502020204030204"/>
              </a:rPr>
              <a:pPr defTabSz="609585"/>
              <a:t>16</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239913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34784" r="17262"/>
          <a:stretch/>
        </p:blipFill>
        <p:spPr>
          <a:xfrm>
            <a:off x="1" y="1"/>
            <a:ext cx="4937759" cy="6857999"/>
          </a:xfrm>
        </p:spPr>
      </p:pic>
      <p:sp>
        <p:nvSpPr>
          <p:cNvPr id="4" name="Content Placeholder 3"/>
          <p:cNvSpPr>
            <a:spLocks noGrp="1"/>
          </p:cNvSpPr>
          <p:nvPr>
            <p:ph sz="half" idx="2"/>
          </p:nvPr>
        </p:nvSpPr>
        <p:spPr>
          <a:xfrm>
            <a:off x="6003355" y="210080"/>
            <a:ext cx="5883845" cy="6328833"/>
          </a:xfrm>
        </p:spPr>
        <p:txBody>
          <a:bodyPr anchor="ctr">
            <a:noAutofit/>
          </a:bodyPr>
          <a:lstStyle/>
          <a:p>
            <a:pPr marL="0" indent="0">
              <a:spcBef>
                <a:spcPts val="0"/>
              </a:spcBef>
              <a:spcAft>
                <a:spcPts val="800"/>
              </a:spcAft>
              <a:buNone/>
            </a:pPr>
            <a:r>
              <a:rPr lang="en-US" sz="3733" b="1" cap="all" dirty="0">
                <a:solidFill>
                  <a:srgbClr val="782F40"/>
                </a:solidFill>
                <a:cs typeface="Arial"/>
              </a:rPr>
              <a:t>	</a:t>
            </a:r>
            <a:r>
              <a:rPr lang="en-US" sz="4267" b="1" cap="all" dirty="0">
                <a:solidFill>
                  <a:srgbClr val="782F40"/>
                </a:solidFill>
                <a:latin typeface="Arial" panose="020B0604020202020204" pitchFamily="34" charset="0"/>
                <a:cs typeface="Arial" panose="020B0604020202020204" pitchFamily="34" charset="0"/>
              </a:rPr>
              <a:t>Overview</a:t>
            </a:r>
          </a:p>
          <a:p>
            <a:pPr marL="0" indent="0">
              <a:spcBef>
                <a:spcPts val="0"/>
              </a:spcBef>
              <a:spcAft>
                <a:spcPts val="800"/>
              </a:spcAft>
              <a:buNone/>
            </a:pPr>
            <a:endParaRPr lang="en-US" sz="2667" b="1" cap="all" dirty="0">
              <a:solidFill>
                <a:srgbClr val="782F40"/>
              </a:solidFill>
              <a:latin typeface="Arial" panose="020B0604020202020204" pitchFamily="34" charset="0"/>
              <a:cs typeface="Arial" panose="020B0604020202020204" pitchFamily="34" charset="0"/>
            </a:endParaRPr>
          </a:p>
          <a:p>
            <a:pPr marL="365751">
              <a:lnSpc>
                <a:spcPct val="100000"/>
              </a:lnSpc>
              <a:spcBef>
                <a:spcPts val="0"/>
              </a:spcBef>
              <a:spcAft>
                <a:spcPts val="800"/>
              </a:spcAft>
            </a:pPr>
            <a:r>
              <a:rPr lang="en-US" sz="2667" dirty="0">
                <a:solidFill>
                  <a:srgbClr val="782F40"/>
                </a:solidFill>
                <a:latin typeface="Arial" panose="020B0604020202020204" pitchFamily="34" charset="0"/>
                <a:cs typeface="Arial" panose="020B0604020202020204" pitchFamily="34" charset="0"/>
              </a:rPr>
              <a:t>Strategic Plan</a:t>
            </a:r>
          </a:p>
          <a:p>
            <a:pPr marL="365751">
              <a:lnSpc>
                <a:spcPct val="100000"/>
              </a:lnSpc>
              <a:spcBef>
                <a:spcPts val="0"/>
              </a:spcBef>
              <a:spcAft>
                <a:spcPts val="800"/>
              </a:spcAft>
            </a:pPr>
            <a:r>
              <a:rPr lang="en-US" sz="2667" dirty="0">
                <a:solidFill>
                  <a:srgbClr val="782F40"/>
                </a:solidFill>
                <a:latin typeface="Arial" panose="020B0604020202020204" pitchFamily="34" charset="0"/>
                <a:cs typeface="Arial" panose="020B0604020202020204" pitchFamily="34" charset="0"/>
              </a:rPr>
              <a:t>Student Success </a:t>
            </a:r>
          </a:p>
          <a:p>
            <a:pPr marL="365751">
              <a:lnSpc>
                <a:spcPct val="100000"/>
              </a:lnSpc>
              <a:spcBef>
                <a:spcPts val="0"/>
              </a:spcBef>
              <a:spcAft>
                <a:spcPts val="800"/>
              </a:spcAft>
            </a:pPr>
            <a:r>
              <a:rPr lang="en-US" sz="2667" dirty="0">
                <a:solidFill>
                  <a:srgbClr val="782F40"/>
                </a:solidFill>
                <a:latin typeface="Arial" panose="020B0604020202020204" pitchFamily="34" charset="0"/>
                <a:cs typeface="Arial" panose="020B0604020202020204" pitchFamily="34" charset="0"/>
              </a:rPr>
              <a:t>Admissions and Recruitment</a:t>
            </a:r>
            <a:endParaRPr lang="en-US" dirty="0">
              <a:solidFill>
                <a:srgbClr val="000000"/>
              </a:solidFill>
              <a:latin typeface="Calibri"/>
              <a:cs typeface="Arial" panose="020B0604020202020204" pitchFamily="34" charset="0"/>
            </a:endParaRPr>
          </a:p>
          <a:p>
            <a:pPr marL="365751">
              <a:lnSpc>
                <a:spcPct val="100000"/>
              </a:lnSpc>
              <a:spcBef>
                <a:spcPts val="0"/>
              </a:spcBef>
              <a:spcAft>
                <a:spcPts val="800"/>
              </a:spcAft>
            </a:pPr>
            <a:r>
              <a:rPr lang="en-US" sz="2667" dirty="0">
                <a:solidFill>
                  <a:srgbClr val="782F40"/>
                </a:solidFill>
                <a:latin typeface="Arial" panose="020B0604020202020204" pitchFamily="34" charset="0"/>
                <a:cs typeface="Arial" panose="020B0604020202020204" pitchFamily="34" charset="0"/>
              </a:rPr>
              <a:t>Class Size Initiative</a:t>
            </a:r>
          </a:p>
          <a:p>
            <a:pPr marL="365751">
              <a:lnSpc>
                <a:spcPct val="100000"/>
              </a:lnSpc>
              <a:spcBef>
                <a:spcPts val="0"/>
              </a:spcBef>
              <a:spcAft>
                <a:spcPts val="800"/>
              </a:spcAft>
            </a:pPr>
            <a:r>
              <a:rPr lang="en-US" sz="2667" dirty="0">
                <a:solidFill>
                  <a:srgbClr val="782F40"/>
                </a:solidFill>
                <a:latin typeface="Arial" panose="020B0604020202020204" pitchFamily="34" charset="0"/>
                <a:cs typeface="Arial" panose="020B0604020202020204" pitchFamily="34" charset="0"/>
              </a:rPr>
              <a:t>Standard Meeting Times Initiative</a:t>
            </a:r>
          </a:p>
          <a:p>
            <a:pPr marL="365751">
              <a:lnSpc>
                <a:spcPct val="100000"/>
              </a:lnSpc>
              <a:spcBef>
                <a:spcPts val="0"/>
              </a:spcBef>
              <a:spcAft>
                <a:spcPts val="800"/>
              </a:spcAft>
            </a:pPr>
            <a:r>
              <a:rPr lang="en-US" sz="2667" dirty="0">
                <a:solidFill>
                  <a:srgbClr val="782F40"/>
                </a:solidFill>
                <a:latin typeface="Arial" panose="020B0604020202020204" pitchFamily="34" charset="0"/>
                <a:cs typeface="Arial" panose="020B0604020202020204" pitchFamily="34" charset="0"/>
              </a:rPr>
              <a:t>FL Civic Literacy Requirement </a:t>
            </a:r>
            <a:endParaRPr lang="en-US" dirty="0">
              <a:solidFill>
                <a:srgbClr val="000000"/>
              </a:solidFill>
              <a:latin typeface="Calibri"/>
              <a:cs typeface="Arial" panose="020B0604020202020204" pitchFamily="34" charset="0"/>
            </a:endParaRPr>
          </a:p>
          <a:p>
            <a:pPr marL="365751">
              <a:lnSpc>
                <a:spcPct val="100000"/>
              </a:lnSpc>
              <a:spcBef>
                <a:spcPts val="0"/>
              </a:spcBef>
              <a:spcAft>
                <a:spcPts val="800"/>
              </a:spcAft>
            </a:pPr>
            <a:r>
              <a:rPr lang="en-US" sz="2667" dirty="0">
                <a:solidFill>
                  <a:srgbClr val="782F40"/>
                </a:solidFill>
                <a:latin typeface="Arial" panose="020B0604020202020204" pitchFamily="34" charset="0"/>
                <a:cs typeface="Arial" panose="020B0604020202020204" pitchFamily="34" charset="0"/>
              </a:rPr>
              <a:t>Faculty Hiring Initiative</a:t>
            </a:r>
          </a:p>
          <a:p>
            <a:pPr marL="365751">
              <a:lnSpc>
                <a:spcPct val="100000"/>
              </a:lnSpc>
              <a:spcBef>
                <a:spcPts val="0"/>
              </a:spcBef>
              <a:spcAft>
                <a:spcPts val="800"/>
              </a:spcAft>
            </a:pPr>
            <a:r>
              <a:rPr lang="en-US" sz="2667" dirty="0">
                <a:solidFill>
                  <a:srgbClr val="782F40"/>
                </a:solidFill>
                <a:latin typeface="Arial" panose="020B0604020202020204" pitchFamily="34" charset="0"/>
                <a:cs typeface="Arial" panose="020B0604020202020204" pitchFamily="34" charset="0"/>
              </a:rPr>
              <a:t>Metrics and </a:t>
            </a:r>
            <a:r>
              <a:rPr lang="en-US" sz="2667">
                <a:solidFill>
                  <a:srgbClr val="782F40"/>
                </a:solidFill>
                <a:latin typeface="Arial" panose="020B0604020202020204" pitchFamily="34" charset="0"/>
                <a:cs typeface="Arial" panose="020B0604020202020204" pitchFamily="34" charset="0"/>
              </a:rPr>
              <a:t>Rankings Handout</a:t>
            </a:r>
            <a:endParaRPr lang="en-US" dirty="0">
              <a:solidFill>
                <a:srgbClr val="000000"/>
              </a:solidFill>
              <a:latin typeface="Calibri"/>
              <a:cs typeface="Arial" panose="020B0604020202020204" pitchFamily="34" charset="0"/>
            </a:endParaRPr>
          </a:p>
        </p:txBody>
      </p:sp>
      <p:sp>
        <p:nvSpPr>
          <p:cNvPr id="2" name="Slide Number Placeholder 1"/>
          <p:cNvSpPr>
            <a:spLocks noGrp="1"/>
          </p:cNvSpPr>
          <p:nvPr>
            <p:ph type="sldNum" sz="quarter" idx="12"/>
          </p:nvPr>
        </p:nvSpPr>
        <p:spPr/>
        <p:txBody>
          <a:bodyPr/>
          <a:lstStyle/>
          <a:p>
            <a:pPr defTabSz="609585"/>
            <a:fld id="{82DA34B5-7C80-464F-9A62-3711C8F85D9D}" type="slidenum">
              <a:rPr lang="en-US">
                <a:solidFill>
                  <a:prstClr val="black">
                    <a:tint val="75000"/>
                  </a:prstClr>
                </a:solidFill>
                <a:latin typeface="Calibri" panose="020F0502020204030204"/>
              </a:rPr>
              <a:pPr defTabSz="609585"/>
              <a:t>2</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58572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DDA16BF-5867-47BC-9685-4F13110F5C8E}"/>
              </a:ext>
            </a:extLst>
          </p:cNvPr>
          <p:cNvSpPr txBox="1">
            <a:spLocks/>
          </p:cNvSpPr>
          <p:nvPr/>
        </p:nvSpPr>
        <p:spPr>
          <a:xfrm>
            <a:off x="1017051" y="645945"/>
            <a:ext cx="10131673" cy="9722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914377"/>
            <a:r>
              <a:rPr lang="en-US" sz="4267" b="1" cap="all" dirty="0">
                <a:solidFill>
                  <a:srgbClr val="782F40"/>
                </a:solidFill>
                <a:latin typeface="Arial" panose="020B0604020202020204" pitchFamily="34" charset="0"/>
                <a:cs typeface="Arial" panose="020B0604020202020204" pitchFamily="34" charset="0"/>
              </a:rPr>
              <a:t>Strategic Plan Update</a:t>
            </a:r>
            <a:endParaRPr lang="en-US" sz="4400" dirty="0">
              <a:solidFill>
                <a:prstClr val="black"/>
              </a:solidFill>
              <a:latin typeface="Calibri Light" panose="020F0302020204030204"/>
            </a:endParaRPr>
          </a:p>
        </p:txBody>
      </p:sp>
      <p:sp>
        <p:nvSpPr>
          <p:cNvPr id="5" name="Content Placeholder 4">
            <a:extLst>
              <a:ext uri="{FF2B5EF4-FFF2-40B4-BE49-F238E27FC236}">
                <a16:creationId xmlns:a16="http://schemas.microsoft.com/office/drawing/2014/main" id="{37181B43-1474-384F-8E06-82BBD7108D34}"/>
              </a:ext>
            </a:extLst>
          </p:cNvPr>
          <p:cNvSpPr>
            <a:spLocks noGrp="1"/>
          </p:cNvSpPr>
          <p:nvPr>
            <p:ph idx="1"/>
          </p:nvPr>
        </p:nvSpPr>
        <p:spPr>
          <a:xfrm>
            <a:off x="159459" y="4210772"/>
            <a:ext cx="11846859" cy="2381713"/>
          </a:xfrm>
        </p:spPr>
        <p:txBody>
          <a:bodyPr>
            <a:noAutofit/>
          </a:bodyPr>
          <a:lstStyle/>
          <a:p>
            <a:pPr lvl="1" fontAlgn="base">
              <a:spcBef>
                <a:spcPts val="0"/>
              </a:spcBef>
              <a:spcAft>
                <a:spcPts val="1600"/>
              </a:spcAft>
            </a:pPr>
            <a:r>
              <a:rPr lang="en-US" sz="2667" dirty="0">
                <a:solidFill>
                  <a:srgbClr val="782F40"/>
                </a:solidFill>
                <a:latin typeface="Arial" panose="020B0604020202020204" pitchFamily="34" charset="0"/>
                <a:cs typeface="Arial" panose="020B0604020202020204" pitchFamily="34" charset="0"/>
              </a:rPr>
              <a:t>Completed draft metrics and initiatives (next slides)</a:t>
            </a:r>
          </a:p>
          <a:p>
            <a:pPr lvl="1" fontAlgn="base">
              <a:spcBef>
                <a:spcPts val="0"/>
              </a:spcBef>
              <a:spcAft>
                <a:spcPts val="1600"/>
              </a:spcAft>
            </a:pPr>
            <a:r>
              <a:rPr lang="en-US" sz="2667" dirty="0">
                <a:solidFill>
                  <a:srgbClr val="782F40"/>
                </a:solidFill>
                <a:latin typeface="Arial" panose="020B0604020202020204" pitchFamily="34" charset="0"/>
                <a:cs typeface="Arial" panose="020B0604020202020204" pitchFamily="34" charset="0"/>
              </a:rPr>
              <a:t>Colleges are aligning their efforts with university’s plan</a:t>
            </a:r>
          </a:p>
          <a:p>
            <a:pPr lvl="1" fontAlgn="base">
              <a:spcBef>
                <a:spcPts val="0"/>
              </a:spcBef>
              <a:spcAft>
                <a:spcPts val="1600"/>
              </a:spcAft>
            </a:pPr>
            <a:r>
              <a:rPr lang="en-US" sz="2667" dirty="0">
                <a:solidFill>
                  <a:srgbClr val="782F40"/>
                </a:solidFill>
                <a:latin typeface="Arial" panose="020B0604020202020204" pitchFamily="34" charset="0"/>
                <a:cs typeface="Arial" panose="020B0604020202020204" pitchFamily="34" charset="0"/>
              </a:rPr>
              <a:t>University-wide work groups are drafting action plans for key initiatives</a:t>
            </a:r>
          </a:p>
          <a:p>
            <a:pPr lvl="1" fontAlgn="base">
              <a:spcBef>
                <a:spcPts val="0"/>
              </a:spcBef>
              <a:spcAft>
                <a:spcPts val="1600"/>
              </a:spcAft>
            </a:pPr>
            <a:r>
              <a:rPr lang="en-US" sz="2667" dirty="0">
                <a:solidFill>
                  <a:srgbClr val="782F40"/>
                </a:solidFill>
                <a:latin typeface="Arial" panose="020B0604020202020204" pitchFamily="34" charset="0"/>
                <a:cs typeface="Arial" panose="020B0604020202020204" pitchFamily="34" charset="0"/>
              </a:rPr>
              <a:t>Will continue to guide resource allocation as plan is implemented</a:t>
            </a:r>
            <a:endParaRPr lang="en-US" sz="2667" dirty="0"/>
          </a:p>
        </p:txBody>
      </p:sp>
      <p:pic>
        <p:nvPicPr>
          <p:cNvPr id="7" name="Picture 6">
            <a:extLst>
              <a:ext uri="{FF2B5EF4-FFF2-40B4-BE49-F238E27FC236}">
                <a16:creationId xmlns:a16="http://schemas.microsoft.com/office/drawing/2014/main" id="{4669D724-C65B-744C-B21D-7AC972E8CB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1405" y="1618150"/>
            <a:ext cx="8217096" cy="2401591"/>
          </a:xfrm>
          <a:prstGeom prst="rect">
            <a:avLst/>
          </a:prstGeom>
        </p:spPr>
      </p:pic>
    </p:spTree>
    <p:extLst>
      <p:ext uri="{BB962C8B-B14F-4D97-AF65-F5344CB8AC3E}">
        <p14:creationId xmlns:p14="http://schemas.microsoft.com/office/powerpoint/2010/main" val="1607776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CCCADB-EE1E-6A43-B11D-441A4FA68F03}"/>
              </a:ext>
            </a:extLst>
          </p:cNvPr>
          <p:cNvSpPr>
            <a:spLocks noGrp="1"/>
          </p:cNvSpPr>
          <p:nvPr>
            <p:ph type="sldNum" sz="quarter" idx="12"/>
          </p:nvPr>
        </p:nvSpPr>
        <p:spPr>
          <a:xfrm>
            <a:off x="8610600" y="6356350"/>
            <a:ext cx="2743200" cy="365125"/>
          </a:xfrm>
        </p:spPr>
        <p:txBody>
          <a:bodyPr vert="horz" lIns="121920" tIns="60960" rIns="121920" bIns="60960" rtlCol="0" anchor="ctr">
            <a:normAutofit/>
          </a:bodyPr>
          <a:lstStyle/>
          <a:p>
            <a:pPr defTabSz="1219170">
              <a:lnSpc>
                <a:spcPct val="90000"/>
              </a:lnSpc>
              <a:spcAft>
                <a:spcPts val="800"/>
              </a:spcAft>
            </a:pPr>
            <a:fld id="{82DA34B5-7C80-464F-9A62-3711C8F85D9D}" type="slidenum">
              <a:rPr lang="en-US" sz="1600">
                <a:solidFill>
                  <a:srgbClr val="FFFFFF"/>
                </a:solidFill>
                <a:latin typeface="Calibri" panose="020F0502020204030204"/>
              </a:rPr>
              <a:pPr defTabSz="1219170">
                <a:lnSpc>
                  <a:spcPct val="90000"/>
                </a:lnSpc>
                <a:spcAft>
                  <a:spcPts val="800"/>
                </a:spcAft>
              </a:pPr>
              <a:t>4</a:t>
            </a:fld>
            <a:endParaRPr lang="en-US" sz="1600">
              <a:solidFill>
                <a:srgbClr val="FFFFFF"/>
              </a:solidFill>
              <a:latin typeface="Calibri" panose="020F0502020204030204"/>
            </a:endParaRPr>
          </a:p>
        </p:txBody>
      </p:sp>
      <p:sp>
        <p:nvSpPr>
          <p:cNvPr id="2" name="Content Placeholder 1"/>
          <p:cNvSpPr>
            <a:spLocks noGrp="1"/>
          </p:cNvSpPr>
          <p:nvPr>
            <p:ph idx="1"/>
          </p:nvPr>
        </p:nvSpPr>
        <p:spPr/>
        <p:txBody>
          <a:bodyPr/>
          <a:lstStyle/>
          <a:p>
            <a:endParaRPr lang="en-US"/>
          </a:p>
        </p:txBody>
      </p:sp>
      <p:pic>
        <p:nvPicPr>
          <p:cNvPr id="3" name="Picture 2"/>
          <p:cNvPicPr>
            <a:picLocks noChangeAspect="1"/>
          </p:cNvPicPr>
          <p:nvPr/>
        </p:nvPicPr>
        <p:blipFill>
          <a:blip r:embed="rId2"/>
          <a:stretch>
            <a:fillRect/>
          </a:stretch>
        </p:blipFill>
        <p:spPr>
          <a:xfrm>
            <a:off x="0" y="0"/>
            <a:ext cx="12201211" cy="6858000"/>
          </a:xfrm>
          <a:prstGeom prst="rect">
            <a:avLst/>
          </a:prstGeom>
        </p:spPr>
      </p:pic>
    </p:spTree>
    <p:extLst>
      <p:ext uri="{BB962C8B-B14F-4D97-AF65-F5344CB8AC3E}">
        <p14:creationId xmlns:p14="http://schemas.microsoft.com/office/powerpoint/2010/main" val="434148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83CD19-73B1-334E-B0E8-BDDD25644024}"/>
              </a:ext>
            </a:extLst>
          </p:cNvPr>
          <p:cNvSpPr>
            <a:spLocks noGrp="1"/>
          </p:cNvSpPr>
          <p:nvPr>
            <p:ph type="sldNum" sz="quarter" idx="12"/>
          </p:nvPr>
        </p:nvSpPr>
        <p:spPr>
          <a:xfrm>
            <a:off x="8610600" y="6356350"/>
            <a:ext cx="2743200" cy="365125"/>
          </a:xfrm>
        </p:spPr>
        <p:txBody>
          <a:bodyPr vert="horz" lIns="121920" tIns="60960" rIns="121920" bIns="60960" rtlCol="0" anchor="ctr">
            <a:normAutofit/>
          </a:bodyPr>
          <a:lstStyle/>
          <a:p>
            <a:pPr defTabSz="1219170">
              <a:lnSpc>
                <a:spcPct val="90000"/>
              </a:lnSpc>
              <a:spcAft>
                <a:spcPts val="800"/>
              </a:spcAft>
            </a:pPr>
            <a:fld id="{82DA34B5-7C80-464F-9A62-3711C8F85D9D}" type="slidenum">
              <a:rPr lang="en-US" sz="1600">
                <a:solidFill>
                  <a:srgbClr val="FFFFFF"/>
                </a:solidFill>
                <a:latin typeface="Calibri" panose="020F0502020204030204"/>
              </a:rPr>
              <a:pPr defTabSz="1219170">
                <a:lnSpc>
                  <a:spcPct val="90000"/>
                </a:lnSpc>
                <a:spcAft>
                  <a:spcPts val="800"/>
                </a:spcAft>
              </a:pPr>
              <a:t>5</a:t>
            </a:fld>
            <a:endParaRPr lang="en-US" sz="1600">
              <a:solidFill>
                <a:srgbClr val="FFFFFF"/>
              </a:solidFill>
              <a:latin typeface="Calibri" panose="020F0502020204030204"/>
            </a:endParaRPr>
          </a:p>
        </p:txBody>
      </p:sp>
      <p:sp>
        <p:nvSpPr>
          <p:cNvPr id="2" name="Content Placeholder 1"/>
          <p:cNvSpPr>
            <a:spLocks noGrp="1"/>
          </p:cNvSpPr>
          <p:nvPr>
            <p:ph idx="1"/>
          </p:nvPr>
        </p:nvSpPr>
        <p:spPr/>
        <p:txBody>
          <a:bodyPr/>
          <a:lstStyle/>
          <a:p>
            <a:endParaRPr lang="en-US"/>
          </a:p>
        </p:txBody>
      </p:sp>
      <p:pic>
        <p:nvPicPr>
          <p:cNvPr id="3" name="Picture 2"/>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8765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365125"/>
            <a:ext cx="10515600" cy="1325563"/>
          </a:xfrm>
        </p:spPr>
        <p:txBody>
          <a:bodyPr>
            <a:normAutofit/>
          </a:bodyPr>
          <a:lstStyle/>
          <a:p>
            <a:pPr algn="ctr"/>
            <a:r>
              <a:rPr lang="en-US" sz="4267" b="1" cap="all" dirty="0">
                <a:solidFill>
                  <a:srgbClr val="782F40"/>
                </a:solidFill>
                <a:latin typeface="Arial" panose="020B0604020202020204" pitchFamily="34" charset="0"/>
                <a:cs typeface="Arial" panose="020B0604020202020204" pitchFamily="34" charset="0"/>
              </a:rPr>
              <a:t>Branding Update</a:t>
            </a:r>
          </a:p>
        </p:txBody>
      </p:sp>
      <p:sp>
        <p:nvSpPr>
          <p:cNvPr id="11" name="Content Placeholder 3"/>
          <p:cNvSpPr>
            <a:spLocks noGrp="1"/>
          </p:cNvSpPr>
          <p:nvPr>
            <p:ph sz="half" idx="4294967295"/>
          </p:nvPr>
        </p:nvSpPr>
        <p:spPr>
          <a:xfrm>
            <a:off x="486259" y="1458305"/>
            <a:ext cx="11219481" cy="3589867"/>
          </a:xfrm>
          <a:prstGeom prst="rect">
            <a:avLst/>
          </a:prstGeom>
        </p:spPr>
        <p:txBody>
          <a:bodyPr anchor="ctr">
            <a:noAutofit/>
          </a:bodyPr>
          <a:lstStyle/>
          <a:p>
            <a:pPr>
              <a:spcBef>
                <a:spcPts val="1800"/>
              </a:spcBef>
            </a:pPr>
            <a:r>
              <a:rPr lang="en-US" sz="2667" dirty="0">
                <a:solidFill>
                  <a:srgbClr val="782F40"/>
                </a:solidFill>
                <a:latin typeface="Arial" panose="020B0604020202020204" pitchFamily="34" charset="0"/>
                <a:cs typeface="Arial" panose="020B0604020202020204" pitchFamily="34" charset="0"/>
              </a:rPr>
              <a:t>The strategic plan asks us to – “Promote and enhance FSU’s reputation”</a:t>
            </a:r>
          </a:p>
          <a:p>
            <a:pPr>
              <a:spcBef>
                <a:spcPts val="1800"/>
              </a:spcBef>
            </a:pPr>
            <a:r>
              <a:rPr lang="en-US" sz="2667" dirty="0">
                <a:solidFill>
                  <a:srgbClr val="782F40"/>
                </a:solidFill>
                <a:latin typeface="Arial" panose="020B0604020202020204" pitchFamily="34" charset="0"/>
                <a:cs typeface="Arial" panose="020B0604020202020204" pitchFamily="34" charset="0"/>
              </a:rPr>
              <a:t>Create and disseminate “</a:t>
            </a:r>
            <a:r>
              <a:rPr lang="en-US" sz="2667" i="1" dirty="0">
                <a:solidFill>
                  <a:srgbClr val="782F40"/>
                </a:solidFill>
                <a:latin typeface="Arial" panose="020B0604020202020204" pitchFamily="34" charset="0"/>
                <a:cs typeface="Arial" panose="020B0604020202020204" pitchFamily="34" charset="0"/>
              </a:rPr>
              <a:t>a global identity for FSU that reflects the university's impressive academic strengths and achievements”</a:t>
            </a:r>
          </a:p>
          <a:p>
            <a:pPr>
              <a:spcBef>
                <a:spcPts val="1800"/>
              </a:spcBef>
            </a:pPr>
            <a:r>
              <a:rPr lang="en-US" sz="2667" dirty="0">
                <a:solidFill>
                  <a:srgbClr val="782F40"/>
                </a:solidFill>
                <a:latin typeface="Arial" panose="020B0604020202020204" pitchFamily="34" charset="0"/>
                <a:cs typeface="Arial" panose="020B0604020202020204" pitchFamily="34" charset="0"/>
              </a:rPr>
              <a:t>FSU has also joined </a:t>
            </a:r>
            <a:r>
              <a:rPr lang="en-US" sz="2667" i="1" dirty="0">
                <a:solidFill>
                  <a:srgbClr val="782F40"/>
                </a:solidFill>
                <a:latin typeface="Arial" panose="020B0604020202020204" pitchFamily="34" charset="0"/>
                <a:cs typeface="Arial" panose="020B0604020202020204" pitchFamily="34" charset="0"/>
              </a:rPr>
              <a:t>The Conversation</a:t>
            </a:r>
            <a:r>
              <a:rPr lang="en-US" sz="2667" dirty="0">
                <a:solidFill>
                  <a:srgbClr val="782F40"/>
                </a:solidFill>
                <a:latin typeface="Arial" panose="020B0604020202020204" pitchFamily="34" charset="0"/>
                <a:cs typeface="Arial" panose="020B0604020202020204" pitchFamily="34" charset="0"/>
              </a:rPr>
              <a:t>, </a:t>
            </a:r>
            <a:r>
              <a:rPr lang="en-US" sz="2667">
                <a:solidFill>
                  <a:srgbClr val="782F40"/>
                </a:solidFill>
                <a:latin typeface="Arial" panose="020B0604020202020204" pitchFamily="34" charset="0"/>
                <a:cs typeface="Arial" panose="020B0604020202020204" pitchFamily="34" charset="0"/>
              </a:rPr>
              <a:t>a non-profit which </a:t>
            </a:r>
            <a:r>
              <a:rPr lang="en-US" sz="2667" dirty="0">
                <a:solidFill>
                  <a:srgbClr val="782F40"/>
                </a:solidFill>
                <a:latin typeface="Arial" panose="020B0604020202020204" pitchFamily="34" charset="0"/>
                <a:cs typeface="Arial" panose="020B0604020202020204" pitchFamily="34" charset="0"/>
              </a:rPr>
              <a:t>helps faculty members share their scholarly expertise with wider public (see handout)</a:t>
            </a:r>
          </a:p>
          <a:p>
            <a:pPr lvl="1">
              <a:spcBef>
                <a:spcPts val="1800"/>
              </a:spcBef>
            </a:pPr>
            <a:r>
              <a:rPr lang="en-US" sz="2267" dirty="0">
                <a:solidFill>
                  <a:srgbClr val="782F40"/>
                </a:solidFill>
                <a:latin typeface="Arial" panose="020B0604020202020204" pitchFamily="34" charset="0"/>
                <a:cs typeface="Arial" panose="020B0604020202020204" pitchFamily="34" charset="0"/>
              </a:rPr>
              <a:t>Will be on campus April 16</a:t>
            </a:r>
            <a:r>
              <a:rPr lang="en-US" sz="2267" baseline="30000" dirty="0">
                <a:solidFill>
                  <a:srgbClr val="782F40"/>
                </a:solidFill>
                <a:latin typeface="Arial" panose="020B0604020202020204" pitchFamily="34" charset="0"/>
                <a:cs typeface="Arial" panose="020B0604020202020204" pitchFamily="34" charset="0"/>
              </a:rPr>
              <a:t>th</a:t>
            </a:r>
            <a:r>
              <a:rPr lang="en-US" sz="2267" dirty="0">
                <a:solidFill>
                  <a:srgbClr val="782F40"/>
                </a:solidFill>
                <a:latin typeface="Arial" panose="020B0604020202020204" pitchFamily="34" charset="0"/>
                <a:cs typeface="Arial" panose="020B0604020202020204" pitchFamily="34" charset="0"/>
              </a:rPr>
              <a:t> &amp; 17</a:t>
            </a:r>
            <a:r>
              <a:rPr lang="en-US" sz="2267" baseline="30000" dirty="0">
                <a:solidFill>
                  <a:srgbClr val="782F40"/>
                </a:solidFill>
                <a:latin typeface="Arial" panose="020B0604020202020204" pitchFamily="34" charset="0"/>
                <a:cs typeface="Arial" panose="020B0604020202020204" pitchFamily="34" charset="0"/>
              </a:rPr>
              <a:t>th</a:t>
            </a:r>
            <a:r>
              <a:rPr lang="en-US" sz="2267" dirty="0">
                <a:solidFill>
                  <a:srgbClr val="782F40"/>
                </a:solidFill>
                <a:latin typeface="Arial" panose="020B0604020202020204" pitchFamily="34" charset="0"/>
                <a:cs typeface="Arial" panose="020B0604020202020204" pitchFamily="34" charset="0"/>
              </a:rPr>
              <a:t> to start meeting with faculty members </a:t>
            </a:r>
          </a:p>
          <a:p>
            <a:pPr lvl="1">
              <a:spcBef>
                <a:spcPts val="1800"/>
              </a:spcBef>
            </a:pPr>
            <a:endParaRPr lang="en-US" sz="2267" i="1" dirty="0">
              <a:solidFill>
                <a:srgbClr val="782F40"/>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82DA34B5-7C80-464F-9A62-3711C8F85D9D}" type="slidenum">
              <a:rPr lang="en-US" smtClean="0"/>
              <a:t>6</a:t>
            </a:fld>
            <a:endParaRPr lang="en-US" dirty="0"/>
          </a:p>
        </p:txBody>
      </p:sp>
      <p:pic>
        <p:nvPicPr>
          <p:cNvPr id="2052" name="Picture 4" descr="Image result for bvk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5184696"/>
            <a:ext cx="3202495" cy="16733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89971" y="5184697"/>
            <a:ext cx="7657171" cy="1569660"/>
          </a:xfrm>
          <a:prstGeom prst="rect">
            <a:avLst/>
          </a:prstGeom>
          <a:noFill/>
        </p:spPr>
        <p:txBody>
          <a:bodyPr wrap="square" rtlCol="0">
            <a:spAutoFit/>
          </a:bodyPr>
          <a:lstStyle/>
          <a:p>
            <a:r>
              <a:rPr lang="en-US" sz="3200" dirty="0">
                <a:solidFill>
                  <a:srgbClr val="782F40"/>
                </a:solidFill>
                <a:latin typeface="Arial" panose="020B0604020202020204" pitchFamily="34" charset="0"/>
                <a:cs typeface="Arial" panose="020B0604020202020204" pitchFamily="34" charset="0"/>
              </a:rPr>
              <a:t>BVK, a Top 25 national branding firm, has been hired to help FSU craft and test branding, key narratives, and strategies.</a:t>
            </a:r>
          </a:p>
        </p:txBody>
      </p:sp>
      <p:sp>
        <p:nvSpPr>
          <p:cNvPr id="4" name="Rectangle 3"/>
          <p:cNvSpPr/>
          <p:nvPr/>
        </p:nvSpPr>
        <p:spPr>
          <a:xfrm>
            <a:off x="3202493" y="5184696"/>
            <a:ext cx="7844648" cy="1673304"/>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Tree>
    <p:extLst>
      <p:ext uri="{BB962C8B-B14F-4D97-AF65-F5344CB8AC3E}">
        <p14:creationId xmlns:p14="http://schemas.microsoft.com/office/powerpoint/2010/main" val="320971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74712" y="514350"/>
            <a:ext cx="6900522" cy="5842001"/>
          </a:xfrm>
        </p:spPr>
        <p:txBody>
          <a:bodyPr anchor="ctr">
            <a:noAutofit/>
          </a:bodyPr>
          <a:lstStyle/>
          <a:p>
            <a:pPr>
              <a:spcBef>
                <a:spcPts val="0"/>
              </a:spcBef>
              <a:spcAft>
                <a:spcPts val="800"/>
              </a:spcAft>
            </a:pPr>
            <a:r>
              <a:rPr lang="en-US" sz="3200" dirty="0">
                <a:solidFill>
                  <a:srgbClr val="782F40"/>
                </a:solidFill>
                <a:latin typeface="Arial" panose="020B0604020202020204" pitchFamily="34" charset="0"/>
                <a:cs typeface="Arial" panose="020B0604020202020204" pitchFamily="34" charset="0"/>
              </a:rPr>
              <a:t>We continue to be recognized as a national leader in student success</a:t>
            </a:r>
            <a:endParaRPr lang="en-US" sz="3200" b="1" cap="all" dirty="0">
              <a:solidFill>
                <a:srgbClr val="782F40"/>
              </a:solidFill>
              <a:latin typeface="Calibri"/>
              <a:cs typeface="Arial" panose="020B0604020202020204" pitchFamily="34" charset="0"/>
            </a:endParaRPr>
          </a:p>
          <a:p>
            <a:pPr>
              <a:spcAft>
                <a:spcPts val="800"/>
              </a:spcAft>
            </a:pPr>
            <a:r>
              <a:rPr lang="en-US" sz="3200" dirty="0">
                <a:solidFill>
                  <a:srgbClr val="782F40"/>
                </a:solidFill>
                <a:latin typeface="Arial" panose="020B0604020202020204" pitchFamily="34" charset="0"/>
                <a:cs typeface="Arial" panose="020B0604020202020204" pitchFamily="34" charset="0"/>
              </a:rPr>
              <a:t>Record student success (top 15):</a:t>
            </a:r>
          </a:p>
          <a:p>
            <a:pPr lvl="1">
              <a:spcAft>
                <a:spcPts val="800"/>
              </a:spcAft>
            </a:pPr>
            <a:r>
              <a:rPr lang="en-US" sz="2800" dirty="0">
                <a:solidFill>
                  <a:srgbClr val="782F40"/>
                </a:solidFill>
                <a:latin typeface="Arial" panose="020B0604020202020204" pitchFamily="34" charset="0"/>
                <a:cs typeface="Arial" panose="020B0604020202020204" pitchFamily="34" charset="0"/>
              </a:rPr>
              <a:t>2017 retention rate up to 94% </a:t>
            </a:r>
          </a:p>
          <a:p>
            <a:pPr lvl="1">
              <a:spcAft>
                <a:spcPts val="800"/>
              </a:spcAft>
            </a:pPr>
            <a:r>
              <a:rPr lang="en-US" sz="2800" dirty="0">
                <a:solidFill>
                  <a:srgbClr val="782F40"/>
                </a:solidFill>
                <a:latin typeface="Arial" panose="020B0604020202020204" pitchFamily="34" charset="0"/>
                <a:cs typeface="Arial" panose="020B0604020202020204" pitchFamily="34" charset="0"/>
              </a:rPr>
              <a:t>4-year graduation rate up to 68% (just ahead of UF for first time)</a:t>
            </a:r>
          </a:p>
          <a:p>
            <a:pPr>
              <a:spcAft>
                <a:spcPts val="800"/>
              </a:spcAft>
            </a:pPr>
            <a:r>
              <a:rPr lang="en-US" sz="3200" dirty="0">
                <a:solidFill>
                  <a:srgbClr val="782F40"/>
                </a:solidFill>
                <a:latin typeface="Arial" panose="020B0604020202020204" pitchFamily="34" charset="0"/>
                <a:cs typeface="Arial" panose="020B0604020202020204" pitchFamily="34" charset="0"/>
              </a:rPr>
              <a:t>Performance-based funding shifting from 6 to 4-year grad rates this year</a:t>
            </a:r>
          </a:p>
          <a:p>
            <a:pPr lvl="1">
              <a:spcAft>
                <a:spcPts val="800"/>
              </a:spcAft>
            </a:pPr>
            <a:r>
              <a:rPr lang="en-US" sz="2800" dirty="0">
                <a:solidFill>
                  <a:srgbClr val="782F40"/>
                </a:solidFill>
                <a:latin typeface="Arial" panose="020B0604020202020204" pitchFamily="34" charset="0"/>
                <a:cs typeface="Arial" panose="020B0604020202020204" pitchFamily="34" charset="0"/>
              </a:rPr>
              <a:t>Working with departments to support their efforts to elevate student success</a:t>
            </a:r>
          </a:p>
          <a:p>
            <a:pPr lvl="1">
              <a:spcAft>
                <a:spcPts val="800"/>
              </a:spcAft>
            </a:pPr>
            <a:endParaRPr lang="en-US" sz="2800" dirty="0">
              <a:solidFill>
                <a:srgbClr val="782F40"/>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pPr defTabSz="609585"/>
            <a:fld id="{82DA34B5-7C80-464F-9A62-3711C8F85D9D}" type="slidenum">
              <a:rPr lang="en-US">
                <a:solidFill>
                  <a:prstClr val="black">
                    <a:tint val="75000"/>
                  </a:prstClr>
                </a:solidFill>
                <a:latin typeface="Calibri" panose="020F0502020204030204"/>
              </a:rPr>
              <a:pPr defTabSz="609585"/>
              <a:t>7</a:t>
            </a:fld>
            <a:endParaRPr lang="en-US" dirty="0">
              <a:solidFill>
                <a:prstClr val="black">
                  <a:tint val="75000"/>
                </a:prstClr>
              </a:solidFill>
              <a:latin typeface="Calibri" panose="020F0502020204030204"/>
            </a:endParaRPr>
          </a:p>
        </p:txBody>
      </p:sp>
      <p:pic>
        <p:nvPicPr>
          <p:cNvPr id="7" name="Picture 6">
            <a:extLst>
              <a:ext uri="{FF2B5EF4-FFF2-40B4-BE49-F238E27FC236}">
                <a16:creationId xmlns:a16="http://schemas.microsoft.com/office/drawing/2014/main" id="{46EC031F-558D-BE41-8B8F-45285F3FB657}"/>
              </a:ext>
            </a:extLst>
          </p:cNvPr>
          <p:cNvPicPr>
            <a:picLocks noChangeAspect="1"/>
          </p:cNvPicPr>
          <p:nvPr/>
        </p:nvPicPr>
        <p:blipFill>
          <a:blip r:embed="rId3"/>
          <a:stretch>
            <a:fillRect/>
          </a:stretch>
        </p:blipFill>
        <p:spPr>
          <a:xfrm>
            <a:off x="7233660" y="4776999"/>
            <a:ext cx="4668530" cy="929986"/>
          </a:xfrm>
          <a:prstGeom prst="rect">
            <a:avLst/>
          </a:prstGeom>
        </p:spPr>
      </p:pic>
      <p:pic>
        <p:nvPicPr>
          <p:cNvPr id="3" name="Picture 2"/>
          <p:cNvPicPr>
            <a:picLocks noChangeAspect="1"/>
          </p:cNvPicPr>
          <p:nvPr/>
        </p:nvPicPr>
        <p:blipFill>
          <a:blip r:embed="rId4"/>
          <a:stretch>
            <a:fillRect/>
          </a:stretch>
        </p:blipFill>
        <p:spPr>
          <a:xfrm>
            <a:off x="7075234" y="841604"/>
            <a:ext cx="4826956" cy="3286029"/>
          </a:xfrm>
          <a:prstGeom prst="rect">
            <a:avLst/>
          </a:prstGeom>
        </p:spPr>
      </p:pic>
    </p:spTree>
    <p:extLst>
      <p:ext uri="{BB962C8B-B14F-4D97-AF65-F5344CB8AC3E}">
        <p14:creationId xmlns:p14="http://schemas.microsoft.com/office/powerpoint/2010/main" val="3425848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305301" y="16349"/>
            <a:ext cx="7886699" cy="6858000"/>
          </a:xfrm>
        </p:spPr>
        <p:txBody>
          <a:bodyPr anchor="ctr">
            <a:noAutofit/>
          </a:bodyPr>
          <a:lstStyle/>
          <a:p>
            <a:pPr marL="0" indent="0" algn="ctr">
              <a:spcBef>
                <a:spcPts val="0"/>
              </a:spcBef>
              <a:spcAft>
                <a:spcPts val="800"/>
              </a:spcAft>
              <a:buNone/>
            </a:pPr>
            <a:r>
              <a:rPr lang="en-US" sz="2250" b="1" cap="all" dirty="0">
                <a:solidFill>
                  <a:srgbClr val="782F40"/>
                </a:solidFill>
                <a:latin typeface="Arial" panose="020B0604020202020204" pitchFamily="34" charset="0"/>
                <a:cs typeface="Arial" panose="020B0604020202020204" pitchFamily="34" charset="0"/>
              </a:rPr>
              <a:t>Some Student Success Questions to Consider</a:t>
            </a:r>
          </a:p>
          <a:p>
            <a:pPr marL="0" indent="0">
              <a:lnSpc>
                <a:spcPct val="100000"/>
              </a:lnSpc>
              <a:spcAft>
                <a:spcPts val="400"/>
              </a:spcAft>
              <a:buNone/>
            </a:pPr>
            <a:r>
              <a:rPr lang="en-US" sz="2200" dirty="0">
                <a:solidFill>
                  <a:srgbClr val="782F40"/>
                </a:solidFill>
                <a:latin typeface="Arial" panose="020B0604020202020204" pitchFamily="34" charset="0"/>
                <a:cs typeface="Arial" panose="020B0604020202020204" pitchFamily="34" charset="0"/>
              </a:rPr>
              <a:t>Are students able to get what they need from our curriculum?</a:t>
            </a:r>
          </a:p>
          <a:p>
            <a:pPr lvl="1">
              <a:lnSpc>
                <a:spcPct val="100000"/>
              </a:lnSpc>
              <a:spcAft>
                <a:spcPts val="400"/>
              </a:spcAft>
            </a:pPr>
            <a:r>
              <a:rPr lang="en-US" sz="2200" dirty="0">
                <a:solidFill>
                  <a:srgbClr val="782F40"/>
                </a:solidFill>
                <a:latin typeface="Arial" panose="020B0604020202020204" pitchFamily="34" charset="0"/>
                <a:cs typeface="Arial" panose="020B0604020202020204" pitchFamily="34" charset="0"/>
              </a:rPr>
              <a:t>Are we offering enough seats? </a:t>
            </a:r>
          </a:p>
          <a:p>
            <a:pPr lvl="1">
              <a:lnSpc>
                <a:spcPct val="100000"/>
              </a:lnSpc>
              <a:spcAft>
                <a:spcPts val="400"/>
              </a:spcAft>
            </a:pPr>
            <a:r>
              <a:rPr lang="en-US" sz="2200" dirty="0">
                <a:solidFill>
                  <a:srgbClr val="782F40"/>
                </a:solidFill>
                <a:latin typeface="Arial" panose="020B0604020202020204" pitchFamily="34" charset="0"/>
                <a:cs typeface="Arial" panose="020B0604020202020204" pitchFamily="34" charset="0"/>
              </a:rPr>
              <a:t>Do we have our pre/co-requisites in order? </a:t>
            </a:r>
          </a:p>
          <a:p>
            <a:pPr lvl="1">
              <a:lnSpc>
                <a:spcPct val="100000"/>
              </a:lnSpc>
              <a:spcAft>
                <a:spcPts val="400"/>
              </a:spcAft>
            </a:pPr>
            <a:r>
              <a:rPr lang="en-US" sz="2200" dirty="0">
                <a:solidFill>
                  <a:srgbClr val="782F40"/>
                </a:solidFill>
                <a:latin typeface="Arial" panose="020B0604020202020204" pitchFamily="34" charset="0"/>
                <a:cs typeface="Arial" panose="020B0604020202020204" pitchFamily="34" charset="0"/>
              </a:rPr>
              <a:t>Are courses taught with enough frequency for students to advance? </a:t>
            </a:r>
          </a:p>
          <a:p>
            <a:pPr lvl="1">
              <a:lnSpc>
                <a:spcPct val="100000"/>
              </a:lnSpc>
              <a:spcAft>
                <a:spcPts val="400"/>
              </a:spcAft>
            </a:pPr>
            <a:r>
              <a:rPr lang="en-US" sz="2200" dirty="0">
                <a:solidFill>
                  <a:srgbClr val="782F40"/>
                </a:solidFill>
                <a:latin typeface="Arial" panose="020B0604020202020204" pitchFamily="34" charset="0"/>
                <a:cs typeface="Arial" panose="020B0604020202020204" pitchFamily="34" charset="0"/>
              </a:rPr>
              <a:t>Are the important classes taught at times where students can take them?</a:t>
            </a:r>
          </a:p>
          <a:p>
            <a:pPr lvl="1">
              <a:lnSpc>
                <a:spcPct val="100000"/>
              </a:lnSpc>
              <a:spcAft>
                <a:spcPts val="400"/>
              </a:spcAft>
            </a:pPr>
            <a:r>
              <a:rPr lang="en-US" sz="2200" dirty="0">
                <a:solidFill>
                  <a:srgbClr val="782F40"/>
                </a:solidFill>
                <a:latin typeface="Arial" panose="020B0604020202020204" pitchFamily="34" charset="0"/>
                <a:cs typeface="Arial" panose="020B0604020202020204" pitchFamily="34" charset="0"/>
              </a:rPr>
              <a:t>Where are students struggling in the curriculum, and how are we building learning experiences to ensure that all of our students are learning as much as possible?</a:t>
            </a:r>
          </a:p>
          <a:p>
            <a:pPr lvl="1">
              <a:lnSpc>
                <a:spcPct val="100000"/>
              </a:lnSpc>
              <a:spcAft>
                <a:spcPts val="400"/>
              </a:spcAft>
            </a:pPr>
            <a:r>
              <a:rPr lang="en-US" sz="2200" dirty="0">
                <a:solidFill>
                  <a:srgbClr val="782F40"/>
                </a:solidFill>
                <a:latin typeface="Arial" panose="020B0604020202020204" pitchFamily="34" charset="0"/>
                <a:cs typeface="Arial" panose="020B0604020202020204" pitchFamily="34" charset="0"/>
              </a:rPr>
              <a:t>Are we giving the right support to the most important, lower-division gateway courses that are foundational for later success?</a:t>
            </a:r>
          </a:p>
          <a:p>
            <a:pPr>
              <a:spcBef>
                <a:spcPts val="0"/>
              </a:spcBef>
              <a:spcAft>
                <a:spcPts val="800"/>
              </a:spcAft>
            </a:pPr>
            <a:endParaRPr lang="en-US" sz="1800" dirty="0">
              <a:solidFill>
                <a:srgbClr val="782F40"/>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pPr defTabSz="609585"/>
            <a:fld id="{82DA34B5-7C80-464F-9A62-3711C8F85D9D}" type="slidenum">
              <a:rPr lang="en-US">
                <a:solidFill>
                  <a:prstClr val="black">
                    <a:tint val="75000"/>
                  </a:prstClr>
                </a:solidFill>
                <a:latin typeface="Calibri" panose="020F0502020204030204"/>
              </a:rPr>
              <a:pPr defTabSz="609585"/>
              <a:t>8</a:t>
            </a:fld>
            <a:endParaRPr lang="en-US" dirty="0">
              <a:solidFill>
                <a:prstClr val="black">
                  <a:tint val="75000"/>
                </a:prstClr>
              </a:solidFill>
              <a:latin typeface="Calibri" panose="020F0502020204030204"/>
            </a:endParaRPr>
          </a:p>
        </p:txBody>
      </p:sp>
      <p:pic>
        <p:nvPicPr>
          <p:cNvPr id="8" name="Picture 7">
            <a:extLst>
              <a:ext uri="{FF2B5EF4-FFF2-40B4-BE49-F238E27FC236}">
                <a16:creationId xmlns:a16="http://schemas.microsoft.com/office/drawing/2014/main" id="{4D4D4512-F984-0342-93E8-4D86F69142E9}"/>
              </a:ext>
            </a:extLst>
          </p:cNvPr>
          <p:cNvPicPr>
            <a:picLocks noChangeAspect="1"/>
          </p:cNvPicPr>
          <p:nvPr/>
        </p:nvPicPr>
        <p:blipFill rotWithShape="1">
          <a:blip r:embed="rId3"/>
          <a:srcRect l="41676" r="24442"/>
          <a:stretch/>
        </p:blipFill>
        <p:spPr>
          <a:xfrm>
            <a:off x="21" y="16339"/>
            <a:ext cx="4163766" cy="6857990"/>
          </a:xfrm>
          <a:prstGeom prst="rect">
            <a:avLst/>
          </a:prstGeom>
          <a:effectLst/>
        </p:spPr>
      </p:pic>
    </p:spTree>
    <p:extLst>
      <p:ext uri="{BB962C8B-B14F-4D97-AF65-F5344CB8AC3E}">
        <p14:creationId xmlns:p14="http://schemas.microsoft.com/office/powerpoint/2010/main" val="210740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264334" y="993381"/>
            <a:ext cx="6692533" cy="3280312"/>
          </a:xfrm>
        </p:spPr>
        <p:txBody>
          <a:bodyPr anchor="ctr">
            <a:noAutofit/>
          </a:bodyPr>
          <a:lstStyle/>
          <a:p>
            <a:pPr>
              <a:spcBef>
                <a:spcPts val="0"/>
              </a:spcBef>
              <a:spcAft>
                <a:spcPts val="800"/>
              </a:spcAft>
            </a:pPr>
            <a:r>
              <a:rPr lang="en-US" sz="2667" dirty="0">
                <a:solidFill>
                  <a:srgbClr val="782F40"/>
                </a:solidFill>
                <a:latin typeface="Arial" panose="020B0604020202020204" pitchFamily="34" charset="0"/>
                <a:cs typeface="Arial" panose="020B0604020202020204" pitchFamily="34" charset="0"/>
              </a:rPr>
              <a:t>Record 51,016 freshman applications</a:t>
            </a:r>
          </a:p>
          <a:p>
            <a:r>
              <a:rPr lang="en-US" sz="2667" dirty="0">
                <a:solidFill>
                  <a:srgbClr val="782F40"/>
                </a:solidFill>
                <a:latin typeface="Arial" panose="020B0604020202020204" pitchFamily="34" charset="0"/>
                <a:cs typeface="Arial" panose="020B0604020202020204" pitchFamily="34" charset="0"/>
              </a:rPr>
              <a:t>Fall 2018 Admitted Student Profile:</a:t>
            </a:r>
            <a:r>
              <a:rPr lang="en-US" sz="2400" dirty="0">
                <a:solidFill>
                  <a:srgbClr val="782F40"/>
                </a:solidFill>
                <a:latin typeface="Arial" panose="020B0604020202020204" pitchFamily="34" charset="0"/>
                <a:cs typeface="Arial" panose="020B0604020202020204" pitchFamily="34" charset="0"/>
              </a:rPr>
              <a:t> </a:t>
            </a:r>
          </a:p>
          <a:p>
            <a:pPr lvl="1"/>
            <a:r>
              <a:rPr lang="en-US" sz="2667" dirty="0">
                <a:solidFill>
                  <a:srgbClr val="782F40"/>
                </a:solidFill>
                <a:latin typeface="Arial" panose="020B0604020202020204" pitchFamily="34" charset="0"/>
                <a:cs typeface="Arial" panose="020B0604020202020204" pitchFamily="34" charset="0"/>
              </a:rPr>
              <a:t>4.3 Avg. GPA  (4.1-4.5)</a:t>
            </a:r>
          </a:p>
          <a:p>
            <a:pPr lvl="1"/>
            <a:r>
              <a:rPr lang="en-US" sz="2667" dirty="0">
                <a:solidFill>
                  <a:srgbClr val="782F40"/>
                </a:solidFill>
                <a:latin typeface="Arial" panose="020B0604020202020204" pitchFamily="34" charset="0"/>
                <a:cs typeface="Arial" panose="020B0604020202020204" pitchFamily="34" charset="0"/>
              </a:rPr>
              <a:t>1340 Avg. SAT  (1290-1400)</a:t>
            </a:r>
          </a:p>
          <a:p>
            <a:pPr lvl="1"/>
            <a:r>
              <a:rPr lang="en-US" sz="2667" dirty="0">
                <a:solidFill>
                  <a:srgbClr val="782F40"/>
                </a:solidFill>
                <a:latin typeface="Arial" panose="020B0604020202020204" pitchFamily="34" charset="0"/>
                <a:cs typeface="Arial" panose="020B0604020202020204" pitchFamily="34" charset="0"/>
              </a:rPr>
              <a:t>30 Avg. ACT  (28-32)</a:t>
            </a:r>
          </a:p>
        </p:txBody>
      </p:sp>
      <p:pic>
        <p:nvPicPr>
          <p:cNvPr id="8" name="Content Placeholder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8902" y="1288789"/>
            <a:ext cx="3872084" cy="2581389"/>
          </a:xfrm>
          <a:prstGeom prst="rect">
            <a:avLst/>
          </a:prstGeom>
        </p:spPr>
      </p:pic>
      <p:sp>
        <p:nvSpPr>
          <p:cNvPr id="9" name="Rectangle 8"/>
          <p:cNvSpPr/>
          <p:nvPr/>
        </p:nvSpPr>
        <p:spPr>
          <a:xfrm>
            <a:off x="0" y="347217"/>
            <a:ext cx="12192000" cy="748988"/>
          </a:xfrm>
          <a:prstGeom prst="rect">
            <a:avLst/>
          </a:prstGeom>
        </p:spPr>
        <p:txBody>
          <a:bodyPr wrap="square">
            <a:spAutoFit/>
          </a:bodyPr>
          <a:lstStyle/>
          <a:p>
            <a:pPr algn="ctr" defTabSz="609585"/>
            <a:r>
              <a:rPr lang="en-US" sz="4267" b="1" cap="all" dirty="0">
                <a:solidFill>
                  <a:srgbClr val="782F40"/>
                </a:solidFill>
                <a:latin typeface="Arial" panose="020B0604020202020204" pitchFamily="34" charset="0"/>
                <a:cs typeface="Arial" panose="020B0604020202020204" pitchFamily="34" charset="0"/>
              </a:rPr>
              <a:t>Admissions update </a:t>
            </a:r>
            <a:endParaRPr lang="en-US" sz="4267" dirty="0">
              <a:solidFill>
                <a:prstClr val="black"/>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pPr defTabSz="609585"/>
            <a:fld id="{82DA34B5-7C80-464F-9A62-3711C8F85D9D}" type="slidenum">
              <a:rPr lang="en-US">
                <a:solidFill>
                  <a:prstClr val="black">
                    <a:tint val="75000"/>
                  </a:prstClr>
                </a:solidFill>
                <a:latin typeface="Calibri" panose="020F0502020204030204"/>
              </a:rPr>
              <a:pPr defTabSz="609585"/>
              <a:t>9</a:t>
            </a:fld>
            <a:endParaRPr lang="en-US">
              <a:solidFill>
                <a:prstClr val="black">
                  <a:tint val="75000"/>
                </a:prstClr>
              </a:solidFill>
              <a:latin typeface="Calibri" panose="020F0502020204030204"/>
            </a:endParaRPr>
          </a:p>
        </p:txBody>
      </p:sp>
      <p:sp>
        <p:nvSpPr>
          <p:cNvPr id="3" name="TextBox 2"/>
          <p:cNvSpPr txBox="1"/>
          <p:nvPr/>
        </p:nvSpPr>
        <p:spPr>
          <a:xfrm>
            <a:off x="232954" y="4084385"/>
            <a:ext cx="11959046" cy="2672591"/>
          </a:xfrm>
          <a:prstGeom prst="rect">
            <a:avLst/>
          </a:prstGeom>
          <a:noFill/>
        </p:spPr>
        <p:txBody>
          <a:bodyPr wrap="square" rtlCol="0">
            <a:spAutoFit/>
          </a:bodyPr>
          <a:lstStyle/>
          <a:p>
            <a:pPr defTabSz="609585">
              <a:spcBef>
                <a:spcPts val="1800"/>
              </a:spcBef>
              <a:spcAft>
                <a:spcPts val="1200"/>
              </a:spcAft>
            </a:pPr>
            <a:r>
              <a:rPr lang="en-US" sz="2667" dirty="0">
                <a:solidFill>
                  <a:srgbClr val="782F40"/>
                </a:solidFill>
                <a:latin typeface="Arial" panose="020B0604020202020204" pitchFamily="34" charset="0"/>
                <a:cs typeface="Arial" panose="020B0604020202020204" pitchFamily="34" charset="0"/>
              </a:rPr>
              <a:t>Graduate </a:t>
            </a:r>
            <a:r>
              <a:rPr lang="en-US" sz="2667">
                <a:solidFill>
                  <a:srgbClr val="782F40"/>
                </a:solidFill>
                <a:latin typeface="Arial" panose="020B0604020202020204" pitchFamily="34" charset="0"/>
                <a:cs typeface="Arial" panose="020B0604020202020204" pitchFamily="34" charset="0"/>
              </a:rPr>
              <a:t>and Medical Admissions</a:t>
            </a:r>
            <a:r>
              <a:rPr lang="en-US" sz="2667" dirty="0">
                <a:solidFill>
                  <a:srgbClr val="782F40"/>
                </a:solidFill>
                <a:latin typeface="Arial" panose="020B0604020202020204" pitchFamily="34" charset="0"/>
                <a:cs typeface="Arial" panose="020B0604020202020204" pitchFamily="34" charset="0"/>
              </a:rPr>
              <a:t>: </a:t>
            </a:r>
          </a:p>
          <a:p>
            <a:pPr marL="380990" indent="-380990" defTabSz="609585">
              <a:spcBef>
                <a:spcPts val="600"/>
              </a:spcBef>
              <a:spcAft>
                <a:spcPts val="1200"/>
              </a:spcAft>
              <a:buFont typeface="Arial" panose="020B0604020202020204" pitchFamily="34" charset="0"/>
              <a:buChar char="•"/>
            </a:pPr>
            <a:r>
              <a:rPr lang="en-US" sz="2400" dirty="0">
                <a:solidFill>
                  <a:srgbClr val="782F40"/>
                </a:solidFill>
                <a:latin typeface="Arial" panose="020B0604020202020204" pitchFamily="34" charset="0"/>
                <a:cs typeface="Arial" panose="020B0604020202020204" pitchFamily="34" charset="0"/>
              </a:rPr>
              <a:t>Record 7,200 applications for 120 spots in the MD program – among the most competitive in country. 1,600 applications for 50 spots in new PA program. </a:t>
            </a:r>
          </a:p>
          <a:p>
            <a:pPr marL="380990" indent="-380990" defTabSz="609585">
              <a:spcBef>
                <a:spcPts val="600"/>
              </a:spcBef>
              <a:spcAft>
                <a:spcPts val="1200"/>
              </a:spcAft>
              <a:buFont typeface="Arial" panose="020B0604020202020204" pitchFamily="34" charset="0"/>
              <a:buChar char="•"/>
            </a:pPr>
            <a:r>
              <a:rPr lang="en-US" sz="2400" dirty="0">
                <a:solidFill>
                  <a:srgbClr val="782F40"/>
                </a:solidFill>
                <a:latin typeface="Arial" panose="020B0604020202020204" pitchFamily="34" charset="0"/>
                <a:cs typeface="Arial" panose="020B0604020202020204" pitchFamily="34" charset="0"/>
              </a:rPr>
              <a:t>Graduate School applications continue to rise to near-record levels – due July 1</a:t>
            </a:r>
          </a:p>
          <a:p>
            <a:pPr marL="380990" indent="-380990" defTabSz="609585">
              <a:spcBef>
                <a:spcPts val="600"/>
              </a:spcBef>
              <a:spcAft>
                <a:spcPts val="1200"/>
              </a:spcAft>
              <a:buFont typeface="Arial" panose="020B0604020202020204" pitchFamily="34" charset="0"/>
              <a:buChar char="•"/>
            </a:pPr>
            <a:r>
              <a:rPr lang="en-US" sz="2400" dirty="0">
                <a:solidFill>
                  <a:srgbClr val="782F40"/>
                </a:solidFill>
                <a:latin typeface="Arial" panose="020B0604020202020204" pitchFamily="34" charset="0"/>
                <a:cs typeface="Arial" panose="020B0604020202020204" pitchFamily="34" charset="0"/>
              </a:rPr>
              <a:t>New graduate recruiters working with departments &amp; NC-SARA opens new markets</a:t>
            </a:r>
          </a:p>
        </p:txBody>
      </p:sp>
    </p:spTree>
    <p:extLst>
      <p:ext uri="{BB962C8B-B14F-4D97-AF65-F5344CB8AC3E}">
        <p14:creationId xmlns:p14="http://schemas.microsoft.com/office/powerpoint/2010/main" val="156271232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8686</TotalTime>
  <Words>1454</Words>
  <Application>Microsoft Macintosh PowerPoint</Application>
  <PresentationFormat>Widescreen</PresentationFormat>
  <Paragraphs>159</Paragraphs>
  <Slides>16</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1_Office Theme</vt:lpstr>
      <vt:lpstr>PowerPoint Presentation</vt:lpstr>
      <vt:lpstr>PowerPoint Presentation</vt:lpstr>
      <vt:lpstr>PowerPoint Presentation</vt:lpstr>
      <vt:lpstr>PowerPoint Presentation</vt:lpstr>
      <vt:lpstr>PowerPoint Presentation</vt:lpstr>
      <vt:lpstr>Branding Update</vt:lpstr>
      <vt:lpstr>PowerPoint Presentation</vt:lpstr>
      <vt:lpstr>PowerPoint Presentation</vt:lpstr>
      <vt:lpstr>PowerPoint Presentation</vt:lpstr>
      <vt:lpstr>Class size Initiative Update</vt:lpstr>
      <vt:lpstr>Class Size Initiative: Common Methods</vt:lpstr>
      <vt:lpstr>Standard Meeting TIME Initiative update</vt:lpstr>
      <vt:lpstr>Standard Meeting Times Initiative update</vt:lpstr>
      <vt:lpstr>Civic Literacy Requirement</vt:lpstr>
      <vt:lpstr>Faculty hiring update</vt:lpstr>
      <vt:lpstr>PowerPoint Presentation</vt:lpstr>
    </vt:vector>
  </TitlesOfParts>
  <Company>Florida State University</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 Burnette</dc:creator>
  <cp:lastModifiedBy>Joe O'Shea</cp:lastModifiedBy>
  <cp:revision>66</cp:revision>
  <dcterms:created xsi:type="dcterms:W3CDTF">2018-02-22T01:52:54Z</dcterms:created>
  <dcterms:modified xsi:type="dcterms:W3CDTF">2018-03-19T15:53:26Z</dcterms:modified>
</cp:coreProperties>
</file>