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6" r:id="rId3"/>
    <p:sldId id="277" r:id="rId4"/>
    <p:sldId id="271" r:id="rId5"/>
    <p:sldId id="273" r:id="rId6"/>
    <p:sldId id="275" r:id="rId7"/>
    <p:sldId id="274" r:id="rId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B8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92" autoAdjust="0"/>
    <p:restoredTop sz="94641" autoAdjust="0"/>
  </p:normalViewPr>
  <p:slideViewPr>
    <p:cSldViewPr snapToGrid="0" snapToObjects="1">
      <p:cViewPr varScale="1">
        <p:scale>
          <a:sx n="123" d="100"/>
          <a:sy n="123" d="100"/>
        </p:scale>
        <p:origin x="184" y="94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mriley/Documents/Keen214_Sep07_Lite/Dean_Grad_School_Aug_2017/Copy%20of%20Copy%20of%20Applications_fall_2023_BOT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/>
              <a:t>Fall Graduate Applications (excluding Law+Medicine)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spPr>
            <a:ln w="34925" cap="rnd">
              <a:solidFill>
                <a:srgbClr val="C00000"/>
              </a:solidFill>
              <a:round/>
            </a:ln>
            <a:effectLst>
              <a:outerShdw blurRad="57150" dist="19050" dir="5400000" algn="ctr" rotWithShape="0">
                <a:schemeClr val="bg1">
                  <a:alpha val="63000"/>
                </a:scheme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31750">
                <a:solidFill>
                  <a:srgbClr val="FFC000"/>
                </a:solidFill>
                <a:round/>
              </a:ln>
              <a:effectLst>
                <a:outerShdw blurRad="57150" dist="19050" dir="5400000" algn="ctr" rotWithShape="0">
                  <a:schemeClr val="bg1">
                    <a:alpha val="63000"/>
                  </a:scheme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dLbls>
            <c:delete val="1"/>
          </c:dLbls>
          <c:cat>
            <c:numRef>
              <c:f>Sheet1!$B$4:$B$17</c:f>
              <c:numCache>
                <c:formatCode>General</c:formatCode>
                <c:ptCount val="14"/>
                <c:pt idx="0">
                  <c:v>2023</c:v>
                </c:pt>
                <c:pt idx="1">
                  <c:v>2022</c:v>
                </c:pt>
                <c:pt idx="2">
                  <c:v>2021</c:v>
                </c:pt>
                <c:pt idx="3">
                  <c:v>2020</c:v>
                </c:pt>
                <c:pt idx="4">
                  <c:v>2019</c:v>
                </c:pt>
                <c:pt idx="5">
                  <c:v>2018</c:v>
                </c:pt>
                <c:pt idx="6">
                  <c:v>2017</c:v>
                </c:pt>
                <c:pt idx="7">
                  <c:v>2016</c:v>
                </c:pt>
                <c:pt idx="8">
                  <c:v>2015</c:v>
                </c:pt>
                <c:pt idx="9">
                  <c:v>2014</c:v>
                </c:pt>
                <c:pt idx="10">
                  <c:v>2013</c:v>
                </c:pt>
                <c:pt idx="11">
                  <c:v>2012</c:v>
                </c:pt>
                <c:pt idx="12">
                  <c:v>2011</c:v>
                </c:pt>
                <c:pt idx="13">
                  <c:v>2010</c:v>
                </c:pt>
              </c:numCache>
            </c:numRef>
          </c:cat>
          <c:val>
            <c:numRef>
              <c:f>Sheet1!$C$4:$C$15</c:f>
              <c:numCache>
                <c:formatCode>General</c:formatCode>
                <c:ptCount val="12"/>
                <c:pt idx="0">
                  <c:v>23040</c:v>
                </c:pt>
                <c:pt idx="1">
                  <c:v>17273</c:v>
                </c:pt>
                <c:pt idx="2">
                  <c:v>14091</c:v>
                </c:pt>
                <c:pt idx="3">
                  <c:v>14188</c:v>
                </c:pt>
                <c:pt idx="4">
                  <c:v>10155</c:v>
                </c:pt>
                <c:pt idx="5">
                  <c:v>10144</c:v>
                </c:pt>
                <c:pt idx="6">
                  <c:v>7699</c:v>
                </c:pt>
                <c:pt idx="7">
                  <c:v>7941</c:v>
                </c:pt>
                <c:pt idx="8">
                  <c:v>8271</c:v>
                </c:pt>
                <c:pt idx="9">
                  <c:v>8270</c:v>
                </c:pt>
                <c:pt idx="10">
                  <c:v>8384</c:v>
                </c:pt>
                <c:pt idx="11">
                  <c:v>8749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C73-7641-9DBA-6D5FCA25401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778499248"/>
        <c:axId val="1798804432"/>
      </c:lineChart>
      <c:catAx>
        <c:axId val="1778499248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8804432"/>
        <c:crosses val="autoZero"/>
        <c:auto val="1"/>
        <c:lblAlgn val="ctr"/>
        <c:lblOffset val="100"/>
        <c:noMultiLvlLbl val="0"/>
      </c:catAx>
      <c:valAx>
        <c:axId val="1798804432"/>
        <c:scaling>
          <c:orientation val="minMax"/>
          <c:min val="5000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 w="0">
            <a:solidFill>
              <a:srgbClr val="C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78499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12700" cap="flat" cmpd="sng" algn="ctr">
      <a:solidFill>
        <a:srgbClr val="C00000"/>
      </a:solidFill>
      <a:round/>
    </a:ln>
    <a:effectLst/>
  </c:spPr>
  <c:txPr>
    <a:bodyPr/>
    <a:lstStyle/>
    <a:p>
      <a:pPr algn="just"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0.78224</cdr:x>
      <cdr:y>0.22039</cdr:y>
    </cdr:from>
    <cdr:to>
      <cdr:x>0.83887</cdr:x>
      <cdr:y>0.30198</cdr:y>
    </cdr:to>
    <cdr:sp macro="" textlink="">
      <cdr:nvSpPr>
        <cdr:cNvPr id="2" name="Up Arrow 1">
          <a:extLst xmlns:a="http://schemas.openxmlformats.org/drawingml/2006/main">
            <a:ext uri="{FF2B5EF4-FFF2-40B4-BE49-F238E27FC236}">
              <a16:creationId xmlns:a16="http://schemas.microsoft.com/office/drawing/2014/main" id="{8AB0A149-0CA7-DCD3-57CE-C21AC6A4E68C}"/>
            </a:ext>
          </a:extLst>
        </cdr:cNvPr>
        <cdr:cNvSpPr/>
      </cdr:nvSpPr>
      <cdr:spPr>
        <a:xfrm xmlns:a="http://schemas.openxmlformats.org/drawingml/2006/main" rot="10800000">
          <a:off x="3175089" y="645234"/>
          <a:ext cx="229859" cy="238868"/>
        </a:xfrm>
        <a:prstGeom xmlns:a="http://schemas.openxmlformats.org/drawingml/2006/main" prst="upArrow">
          <a:avLst/>
        </a:prstGeom>
        <a:solidFill xmlns:a="http://schemas.openxmlformats.org/drawingml/2006/main">
          <a:srgbClr val="FF0000"/>
        </a:solidFill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FF53-7C97-8C49-AB42-96FD965FEBF4}" type="datetimeFigureOut">
              <a:rPr lang="en-US" smtClean="0"/>
              <a:t>10/15/23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34B5-7C80-464F-9A62-3711C8F8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372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73672"/>
            <a:ext cx="8229600" cy="729154"/>
          </a:xfrm>
        </p:spPr>
        <p:txBody>
          <a:bodyPr/>
          <a:lstStyle>
            <a:lvl1pPr>
              <a:defRPr b="0" i="0">
                <a:latin typeface="Times New Roman"/>
                <a:cs typeface="Times New Roma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60481"/>
            <a:ext cx="8229600" cy="2775019"/>
          </a:xfrm>
        </p:spPr>
        <p:txBody>
          <a:bodyPr/>
          <a:lstStyle>
            <a:lvl1pPr>
              <a:defRPr b="0" i="0">
                <a:latin typeface="Arial"/>
                <a:cs typeface="Arial"/>
              </a:defRPr>
            </a:lvl1pPr>
            <a:lvl2pPr>
              <a:defRPr b="0" i="0">
                <a:latin typeface="Arial"/>
                <a:cs typeface="Arial"/>
              </a:defRPr>
            </a:lvl2pPr>
            <a:lvl3pPr>
              <a:defRPr b="0" i="0">
                <a:latin typeface="Arial"/>
                <a:cs typeface="Arial"/>
              </a:defRPr>
            </a:lvl3pPr>
            <a:lvl4pPr>
              <a:defRPr b="0" i="0">
                <a:latin typeface="Arial"/>
                <a:cs typeface="Arial"/>
              </a:defRPr>
            </a:lvl4pPr>
            <a:lvl5pPr>
              <a:defRPr b="0" i="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FF53-7C97-8C49-AB42-96FD965FEBF4}" type="datetimeFigureOut">
              <a:rPr lang="en-US" smtClean="0"/>
              <a:t>10/15/23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34B5-7C80-464F-9A62-3711C8F8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845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D0B884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FF53-7C97-8C49-AB42-96FD965FEBF4}" type="datetimeFigureOut">
              <a:rPr lang="en-US" smtClean="0"/>
              <a:t>10/15/23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34B5-7C80-464F-9A62-3711C8F8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877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76010"/>
            <a:ext cx="8229600" cy="647987"/>
          </a:xfrm>
        </p:spPr>
        <p:txBody>
          <a:bodyPr/>
          <a:lstStyle>
            <a:lvl1pPr>
              <a:defRPr b="1" i="0">
                <a:latin typeface="Times New Roman"/>
                <a:cs typeface="Times New Roma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2238"/>
            <a:ext cx="4038600" cy="2956037"/>
          </a:xfrm>
        </p:spPr>
        <p:txBody>
          <a:bodyPr/>
          <a:lstStyle>
            <a:lvl1pPr>
              <a:defRPr sz="2800" b="0" i="0">
                <a:latin typeface="Arial"/>
                <a:cs typeface="Arial"/>
              </a:defRPr>
            </a:lvl1pPr>
            <a:lvl2pPr>
              <a:defRPr sz="2400" b="0" i="0">
                <a:latin typeface="Arial"/>
                <a:cs typeface="Arial"/>
              </a:defRPr>
            </a:lvl2pPr>
            <a:lvl3pPr>
              <a:defRPr sz="2000" b="0" i="0">
                <a:latin typeface="Arial"/>
                <a:cs typeface="Arial"/>
              </a:defRPr>
            </a:lvl3pPr>
            <a:lvl4pPr>
              <a:defRPr sz="1800" b="0" i="0">
                <a:latin typeface="Arial"/>
                <a:cs typeface="Arial"/>
              </a:defRPr>
            </a:lvl4pPr>
            <a:lvl5pPr>
              <a:defRPr sz="1800" b="0" i="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2238"/>
            <a:ext cx="4038600" cy="2956037"/>
          </a:xfrm>
        </p:spPr>
        <p:txBody>
          <a:bodyPr/>
          <a:lstStyle>
            <a:lvl1pPr>
              <a:defRPr sz="2800" b="0" i="0">
                <a:latin typeface="Arial"/>
                <a:cs typeface="Arial"/>
              </a:defRPr>
            </a:lvl1pPr>
            <a:lvl2pPr>
              <a:defRPr sz="2400" b="0" i="0">
                <a:latin typeface="Arial"/>
                <a:cs typeface="Arial"/>
              </a:defRPr>
            </a:lvl2pPr>
            <a:lvl3pPr>
              <a:defRPr sz="2000" b="0" i="0">
                <a:latin typeface="Arial"/>
                <a:cs typeface="Arial"/>
              </a:defRPr>
            </a:lvl3pPr>
            <a:lvl4pPr>
              <a:defRPr sz="1800" b="0" i="0">
                <a:latin typeface="Arial"/>
                <a:cs typeface="Arial"/>
              </a:defRPr>
            </a:lvl4pPr>
            <a:lvl5pPr>
              <a:defRPr sz="1800" b="0" i="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FF53-7C97-8C49-AB42-96FD965FEBF4}" type="datetimeFigureOut">
              <a:rPr lang="en-US" smtClean="0"/>
              <a:t>10/15/23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34B5-7C80-464F-9A62-3711C8F8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035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32789"/>
            <a:ext cx="4040188" cy="59982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55375"/>
            <a:ext cx="4040188" cy="2949470"/>
          </a:xfrm>
        </p:spPr>
        <p:txBody>
          <a:bodyPr/>
          <a:lstStyle>
            <a:lvl1pPr>
              <a:defRPr sz="24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932789"/>
            <a:ext cx="4041775" cy="59982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55375"/>
            <a:ext cx="4041775" cy="2949470"/>
          </a:xfrm>
        </p:spPr>
        <p:txBody>
          <a:bodyPr/>
          <a:lstStyle>
            <a:lvl1pPr>
              <a:defRPr sz="24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FF53-7C97-8C49-AB42-96FD965FEBF4}" type="datetimeFigureOut">
              <a:rPr lang="en-US" smtClean="0"/>
              <a:t>10/15/23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34B5-7C80-464F-9A62-3711C8F8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4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dirty="0"/>
              <a:t>Subtitle Page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FF53-7C97-8C49-AB42-96FD965FEBF4}" type="datetimeFigureOut">
              <a:rPr lang="en-US" smtClean="0"/>
              <a:t>10/15/23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34B5-7C80-464F-9A62-3711C8F8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759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FF53-7C97-8C49-AB42-96FD965FEBF4}" type="datetimeFigureOut">
              <a:rPr lang="en-US" smtClean="0"/>
              <a:t>10/15/23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34B5-7C80-464F-9A62-3711C8F8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937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73674"/>
            <a:ext cx="3008313" cy="951513"/>
          </a:xfrm>
        </p:spPr>
        <p:txBody>
          <a:bodyPr anchor="b"/>
          <a:lstStyle>
            <a:lvl1pPr algn="l">
              <a:defRPr sz="2000"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73673"/>
            <a:ext cx="5111750" cy="4066190"/>
          </a:xfrm>
        </p:spPr>
        <p:txBody>
          <a:bodyPr/>
          <a:lstStyle>
            <a:lvl1pPr>
              <a:defRPr sz="3200">
                <a:latin typeface="+mj-lt"/>
              </a:defRPr>
            </a:lvl1pPr>
            <a:lvl2pPr>
              <a:defRPr sz="28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825187"/>
            <a:ext cx="3008313" cy="3114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FF53-7C97-8C49-AB42-96FD965FEBF4}" type="datetimeFigureOut">
              <a:rPr lang="en-US" smtClean="0"/>
              <a:t>10/15/23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34B5-7C80-464F-9A62-3711C8F8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867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0134" y="3928241"/>
            <a:ext cx="7260896" cy="288050"/>
          </a:xfrm>
        </p:spPr>
        <p:txBody>
          <a:bodyPr anchor="b"/>
          <a:lstStyle>
            <a:lvl1pPr algn="l">
              <a:defRPr sz="2000"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10134" y="348156"/>
            <a:ext cx="7260896" cy="34815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10134" y="4216292"/>
            <a:ext cx="7260896" cy="550971"/>
          </a:xfrm>
        </p:spPr>
        <p:txBody>
          <a:bodyPr/>
          <a:lstStyle>
            <a:lvl1pPr marL="0" indent="0">
              <a:buNone/>
              <a:defRPr sz="1400"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FF53-7C97-8C49-AB42-96FD965FEBF4}" type="datetimeFigureOut">
              <a:rPr lang="en-US" smtClean="0"/>
              <a:t>10/15/23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34B5-7C80-464F-9A62-3711C8F8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823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7600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65581"/>
            <a:ext cx="8229600" cy="2732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BFF53-7C97-8C49-AB42-96FD965FEBF4}" type="datetimeFigureOut">
              <a:rPr lang="en-US" smtClean="0"/>
              <a:t>10/15/23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A34B5-7C80-464F-9A62-3711C8F8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671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file:////Users/ahecht/Library/Group%20Containers/UBF8T346G9.ms/WebArchiveCopyPasteTempFiles/com.microsoft.Word/cid2493472059*image002.png@01D9D429.8121BD80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file:////Users/ahecht/Library/Group%20Containers/UBF8T346G9.ms/WebArchiveCopyPasteTempFiles/com.microsoft.Word/cid2493472059*image003.png@01D9D429.8121BD80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1971" y="930414"/>
            <a:ext cx="8608741" cy="1102519"/>
          </a:xfrm>
        </p:spPr>
        <p:txBody>
          <a:bodyPr>
            <a:noAutofit/>
          </a:bodyPr>
          <a:lstStyle/>
          <a:p>
            <a:r>
              <a:rPr lang="en-US" sz="32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Update on International Graduate Applications: </a:t>
            </a:r>
            <a:br>
              <a:rPr lang="en-US" sz="32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48DA53-6D81-AA6F-A76B-3622D227563C}"/>
              </a:ext>
            </a:extLst>
          </p:cNvPr>
          <p:cNvSpPr txBox="1"/>
          <p:nvPr/>
        </p:nvSpPr>
        <p:spPr>
          <a:xfrm>
            <a:off x="208196" y="1661225"/>
            <a:ext cx="69063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chemeClr val="bg1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ncreasing the likelihood that departments secure the highest caliber graduate students.</a:t>
            </a:r>
            <a:endParaRPr lang="en-US" sz="2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400" dirty="0">
                <a:solidFill>
                  <a:schemeClr val="bg1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reating increased efficiencies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US" sz="2400" dirty="0">
                <a:solidFill>
                  <a:schemeClr val="bg1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educing workloads &amp; time to admit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chemeClr val="bg1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mproving yield rate 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CC1B0E35-4053-F32A-0F1C-BD1248DF3D3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1501702"/>
              </p:ext>
            </p:extLst>
          </p:nvPr>
        </p:nvGraphicFramePr>
        <p:xfrm>
          <a:off x="5085034" y="2193074"/>
          <a:ext cx="4058966" cy="2927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69975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D15A21DE-F94E-80A3-B9E3-680DC00101E5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108669" y="978567"/>
            <a:ext cx="977147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3" descr="Image">
            <a:extLst>
              <a:ext uri="{FF2B5EF4-FFF2-40B4-BE49-F238E27FC236}">
                <a16:creationId xmlns:a16="http://schemas.microsoft.com/office/drawing/2014/main" id="{BE21A5B6-41C4-6A16-AE61-21F8EC8920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286" y="716247"/>
            <a:ext cx="6602931" cy="4246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2830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D15A21DE-F94E-80A3-B9E3-680DC00101E5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108669" y="978567"/>
            <a:ext cx="977147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97226532-C425-0F80-EDFA-7B4FD43839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2251" y="484048"/>
            <a:ext cx="669714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3" name="Picture 1" descr="Image">
            <a:extLst>
              <a:ext uri="{FF2B5EF4-FFF2-40B4-BE49-F238E27FC236}">
                <a16:creationId xmlns:a16="http://schemas.microsoft.com/office/drawing/2014/main" id="{C888560C-D0EB-422F-5735-30553A2C50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949" y="775011"/>
            <a:ext cx="3832102" cy="4360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6584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642D0-11E2-54E3-7920-8122496DC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10120"/>
            <a:ext cx="8229600" cy="729154"/>
          </a:xfrm>
        </p:spPr>
        <p:txBody>
          <a:bodyPr>
            <a:normAutofit/>
          </a:bodyPr>
          <a:lstStyle/>
          <a:p>
            <a:r>
              <a:rPr lang="en-US" sz="32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Graduate Applications and Improving Yield Ratios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268A0E-6400-7806-7C6D-B0F264DD4B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39275"/>
            <a:ext cx="8229600" cy="3615946"/>
          </a:xfrm>
        </p:spPr>
        <p:txBody>
          <a:bodyPr>
            <a:normAutofit fontScale="77500" lnSpcReduction="20000"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2971800" algn="ctr"/>
                <a:tab pos="5943600" algn="r"/>
              </a:tabLst>
            </a:pPr>
            <a:r>
              <a:rPr lang="en-US" sz="12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0050" lvl="1" algn="just">
              <a:spcBef>
                <a:spcPts val="0"/>
              </a:spcBef>
              <a:buFont typeface="Wingdings" pitchFamily="2" charset="2"/>
              <a:buChar char="Ø"/>
            </a:pPr>
            <a:r>
              <a:rPr lang="en-US" sz="23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International applications continue to reach record levels. </a:t>
            </a:r>
          </a:p>
          <a:p>
            <a:pPr marL="400050" lvl="1" algn="just">
              <a:spcBef>
                <a:spcPts val="0"/>
              </a:spcBef>
              <a:buFont typeface="Wingdings" pitchFamily="2" charset="2"/>
              <a:buChar char="Ø"/>
            </a:pPr>
            <a:r>
              <a:rPr lang="en-US" sz="23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Increased</a:t>
            </a:r>
            <a:r>
              <a:rPr lang="en-US" sz="23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workload on academic departments, CGE, and the Graduate School. </a:t>
            </a:r>
            <a:endParaRPr lang="en-US" sz="2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0050" lvl="1" algn="just">
              <a:spcBef>
                <a:spcPts val="0"/>
              </a:spcBef>
              <a:buFont typeface="Wingdings" pitchFamily="2" charset="2"/>
              <a:buChar char="Ø"/>
            </a:pPr>
            <a:r>
              <a:rPr lang="en-US" sz="23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an effort to increase our international application yield and future enrollment numbers, a Presidential Task Force on Internationalization, was formed co-chaired by the Provost and Vice President Hecht. </a:t>
            </a:r>
          </a:p>
          <a:p>
            <a:pPr marL="400050" lvl="1" algn="just">
              <a:spcBef>
                <a:spcPts val="0"/>
              </a:spcBef>
              <a:buFont typeface="Wingdings" pitchFamily="2" charset="2"/>
              <a:buChar char="Ø"/>
            </a:pPr>
            <a:r>
              <a:rPr lang="en-US" sz="23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Over the past six months, carefully examined the recruitment, application, admissions, and Visa process to recommend improvements or efficiencies.</a:t>
            </a:r>
          </a:p>
          <a:p>
            <a:pPr marL="400050" lvl="1" algn="just">
              <a:spcBef>
                <a:spcPts val="0"/>
              </a:spcBef>
              <a:buFont typeface="Wingdings" pitchFamily="2" charset="2"/>
              <a:buChar char="Ø"/>
            </a:pPr>
            <a:r>
              <a:rPr lang="en-US" sz="23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 with the top ten international student enrollment departments and took a deep dive into possible solutions to improve the whole process for FSU and the applicants.  </a:t>
            </a:r>
            <a:endParaRPr lang="en-US" sz="2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0050" lvl="1" algn="just">
              <a:spcBef>
                <a:spcPts val="0"/>
              </a:spcBef>
              <a:buFont typeface="Wingdings" pitchFamily="2" charset="2"/>
              <a:buChar char="Ø"/>
            </a:pPr>
            <a:r>
              <a:rPr lang="en-US" sz="23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Steps identified to create increased efficiencies, reduce the processing workload &amp; time to admit, improve the yield rate, and increase the likelihood that departments secure the highest caliber graduate students. </a:t>
            </a:r>
          </a:p>
          <a:p>
            <a:pPr marL="400050" lvl="1" algn="just">
              <a:spcBef>
                <a:spcPts val="0"/>
              </a:spcBef>
              <a:buFont typeface="Wingdings" pitchFamily="2" charset="2"/>
              <a:buChar char="Ø"/>
            </a:pPr>
            <a:r>
              <a:rPr lang="en-US" sz="23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These plans were warmly received at the Academic Deans Council  in September. </a:t>
            </a:r>
            <a:r>
              <a:rPr lang="en-US" sz="23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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687204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642D0-11E2-54E3-7920-8122496DC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10120"/>
            <a:ext cx="8229600" cy="729154"/>
          </a:xfrm>
        </p:spPr>
        <p:txBody>
          <a:bodyPr>
            <a:normAutofit/>
          </a:bodyPr>
          <a:lstStyle/>
          <a:p>
            <a:r>
              <a:rPr lang="en-US" sz="32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Graduate Applications and Improving Yield Ratios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268A0E-6400-7806-7C6D-B0F264DD4B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67883"/>
            <a:ext cx="8508380" cy="3687337"/>
          </a:xfrm>
        </p:spPr>
        <p:txBody>
          <a:bodyPr>
            <a:noAutofit/>
          </a:bodyPr>
          <a:lstStyle/>
          <a:p>
            <a:pPr marR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tabLst>
                <a:tab pos="2971800" algn="ctr"/>
                <a:tab pos="5943600" algn="r"/>
              </a:tabLst>
            </a:pPr>
            <a:endParaRPr lang="en-US" sz="1400" dirty="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tabLst>
                <a:tab pos="2971800" algn="ctr"/>
                <a:tab pos="5943600" algn="r"/>
              </a:tabLst>
            </a:pPr>
            <a:r>
              <a:rPr lang="en-US" sz="20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Plan is to Step 1: </a:t>
            </a:r>
          </a:p>
          <a:p>
            <a:pPr marR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tabLst>
                <a:tab pos="2971800" algn="ctr"/>
                <a:tab pos="5943600" algn="r"/>
              </a:tabLst>
            </a:pPr>
            <a:r>
              <a:rPr lang="en-US" sz="2000" b="1" kern="1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Implement a NACES approved, SLATE compatible credential evaluation requirement for all international applications (Nov. 2023). </a:t>
            </a:r>
            <a:r>
              <a:rPr lang="en-US" sz="2000" kern="1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2971800" algn="ctr"/>
                <a:tab pos="5943600" algn="r"/>
              </a:tabLst>
            </a:pPr>
            <a:r>
              <a:rPr lang="en-US" sz="2000" kern="1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en-US" sz="2000" kern="1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Game-changer since:</a:t>
            </a:r>
          </a:p>
          <a:p>
            <a:pPr marR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2971800" algn="ctr"/>
                <a:tab pos="5943600" algn="r"/>
              </a:tabLst>
            </a:pPr>
            <a:r>
              <a:rPr lang="en-US" sz="2000" b="1" kern="1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Uniform v</a:t>
            </a:r>
            <a:r>
              <a:rPr lang="en-US" sz="2000" b="1" kern="1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alidation of individuals and schools attended </a:t>
            </a:r>
            <a:r>
              <a:rPr lang="en-US" sz="2000" kern="1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(align us with the practices of the vast majority of the top 25 public and SUS institutions)  </a:t>
            </a:r>
          </a:p>
          <a:p>
            <a:pPr marR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2971800" algn="ctr"/>
                <a:tab pos="5943600" algn="r"/>
              </a:tabLst>
            </a:pPr>
            <a:r>
              <a:rPr lang="en-US" sz="2000" b="1" kern="1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Calculate GPA and Upper-Division GPA</a:t>
            </a:r>
            <a:r>
              <a:rPr lang="en-US" sz="2000" kern="1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saving our departments thousands of hours!</a:t>
            </a:r>
          </a:p>
          <a:p>
            <a:pPr marR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2971800" algn="ctr"/>
                <a:tab pos="5943600" algn="r"/>
              </a:tabLst>
            </a:pPr>
            <a:r>
              <a:rPr lang="en-US" sz="2000" b="1" kern="1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000" b="1" kern="1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llow us to process applications faster</a:t>
            </a:r>
            <a:endParaRPr lang="en-US" sz="2000" kern="100" dirty="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Font typeface="+mj-lt"/>
              <a:buAutoNum type="arabicPeriod"/>
              <a:tabLst>
                <a:tab pos="2971800" algn="ctr"/>
                <a:tab pos="5943600" algn="r"/>
              </a:tabLst>
            </a:pPr>
            <a:r>
              <a:rPr lang="en-US" sz="2000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000" b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mprove yield rate and quality</a:t>
            </a:r>
          </a:p>
          <a:p>
            <a:pPr marR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2971800" algn="ctr"/>
                <a:tab pos="5943600" algn="r"/>
              </a:tabLst>
            </a:pPr>
            <a:endParaRPr lang="en-US" sz="2000" kern="100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488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642D0-11E2-54E3-7920-8122496DC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24429"/>
            <a:ext cx="8229600" cy="729154"/>
          </a:xfrm>
        </p:spPr>
        <p:txBody>
          <a:bodyPr>
            <a:normAutofit/>
          </a:bodyPr>
          <a:lstStyle/>
          <a:p>
            <a:r>
              <a:rPr lang="en-US" sz="32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Graduate Applications and Improving Yield Ratios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268A0E-6400-7806-7C6D-B0F264DD4B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35374"/>
            <a:ext cx="8508380" cy="3687337"/>
          </a:xfrm>
        </p:spPr>
        <p:txBody>
          <a:bodyPr>
            <a:no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sz="2000" b="1" kern="1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Step 2: 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sz="2000" b="1" kern="1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Implement additional efficiency tools and processes (Spring 2024).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sz="2000" kern="1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Create aging reports and “point-in-time” reports 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sz="2000" kern="1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Continued standardization of application deadlines across schools/colleges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sz="2000" b="1" kern="1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Step 3: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sz="2000" b="1" kern="1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Improve, standardize, and make more efficient letters of offer (Fall 2024).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sz="2000" b="1" kern="1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Implement increased standardization of deadlines (Fall 2024). 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sz="2000" kern="1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2000" kern="1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stablish separate deadlines for international students (applicant deadline, Dept decisions, Grad. School decisions, and I-20 requests to CGE.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itchFamily="2" charset="2"/>
              <a:buChar char="Ø"/>
            </a:pPr>
            <a:r>
              <a:rPr lang="en-US" sz="2000" b="1" kern="1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Establishing additional policies to provide guidance on late enrollees, re-applications, and the recension of decision process (Fall 2024).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itchFamily="2" charset="2"/>
              <a:buChar char="Ø"/>
            </a:pPr>
            <a:r>
              <a:rPr lang="en-US" sz="2000" b="1" kern="1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Note: Dates are “Roll-Out” dates thus Fall 2024 is for Fall 2025 cycle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923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642D0-11E2-54E3-7920-8122496DC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10120"/>
            <a:ext cx="8229600" cy="729154"/>
          </a:xfrm>
        </p:spPr>
        <p:txBody>
          <a:bodyPr>
            <a:normAutofit/>
          </a:bodyPr>
          <a:lstStyle/>
          <a:p>
            <a:r>
              <a:rPr lang="en-US" sz="32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Graduate Applications and Improving Yield Ratios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268A0E-6400-7806-7C6D-B0F264DD4B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67883"/>
            <a:ext cx="8508380" cy="3687337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  <a:tabLst>
                <a:tab pos="2971800" algn="ctr"/>
                <a:tab pos="5943600" algn="r"/>
              </a:tabLst>
            </a:pPr>
            <a:endParaRPr lang="en-US" sz="2000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Font typeface="Wingdings" pitchFamily="2" charset="2"/>
              <a:buChar char="Ø"/>
              <a:tabLst>
                <a:tab pos="2971800" algn="ctr"/>
                <a:tab pos="5943600" algn="r"/>
              </a:tabLst>
            </a:pPr>
            <a:r>
              <a:rPr lang="en-US" sz="20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0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hese items require extensive planning and coordination with multiple units, and so the timelines above are our best estimates for when they will be implemented.  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  <a:tabLst>
                <a:tab pos="2971800" algn="ctr"/>
                <a:tab pos="5943600" algn="r"/>
              </a:tabLst>
            </a:pPr>
            <a:r>
              <a:rPr lang="en-US" sz="20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sz="20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 will be in touch with additional details and implementation specifics as plans unfold ..... TBC! </a:t>
            </a:r>
            <a:r>
              <a:rPr lang="en-US" sz="200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</a:t>
            </a:r>
            <a:endParaRPr lang="en-US" sz="2000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Font typeface="Wingdings" pitchFamily="2" charset="2"/>
              <a:buChar char="Ø"/>
              <a:tabLst>
                <a:tab pos="2971800" algn="ctr"/>
                <a:tab pos="5943600" algn="r"/>
              </a:tabLst>
            </a:pPr>
            <a:r>
              <a:rPr lang="en-US" sz="20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0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onversations this week with:</a:t>
            </a:r>
          </a:p>
          <a:p>
            <a:pPr lvl="1">
              <a:spcBef>
                <a:spcPts val="0"/>
              </a:spcBef>
              <a:buFont typeface="Wingdings" pitchFamily="2" charset="2"/>
              <a:buChar char="Ø"/>
              <a:tabLst>
                <a:tab pos="2971800" algn="ctr"/>
                <a:tab pos="5943600" algn="r"/>
              </a:tabLst>
            </a:pPr>
            <a:r>
              <a:rPr lang="en-US" sz="20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Council of Associate and Assistant Deans (CAAD) </a:t>
            </a:r>
            <a:endParaRPr lang="en-US" sz="2000" dirty="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  <a:buFont typeface="Wingdings" pitchFamily="2" charset="2"/>
              <a:buChar char="Ø"/>
              <a:tabLst>
                <a:tab pos="2971800" algn="ctr"/>
                <a:tab pos="5943600" algn="r"/>
              </a:tabLst>
            </a:pPr>
            <a:r>
              <a:rPr lang="en-US" sz="20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Graduate Enrollment Management Committee (GEMC)</a:t>
            </a:r>
          </a:p>
          <a:p>
            <a:pPr marL="457200" lvl="1" indent="0">
              <a:spcBef>
                <a:spcPts val="0"/>
              </a:spcBef>
              <a:buNone/>
              <a:tabLst>
                <a:tab pos="2971800" algn="ctr"/>
                <a:tab pos="5943600" algn="r"/>
              </a:tabLst>
            </a:pPr>
            <a:endParaRPr lang="en-US" sz="2000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Font typeface="Wingdings" pitchFamily="2" charset="2"/>
              <a:buChar char="Ø"/>
              <a:tabLst>
                <a:tab pos="2971800" algn="ctr"/>
                <a:tab pos="5943600" algn="r"/>
              </a:tabLst>
            </a:pPr>
            <a:r>
              <a:rPr lang="en-US" sz="20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 NOLES </a:t>
            </a:r>
            <a:r>
              <a:rPr lang="en-US" sz="20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 </a:t>
            </a:r>
            <a:r>
              <a:rPr lang="en-US" sz="20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TBC </a:t>
            </a:r>
            <a:r>
              <a:rPr lang="en-US" sz="20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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32310"/>
      </p:ext>
    </p:extLst>
  </p:cSld>
  <p:clrMapOvr>
    <a:masterClrMapping/>
  </p:clrMapOvr>
</p:sld>
</file>

<file path=ppt/theme/theme1.xml><?xml version="1.0" encoding="utf-8"?>
<a:theme xmlns:a="http://schemas.openxmlformats.org/drawingml/2006/main" name="Garnet_HighDef-1">
  <a:themeElements>
    <a:clrScheme name="Custom 1">
      <a:dk1>
        <a:sysClr val="windowText" lastClr="000000"/>
      </a:dk1>
      <a:lt1>
        <a:sysClr val="window" lastClr="FFFFFF"/>
      </a:lt1>
      <a:dk2>
        <a:srgbClr val="99263E"/>
      </a:dk2>
      <a:lt2>
        <a:srgbClr val="EEECE1"/>
      </a:lt2>
      <a:accent1>
        <a:srgbClr val="D0B884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Garnet_HighDef</Template>
  <TotalTime>1358</TotalTime>
  <Words>488</Words>
  <Application>Microsoft Macintosh PowerPoint</Application>
  <PresentationFormat>On-screen Show (16:9)</PresentationFormat>
  <Paragraphs>44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Garamond</vt:lpstr>
      <vt:lpstr>Times New Roman</vt:lpstr>
      <vt:lpstr>Wingdings</vt:lpstr>
      <vt:lpstr>Garnet_HighDef-1</vt:lpstr>
      <vt:lpstr>Update on International Graduate Applications:  </vt:lpstr>
      <vt:lpstr>PowerPoint Presentation</vt:lpstr>
      <vt:lpstr>PowerPoint Presentation</vt:lpstr>
      <vt:lpstr>Graduate Applications and Improving Yield Ratios</vt:lpstr>
      <vt:lpstr>Graduate Applications and Improving Yield Ratios</vt:lpstr>
      <vt:lpstr>Graduate Applications and Improving Yield Ratios</vt:lpstr>
      <vt:lpstr>Graduate Applications and Improving Yield Ratios</vt:lpstr>
    </vt:vector>
  </TitlesOfParts>
  <Company>Florida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Graduate School</dc:title>
  <dc:creator>Brian Barton</dc:creator>
  <cp:lastModifiedBy>Mark Riley</cp:lastModifiedBy>
  <cp:revision>31</cp:revision>
  <dcterms:created xsi:type="dcterms:W3CDTF">2021-08-31T16:40:52Z</dcterms:created>
  <dcterms:modified xsi:type="dcterms:W3CDTF">2023-10-15T17:57:24Z</dcterms:modified>
</cp:coreProperties>
</file>