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01" r:id="rId4"/>
    <p:sldMasterId id="2147484010" r:id="rId5"/>
    <p:sldMasterId id="2147484022" r:id="rId6"/>
    <p:sldMasterId id="2147484106" r:id="rId7"/>
    <p:sldMasterId id="2147484119" r:id="rId8"/>
  </p:sldMasterIdLst>
  <p:notesMasterIdLst>
    <p:notesMasterId r:id="rId23"/>
  </p:notesMasterIdLst>
  <p:handoutMasterIdLst>
    <p:handoutMasterId r:id="rId24"/>
  </p:handoutMasterIdLst>
  <p:sldIdLst>
    <p:sldId id="440" r:id="rId9"/>
    <p:sldId id="679" r:id="rId10"/>
    <p:sldId id="682" r:id="rId11"/>
    <p:sldId id="425" r:id="rId12"/>
    <p:sldId id="680" r:id="rId13"/>
    <p:sldId id="426" r:id="rId14"/>
    <p:sldId id="441" r:id="rId15"/>
    <p:sldId id="442" r:id="rId16"/>
    <p:sldId id="674" r:id="rId17"/>
    <p:sldId id="673" r:id="rId18"/>
    <p:sldId id="675" r:id="rId19"/>
    <p:sldId id="677" r:id="rId20"/>
    <p:sldId id="678" r:id="rId21"/>
    <p:sldId id="681" r:id="rId22"/>
  </p:sldIdLst>
  <p:sldSz cx="9144000" cy="5143500" type="screen16x9"/>
  <p:notesSz cx="7010400" cy="9296400"/>
  <p:defaultTextStyle>
    <a:defPPr>
      <a:defRPr lang="en-US"/>
    </a:defPPr>
    <a:lvl1pPr marL="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B888"/>
    <a:srgbClr val="000066"/>
    <a:srgbClr val="800000"/>
    <a:srgbClr val="782F40"/>
    <a:srgbClr val="009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3" autoAdjust="0"/>
    <p:restoredTop sz="89225" autoAdjust="0"/>
  </p:normalViewPr>
  <p:slideViewPr>
    <p:cSldViewPr snapToGrid="0">
      <p:cViewPr varScale="1">
        <p:scale>
          <a:sx n="85" d="100"/>
          <a:sy n="85" d="100"/>
        </p:scale>
        <p:origin x="1164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57740-6525-4B9B-9150-3CB3A54E2BC0}" type="datetimeFigureOut">
              <a:rPr lang="en-US" smtClean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5A378-79A3-4D84-B664-4E8C3D55436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78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C75CB79-9713-409E-9FC5-0F4ED1A622AC}" type="datetimeFigureOut">
              <a:rPr lang="en-US" smtClean="0"/>
              <a:t>10/16/2023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C6A267A-26B9-4148-B788-18837722F6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123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267A-26B9-4148-B788-18837722F6E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605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9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Previous effective date for 2016 NPRM was 6 months after the final rule was posted.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267A-26B9-4148-B788-18837722F6E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615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6A267A-26B9-4148-B788-18837722F6E1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45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3398"/>
            <a:ext cx="6858000" cy="17907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88991-042A-449D-B162-E9D058D220C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33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FC2C-B461-463A-99DE-C3841732295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18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0272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270272"/>
            <a:ext cx="5800725" cy="435887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EA5AD-5C06-44AF-A66D-705F321EAE74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222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</p:spPr>
        <p:txBody>
          <a:bodyPr lIns="68580" rIns="6858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F689B-AC02-4E53-B44A-71A7F67C8B53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6705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3966E-7D07-4BE3-8110-FBC422CC5E1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79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69214"/>
            <a:ext cx="754380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339846"/>
            <a:ext cx="7543800" cy="857250"/>
          </a:xfrm>
        </p:spPr>
        <p:txBody>
          <a:bodyPr lIns="68580" rIns="6858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9A36-A46B-4E9F-827C-3A28713630C2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53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733D9-BD00-42F8-AC3E-B3F1F14ADAC6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98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540"/>
            <a:ext cx="3703320" cy="552212"/>
          </a:xfrm>
        </p:spPr>
        <p:txBody>
          <a:bodyPr lIns="68580" rIns="6858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84540"/>
            <a:ext cx="3703320" cy="552212"/>
          </a:xfrm>
        </p:spPr>
        <p:txBody>
          <a:bodyPr lIns="68580" rIns="6858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53A6-B8F0-4B51-81D3-CBF5256AC6EC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498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99335-1068-4D4F-B664-67DE14284842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0483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3E18-44C5-4E74-9986-3C8A25771DCF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253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45769"/>
            <a:ext cx="2400300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48640"/>
            <a:ext cx="4869180" cy="3943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94561"/>
            <a:ext cx="2400300" cy="2534343"/>
          </a:xfrm>
        </p:spPr>
        <p:txBody>
          <a:bodyPr lIns="68580" rIns="68580">
            <a:norm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6" y="4844840"/>
            <a:ext cx="1963883" cy="273844"/>
          </a:xfrm>
        </p:spPr>
        <p:txBody>
          <a:bodyPr/>
          <a:lstStyle>
            <a:lvl1pPr algn="l">
              <a:defRPr/>
            </a:lvl1pPr>
          </a:lstStyle>
          <a:p>
            <a:fld id="{0F7B85D7-FFF9-4441-ACB9-EF491AB05ED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4844840"/>
            <a:ext cx="3486150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95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79534-69A0-44A7-BF87-4FDD49078481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757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3714750"/>
            <a:ext cx="9141619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8630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806190"/>
            <a:ext cx="7584948" cy="617220"/>
          </a:xfrm>
        </p:spPr>
        <p:txBody>
          <a:bodyPr lIns="68580" tIns="0" rIns="6858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1"/>
            <a:ext cx="9143989" cy="3686307"/>
          </a:xfrm>
          <a:blipFill>
            <a:blip r:embed="rId2"/>
            <a:stretch>
              <a:fillRect/>
            </a:stretch>
          </a:blipFill>
        </p:spPr>
        <p:txBody>
          <a:bodyPr lIns="342900" tIns="3429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430267"/>
            <a:ext cx="7584948" cy="445770"/>
          </a:xfrm>
        </p:spPr>
        <p:txBody>
          <a:bodyPr lIns="68580" tIns="0" rIns="6858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0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1E384-700D-477C-93C1-54C16C042791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6229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34290" tIns="0" rIns="3429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D05C-22E3-4C4D-B4E2-66B10EB67EC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1197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11085"/>
            <a:ext cx="1971675" cy="43180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11084"/>
            <a:ext cx="5800725" cy="4318067"/>
          </a:xfrm>
        </p:spPr>
        <p:txBody>
          <a:bodyPr vert="eaVert" lIns="34290" tIns="0" rIns="3429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65E05-2874-4692-8A05-04FD1CFA85CB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5033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69214"/>
            <a:ext cx="754380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3341715"/>
            <a:ext cx="7543800" cy="857250"/>
          </a:xfrm>
        </p:spPr>
        <p:txBody>
          <a:bodyPr lIns="68580" rIns="6858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4544E-EC9A-4D06-9D90-20DCE9D90CDC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9108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CCCA-F6A3-437F-8669-B02F46B5139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4846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69214"/>
            <a:ext cx="754380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3339846"/>
            <a:ext cx="7543800" cy="857250"/>
          </a:xfrm>
        </p:spPr>
        <p:txBody>
          <a:bodyPr lIns="68580" rIns="6858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2E64A-66A4-4A5F-89DC-789F6F3A8D6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25755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4191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84301"/>
            <a:ext cx="3703320" cy="3017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BC57F-3E0B-494B-8412-06C1F25DB2B4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561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540"/>
            <a:ext cx="3703320" cy="552212"/>
          </a:xfrm>
        </p:spPr>
        <p:txBody>
          <a:bodyPr lIns="68580" rIns="6858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384540"/>
            <a:ext cx="3703320" cy="552212"/>
          </a:xfrm>
        </p:spPr>
        <p:txBody>
          <a:bodyPr lIns="68580" rIns="6858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1936751"/>
            <a:ext cx="3703320" cy="2533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CF631-052C-4D67-8A4A-DE8575E09041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705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EC4D-61D8-4E0E-B58F-AFD27D7D987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851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64F8A-20A8-4F6A-AB53-F96E821CF862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37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4317"/>
            <a:ext cx="7886700" cy="2138406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14475"/>
            <a:ext cx="78867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C8FB-1838-4DF5-A7BF-55F2242CCC4F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7256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45769"/>
            <a:ext cx="2400300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548640"/>
            <a:ext cx="4869180" cy="3943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94561"/>
            <a:ext cx="2400300" cy="2534343"/>
          </a:xfrm>
        </p:spPr>
        <p:txBody>
          <a:bodyPr lIns="68580" rIns="68580">
            <a:normAutofit/>
          </a:bodyPr>
          <a:lstStyle>
            <a:lvl1pPr marL="0" indent="0">
              <a:buNone/>
              <a:defRPr sz="110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6" y="4844840"/>
            <a:ext cx="1963883" cy="273844"/>
          </a:xfrm>
        </p:spPr>
        <p:txBody>
          <a:bodyPr/>
          <a:lstStyle>
            <a:lvl1pPr algn="l">
              <a:defRPr/>
            </a:lvl1pPr>
          </a:lstStyle>
          <a:p>
            <a:fld id="{C4D47314-64FC-4352-B52F-1C1C7BE3B16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4844840"/>
            <a:ext cx="3486150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D9D9DB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>
                <a:solidFill>
                  <a:srgbClr val="D9D9DB"/>
                </a:solidFill>
              </a:rPr>
              <a:pPr/>
              <a:t>‹#›</a:t>
            </a:fld>
            <a:endParaRPr lang="en-US" dirty="0">
              <a:solidFill>
                <a:srgbClr val="D9D9D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4210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3714750"/>
            <a:ext cx="9141619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368630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806190"/>
            <a:ext cx="7584948" cy="617220"/>
          </a:xfrm>
        </p:spPr>
        <p:txBody>
          <a:bodyPr lIns="68580" tIns="0" rIns="6858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1"/>
            <a:ext cx="9143989" cy="3686307"/>
          </a:xfrm>
          <a:blipFill>
            <a:blip r:embed="rId2"/>
            <a:stretch>
              <a:fillRect/>
            </a:stretch>
          </a:blipFill>
        </p:spPr>
        <p:txBody>
          <a:bodyPr lIns="342900" tIns="3429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4430267"/>
            <a:ext cx="7584948" cy="445770"/>
          </a:xfrm>
        </p:spPr>
        <p:txBody>
          <a:bodyPr lIns="68580" tIns="0" rIns="6858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0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B997C-E951-4288-B0BC-EFB7A6D19CC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8786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34290" tIns="0" rIns="3429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ACB6B-D5C3-454C-8830-62BE0ECE290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0457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4800600"/>
            <a:ext cx="9141619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4750737"/>
            <a:ext cx="9141619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11085"/>
            <a:ext cx="1971675" cy="43180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11084"/>
            <a:ext cx="5800725" cy="4318067"/>
          </a:xfrm>
        </p:spPr>
        <p:txBody>
          <a:bodyPr vert="eaVert" lIns="34290" tIns="0" rIns="3429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B43C-5AD3-4334-A769-2AA06DD896B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6911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527"/>
            <a:ext cx="8229600" cy="639366"/>
          </a:xfrm>
        </p:spPr>
        <p:txBody>
          <a:bodyPr>
            <a:normAutofit/>
          </a:bodyPr>
          <a:lstStyle>
            <a:lvl1pPr algn="ctr">
              <a:defRPr sz="2700">
                <a:solidFill>
                  <a:srgbClr val="782F4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628650" y="1600200"/>
            <a:ext cx="7886700" cy="31670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-15138"/>
            <a:ext cx="9144000" cy="484748"/>
          </a:xfrm>
          <a:prstGeom prst="rect">
            <a:avLst/>
          </a:prstGeom>
          <a:solidFill>
            <a:srgbClr val="782F4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50" dirty="0">
                <a:solidFill>
                  <a:srgbClr val="FFFFE5"/>
                </a:solidFill>
                <a:latin typeface="Garamond" panose="02020404030301010803" pitchFamily="18" charset="0"/>
              </a:rPr>
              <a:t>FLORIDA STATE UNIVERSITY</a:t>
            </a:r>
          </a:p>
          <a:p>
            <a:pPr algn="ctr"/>
            <a:r>
              <a:rPr lang="en-US" sz="1200" dirty="0">
                <a:solidFill>
                  <a:srgbClr val="FFFFE5"/>
                </a:solidFill>
                <a:latin typeface="Calibri Light" panose="020F0302020204030204" pitchFamily="34" charset="0"/>
              </a:rPr>
              <a:t>Office of Human Resources</a:t>
            </a:r>
          </a:p>
        </p:txBody>
      </p:sp>
    </p:spTree>
    <p:extLst>
      <p:ext uri="{BB962C8B-B14F-4D97-AF65-F5344CB8AC3E}">
        <p14:creationId xmlns:p14="http://schemas.microsoft.com/office/powerpoint/2010/main" val="18286802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3398"/>
            <a:ext cx="6858000" cy="17907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 algn="ctr">
              <a:buNone/>
              <a:defRPr sz="2100"/>
            </a:lvl2pPr>
            <a:lvl3pPr marL="685783" indent="0" algn="ctr">
              <a:buNone/>
              <a:defRPr sz="1800"/>
            </a:lvl3pPr>
            <a:lvl4pPr marL="1028675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8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2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5799-9B4A-48E9-9F64-1C361E9D732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933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9C08-2F35-4B38-BA17-B9D33E3752E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7734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4317"/>
            <a:ext cx="7886700" cy="2138406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14475"/>
            <a:ext cx="7886700" cy="112514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A202-CD50-4FA6-AD86-6FD06995A342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2671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371602"/>
            <a:ext cx="3886200" cy="3263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2"/>
            <a:ext cx="3886200" cy="32635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5D60-21B2-48FF-9188-65B1FCB0DA05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621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261390"/>
            <a:ext cx="3867150" cy="619274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1880664"/>
            <a:ext cx="3867150" cy="27603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1390"/>
            <a:ext cx="3886201" cy="619274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80664"/>
            <a:ext cx="3886201" cy="27603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01F56-71EE-4B78-B441-E0DAC48CFE8A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96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371601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1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12858-0B79-4E4D-BDAD-6E026DF49DA1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862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6AA9A-578F-4574-B855-56A5A9C85E7B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26948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E9365-40E8-4629-9597-2DC729C09713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2912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948940" cy="1200148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2950"/>
            <a:ext cx="4629150" cy="3657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43049"/>
            <a:ext cx="2948940" cy="28575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2" indent="0">
              <a:buNone/>
              <a:defRPr sz="900"/>
            </a:lvl2pPr>
            <a:lvl3pPr marL="685783" indent="0">
              <a:buNone/>
              <a:defRPr sz="800"/>
            </a:lvl3pPr>
            <a:lvl4pPr marL="1028675" indent="0">
              <a:buNone/>
              <a:defRPr sz="700"/>
            </a:lvl4pPr>
            <a:lvl5pPr marL="1371566" indent="0">
              <a:buNone/>
              <a:defRPr sz="700"/>
            </a:lvl5pPr>
            <a:lvl6pPr marL="1714457" indent="0">
              <a:buNone/>
              <a:defRPr sz="700"/>
            </a:lvl6pPr>
            <a:lvl7pPr marL="2057348" indent="0">
              <a:buNone/>
              <a:defRPr sz="700"/>
            </a:lvl7pPr>
            <a:lvl8pPr marL="2400240" indent="0">
              <a:buNone/>
              <a:defRPr sz="700"/>
            </a:lvl8pPr>
            <a:lvl9pPr marL="2743132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41AB-CE4A-4E35-B7D9-E75EDB90D5F7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8610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948940" cy="120015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742950"/>
            <a:ext cx="462915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43050"/>
            <a:ext cx="2948940" cy="28575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892" indent="0">
              <a:buNone/>
              <a:defRPr sz="900"/>
            </a:lvl2pPr>
            <a:lvl3pPr marL="685783" indent="0">
              <a:buNone/>
              <a:defRPr sz="800"/>
            </a:lvl3pPr>
            <a:lvl4pPr marL="1028675" indent="0">
              <a:buNone/>
              <a:defRPr sz="700"/>
            </a:lvl4pPr>
            <a:lvl5pPr marL="1371566" indent="0">
              <a:buNone/>
              <a:defRPr sz="700"/>
            </a:lvl5pPr>
            <a:lvl6pPr marL="1714457" indent="0">
              <a:buNone/>
              <a:defRPr sz="700"/>
            </a:lvl6pPr>
            <a:lvl7pPr marL="2057348" indent="0">
              <a:buNone/>
              <a:defRPr sz="700"/>
            </a:lvl7pPr>
            <a:lvl8pPr marL="2400240" indent="0">
              <a:buNone/>
              <a:defRPr sz="700"/>
            </a:lvl8pPr>
            <a:lvl9pPr marL="2743132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EB8C3-DAE6-46A3-AAC8-20BF6E62A6D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574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B347-1043-4A55-AA40-A2318677480A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000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027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270273"/>
            <a:ext cx="5800725" cy="435887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EF4AC-F47D-4A91-845E-DB453F0D51F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28459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3707606"/>
          </a:xfrm>
          <a:solidFill>
            <a:schemeClr val="bg1">
              <a:lumMod val="85000"/>
            </a:schemeClr>
          </a:solidFill>
        </p:spPr>
        <p:txBody>
          <a:bodyPr tIns="914400"/>
          <a:lstStyle>
            <a:lvl1pPr marL="0" indent="0" algn="ctr">
              <a:spcBef>
                <a:spcPts val="0"/>
              </a:spcBef>
              <a:buNone/>
              <a:defRPr b="1"/>
            </a:lvl1pPr>
          </a:lstStyle>
          <a:p>
            <a:r>
              <a:rPr lang="en-US" dirty="0"/>
              <a:t>To add a cover photo, first select this object, </a:t>
            </a:r>
            <a:br>
              <a:rPr lang="en-US" dirty="0"/>
            </a:br>
            <a:r>
              <a:rPr lang="en-US" dirty="0"/>
              <a:t>then click on a photo or graphic in the Images tab in Templafy.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5"/>
          </p:nvPr>
        </p:nvSpPr>
        <p:spPr>
          <a:xfrm flipH="1">
            <a:off x="0" y="1970943"/>
            <a:ext cx="9144000" cy="1743808"/>
          </a:xfrm>
          <a:prstGeom prst="rtTriangle">
            <a:avLst/>
          </a:prstGeom>
          <a:solidFill>
            <a:schemeClr val="accent1">
              <a:alpha val="65000"/>
            </a:schemeClr>
          </a:solidFill>
        </p:spPr>
        <p:txBody>
          <a:bodyPr/>
          <a:lstStyle>
            <a:lvl1pPr marL="0" indent="0">
              <a:buNone/>
              <a:defRPr/>
            </a:lvl1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943100"/>
            <a:ext cx="9144000" cy="1775222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33048" y="4934000"/>
            <a:ext cx="131157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600" dirty="0">
                <a:solidFill>
                  <a:srgbClr val="616365"/>
                </a:solidFill>
              </a:rPr>
              <a:t>© 2021 by The Segal Group, Inc.</a:t>
            </a:r>
          </a:p>
        </p:txBody>
      </p:sp>
      <p:grpSp>
        <p:nvGrpSpPr>
          <p:cNvPr id="13" name="Group 15"/>
          <p:cNvGrpSpPr>
            <a:grpSpLocks noChangeAspect="1"/>
          </p:cNvGrpSpPr>
          <p:nvPr userDrawn="1"/>
        </p:nvGrpSpPr>
        <p:grpSpPr bwMode="auto">
          <a:xfrm>
            <a:off x="7503418" y="4743450"/>
            <a:ext cx="1488183" cy="296453"/>
            <a:chOff x="240" y="3738"/>
            <a:chExt cx="1634" cy="434"/>
          </a:xfrm>
        </p:grpSpPr>
        <p:sp>
          <p:nvSpPr>
            <p:cNvPr id="14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7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8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9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20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21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22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23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</p:grp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185619" y="3968262"/>
            <a:ext cx="7099062" cy="560662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900"/>
              </a:spcBef>
              <a:buNone/>
              <a:defRPr lang="en-US" sz="1350" b="1" smtClean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sz="1350" b="1" dirty="0">
                <a:solidFill>
                  <a:srgbClr val="001C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Report Sub-Title (Title Case)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85619" y="2788809"/>
            <a:ext cx="3471981" cy="279307"/>
          </a:xfrm>
          <a:noFill/>
        </p:spPr>
        <p:txBody>
          <a:bodyPr wrap="square" lIns="45720" tIns="45720" rIns="45720" bIns="45720" anchor="ctr" anchorCtr="0">
            <a:spAutoFit/>
          </a:bodyPr>
          <a:lstStyle>
            <a:lvl1pPr marL="0" indent="0">
              <a:buFontTx/>
              <a:buNone/>
              <a:defRPr sz="1350" b="0" baseline="0">
                <a:solidFill>
                  <a:schemeClr val="accent4"/>
                </a:solidFill>
              </a:defRPr>
            </a:lvl1pPr>
            <a:lvl2pPr marL="158354" indent="0">
              <a:buFontTx/>
              <a:buNone/>
              <a:defRPr/>
            </a:lvl2pPr>
            <a:lvl3pPr marL="297656" indent="0">
              <a:buFontTx/>
              <a:buNone/>
              <a:defRPr/>
            </a:lvl3pPr>
            <a:lvl4pPr marL="446485" indent="0">
              <a:buFontTx/>
              <a:buNone/>
              <a:defRPr/>
            </a:lvl4pPr>
            <a:lvl5pPr marL="595313" indent="0">
              <a:buFontTx/>
              <a:buNone/>
              <a:defRPr/>
            </a:lvl5pPr>
          </a:lstStyle>
          <a:p>
            <a:pPr lvl="0"/>
            <a:r>
              <a:rPr lang="en-US" dirty="0"/>
              <a:t>Company Name (Title Case)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85619" y="4529137"/>
            <a:ext cx="7105650" cy="214313"/>
          </a:xfrm>
        </p:spPr>
        <p:txBody>
          <a:bodyPr lIns="45720" tIns="45720" rIns="45720" bIns="45720"/>
          <a:lstStyle>
            <a:lvl1pPr marL="0" indent="0">
              <a:buNone/>
              <a:defRPr lang="en-US" sz="900" smtClean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sz="900" dirty="0">
                <a:solidFill>
                  <a:srgbClr val="001C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/ Consultant Name / Consultant Name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5620" y="3086101"/>
            <a:ext cx="7129581" cy="866732"/>
          </a:xfrm>
        </p:spPr>
        <p:txBody>
          <a:bodyPr lIns="45720" tIns="45720" rIns="45720" bIns="45720" anchor="ctr" anchorCtr="0"/>
          <a:lstStyle>
            <a:lvl1pPr>
              <a:defRPr sz="3000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Report Title (Title Case)</a:t>
            </a:r>
          </a:p>
        </p:txBody>
      </p:sp>
    </p:spTree>
    <p:extLst>
      <p:ext uri="{BB962C8B-B14F-4D97-AF65-F5344CB8AC3E}">
        <p14:creationId xmlns:p14="http://schemas.microsoft.com/office/powerpoint/2010/main" val="2659998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144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7"/>
          <p:cNvSpPr txBox="1">
            <a:spLocks noChangeArrowheads="1"/>
          </p:cNvSpPr>
          <p:nvPr/>
        </p:nvSpPr>
        <p:spPr bwMode="gray">
          <a:xfrm>
            <a:off x="177799" y="4839385"/>
            <a:ext cx="111440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4290" rIns="34290">
            <a:spAutoFit/>
          </a:bodyPr>
          <a:lstStyle/>
          <a:p>
            <a:r>
              <a:rPr lang="en-US" sz="600" dirty="0">
                <a:solidFill>
                  <a:srgbClr val="616365"/>
                </a:solidFill>
              </a:rPr>
              <a:t>© 2022 The Segal Group, Inc. </a:t>
            </a:r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177798" y="3657600"/>
            <a:ext cx="7832912" cy="4572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>
            <a:lvl1pPr marL="0" indent="0">
              <a:spcBef>
                <a:spcPts val="900"/>
              </a:spcBef>
              <a:buNone/>
              <a:defRPr lang="en-US" sz="1350" b="1" smtClean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sz="1350" b="1" dirty="0">
                <a:solidFill>
                  <a:srgbClr val="001C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Report Sub-Title (Title Case)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77800" y="2491517"/>
            <a:ext cx="3491241" cy="279307"/>
          </a:xfrm>
          <a:noFill/>
        </p:spPr>
        <p:txBody>
          <a:bodyPr wrap="square" lIns="45720" tIns="45720" rIns="45720" bIns="45720" anchor="b" anchorCtr="0">
            <a:spAutoFit/>
          </a:bodyPr>
          <a:lstStyle>
            <a:lvl1pPr marL="0" marR="0" indent="0" algn="l" defTabSz="685800" rtl="0" eaLnBrk="1" fontAlgn="base" latinLnBrk="0" hangingPunct="1">
              <a:lnSpc>
                <a:spcPct val="90000"/>
              </a:lnSpc>
              <a:spcBef>
                <a:spcPct val="65000"/>
              </a:spcBef>
              <a:spcAft>
                <a:spcPct val="0"/>
              </a:spcAft>
              <a:buClr>
                <a:schemeClr val="accent5"/>
              </a:buClr>
              <a:buSzTx/>
              <a:buFontTx/>
              <a:buNone/>
              <a:tabLst/>
              <a:defRPr sz="1350" b="0">
                <a:solidFill>
                  <a:schemeClr val="accent4"/>
                </a:solidFill>
              </a:defRPr>
            </a:lvl1pPr>
            <a:lvl2pPr marL="158354" indent="0">
              <a:buFontTx/>
              <a:buNone/>
              <a:defRPr/>
            </a:lvl2pPr>
            <a:lvl3pPr marL="297656" indent="0">
              <a:buFontTx/>
              <a:buNone/>
              <a:defRPr/>
            </a:lvl3pPr>
            <a:lvl4pPr marL="446485" indent="0">
              <a:buFontTx/>
              <a:buNone/>
              <a:defRPr/>
            </a:lvl4pPr>
            <a:lvl5pPr marL="595313" indent="0">
              <a:buFontTx/>
              <a:buNone/>
              <a:defRPr/>
            </a:lvl5pPr>
          </a:lstStyle>
          <a:p>
            <a:pPr lvl="0"/>
            <a:r>
              <a:rPr lang="en-US" dirty="0"/>
              <a:t>Company Name (Title Case) 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177798" y="4114800"/>
            <a:ext cx="7832912" cy="214313"/>
          </a:xfrm>
        </p:spPr>
        <p:txBody>
          <a:bodyPr lIns="45720" tIns="45720" rIns="45720" bIns="45720"/>
          <a:lstStyle>
            <a:lvl1pPr marL="0" indent="0">
              <a:buNone/>
              <a:defRPr lang="en-US" sz="900" smtClean="0">
                <a:solidFill>
                  <a:schemeClr val="accent5"/>
                </a:solidFill>
                <a:effectLst/>
              </a:defRPr>
            </a:lvl1pPr>
          </a:lstStyle>
          <a:p>
            <a:r>
              <a:rPr lang="en-US" sz="900" dirty="0">
                <a:solidFill>
                  <a:srgbClr val="001C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Date / Consultant Name / Consultant Name</a:t>
            </a:r>
          </a:p>
        </p:txBody>
      </p:sp>
      <p:grpSp>
        <p:nvGrpSpPr>
          <p:cNvPr id="13" name="Group 15"/>
          <p:cNvGrpSpPr>
            <a:grpSpLocks noChangeAspect="1"/>
          </p:cNvGrpSpPr>
          <p:nvPr userDrawn="1"/>
        </p:nvGrpSpPr>
        <p:grpSpPr bwMode="auto">
          <a:xfrm>
            <a:off x="7917181" y="4737735"/>
            <a:ext cx="980889" cy="257518"/>
            <a:chOff x="797" y="3795"/>
            <a:chExt cx="1077" cy="377"/>
          </a:xfrm>
        </p:grpSpPr>
        <p:sp>
          <p:nvSpPr>
            <p:cNvPr id="14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7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8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9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20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</p:grp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85620" y="2790868"/>
            <a:ext cx="5570612" cy="866732"/>
          </a:xfrm>
        </p:spPr>
        <p:txBody>
          <a:bodyPr lIns="45720" tIns="45720" rIns="45720" bIns="45720" anchor="ctr" anchorCtr="0"/>
          <a:lstStyle>
            <a:lvl1pPr>
              <a:defRPr sz="3000">
                <a:solidFill>
                  <a:schemeClr val="accent5"/>
                </a:solidFill>
              </a:defRPr>
            </a:lvl1pPr>
          </a:lstStyle>
          <a:p>
            <a:r>
              <a: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001C71"/>
                </a:solidFill>
                <a:effectLst/>
                <a:uLnTx/>
                <a:uFillTx/>
                <a:latin typeface="Palatino Linotype" panose="02040502050505030304" pitchFamily="18" charset="0"/>
                <a:ea typeface="Times New Roman" panose="02020603050405020304" pitchFamily="18" charset="0"/>
                <a:cs typeface="Palatino Linotype" panose="02040502050505030304" pitchFamily="18" charset="0"/>
              </a:rPr>
              <a:t>Report Title (Title Case) </a:t>
            </a:r>
            <a:endParaRPr lang="en-US" dirty="0"/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7620" y="5568"/>
            <a:ext cx="9125712" cy="5129784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900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5751983" y="0"/>
            <a:ext cx="3376613" cy="2928938"/>
            <a:chOff x="5751982" y="1"/>
            <a:chExt cx="3376613" cy="3905250"/>
          </a:xfrm>
        </p:grpSpPr>
        <p:sp>
          <p:nvSpPr>
            <p:cNvPr id="22" name="Freeform 21"/>
            <p:cNvSpPr>
              <a:spLocks noChangeAspect="1" noChangeArrowheads="1" noTextEdit="1"/>
            </p:cNvSpPr>
            <p:nvPr userDrawn="1"/>
          </p:nvSpPr>
          <p:spPr bwMode="auto">
            <a:xfrm>
              <a:off x="7119277" y="1"/>
              <a:ext cx="2009318" cy="1819275"/>
            </a:xfrm>
            <a:custGeom>
              <a:avLst/>
              <a:gdLst>
                <a:gd name="connsiteX0" fmla="*/ 0 w 2009318"/>
                <a:gd name="connsiteY0" fmla="*/ 0 h 1819275"/>
                <a:gd name="connsiteX1" fmla="*/ 216303 w 2009318"/>
                <a:gd name="connsiteY1" fmla="*/ 0 h 1819275"/>
                <a:gd name="connsiteX2" fmla="*/ 1044118 w 2009318"/>
                <a:gd name="connsiteY2" fmla="*/ 608012 h 1819275"/>
                <a:gd name="connsiteX3" fmla="*/ 1877401 w 2009318"/>
                <a:gd name="connsiteY3" fmla="*/ 0 h 1819275"/>
                <a:gd name="connsiteX4" fmla="*/ 2009318 w 2009318"/>
                <a:gd name="connsiteY4" fmla="*/ 0 h 1819275"/>
                <a:gd name="connsiteX5" fmla="*/ 2009318 w 2009318"/>
                <a:gd name="connsiteY5" fmla="*/ 148541 h 1819275"/>
                <a:gd name="connsiteX6" fmla="*/ 1044118 w 2009318"/>
                <a:gd name="connsiteY6" fmla="*/ 1819275 h 1819275"/>
                <a:gd name="connsiteX7" fmla="*/ 0 w 2009318"/>
                <a:gd name="connsiteY7" fmla="*/ 0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09318" h="1819275">
                  <a:moveTo>
                    <a:pt x="0" y="0"/>
                  </a:moveTo>
                  <a:lnTo>
                    <a:pt x="216303" y="0"/>
                  </a:lnTo>
                  <a:lnTo>
                    <a:pt x="1044118" y="608012"/>
                  </a:lnTo>
                  <a:lnTo>
                    <a:pt x="1877401" y="0"/>
                  </a:lnTo>
                  <a:lnTo>
                    <a:pt x="2009318" y="0"/>
                  </a:lnTo>
                  <a:lnTo>
                    <a:pt x="2009318" y="148541"/>
                  </a:lnTo>
                  <a:lnTo>
                    <a:pt x="1044118" y="18192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dirty="0"/>
            </a:p>
          </p:txBody>
        </p:sp>
        <p:sp>
          <p:nvSpPr>
            <p:cNvPr id="23" name="Freeform 22"/>
            <p:cNvSpPr>
              <a:spLocks noChangeAspect="1" noChangeArrowheads="1" noTextEdit="1"/>
            </p:cNvSpPr>
            <p:nvPr userDrawn="1"/>
          </p:nvSpPr>
          <p:spPr bwMode="auto">
            <a:xfrm>
              <a:off x="5751982" y="1819276"/>
              <a:ext cx="2411413" cy="2085975"/>
            </a:xfrm>
            <a:custGeom>
              <a:avLst/>
              <a:gdLst>
                <a:gd name="connsiteX0" fmla="*/ 0 w 2411413"/>
                <a:gd name="connsiteY0" fmla="*/ 0 h 2085975"/>
                <a:gd name="connsiteX1" fmla="*/ 2411413 w 2411413"/>
                <a:gd name="connsiteY1" fmla="*/ 0 h 2085975"/>
                <a:gd name="connsiteX2" fmla="*/ 1214231 w 2411413"/>
                <a:gd name="connsiteY2" fmla="*/ 2085975 h 2085975"/>
                <a:gd name="connsiteX3" fmla="*/ 1210511 w 2411413"/>
                <a:gd name="connsiteY3" fmla="*/ 2085975 h 2085975"/>
                <a:gd name="connsiteX4" fmla="*/ 1366838 w 2411413"/>
                <a:gd name="connsiteY4" fmla="*/ 601663 h 2085975"/>
                <a:gd name="connsiteX5" fmla="*/ 0 w 2411413"/>
                <a:gd name="connsiteY5" fmla="*/ 0 h 2085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11413" h="2085975">
                  <a:moveTo>
                    <a:pt x="0" y="0"/>
                  </a:moveTo>
                  <a:lnTo>
                    <a:pt x="2411413" y="0"/>
                  </a:lnTo>
                  <a:lnTo>
                    <a:pt x="1214231" y="2085975"/>
                  </a:lnTo>
                  <a:lnTo>
                    <a:pt x="1210511" y="2085975"/>
                  </a:lnTo>
                  <a:lnTo>
                    <a:pt x="1366838" y="6016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dirty="0"/>
            </a:p>
          </p:txBody>
        </p:sp>
        <p:sp>
          <p:nvSpPr>
            <p:cNvPr id="24" name="Freeform 23"/>
            <p:cNvSpPr>
              <a:spLocks noChangeAspect="1" noChangeArrowheads="1" noTextEdit="1"/>
            </p:cNvSpPr>
            <p:nvPr userDrawn="1"/>
          </p:nvSpPr>
          <p:spPr bwMode="auto">
            <a:xfrm>
              <a:off x="8163395" y="1819275"/>
              <a:ext cx="965200" cy="1670734"/>
            </a:xfrm>
            <a:custGeom>
              <a:avLst/>
              <a:gdLst>
                <a:gd name="connsiteX0" fmla="*/ 0 w 965200"/>
                <a:gd name="connsiteY0" fmla="*/ 0 h 1670734"/>
                <a:gd name="connsiteX1" fmla="*/ 965200 w 965200"/>
                <a:gd name="connsiteY1" fmla="*/ 0 h 1670734"/>
                <a:gd name="connsiteX2" fmla="*/ 965200 w 965200"/>
                <a:gd name="connsiteY2" fmla="*/ 1670734 h 1670734"/>
                <a:gd name="connsiteX3" fmla="*/ 0 w 965200"/>
                <a:gd name="connsiteY3" fmla="*/ 0 h 1670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5200" h="1670734">
                  <a:moveTo>
                    <a:pt x="0" y="0"/>
                  </a:moveTo>
                  <a:lnTo>
                    <a:pt x="965200" y="0"/>
                  </a:lnTo>
                  <a:lnTo>
                    <a:pt x="965200" y="16707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1577501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sosceles Triangle 18"/>
          <p:cNvSpPr/>
          <p:nvPr userDrawn="1"/>
        </p:nvSpPr>
        <p:spPr>
          <a:xfrm>
            <a:off x="6858000" y="2571750"/>
            <a:ext cx="2287762" cy="2571750"/>
          </a:xfrm>
          <a:prstGeom prst="triangle">
            <a:avLst>
              <a:gd name="adj" fmla="val 10000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143000" y="1257300"/>
            <a:ext cx="7239000" cy="3579978"/>
          </a:xfrm>
        </p:spPr>
        <p:txBody>
          <a:bodyPr/>
          <a:lstStyle>
            <a:lvl1pPr marL="0" indent="0">
              <a:spcBef>
                <a:spcPts val="900"/>
              </a:spcBef>
              <a:buFont typeface="+mj-lt"/>
              <a:buNone/>
              <a:defRPr sz="1350" b="1">
                <a:latin typeface="+mn-lt"/>
              </a:defRPr>
            </a:lvl1pPr>
            <a:lvl2pPr marL="158354" indent="-158354">
              <a:spcBef>
                <a:spcPts val="450"/>
              </a:spcBef>
              <a:buClr>
                <a:schemeClr val="accent5"/>
              </a:buClr>
              <a:defRPr sz="1350" b="1">
                <a:latin typeface="+mn-lt"/>
              </a:defRPr>
            </a:lvl2pPr>
            <a:lvl3pPr marL="298847" indent="-138113">
              <a:spcBef>
                <a:spcPts val="450"/>
              </a:spcBef>
              <a:buClr>
                <a:schemeClr val="accent5"/>
              </a:buClr>
              <a:defRPr sz="1350" b="1">
                <a:latin typeface="+mn-lt"/>
              </a:defRPr>
            </a:lvl3pPr>
            <a:lvl4pPr marL="492919" indent="-173831">
              <a:spcBef>
                <a:spcPts val="225"/>
              </a:spcBef>
              <a:buClr>
                <a:schemeClr val="accent5"/>
              </a:buClr>
              <a:defRPr sz="1200" b="0">
                <a:latin typeface="+mn-lt"/>
              </a:defRPr>
            </a:lvl4pPr>
            <a:lvl5pPr marL="645319" indent="-88106">
              <a:spcBef>
                <a:spcPts val="225"/>
              </a:spcBef>
              <a:buClr>
                <a:schemeClr val="accent5"/>
              </a:buClr>
              <a:defRPr sz="1200" b="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Slide Number Placeholder 7"/>
          <p:cNvSpPr txBox="1">
            <a:spLocks/>
          </p:cNvSpPr>
          <p:nvPr/>
        </p:nvSpPr>
        <p:spPr bwMode="gray">
          <a:xfrm>
            <a:off x="8578972" y="4939123"/>
            <a:ext cx="547777" cy="16911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750" smtClean="0">
                <a:solidFill>
                  <a:prstClr val="black"/>
                </a:solidFill>
              </a:rPr>
              <a:pPr/>
              <a:t>‹#›</a:t>
            </a:fld>
            <a:endParaRPr lang="en-US" sz="750" dirty="0">
              <a:solidFill>
                <a:prstClr val="black"/>
              </a:solidFill>
            </a:endParaRPr>
          </a:p>
        </p:txBody>
      </p:sp>
      <p:grpSp>
        <p:nvGrpSpPr>
          <p:cNvPr id="7" name="Group 15"/>
          <p:cNvGrpSpPr>
            <a:grpSpLocks noChangeAspect="1"/>
          </p:cNvGrpSpPr>
          <p:nvPr userDrawn="1"/>
        </p:nvGrpSpPr>
        <p:grpSpPr bwMode="auto">
          <a:xfrm>
            <a:off x="7772400" y="4904721"/>
            <a:ext cx="914400" cy="182153"/>
            <a:chOff x="240" y="3738"/>
            <a:chExt cx="1634" cy="434"/>
          </a:xfrm>
        </p:grpSpPr>
        <p:sp>
          <p:nvSpPr>
            <p:cNvPr id="8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9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0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1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2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3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4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5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</p:grpSp>
      <p:sp>
        <p:nvSpPr>
          <p:cNvPr id="18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800100" y="514350"/>
            <a:ext cx="7486650" cy="571500"/>
          </a:xfrm>
        </p:spPr>
        <p:txBody>
          <a:bodyPr/>
          <a:lstStyle>
            <a:lvl1pPr marL="122635" indent="-122635">
              <a:buClr>
                <a:schemeClr val="accent2"/>
              </a:buClr>
              <a:buFont typeface="Arial" panose="020B0604020202020204" pitchFamily="34" charset="0"/>
              <a:buChar char="│"/>
              <a:defRPr sz="3000">
                <a:solidFill>
                  <a:schemeClr val="accent5"/>
                </a:solidFill>
                <a:latin typeface="+mj-lt"/>
              </a:defRPr>
            </a:lvl1pPr>
          </a:lstStyle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76818867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76200" y="914400"/>
            <a:ext cx="8881454" cy="3771900"/>
          </a:xfrm>
          <a:prstGeom prst="rect">
            <a:avLst/>
          </a:prstGeo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450"/>
              </a:spcBef>
              <a:defRPr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76201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99247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261389"/>
            <a:ext cx="3867150" cy="619274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1880664"/>
            <a:ext cx="3867150" cy="2760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261389"/>
            <a:ext cx="3886201" cy="619274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880664"/>
            <a:ext cx="3886201" cy="2760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C542-8129-42A2-9B4A-13FBC9A89A67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24718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654" y="914401"/>
            <a:ext cx="4343400" cy="368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15854" y="914401"/>
            <a:ext cx="4267200" cy="3680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67655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5563712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7654" y="914401"/>
            <a:ext cx="4343400" cy="1851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15854" y="914400"/>
            <a:ext cx="4267200" cy="1844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67654" y="2857500"/>
            <a:ext cx="4343400" cy="2000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4715854" y="2857500"/>
            <a:ext cx="4267200" cy="200025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76201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9892403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655" y="914400"/>
            <a:ext cx="4361471" cy="479822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itchFamily="34" charset="0"/>
              <a:buNone/>
              <a:defRPr sz="10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654" y="1428750"/>
            <a:ext cx="43434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914400"/>
            <a:ext cx="4370996" cy="479822"/>
          </a:xfrm>
          <a:prstGeom prst="rect">
            <a:avLst/>
          </a:prstGeom>
        </p:spPr>
        <p:txBody>
          <a:bodyPr anchor="b"/>
          <a:lstStyle>
            <a:lvl1pPr marL="0" indent="0">
              <a:buFont typeface="Arial" pitchFamily="34" charset="0"/>
              <a:buChar char=" "/>
              <a:defRPr sz="10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6" y="1428750"/>
            <a:ext cx="4346575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Add text here</a:t>
            </a:r>
          </a:p>
          <a:p>
            <a:pPr lvl="1">
              <a:spcBef>
                <a:spcPts val="450"/>
              </a:spcBef>
            </a:pPr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67655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148326802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76201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5235288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7"/>
          <p:cNvSpPr txBox="1">
            <a:spLocks/>
          </p:cNvSpPr>
          <p:nvPr/>
        </p:nvSpPr>
        <p:spPr bwMode="gray">
          <a:xfrm>
            <a:off x="8596224" y="4933000"/>
            <a:ext cx="547777" cy="16911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675" smtClean="0">
                <a:solidFill>
                  <a:prstClr val="black"/>
                </a:solidFill>
              </a:rPr>
              <a:pPr/>
              <a:t>‹#›</a:t>
            </a:fld>
            <a:endParaRPr lang="en-US" sz="675" dirty="0">
              <a:solidFill>
                <a:prstClr val="black"/>
              </a:solidFill>
            </a:endParaRPr>
          </a:p>
        </p:txBody>
      </p:sp>
      <p:grpSp>
        <p:nvGrpSpPr>
          <p:cNvPr id="4" name="Group 15"/>
          <p:cNvGrpSpPr>
            <a:grpSpLocks noChangeAspect="1"/>
          </p:cNvGrpSpPr>
          <p:nvPr userDrawn="1"/>
        </p:nvGrpSpPr>
        <p:grpSpPr bwMode="auto">
          <a:xfrm>
            <a:off x="7772400" y="4904721"/>
            <a:ext cx="914400" cy="182153"/>
            <a:chOff x="240" y="3738"/>
            <a:chExt cx="1634" cy="434"/>
          </a:xfrm>
        </p:grpSpPr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8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9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0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1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2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3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4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</p:grpSp>
    </p:spTree>
    <p:extLst>
      <p:ext uri="{BB962C8B-B14F-4D97-AF65-F5344CB8AC3E}">
        <p14:creationId xmlns:p14="http://schemas.microsoft.com/office/powerpoint/2010/main" val="191733975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" y="940468"/>
            <a:ext cx="4343400" cy="3974432"/>
          </a:xfrm>
        </p:spPr>
        <p:txBody>
          <a:bodyPr/>
          <a:lstStyle>
            <a:lvl1pPr marL="0" indent="0">
              <a:buNone/>
              <a:defRPr sz="900">
                <a:latin typeface="+mn-lt"/>
              </a:defRPr>
            </a:lvl1pPr>
            <a:lvl2pPr marL="115491" indent="-115491">
              <a:defRPr sz="900">
                <a:latin typeface="+mn-lt"/>
              </a:defRPr>
            </a:lvl2pPr>
            <a:lvl3pPr marL="244079" indent="-128588">
              <a:defRPr sz="900">
                <a:latin typeface="+mn-lt"/>
              </a:defRPr>
            </a:lvl3pPr>
            <a:lvl4pPr marL="346472" indent="-115491">
              <a:defRPr sz="900">
                <a:latin typeface="+mn-lt"/>
              </a:defRPr>
            </a:lvl4pPr>
            <a:lvl5pPr marL="435769" indent="-89297">
              <a:defRPr sz="900">
                <a:latin typeface="+mn-lt"/>
              </a:defRPr>
            </a:lvl5pPr>
          </a:lstStyle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724400" y="914400"/>
            <a:ext cx="4114800" cy="3257550"/>
          </a:xfrm>
        </p:spPr>
        <p:txBody>
          <a:bodyPr/>
          <a:lstStyle>
            <a:lvl1pPr marL="0" indent="0">
              <a:buNone/>
              <a:defRPr sz="900">
                <a:latin typeface="+mn-lt"/>
              </a:defRPr>
            </a:lvl1pPr>
            <a:lvl2pPr marL="121444" indent="-121444">
              <a:defRPr sz="900">
                <a:latin typeface="+mn-lt"/>
              </a:defRPr>
            </a:lvl2pPr>
            <a:lvl3pPr marL="230981" indent="-109538">
              <a:defRPr sz="900">
                <a:latin typeface="+mn-lt"/>
              </a:defRPr>
            </a:lvl3pPr>
            <a:lvl4pPr marL="320279" indent="-102394">
              <a:defRPr sz="900">
                <a:latin typeface="+mn-lt"/>
              </a:defRPr>
            </a:lvl4pPr>
            <a:lvl5pPr marL="397669" indent="-77391">
              <a:defRPr sz="900">
                <a:latin typeface="+mn-lt"/>
              </a:defRPr>
            </a:lvl5pPr>
          </a:lstStyle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724400" y="4171950"/>
            <a:ext cx="4114800" cy="685800"/>
          </a:xfrm>
        </p:spPr>
        <p:txBody>
          <a:bodyPr/>
          <a:lstStyle>
            <a:lvl1pPr marL="0" indent="0">
              <a:buNone/>
              <a:defRPr sz="750">
                <a:solidFill>
                  <a:schemeClr val="accent4"/>
                </a:solidFill>
                <a:latin typeface="+mn-lt"/>
              </a:defRPr>
            </a:lvl1pPr>
            <a:lvl2pPr marL="158354" indent="0">
              <a:buNone/>
              <a:defRPr sz="750">
                <a:solidFill>
                  <a:schemeClr val="accent4"/>
                </a:solidFill>
                <a:latin typeface="Arial Narrow" panose="020B0606020202030204" pitchFamily="34" charset="0"/>
              </a:defRPr>
            </a:lvl2pPr>
            <a:lvl3pPr marL="297656" indent="0">
              <a:buNone/>
              <a:defRPr sz="750">
                <a:solidFill>
                  <a:schemeClr val="accent4"/>
                </a:solidFill>
                <a:latin typeface="Arial Narrow" panose="020B0606020202030204" pitchFamily="34" charset="0"/>
              </a:defRPr>
            </a:lvl3pPr>
            <a:lvl4pPr marL="446485" indent="0">
              <a:buNone/>
              <a:defRPr sz="750">
                <a:solidFill>
                  <a:schemeClr val="accent4"/>
                </a:solidFill>
                <a:latin typeface="Arial Narrow" panose="020B0606020202030204" pitchFamily="34" charset="0"/>
              </a:defRPr>
            </a:lvl4pPr>
            <a:lvl5pPr marL="595313" indent="0">
              <a:buNone/>
              <a:defRPr sz="750">
                <a:solidFill>
                  <a:schemeClr val="accent4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hasCustomPrompt="1"/>
          </p:nvPr>
        </p:nvSpPr>
        <p:spPr bwMode="gray">
          <a:xfrm>
            <a:off x="76201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</p:spTree>
    <p:extLst>
      <p:ext uri="{BB962C8B-B14F-4D97-AF65-F5344CB8AC3E}">
        <p14:creationId xmlns:p14="http://schemas.microsoft.com/office/powerpoint/2010/main" val="32033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9EFB3-03C1-4442-AC87-F1CC691F25DF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373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4B25A-0B85-4299-B7C7-9377D5D20E41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0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948940" cy="1200148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2950"/>
            <a:ext cx="4629150" cy="3657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43049"/>
            <a:ext cx="2948940" cy="28575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FBC2-95CC-4F4C-9803-11580A5C65ED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79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948940" cy="120015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742950"/>
            <a:ext cx="462915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43050"/>
            <a:ext cx="2948940" cy="28575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1DD1-FC47-4F0E-823B-AEAA57CBD8AE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68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274321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371601"/>
            <a:ext cx="7886700" cy="326350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6B7133B-966A-4632-8C78-FC6016965737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13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4750738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34290" rIns="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4844840"/>
            <a:ext cx="1854203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700">
                <a:solidFill>
                  <a:srgbClr val="FFFFFF"/>
                </a:solidFill>
              </a:defRPr>
            </a:lvl1pPr>
          </a:lstStyle>
          <a:p>
            <a:fld id="{2E5E7068-80A4-461C-9D47-1DDA98384492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4844840"/>
            <a:ext cx="3617103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7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6" y="4844840"/>
            <a:ext cx="984019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30338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97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1" r:id="rId1"/>
    <p:sldLayoutId id="2147484012" r:id="rId2"/>
    <p:sldLayoutId id="2147484013" r:id="rId3"/>
    <p:sldLayoutId id="2147484014" r:id="rId4"/>
    <p:sldLayoutId id="2147484015" r:id="rId5"/>
    <p:sldLayoutId id="2147484016" r:id="rId6"/>
    <p:sldLayoutId id="2147484017" r:id="rId7"/>
    <p:sldLayoutId id="2147484018" r:id="rId8"/>
    <p:sldLayoutId id="2147484019" r:id="rId9"/>
    <p:sldLayoutId id="2147484020" r:id="rId10"/>
    <p:sldLayoutId id="2147484021" r:id="rId11"/>
  </p:sldLayoutIdLst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00600"/>
            <a:ext cx="9144000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4750738"/>
            <a:ext cx="9144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14953"/>
            <a:ext cx="7543800" cy="1088068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384301"/>
            <a:ext cx="7543800" cy="3017520"/>
          </a:xfrm>
          <a:prstGeom prst="rect">
            <a:avLst/>
          </a:prstGeom>
        </p:spPr>
        <p:txBody>
          <a:bodyPr vert="horz" lIns="0" tIns="34290" rIns="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4844840"/>
            <a:ext cx="1854203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700">
                <a:solidFill>
                  <a:srgbClr val="FFFFFF"/>
                </a:solidFill>
              </a:defRPr>
            </a:lvl1pPr>
          </a:lstStyle>
          <a:p>
            <a:fld id="{2F9AA516-96A5-497B-A2F6-9F192EEE6513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4844840"/>
            <a:ext cx="3617103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7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6" y="4844840"/>
            <a:ext cx="984019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303384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50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  <p:sldLayoutId id="2147484118" r:id="rId12"/>
  </p:sldLayoutIdLst>
  <p:hf hd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274321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371602"/>
            <a:ext cx="7886700" cy="326350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F1DEB9A-BEA5-465B-A14D-C2850E9F17FC}" type="datetime1">
              <a:rPr lang="en-US" smtClean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4767264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4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7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76200" y="857250"/>
            <a:ext cx="8906854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Add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76201" y="114300"/>
            <a:ext cx="8915399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Heading 1 (Title Case)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0"/>
            <a:ext cx="9144000" cy="57150"/>
          </a:xfrm>
          <a:prstGeom prst="rect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9" name="Group 15"/>
          <p:cNvGrpSpPr>
            <a:grpSpLocks noChangeAspect="1"/>
          </p:cNvGrpSpPr>
          <p:nvPr userDrawn="1"/>
        </p:nvGrpSpPr>
        <p:grpSpPr bwMode="auto">
          <a:xfrm>
            <a:off x="7772400" y="4904721"/>
            <a:ext cx="914400" cy="182153"/>
            <a:chOff x="240" y="3738"/>
            <a:chExt cx="1634" cy="434"/>
          </a:xfrm>
        </p:grpSpPr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797" y="3795"/>
              <a:ext cx="256" cy="314"/>
            </a:xfrm>
            <a:custGeom>
              <a:avLst/>
              <a:gdLst>
                <a:gd name="T0" fmla="*/ 63 w 346"/>
                <a:gd name="T1" fmla="*/ 293 h 422"/>
                <a:gd name="T2" fmla="*/ 188 w 346"/>
                <a:gd name="T3" fmla="*/ 353 h 422"/>
                <a:gd name="T4" fmla="*/ 231 w 346"/>
                <a:gd name="T5" fmla="*/ 347 h 422"/>
                <a:gd name="T6" fmla="*/ 265 w 346"/>
                <a:gd name="T7" fmla="*/ 301 h 422"/>
                <a:gd name="T8" fmla="*/ 235 w 346"/>
                <a:gd name="T9" fmla="*/ 261 h 422"/>
                <a:gd name="T10" fmla="*/ 188 w 346"/>
                <a:gd name="T11" fmla="*/ 248 h 422"/>
                <a:gd name="T12" fmla="*/ 140 w 346"/>
                <a:gd name="T13" fmla="*/ 238 h 422"/>
                <a:gd name="T14" fmla="*/ 89 w 346"/>
                <a:gd name="T15" fmla="*/ 224 h 422"/>
                <a:gd name="T16" fmla="*/ 22 w 346"/>
                <a:gd name="T17" fmla="*/ 125 h 422"/>
                <a:gd name="T18" fmla="*/ 180 w 346"/>
                <a:gd name="T19" fmla="*/ 0 h 422"/>
                <a:gd name="T20" fmla="*/ 342 w 346"/>
                <a:gd name="T21" fmla="*/ 82 h 422"/>
                <a:gd name="T22" fmla="*/ 280 w 346"/>
                <a:gd name="T23" fmla="*/ 128 h 422"/>
                <a:gd name="T24" fmla="*/ 176 w 346"/>
                <a:gd name="T25" fmla="*/ 68 h 422"/>
                <a:gd name="T26" fmla="*/ 101 w 346"/>
                <a:gd name="T27" fmla="*/ 117 h 422"/>
                <a:gd name="T28" fmla="*/ 175 w 346"/>
                <a:gd name="T29" fmla="*/ 165 h 422"/>
                <a:gd name="T30" fmla="*/ 216 w 346"/>
                <a:gd name="T31" fmla="*/ 174 h 422"/>
                <a:gd name="T32" fmla="*/ 346 w 346"/>
                <a:gd name="T33" fmla="*/ 293 h 422"/>
                <a:gd name="T34" fmla="*/ 176 w 346"/>
                <a:gd name="T35" fmla="*/ 422 h 422"/>
                <a:gd name="T36" fmla="*/ 104 w 346"/>
                <a:gd name="T37" fmla="*/ 413 h 422"/>
                <a:gd name="T38" fmla="*/ 0 w 346"/>
                <a:gd name="T39" fmla="*/ 337 h 422"/>
                <a:gd name="T40" fmla="*/ 63 w 346"/>
                <a:gd name="T41" fmla="*/ 293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6" h="422">
                  <a:moveTo>
                    <a:pt x="63" y="293"/>
                  </a:moveTo>
                  <a:cubicBezTo>
                    <a:pt x="73" y="307"/>
                    <a:pt x="103" y="353"/>
                    <a:pt x="188" y="353"/>
                  </a:cubicBezTo>
                  <a:cubicBezTo>
                    <a:pt x="202" y="353"/>
                    <a:pt x="217" y="352"/>
                    <a:pt x="231" y="347"/>
                  </a:cubicBezTo>
                  <a:cubicBezTo>
                    <a:pt x="260" y="335"/>
                    <a:pt x="265" y="314"/>
                    <a:pt x="265" y="301"/>
                  </a:cubicBezTo>
                  <a:cubicBezTo>
                    <a:pt x="265" y="275"/>
                    <a:pt x="247" y="266"/>
                    <a:pt x="235" y="261"/>
                  </a:cubicBezTo>
                  <a:cubicBezTo>
                    <a:pt x="226" y="257"/>
                    <a:pt x="225" y="257"/>
                    <a:pt x="188" y="248"/>
                  </a:cubicBezTo>
                  <a:cubicBezTo>
                    <a:pt x="140" y="238"/>
                    <a:pt x="140" y="238"/>
                    <a:pt x="140" y="238"/>
                  </a:cubicBezTo>
                  <a:cubicBezTo>
                    <a:pt x="114" y="232"/>
                    <a:pt x="102" y="229"/>
                    <a:pt x="89" y="224"/>
                  </a:cubicBezTo>
                  <a:cubicBezTo>
                    <a:pt x="71" y="216"/>
                    <a:pt x="22" y="192"/>
                    <a:pt x="22" y="125"/>
                  </a:cubicBezTo>
                  <a:cubicBezTo>
                    <a:pt x="22" y="49"/>
                    <a:pt x="86" y="0"/>
                    <a:pt x="180" y="0"/>
                  </a:cubicBezTo>
                  <a:cubicBezTo>
                    <a:pt x="267" y="0"/>
                    <a:pt x="313" y="43"/>
                    <a:pt x="342" y="82"/>
                  </a:cubicBezTo>
                  <a:cubicBezTo>
                    <a:pt x="280" y="128"/>
                    <a:pt x="280" y="128"/>
                    <a:pt x="280" y="128"/>
                  </a:cubicBezTo>
                  <a:cubicBezTo>
                    <a:pt x="267" y="108"/>
                    <a:pt x="241" y="68"/>
                    <a:pt x="176" y="68"/>
                  </a:cubicBezTo>
                  <a:cubicBezTo>
                    <a:pt x="136" y="68"/>
                    <a:pt x="101" y="86"/>
                    <a:pt x="101" y="117"/>
                  </a:cubicBezTo>
                  <a:cubicBezTo>
                    <a:pt x="101" y="151"/>
                    <a:pt x="138" y="158"/>
                    <a:pt x="175" y="165"/>
                  </a:cubicBezTo>
                  <a:cubicBezTo>
                    <a:pt x="216" y="174"/>
                    <a:pt x="216" y="174"/>
                    <a:pt x="216" y="174"/>
                  </a:cubicBezTo>
                  <a:cubicBezTo>
                    <a:pt x="270" y="185"/>
                    <a:pt x="346" y="207"/>
                    <a:pt x="346" y="293"/>
                  </a:cubicBezTo>
                  <a:cubicBezTo>
                    <a:pt x="346" y="385"/>
                    <a:pt x="261" y="422"/>
                    <a:pt x="176" y="422"/>
                  </a:cubicBezTo>
                  <a:cubicBezTo>
                    <a:pt x="153" y="422"/>
                    <a:pt x="128" y="420"/>
                    <a:pt x="104" y="413"/>
                  </a:cubicBezTo>
                  <a:cubicBezTo>
                    <a:pt x="77" y="405"/>
                    <a:pt x="30" y="386"/>
                    <a:pt x="0" y="337"/>
                  </a:cubicBezTo>
                  <a:lnTo>
                    <a:pt x="63" y="293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2" name="Freeform 17"/>
            <p:cNvSpPr>
              <a:spLocks noEditPoints="1"/>
            </p:cNvSpPr>
            <p:nvPr userDrawn="1"/>
          </p:nvSpPr>
          <p:spPr bwMode="auto">
            <a:xfrm>
              <a:off x="1084" y="3884"/>
              <a:ext cx="211" cy="224"/>
            </a:xfrm>
            <a:custGeom>
              <a:avLst/>
              <a:gdLst>
                <a:gd name="T0" fmla="*/ 208 w 285"/>
                <a:gd name="T1" fmla="*/ 114 h 302"/>
                <a:gd name="T2" fmla="*/ 144 w 285"/>
                <a:gd name="T3" fmla="*/ 55 h 302"/>
                <a:gd name="T4" fmla="*/ 75 w 285"/>
                <a:gd name="T5" fmla="*/ 114 h 302"/>
                <a:gd name="T6" fmla="*/ 208 w 285"/>
                <a:gd name="T7" fmla="*/ 114 h 302"/>
                <a:gd name="T8" fmla="*/ 285 w 285"/>
                <a:gd name="T9" fmla="*/ 229 h 302"/>
                <a:gd name="T10" fmla="*/ 146 w 285"/>
                <a:gd name="T11" fmla="*/ 302 h 302"/>
                <a:gd name="T12" fmla="*/ 0 w 285"/>
                <a:gd name="T13" fmla="*/ 150 h 302"/>
                <a:gd name="T14" fmla="*/ 142 w 285"/>
                <a:gd name="T15" fmla="*/ 0 h 302"/>
                <a:gd name="T16" fmla="*/ 254 w 285"/>
                <a:gd name="T17" fmla="*/ 54 h 302"/>
                <a:gd name="T18" fmla="*/ 283 w 285"/>
                <a:gd name="T19" fmla="*/ 165 h 302"/>
                <a:gd name="T20" fmla="*/ 73 w 285"/>
                <a:gd name="T21" fmla="*/ 165 h 302"/>
                <a:gd name="T22" fmla="*/ 153 w 285"/>
                <a:gd name="T23" fmla="*/ 235 h 302"/>
                <a:gd name="T24" fmla="*/ 227 w 285"/>
                <a:gd name="T25" fmla="*/ 196 h 302"/>
                <a:gd name="T26" fmla="*/ 285 w 285"/>
                <a:gd name="T27" fmla="*/ 22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5" h="302">
                  <a:moveTo>
                    <a:pt x="208" y="114"/>
                  </a:moveTo>
                  <a:cubicBezTo>
                    <a:pt x="202" y="70"/>
                    <a:pt x="174" y="55"/>
                    <a:pt x="144" y="55"/>
                  </a:cubicBezTo>
                  <a:cubicBezTo>
                    <a:pt x="108" y="55"/>
                    <a:pt x="83" y="76"/>
                    <a:pt x="75" y="114"/>
                  </a:cubicBezTo>
                  <a:lnTo>
                    <a:pt x="208" y="114"/>
                  </a:lnTo>
                  <a:close/>
                  <a:moveTo>
                    <a:pt x="285" y="229"/>
                  </a:moveTo>
                  <a:cubicBezTo>
                    <a:pt x="250" y="277"/>
                    <a:pt x="204" y="302"/>
                    <a:pt x="146" y="302"/>
                  </a:cubicBezTo>
                  <a:cubicBezTo>
                    <a:pt x="72" y="302"/>
                    <a:pt x="0" y="254"/>
                    <a:pt x="0" y="150"/>
                  </a:cubicBezTo>
                  <a:cubicBezTo>
                    <a:pt x="0" y="54"/>
                    <a:pt x="62" y="0"/>
                    <a:pt x="142" y="0"/>
                  </a:cubicBezTo>
                  <a:cubicBezTo>
                    <a:pt x="217" y="0"/>
                    <a:pt x="248" y="45"/>
                    <a:pt x="254" y="54"/>
                  </a:cubicBezTo>
                  <a:cubicBezTo>
                    <a:pt x="277" y="87"/>
                    <a:pt x="282" y="136"/>
                    <a:pt x="283" y="165"/>
                  </a:cubicBezTo>
                  <a:cubicBezTo>
                    <a:pt x="73" y="165"/>
                    <a:pt x="73" y="165"/>
                    <a:pt x="73" y="165"/>
                  </a:cubicBezTo>
                  <a:cubicBezTo>
                    <a:pt x="80" y="209"/>
                    <a:pt x="108" y="235"/>
                    <a:pt x="153" y="235"/>
                  </a:cubicBezTo>
                  <a:cubicBezTo>
                    <a:pt x="200" y="235"/>
                    <a:pt x="219" y="208"/>
                    <a:pt x="227" y="196"/>
                  </a:cubicBezTo>
                  <a:lnTo>
                    <a:pt x="285" y="22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3" name="Freeform 18"/>
            <p:cNvSpPr>
              <a:spLocks noEditPoints="1"/>
            </p:cNvSpPr>
            <p:nvPr userDrawn="1"/>
          </p:nvSpPr>
          <p:spPr bwMode="auto">
            <a:xfrm>
              <a:off x="1323" y="3884"/>
              <a:ext cx="205" cy="288"/>
            </a:xfrm>
            <a:custGeom>
              <a:avLst/>
              <a:gdLst>
                <a:gd name="T0" fmla="*/ 140 w 276"/>
                <a:gd name="T1" fmla="*/ 61 h 388"/>
                <a:gd name="T2" fmla="*/ 70 w 276"/>
                <a:gd name="T3" fmla="*/ 139 h 388"/>
                <a:gd name="T4" fmla="*/ 140 w 276"/>
                <a:gd name="T5" fmla="*/ 214 h 388"/>
                <a:gd name="T6" fmla="*/ 210 w 276"/>
                <a:gd name="T7" fmla="*/ 142 h 388"/>
                <a:gd name="T8" fmla="*/ 140 w 276"/>
                <a:gd name="T9" fmla="*/ 61 h 388"/>
                <a:gd name="T10" fmla="*/ 276 w 276"/>
                <a:gd name="T11" fmla="*/ 9 h 388"/>
                <a:gd name="T12" fmla="*/ 276 w 276"/>
                <a:gd name="T13" fmla="*/ 242 h 388"/>
                <a:gd name="T14" fmla="*/ 258 w 276"/>
                <a:gd name="T15" fmla="*/ 345 h 388"/>
                <a:gd name="T16" fmla="*/ 140 w 276"/>
                <a:gd name="T17" fmla="*/ 388 h 388"/>
                <a:gd name="T18" fmla="*/ 9 w 276"/>
                <a:gd name="T19" fmla="*/ 299 h 388"/>
                <a:gd name="T20" fmla="*/ 84 w 276"/>
                <a:gd name="T21" fmla="*/ 299 h 388"/>
                <a:gd name="T22" fmla="*/ 142 w 276"/>
                <a:gd name="T23" fmla="*/ 334 h 388"/>
                <a:gd name="T24" fmla="*/ 198 w 276"/>
                <a:gd name="T25" fmla="*/ 311 h 388"/>
                <a:gd name="T26" fmla="*/ 208 w 276"/>
                <a:gd name="T27" fmla="*/ 246 h 388"/>
                <a:gd name="T28" fmla="*/ 123 w 276"/>
                <a:gd name="T29" fmla="*/ 277 h 388"/>
                <a:gd name="T30" fmla="*/ 0 w 276"/>
                <a:gd name="T31" fmla="*/ 141 h 388"/>
                <a:gd name="T32" fmla="*/ 128 w 276"/>
                <a:gd name="T33" fmla="*/ 0 h 388"/>
                <a:gd name="T34" fmla="*/ 208 w 276"/>
                <a:gd name="T35" fmla="*/ 38 h 388"/>
                <a:gd name="T36" fmla="*/ 208 w 276"/>
                <a:gd name="T37" fmla="*/ 9 h 388"/>
                <a:gd name="T38" fmla="*/ 276 w 276"/>
                <a:gd name="T39" fmla="*/ 9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76" h="388">
                  <a:moveTo>
                    <a:pt x="140" y="61"/>
                  </a:moveTo>
                  <a:cubicBezTo>
                    <a:pt x="105" y="61"/>
                    <a:pt x="70" y="84"/>
                    <a:pt x="70" y="139"/>
                  </a:cubicBezTo>
                  <a:cubicBezTo>
                    <a:pt x="70" y="188"/>
                    <a:pt x="100" y="214"/>
                    <a:pt x="140" y="214"/>
                  </a:cubicBezTo>
                  <a:cubicBezTo>
                    <a:pt x="177" y="214"/>
                    <a:pt x="210" y="194"/>
                    <a:pt x="210" y="142"/>
                  </a:cubicBezTo>
                  <a:cubicBezTo>
                    <a:pt x="211" y="96"/>
                    <a:pt x="186" y="61"/>
                    <a:pt x="140" y="61"/>
                  </a:cubicBezTo>
                  <a:moveTo>
                    <a:pt x="276" y="9"/>
                  </a:moveTo>
                  <a:cubicBezTo>
                    <a:pt x="276" y="242"/>
                    <a:pt x="276" y="242"/>
                    <a:pt x="276" y="242"/>
                  </a:cubicBezTo>
                  <a:cubicBezTo>
                    <a:pt x="276" y="298"/>
                    <a:pt x="276" y="321"/>
                    <a:pt x="258" y="345"/>
                  </a:cubicBezTo>
                  <a:cubicBezTo>
                    <a:pt x="242" y="366"/>
                    <a:pt x="207" y="388"/>
                    <a:pt x="140" y="388"/>
                  </a:cubicBezTo>
                  <a:cubicBezTo>
                    <a:pt x="38" y="388"/>
                    <a:pt x="18" y="344"/>
                    <a:pt x="9" y="299"/>
                  </a:cubicBezTo>
                  <a:cubicBezTo>
                    <a:pt x="84" y="299"/>
                    <a:pt x="84" y="299"/>
                    <a:pt x="84" y="299"/>
                  </a:cubicBezTo>
                  <a:cubicBezTo>
                    <a:pt x="89" y="315"/>
                    <a:pt x="101" y="334"/>
                    <a:pt x="142" y="334"/>
                  </a:cubicBezTo>
                  <a:cubicBezTo>
                    <a:pt x="177" y="334"/>
                    <a:pt x="192" y="320"/>
                    <a:pt x="198" y="311"/>
                  </a:cubicBezTo>
                  <a:cubicBezTo>
                    <a:pt x="208" y="297"/>
                    <a:pt x="208" y="281"/>
                    <a:pt x="208" y="246"/>
                  </a:cubicBezTo>
                  <a:cubicBezTo>
                    <a:pt x="194" y="259"/>
                    <a:pt x="164" y="277"/>
                    <a:pt x="123" y="277"/>
                  </a:cubicBezTo>
                  <a:cubicBezTo>
                    <a:pt x="56" y="277"/>
                    <a:pt x="0" y="231"/>
                    <a:pt x="0" y="141"/>
                  </a:cubicBezTo>
                  <a:cubicBezTo>
                    <a:pt x="0" y="35"/>
                    <a:pt x="75" y="0"/>
                    <a:pt x="128" y="0"/>
                  </a:cubicBezTo>
                  <a:cubicBezTo>
                    <a:pt x="179" y="0"/>
                    <a:pt x="200" y="28"/>
                    <a:pt x="208" y="38"/>
                  </a:cubicBezTo>
                  <a:cubicBezTo>
                    <a:pt x="208" y="9"/>
                    <a:pt x="208" y="9"/>
                    <a:pt x="208" y="9"/>
                  </a:cubicBezTo>
                  <a:lnTo>
                    <a:pt x="276" y="9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4" name="Freeform 19"/>
            <p:cNvSpPr>
              <a:spLocks noEditPoints="1"/>
            </p:cNvSpPr>
            <p:nvPr userDrawn="1"/>
          </p:nvSpPr>
          <p:spPr bwMode="auto">
            <a:xfrm>
              <a:off x="1567" y="3884"/>
              <a:ext cx="200" cy="222"/>
            </a:xfrm>
            <a:custGeom>
              <a:avLst/>
              <a:gdLst>
                <a:gd name="T0" fmla="*/ 189 w 270"/>
                <a:gd name="T1" fmla="*/ 151 h 300"/>
                <a:gd name="T2" fmla="*/ 130 w 270"/>
                <a:gd name="T3" fmla="*/ 168 h 300"/>
                <a:gd name="T4" fmla="*/ 73 w 270"/>
                <a:gd name="T5" fmla="*/ 208 h 300"/>
                <a:gd name="T6" fmla="*/ 119 w 270"/>
                <a:gd name="T7" fmla="*/ 241 h 300"/>
                <a:gd name="T8" fmla="*/ 185 w 270"/>
                <a:gd name="T9" fmla="*/ 208 h 300"/>
                <a:gd name="T10" fmla="*/ 189 w 270"/>
                <a:gd name="T11" fmla="*/ 183 h 300"/>
                <a:gd name="T12" fmla="*/ 189 w 270"/>
                <a:gd name="T13" fmla="*/ 151 h 300"/>
                <a:gd name="T14" fmla="*/ 14 w 270"/>
                <a:gd name="T15" fmla="*/ 92 h 300"/>
                <a:gd name="T16" fmla="*/ 25 w 270"/>
                <a:gd name="T17" fmla="*/ 50 h 300"/>
                <a:gd name="T18" fmla="*/ 138 w 270"/>
                <a:gd name="T19" fmla="*/ 0 h 300"/>
                <a:gd name="T20" fmla="*/ 223 w 270"/>
                <a:gd name="T21" fmla="*/ 18 h 300"/>
                <a:gd name="T22" fmla="*/ 258 w 270"/>
                <a:gd name="T23" fmla="*/ 96 h 300"/>
                <a:gd name="T24" fmla="*/ 258 w 270"/>
                <a:gd name="T25" fmla="*/ 247 h 300"/>
                <a:gd name="T26" fmla="*/ 270 w 270"/>
                <a:gd name="T27" fmla="*/ 293 h 300"/>
                <a:gd name="T28" fmla="*/ 189 w 270"/>
                <a:gd name="T29" fmla="*/ 293 h 300"/>
                <a:gd name="T30" fmla="*/ 188 w 270"/>
                <a:gd name="T31" fmla="*/ 271 h 300"/>
                <a:gd name="T32" fmla="*/ 103 w 270"/>
                <a:gd name="T33" fmla="*/ 300 h 300"/>
                <a:gd name="T34" fmla="*/ 0 w 270"/>
                <a:gd name="T35" fmla="*/ 211 h 300"/>
                <a:gd name="T36" fmla="*/ 10 w 270"/>
                <a:gd name="T37" fmla="*/ 172 h 300"/>
                <a:gd name="T38" fmla="*/ 101 w 270"/>
                <a:gd name="T39" fmla="*/ 117 h 300"/>
                <a:gd name="T40" fmla="*/ 189 w 270"/>
                <a:gd name="T41" fmla="*/ 96 h 300"/>
                <a:gd name="T42" fmla="*/ 141 w 270"/>
                <a:gd name="T43" fmla="*/ 53 h 300"/>
                <a:gd name="T44" fmla="*/ 90 w 270"/>
                <a:gd name="T45" fmla="*/ 71 h 300"/>
                <a:gd name="T46" fmla="*/ 83 w 270"/>
                <a:gd name="T47" fmla="*/ 96 h 300"/>
                <a:gd name="T48" fmla="*/ 14 w 270"/>
                <a:gd name="T49" fmla="*/ 92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70" h="300">
                  <a:moveTo>
                    <a:pt x="189" y="151"/>
                  </a:moveTo>
                  <a:cubicBezTo>
                    <a:pt x="176" y="158"/>
                    <a:pt x="160" y="163"/>
                    <a:pt x="130" y="168"/>
                  </a:cubicBezTo>
                  <a:cubicBezTo>
                    <a:pt x="105" y="172"/>
                    <a:pt x="73" y="178"/>
                    <a:pt x="73" y="208"/>
                  </a:cubicBezTo>
                  <a:cubicBezTo>
                    <a:pt x="73" y="230"/>
                    <a:pt x="91" y="241"/>
                    <a:pt x="119" y="241"/>
                  </a:cubicBezTo>
                  <a:cubicBezTo>
                    <a:pt x="153" y="241"/>
                    <a:pt x="178" y="225"/>
                    <a:pt x="185" y="208"/>
                  </a:cubicBezTo>
                  <a:cubicBezTo>
                    <a:pt x="189" y="200"/>
                    <a:pt x="189" y="191"/>
                    <a:pt x="189" y="183"/>
                  </a:cubicBezTo>
                  <a:lnTo>
                    <a:pt x="189" y="151"/>
                  </a:lnTo>
                  <a:close/>
                  <a:moveTo>
                    <a:pt x="14" y="92"/>
                  </a:moveTo>
                  <a:cubicBezTo>
                    <a:pt x="15" y="78"/>
                    <a:pt x="16" y="66"/>
                    <a:pt x="25" y="50"/>
                  </a:cubicBezTo>
                  <a:cubicBezTo>
                    <a:pt x="52" y="0"/>
                    <a:pt x="120" y="0"/>
                    <a:pt x="138" y="0"/>
                  </a:cubicBezTo>
                  <a:cubicBezTo>
                    <a:pt x="165" y="0"/>
                    <a:pt x="198" y="4"/>
                    <a:pt x="223" y="18"/>
                  </a:cubicBezTo>
                  <a:cubicBezTo>
                    <a:pt x="257" y="39"/>
                    <a:pt x="258" y="66"/>
                    <a:pt x="258" y="96"/>
                  </a:cubicBezTo>
                  <a:cubicBezTo>
                    <a:pt x="258" y="247"/>
                    <a:pt x="258" y="247"/>
                    <a:pt x="258" y="247"/>
                  </a:cubicBezTo>
                  <a:cubicBezTo>
                    <a:pt x="258" y="269"/>
                    <a:pt x="258" y="276"/>
                    <a:pt x="270" y="293"/>
                  </a:cubicBezTo>
                  <a:cubicBezTo>
                    <a:pt x="189" y="293"/>
                    <a:pt x="189" y="293"/>
                    <a:pt x="189" y="293"/>
                  </a:cubicBezTo>
                  <a:cubicBezTo>
                    <a:pt x="189" y="286"/>
                    <a:pt x="188" y="275"/>
                    <a:pt x="188" y="271"/>
                  </a:cubicBezTo>
                  <a:cubicBezTo>
                    <a:pt x="173" y="283"/>
                    <a:pt x="143" y="300"/>
                    <a:pt x="103" y="300"/>
                  </a:cubicBezTo>
                  <a:cubicBezTo>
                    <a:pt x="39" y="300"/>
                    <a:pt x="0" y="260"/>
                    <a:pt x="0" y="211"/>
                  </a:cubicBezTo>
                  <a:cubicBezTo>
                    <a:pt x="0" y="197"/>
                    <a:pt x="4" y="184"/>
                    <a:pt x="10" y="172"/>
                  </a:cubicBezTo>
                  <a:cubicBezTo>
                    <a:pt x="30" y="132"/>
                    <a:pt x="74" y="122"/>
                    <a:pt x="101" y="117"/>
                  </a:cubicBezTo>
                  <a:cubicBezTo>
                    <a:pt x="160" y="105"/>
                    <a:pt x="164" y="104"/>
                    <a:pt x="189" y="96"/>
                  </a:cubicBezTo>
                  <a:cubicBezTo>
                    <a:pt x="189" y="82"/>
                    <a:pt x="188" y="53"/>
                    <a:pt x="141" y="53"/>
                  </a:cubicBezTo>
                  <a:cubicBezTo>
                    <a:pt x="112" y="53"/>
                    <a:pt x="97" y="62"/>
                    <a:pt x="90" y="71"/>
                  </a:cubicBezTo>
                  <a:cubicBezTo>
                    <a:pt x="83" y="80"/>
                    <a:pt x="83" y="88"/>
                    <a:pt x="83" y="96"/>
                  </a:cubicBezTo>
                  <a:lnTo>
                    <a:pt x="14" y="92"/>
                  </a:lnTo>
                  <a:close/>
                </a:path>
              </a:pathLst>
            </a:cu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5" name="Rectangle 20"/>
            <p:cNvSpPr>
              <a:spLocks noChangeArrowheads="1"/>
            </p:cNvSpPr>
            <p:nvPr userDrawn="1"/>
          </p:nvSpPr>
          <p:spPr bwMode="auto">
            <a:xfrm>
              <a:off x="1823" y="3804"/>
              <a:ext cx="51" cy="297"/>
            </a:xfrm>
            <a:prstGeom prst="rect">
              <a:avLst/>
            </a:prstGeom>
            <a:solidFill>
              <a:srgbClr val="252C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6" name="Freeform 21"/>
            <p:cNvSpPr>
              <a:spLocks/>
            </p:cNvSpPr>
            <p:nvPr userDrawn="1"/>
          </p:nvSpPr>
          <p:spPr bwMode="auto">
            <a:xfrm>
              <a:off x="49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08 w 250"/>
                <a:gd name="T3" fmla="*/ 62 h 217"/>
                <a:gd name="T4" fmla="*/ 250 w 250"/>
                <a:gd name="T5" fmla="*/ 0 h 217"/>
                <a:gd name="T6" fmla="*/ 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08" y="62"/>
                  </a:lnTo>
                  <a:lnTo>
                    <a:pt x="250" y="0"/>
                  </a:lnTo>
                  <a:lnTo>
                    <a:pt x="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7" name="Freeform 22"/>
            <p:cNvSpPr>
              <a:spLocks/>
            </p:cNvSpPr>
            <p:nvPr userDrawn="1"/>
          </p:nvSpPr>
          <p:spPr bwMode="auto">
            <a:xfrm>
              <a:off x="365" y="3738"/>
              <a:ext cx="250" cy="217"/>
            </a:xfrm>
            <a:custGeom>
              <a:avLst/>
              <a:gdLst>
                <a:gd name="T0" fmla="*/ 250 w 250"/>
                <a:gd name="T1" fmla="*/ 0 h 217"/>
                <a:gd name="T2" fmla="*/ 125 w 250"/>
                <a:gd name="T3" fmla="*/ 92 h 217"/>
                <a:gd name="T4" fmla="*/ 0 w 250"/>
                <a:gd name="T5" fmla="*/ 0 h 217"/>
                <a:gd name="T6" fmla="*/ 125 w 250"/>
                <a:gd name="T7" fmla="*/ 217 h 217"/>
                <a:gd name="T8" fmla="*/ 250 w 250"/>
                <a:gd name="T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250" y="0"/>
                  </a:moveTo>
                  <a:lnTo>
                    <a:pt x="125" y="92"/>
                  </a:lnTo>
                  <a:lnTo>
                    <a:pt x="0" y="0"/>
                  </a:lnTo>
                  <a:lnTo>
                    <a:pt x="125" y="217"/>
                  </a:lnTo>
                  <a:lnTo>
                    <a:pt x="250" y="0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  <p:sp>
          <p:nvSpPr>
            <p:cNvPr id="18" name="Freeform 23"/>
            <p:cNvSpPr>
              <a:spLocks/>
            </p:cNvSpPr>
            <p:nvPr userDrawn="1"/>
          </p:nvSpPr>
          <p:spPr bwMode="auto">
            <a:xfrm>
              <a:off x="240" y="3955"/>
              <a:ext cx="250" cy="217"/>
            </a:xfrm>
            <a:custGeom>
              <a:avLst/>
              <a:gdLst>
                <a:gd name="T0" fmla="*/ 125 w 250"/>
                <a:gd name="T1" fmla="*/ 217 h 217"/>
                <a:gd name="T2" fmla="*/ 141 w 250"/>
                <a:gd name="T3" fmla="*/ 62 h 217"/>
                <a:gd name="T4" fmla="*/ 0 w 250"/>
                <a:gd name="T5" fmla="*/ 0 h 217"/>
                <a:gd name="T6" fmla="*/ 250 w 250"/>
                <a:gd name="T7" fmla="*/ 0 h 217"/>
                <a:gd name="T8" fmla="*/ 125 w 250"/>
                <a:gd name="T9" fmla="*/ 217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" h="217">
                  <a:moveTo>
                    <a:pt x="125" y="217"/>
                  </a:moveTo>
                  <a:lnTo>
                    <a:pt x="141" y="62"/>
                  </a:lnTo>
                  <a:lnTo>
                    <a:pt x="0" y="0"/>
                  </a:lnTo>
                  <a:lnTo>
                    <a:pt x="250" y="0"/>
                  </a:lnTo>
                  <a:lnTo>
                    <a:pt x="125" y="217"/>
                  </a:lnTo>
                  <a:close/>
                </a:path>
              </a:pathLst>
            </a:custGeom>
            <a:solidFill>
              <a:srgbClr val="3AC1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50" dirty="0"/>
            </a:p>
          </p:txBody>
        </p:sp>
      </p:grpSp>
      <p:sp>
        <p:nvSpPr>
          <p:cNvPr id="19" name="Slide Number Placeholder 7"/>
          <p:cNvSpPr txBox="1">
            <a:spLocks/>
          </p:cNvSpPr>
          <p:nvPr userDrawn="1"/>
        </p:nvSpPr>
        <p:spPr bwMode="gray">
          <a:xfrm>
            <a:off x="8686800" y="4938345"/>
            <a:ext cx="439948" cy="169113"/>
          </a:xfrm>
          <a:prstGeom prst="rect">
            <a:avLst/>
          </a:prstGeom>
          <a:ln>
            <a:noFill/>
          </a:ln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algn="r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296C8835-0D17-40BE-AF3A-B681D566BC72}" type="slidenum">
              <a:rPr lang="en-US" sz="675" smtClean="0">
                <a:solidFill>
                  <a:prstClr val="black"/>
                </a:solidFill>
              </a:rPr>
              <a:pPr/>
              <a:t>‹#›</a:t>
            </a:fld>
            <a:endParaRPr lang="en-US" sz="67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265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250" b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650" b="1">
          <a:solidFill>
            <a:schemeClr val="tx2"/>
          </a:solidFill>
          <a:latin typeface="Arial" charset="0"/>
        </a:defRPr>
      </a:lvl9pPr>
    </p:titleStyle>
    <p:bodyStyle>
      <a:lvl1pPr marL="122635" indent="-122635" algn="l" rtl="0" eaLnBrk="1" fontAlgn="base" hangingPunct="1">
        <a:lnSpc>
          <a:spcPct val="90000"/>
        </a:lnSpc>
        <a:spcBef>
          <a:spcPts val="900"/>
        </a:spcBef>
        <a:spcAft>
          <a:spcPct val="0"/>
        </a:spcAft>
        <a:buClr>
          <a:schemeClr val="accent5"/>
        </a:buClr>
        <a:buFont typeface="Symbol" panose="05050102010706020507" pitchFamily="18" charset="2"/>
        <a:buChar char="·"/>
        <a:defRPr sz="1050">
          <a:solidFill>
            <a:schemeClr val="tx1"/>
          </a:solidFill>
          <a:latin typeface="+mn-lt"/>
          <a:ea typeface="+mn-ea"/>
          <a:cs typeface="+mn-cs"/>
        </a:defRPr>
      </a:lvl1pPr>
      <a:lvl2pPr marL="226219" indent="-103585" algn="l" rtl="0" eaLnBrk="1" fontAlgn="base" hangingPunct="1">
        <a:lnSpc>
          <a:spcPct val="90000"/>
        </a:lnSpc>
        <a:spcBef>
          <a:spcPts val="225"/>
        </a:spcBef>
        <a:spcAft>
          <a:spcPct val="0"/>
        </a:spcAft>
        <a:buClr>
          <a:schemeClr val="accent5"/>
        </a:buClr>
        <a:buFont typeface="Arial" panose="020B0604020202020204" pitchFamily="34" charset="0"/>
        <a:buChar char="–"/>
        <a:tabLst/>
        <a:defRPr sz="1050">
          <a:solidFill>
            <a:schemeClr val="tx1"/>
          </a:solidFill>
          <a:latin typeface="+mn-lt"/>
        </a:defRPr>
      </a:lvl2pPr>
      <a:lvl3pPr marL="330994" indent="-104775" algn="l" rtl="0" eaLnBrk="1" fontAlgn="base" hangingPunct="1">
        <a:lnSpc>
          <a:spcPct val="90000"/>
        </a:lnSpc>
        <a:spcBef>
          <a:spcPts val="225"/>
        </a:spcBef>
        <a:spcAft>
          <a:spcPct val="0"/>
        </a:spcAft>
        <a:buClr>
          <a:schemeClr val="accent5"/>
        </a:buClr>
        <a:buFont typeface="Arial" panose="020B0604020202020204" pitchFamily="34" charset="0"/>
        <a:buChar char="•"/>
        <a:defRPr sz="1050">
          <a:solidFill>
            <a:schemeClr val="tx1"/>
          </a:solidFill>
          <a:latin typeface="+mn-lt"/>
        </a:defRPr>
      </a:lvl3pPr>
      <a:lvl4pPr marL="446485" indent="-115491" algn="l" rtl="0" eaLnBrk="1" fontAlgn="base" hangingPunct="1">
        <a:lnSpc>
          <a:spcPct val="90000"/>
        </a:lnSpc>
        <a:spcBef>
          <a:spcPts val="225"/>
        </a:spcBef>
        <a:spcAft>
          <a:spcPct val="0"/>
        </a:spcAft>
        <a:buClr>
          <a:schemeClr val="accent5"/>
        </a:buClr>
        <a:buFont typeface="Arial" panose="020B0604020202020204" pitchFamily="34" charset="0"/>
        <a:buChar char="−"/>
        <a:defRPr sz="1050">
          <a:solidFill>
            <a:schemeClr val="tx1"/>
          </a:solidFill>
          <a:latin typeface="+mn-lt"/>
        </a:defRPr>
      </a:lvl4pPr>
      <a:lvl5pPr marL="514350" indent="-60722" algn="l" rtl="0" eaLnBrk="1" fontAlgn="base" hangingPunct="1">
        <a:lnSpc>
          <a:spcPct val="90000"/>
        </a:lnSpc>
        <a:spcBef>
          <a:spcPts val="225"/>
        </a:spcBef>
        <a:spcAft>
          <a:spcPct val="0"/>
        </a:spcAft>
        <a:buClr>
          <a:schemeClr val="accent5"/>
        </a:buClr>
        <a:buChar char="›"/>
        <a:defRPr sz="1050">
          <a:solidFill>
            <a:schemeClr val="tx1"/>
          </a:solidFill>
          <a:latin typeface="+mn-lt"/>
        </a:defRPr>
      </a:lvl5pPr>
      <a:lvl6pPr marL="1076325" indent="-1381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200">
          <a:solidFill>
            <a:schemeClr val="tx1"/>
          </a:solidFill>
          <a:latin typeface="+mn-lt"/>
        </a:defRPr>
      </a:lvl6pPr>
      <a:lvl7pPr marL="1419225" indent="-1381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200">
          <a:solidFill>
            <a:schemeClr val="tx1"/>
          </a:solidFill>
          <a:latin typeface="+mn-lt"/>
        </a:defRPr>
      </a:lvl7pPr>
      <a:lvl8pPr marL="1762125" indent="-1381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200">
          <a:solidFill>
            <a:schemeClr val="tx1"/>
          </a:solidFill>
          <a:latin typeface="+mn-lt"/>
        </a:defRPr>
      </a:lvl8pPr>
      <a:lvl9pPr marL="2105025" indent="-138113" algn="l" rtl="0" eaLnBrk="1" fontAlgn="base" hangingPunct="1">
        <a:lnSpc>
          <a:spcPct val="90000"/>
        </a:lnSpc>
        <a:spcBef>
          <a:spcPct val="15000"/>
        </a:spcBef>
        <a:spcAft>
          <a:spcPct val="0"/>
        </a:spcAft>
        <a:buClr>
          <a:schemeClr val="folHlink"/>
        </a:buClr>
        <a:buChar char="›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71BF6A4-076F-4749-B7AE-1D2D5BDDF298}"/>
              </a:ext>
            </a:extLst>
          </p:cNvPr>
          <p:cNvSpPr txBox="1"/>
          <p:nvPr/>
        </p:nvSpPr>
        <p:spPr>
          <a:xfrm>
            <a:off x="825038" y="509123"/>
            <a:ext cx="683070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5400" b="0" i="0" u="none" strike="noStrike" kern="1200" cap="none" spc="-38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  <a:t>Fall 2023</a:t>
            </a:r>
            <a:br>
              <a:rPr kumimoji="0" lang="en-US" sz="5400" b="0" i="0" u="none" strike="noStrike" kern="1200" cap="none" spc="-38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5400" b="0" i="0" u="none" strike="noStrike" kern="1200" cap="none" spc="-38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/>
                <a:ea typeface="+mj-ea"/>
                <a:cs typeface="+mj-cs"/>
              </a:rPr>
              <a:t>Deans and Department Chairs Meeting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B2E3C040-7DA2-888E-70A6-1834A796B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037" y="3341716"/>
            <a:ext cx="7902705" cy="104740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EB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Renisha Gibbs </a:t>
            </a:r>
            <a:r>
              <a:rPr lang="en-US" dirty="0">
                <a:solidFill>
                  <a:srgbClr val="CEB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•</a:t>
            </a:r>
            <a:r>
              <a:rPr lang="en-US" dirty="0">
                <a:solidFill>
                  <a:srgbClr val="CEB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Associate Vice President for Human Resources/ Finance &amp; Administration Chief of Staff</a:t>
            </a:r>
          </a:p>
          <a:p>
            <a:r>
              <a:rPr lang="en-US" dirty="0">
                <a:solidFill>
                  <a:srgbClr val="CEB88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17, 2023</a:t>
            </a:r>
          </a:p>
          <a:p>
            <a:endParaRPr lang="en-US" dirty="0">
              <a:solidFill>
                <a:srgbClr val="CEB88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640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2387" y="773644"/>
            <a:ext cx="5762446" cy="3824462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spcAft>
                <a:spcPts val="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altLang="en-US" sz="1800" b="1" dirty="0">
                <a:solidFill>
                  <a:schemeClr val="bg1"/>
                </a:solidFill>
                <a:latin typeface="+mj-lt"/>
              </a:rPr>
              <a:t>Duties Test </a:t>
            </a:r>
          </a:p>
          <a:p>
            <a:pPr lvl="4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 changes expected. </a:t>
            </a:r>
          </a:p>
          <a:p>
            <a:pPr marL="457200" indent="-457200">
              <a:spcAft>
                <a:spcPts val="450"/>
              </a:spcAft>
              <a:buClr>
                <a:schemeClr val="bg1"/>
              </a:buClr>
              <a:buFont typeface="+mj-lt"/>
              <a:buAutoNum type="arabicPeriod"/>
            </a:pPr>
            <a:r>
              <a:rPr lang="en-US" altLang="en-US" sz="1800" b="1" dirty="0">
                <a:solidFill>
                  <a:schemeClr val="bg1"/>
                </a:solidFill>
                <a:latin typeface="+mj-lt"/>
              </a:rPr>
              <a:t>Salary Test</a:t>
            </a:r>
          </a:p>
          <a:p>
            <a:pPr marL="457200" indent="-457200">
              <a:spcAft>
                <a:spcPts val="450"/>
              </a:spcAft>
              <a:buClr>
                <a:schemeClr val="bg1"/>
              </a:buClr>
              <a:buFont typeface="+mj-lt"/>
              <a:buAutoNum type="arabicPeriod"/>
            </a:pPr>
            <a:endParaRPr lang="en-US" altLang="en-US" sz="1800" dirty="0">
              <a:solidFill>
                <a:schemeClr val="bg1"/>
              </a:solidFill>
              <a:latin typeface="+mj-lt"/>
            </a:endParaRPr>
          </a:p>
          <a:p>
            <a:pPr marL="0" indent="0">
              <a:spcAft>
                <a:spcPts val="450"/>
              </a:spcAft>
              <a:buClr>
                <a:schemeClr val="bg1"/>
              </a:buClr>
              <a:buNone/>
            </a:pPr>
            <a:endParaRPr lang="en-US" altLang="en-US" sz="1800" dirty="0">
              <a:solidFill>
                <a:schemeClr val="bg1"/>
              </a:solidFill>
              <a:latin typeface="+mj-lt"/>
            </a:endParaRPr>
          </a:p>
          <a:p>
            <a:pPr lvl="4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Ties minimum to the 35th percentile of weekly earnings in the lowest-wage Census Region (South).</a:t>
            </a:r>
          </a:p>
          <a:p>
            <a:pPr lvl="4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Will likely adjust again before a final rule is posted.</a:t>
            </a:r>
          </a:p>
          <a:p>
            <a:pPr marL="457200" indent="-457200">
              <a:spcAft>
                <a:spcPts val="450"/>
              </a:spcAft>
              <a:buClr>
                <a:schemeClr val="bg1"/>
              </a:buClr>
              <a:buFont typeface="+mj-lt"/>
              <a:buAutoNum type="arabicPeriod" startAt="3"/>
            </a:pPr>
            <a:r>
              <a:rPr lang="en-US" altLang="en-US" sz="1800" dirty="0">
                <a:solidFill>
                  <a:schemeClr val="bg1"/>
                </a:solidFill>
                <a:latin typeface="+mj-lt"/>
              </a:rPr>
              <a:t>Adds </a:t>
            </a:r>
            <a:r>
              <a:rPr lang="en-US" altLang="en-US" sz="1800" b="1" dirty="0">
                <a:solidFill>
                  <a:schemeClr val="bg1"/>
                </a:solidFill>
                <a:latin typeface="+mj-lt"/>
              </a:rPr>
              <a:t>automatic updates </a:t>
            </a:r>
            <a:r>
              <a:rPr lang="en-US" altLang="en-US" sz="1800" dirty="0">
                <a:solidFill>
                  <a:schemeClr val="bg1"/>
                </a:solidFill>
                <a:latin typeface="+mj-lt"/>
              </a:rPr>
              <a:t>to salary level every 3 years.</a:t>
            </a:r>
            <a:endParaRPr lang="en-US" sz="1800" dirty="0">
              <a:solidFill>
                <a:schemeClr val="bg1"/>
              </a:solidFill>
              <a:latin typeface="+mj-lt"/>
            </a:endParaRPr>
          </a:p>
          <a:p>
            <a:pPr marL="457200" indent="-457200">
              <a:spcAft>
                <a:spcPts val="450"/>
              </a:spcAft>
              <a:buClr>
                <a:schemeClr val="bg1"/>
              </a:buClr>
              <a:buFont typeface="+mj-lt"/>
              <a:buAutoNum type="arabicPeriod" startAt="3"/>
            </a:pPr>
            <a:endParaRPr lang="en-US" altLang="en-US" sz="1800" dirty="0">
              <a:solidFill>
                <a:schemeClr val="bg1"/>
              </a:solidFill>
              <a:latin typeface="Calibri" pitchFamily="34" charset="0"/>
            </a:endParaRPr>
          </a:p>
          <a:p>
            <a:pPr lvl="1">
              <a:spcAft>
                <a:spcPts val="45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altLang="en-US" sz="7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2023 Proposed Rule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</a:t>
            </a:r>
          </a:p>
        </p:txBody>
      </p:sp>
      <p:graphicFrame>
        <p:nvGraphicFramePr>
          <p:cNvPr id="2" name="Table 5">
            <a:extLst>
              <a:ext uri="{FF2B5EF4-FFF2-40B4-BE49-F238E27FC236}">
                <a16:creationId xmlns:a16="http://schemas.microsoft.com/office/drawing/2014/main" id="{9B5B9573-B0E2-9CE9-D20E-D1890A1275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021751"/>
              </p:ext>
            </p:extLst>
          </p:nvPr>
        </p:nvGraphicFramePr>
        <p:xfrm>
          <a:off x="4363445" y="1803921"/>
          <a:ext cx="3427788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866">
                  <a:extLst>
                    <a:ext uri="{9D8B030D-6E8A-4147-A177-3AD203B41FA5}">
                      <a16:colId xmlns:a16="http://schemas.microsoft.com/office/drawing/2014/main" val="4288259623"/>
                    </a:ext>
                  </a:extLst>
                </a:gridCol>
                <a:gridCol w="1699922">
                  <a:extLst>
                    <a:ext uri="{9D8B030D-6E8A-4147-A177-3AD203B41FA5}">
                      <a16:colId xmlns:a16="http://schemas.microsoft.com/office/drawing/2014/main" val="4079498599"/>
                    </a:ext>
                  </a:extLst>
                </a:gridCol>
              </a:tblGrid>
              <a:tr h="2632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highlight>
                            <a:srgbClr val="CEB888"/>
                          </a:highlight>
                        </a:rPr>
                        <a:t>CURRENT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highlight>
                            <a:srgbClr val="CEB888"/>
                          </a:highlight>
                        </a:rPr>
                        <a:t>2023 Proposed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357915"/>
                  </a:ext>
                </a:extLst>
              </a:tr>
              <a:tr h="272214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$684/week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$1059/week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030683"/>
                  </a:ext>
                </a:extLst>
              </a:tr>
              <a:tr h="256193">
                <a:tc>
                  <a:txBody>
                    <a:bodyPr/>
                    <a:lstStyle/>
                    <a:p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$35,705 annually at FSU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1200" dirty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$55,280 annually at FSU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962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590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836948"/>
            <a:ext cx="5762446" cy="3824462"/>
          </a:xfrm>
        </p:spPr>
        <p:txBody>
          <a:bodyPr>
            <a:noAutofit/>
          </a:bodyPr>
          <a:lstStyle/>
          <a:p>
            <a:pPr>
              <a:spcAft>
                <a:spcPts val="90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September 8, 2023 - Notice of Proposed Rulemaking (NPRM) published to the Federal Register for 60-day public comment period. Comments due by November 7. </a:t>
            </a:r>
          </a:p>
          <a:p>
            <a:pPr>
              <a:spcAft>
                <a:spcPts val="90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DOL must review and respond to all substantive comments before publishing a final rule, which will include an implementation date. Implementation date could be as early as 60 days after a final rule is published. </a:t>
            </a:r>
          </a:p>
          <a:p>
            <a:pPr>
              <a:spcAft>
                <a:spcPts val="90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Final rule expected Spring 2024 for summer implementation due to upcoming election season. </a:t>
            </a:r>
          </a:p>
          <a:p>
            <a:pPr>
              <a:spcAft>
                <a:spcPts val="90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*Similar to 2016: Expect legal challenges regarding the DOL’s authority to impose a salary threshold increase, as well as the authority to implement automatic updates to the threshold.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2023 Proposed Rule Timeline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</a:t>
            </a:r>
          </a:p>
        </p:txBody>
      </p:sp>
    </p:spTree>
    <p:extLst>
      <p:ext uri="{BB962C8B-B14F-4D97-AF65-F5344CB8AC3E}">
        <p14:creationId xmlns:p14="http://schemas.microsoft.com/office/powerpoint/2010/main" val="426081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836948"/>
            <a:ext cx="5762446" cy="3824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If the current proposed rule is implemented, the University will be impacted.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/>
                </a:solidFill>
                <a:latin typeface="+mj-lt"/>
              </a:rPr>
              <a:t>Review: 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HR is reviewing the potential impact on job codes and individual positions.  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External market value for job codes will be used to determine which classifications remain exempt. </a:t>
            </a:r>
          </a:p>
          <a:p>
            <a:pPr marL="779526" lvl="3" indent="-285750" defTabSz="914400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Not all currently exempt roles at the University warrant a minimum </a:t>
            </a:r>
            <a:r>
              <a:rPr lang="en-US" sz="1200" u="sng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starting</a:t>
            </a: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 </a:t>
            </a:r>
            <a:r>
              <a:rPr lang="en-US" sz="1200" u="sng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salary</a:t>
            </a: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 of $55k-$60k.</a:t>
            </a:r>
          </a:p>
          <a:p>
            <a:pPr marL="779526" lvl="3" indent="-285750" defTabSz="914400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Some jobs will remain exempt, requiring the new salary threshold.</a:t>
            </a:r>
          </a:p>
          <a:p>
            <a:pPr marL="779526" lvl="3" indent="-285750" defTabSz="914400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Some jobs will move to “non-exempt,” or overtime eligible. 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  <a:p>
            <a:r>
              <a:rPr lang="en-US" sz="1600" dirty="0">
                <a:solidFill>
                  <a:schemeClr val="bg1"/>
                </a:solidFill>
                <a:latin typeface="+mj-lt"/>
              </a:rPr>
              <a:t>Salary determinations for new staff hires and pay increases will still follow compensation practices, utilizing pay bands and job code salary ranges.  </a:t>
            </a:r>
          </a:p>
          <a:p>
            <a:pPr>
              <a:spcAft>
                <a:spcPts val="900"/>
              </a:spcAft>
            </a:pPr>
            <a:endParaRPr lang="en-US" altLang="en-US" sz="13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251257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Next Steps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</a:t>
            </a:r>
          </a:p>
        </p:txBody>
      </p:sp>
    </p:spTree>
    <p:extLst>
      <p:ext uri="{BB962C8B-B14F-4D97-AF65-F5344CB8AC3E}">
        <p14:creationId xmlns:p14="http://schemas.microsoft.com/office/powerpoint/2010/main" val="337598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A7261AD-BC6B-902D-C5CF-48EBDE258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319025"/>
              </p:ext>
            </p:extLst>
          </p:nvPr>
        </p:nvGraphicFramePr>
        <p:xfrm>
          <a:off x="4253340" y="1105949"/>
          <a:ext cx="3772804" cy="32993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3429">
                  <a:extLst>
                    <a:ext uri="{9D8B030D-6E8A-4147-A177-3AD203B41FA5}">
                      <a16:colId xmlns:a16="http://schemas.microsoft.com/office/drawing/2014/main" val="2929962909"/>
                    </a:ext>
                  </a:extLst>
                </a:gridCol>
                <a:gridCol w="919567">
                  <a:extLst>
                    <a:ext uri="{9D8B030D-6E8A-4147-A177-3AD203B41FA5}">
                      <a16:colId xmlns:a16="http://schemas.microsoft.com/office/drawing/2014/main" val="464130213"/>
                    </a:ext>
                  </a:extLst>
                </a:gridCol>
                <a:gridCol w="1299808">
                  <a:extLst>
                    <a:ext uri="{9D8B030D-6E8A-4147-A177-3AD203B41FA5}">
                      <a16:colId xmlns:a16="http://schemas.microsoft.com/office/drawing/2014/main" val="2947568628"/>
                    </a:ext>
                  </a:extLst>
                </a:gridCol>
              </a:tblGrid>
              <a:tr h="40652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Current FLSA Status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Proposed 2023 FLSA Salary Threshold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537359"/>
                  </a:ext>
                </a:extLst>
              </a:tr>
              <a:tr h="26449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Teaching Faculty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 impact.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096278"/>
                  </a:ext>
                </a:extLst>
              </a:tr>
              <a:tr h="3593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Non-Teaching Faculty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UNDER REVIEW.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592310"/>
                  </a:ext>
                </a:extLst>
              </a:tr>
              <a:tr h="40638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Post-docs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UNDER REVIEW.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26512"/>
                  </a:ext>
                </a:extLst>
              </a:tr>
              <a:tr h="27335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Graduate Assistants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 impact.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712406"/>
                  </a:ext>
                </a:extLst>
              </a:tr>
              <a:tr h="3593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A&amp;P Exempt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UNDER REVIEW.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960883"/>
                  </a:ext>
                </a:extLst>
              </a:tr>
              <a:tr h="3593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USPS Exempt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UNDER REVIEW.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074990"/>
                  </a:ext>
                </a:extLst>
              </a:tr>
              <a:tr h="249504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USPS Nonexempt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Nonexempt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 impact.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41483"/>
                  </a:ext>
                </a:extLst>
              </a:tr>
              <a:tr h="35930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OPS Exempt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solidFill>
                            <a:schemeClr val="tx1"/>
                          </a:solidFill>
                          <a:effectLst/>
                        </a:rPr>
                        <a:t>Exempt</a:t>
                      </a:r>
                      <a:endParaRPr lang="en-US" sz="12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UNDER REVIEW. 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0163277"/>
                  </a:ext>
                </a:extLst>
              </a:tr>
              <a:tr h="2618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OPS Nonexempt</a:t>
                      </a:r>
                      <a:endParaRPr lang="en-US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Nonexempt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 impact.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8267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FF2848F7-081D-6AD7-B5B2-A98B9DAC2CFB}"/>
              </a:ext>
            </a:extLst>
          </p:cNvPr>
          <p:cNvSpPr txBox="1"/>
          <p:nvPr/>
        </p:nvSpPr>
        <p:spPr>
          <a:xfrm>
            <a:off x="3258519" y="204749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Potential Impact</a:t>
            </a:r>
          </a:p>
        </p:txBody>
      </p:sp>
    </p:spTree>
    <p:extLst>
      <p:ext uri="{BB962C8B-B14F-4D97-AF65-F5344CB8AC3E}">
        <p14:creationId xmlns:p14="http://schemas.microsoft.com/office/powerpoint/2010/main" val="485623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HR Updates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2848F7-081D-6AD7-B5B2-A98B9DAC2CFB}"/>
              </a:ext>
            </a:extLst>
          </p:cNvPr>
          <p:cNvSpPr txBox="1"/>
          <p:nvPr/>
        </p:nvSpPr>
        <p:spPr>
          <a:xfrm>
            <a:off x="3155280" y="19063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9470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Market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Distribution, eligibility, and calculations </a:t>
            </a:r>
          </a:p>
        </p:txBody>
      </p:sp>
    </p:spTree>
    <p:extLst>
      <p:ext uri="{BB962C8B-B14F-4D97-AF65-F5344CB8AC3E}">
        <p14:creationId xmlns:p14="http://schemas.microsoft.com/office/powerpoint/2010/main" val="311375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933564"/>
            <a:ext cx="5762446" cy="3364361"/>
          </a:xfrm>
        </p:spPr>
        <p:txBody>
          <a:bodyPr>
            <a:noAutofit/>
          </a:bodyPr>
          <a:lstStyle/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Faculty Promotions – 8/7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Faculty SPI – 8/7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Faculty Performance Increase – 8/18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Staff Market Increase – 8/18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GAU Competitive Pay Adjustment – 9/15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GAU Minimum Stipend Increase – 9/29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Faculty Merit Increase – 9/29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endParaRPr lang="en-US" sz="8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Faculty Market Increase – 11/10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Fall Increases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Faculty Market Equity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DFBAF39-0EB3-8F1C-8B93-C82EC3A67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80482" y="845575"/>
            <a:ext cx="752168" cy="4178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9514FF-D19F-1252-5DF8-C5C02CCE0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13836" y="1301832"/>
            <a:ext cx="752168" cy="41787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7497F3-8D09-C1EE-9ED1-BCD520037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1746" y="1798564"/>
            <a:ext cx="752168" cy="4178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C60381D-7541-62A0-5353-1D52080AA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71807" y="2303848"/>
            <a:ext cx="752168" cy="4178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B92EA51-964D-53C9-1149-4E7D32050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06546" y="2721719"/>
            <a:ext cx="752168" cy="41787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E08590-E3F4-2633-0415-C5AAE6E88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35262" y="3260450"/>
            <a:ext cx="752168" cy="4178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727EDB4-729A-81D9-A0FE-456A41AE1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1400" l="10000" r="90000">
                        <a14:foregroundMark x1="39667" y1="48200" x2="48556" y2="66400"/>
                        <a14:foregroundMark x1="31000" y1="90400" x2="47000" y2="91400"/>
                        <a14:foregroundMark x1="47000" y1="91400" x2="61667" y2="910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77339" y="3710280"/>
            <a:ext cx="752168" cy="41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38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720942"/>
            <a:ext cx="5762446" cy="3824462"/>
          </a:xfrm>
        </p:spPr>
        <p:txBody>
          <a:bodyPr>
            <a:noAutofit/>
          </a:bodyPr>
          <a:lstStyle/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Distribution Pool - $1 Million: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Tenure-track/Tenured Pool: $800,000 with max increase of $3,000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Specialized Faculty &amp; Librarians: $200,000 with max increase of $1,500</a:t>
            </a:r>
          </a:p>
          <a:p>
            <a:pPr marL="356616" lvl="2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None/>
            </a:pPr>
            <a:endParaRPr lang="en-US" sz="105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Eligible Faculty: 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In-unit Tenured-track/tenured- Excluding Visiting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In-unit Specialized Faculty - Teaching and Research Faculty; Librarians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College of Law faculty in eligible job codes</a:t>
            </a:r>
          </a:p>
          <a:p>
            <a:pPr marL="356616" lvl="2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None/>
            </a:pPr>
            <a:endParaRPr lang="en-US" sz="105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Calculation of Increases: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 Equity Salary - OSU Average for Rank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Years in rank adjustment</a:t>
            </a:r>
          </a:p>
          <a:p>
            <a:pPr marL="699516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05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Merit increase adjustment</a:t>
            </a:r>
          </a:p>
          <a:p>
            <a:pPr marL="356616" lvl="2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None/>
            </a:pPr>
            <a:endParaRPr lang="en-US" sz="1500" dirty="0">
              <a:solidFill>
                <a:schemeClr val="bg1"/>
              </a:solidFill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Human Resources will provide initial list to Deans the week of November 3.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Increases effective November 10 reflected in the paycheck dated December 1.</a:t>
            </a: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Faculty Market Equity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Faculty Market Equity</a:t>
            </a:r>
          </a:p>
        </p:txBody>
      </p:sp>
    </p:spTree>
    <p:extLst>
      <p:ext uri="{BB962C8B-B14F-4D97-AF65-F5344CB8AC3E}">
        <p14:creationId xmlns:p14="http://schemas.microsoft.com/office/powerpoint/2010/main" val="361392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Benefits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 Enrollment and provider updates</a:t>
            </a:r>
          </a:p>
        </p:txBody>
      </p:sp>
    </p:spTree>
    <p:extLst>
      <p:ext uri="{BB962C8B-B14F-4D97-AF65-F5344CB8AC3E}">
        <p14:creationId xmlns:p14="http://schemas.microsoft.com/office/powerpoint/2010/main" val="279257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659519"/>
            <a:ext cx="5762446" cy="3824462"/>
          </a:xfrm>
        </p:spPr>
        <p:txBody>
          <a:bodyPr>
            <a:noAutofit/>
          </a:bodyPr>
          <a:lstStyle/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Open Enrollment for state health and insurance will run from 10/16/23 to 11/3/23. 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Updates to elections can be made directly through the People First portal. </a:t>
            </a:r>
          </a:p>
          <a:p>
            <a:pPr marL="219456" lvl="1" indent="0" defTabSz="914400">
              <a:spcBef>
                <a:spcPct val="20000"/>
              </a:spcBef>
              <a:buClr>
                <a:schemeClr val="bg1"/>
              </a:buClr>
              <a:buNone/>
            </a:pPr>
            <a:r>
              <a:rPr lang="en-US" sz="1600" b="1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Significant Changes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OptumRx will be replacing CVS Caremark as the Pharmacy Benefits Manager effective 1/1/24. </a:t>
            </a:r>
          </a:p>
          <a:p>
            <a:pPr marL="779526" lvl="3" indent="-285750" defTabSz="914400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3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Be sure to provide your new prescription card to your pharmacy and physicians. </a:t>
            </a:r>
            <a:endParaRPr lang="en-US" sz="1000" dirty="0">
              <a:solidFill>
                <a:schemeClr val="bg1"/>
              </a:solidFill>
              <a:latin typeface="+mj-lt"/>
              <a:cs typeface="Calibri Light" panose="020F0302020204030204" pitchFamily="34" charset="0"/>
            </a:endParaRP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HMO plan services will be provided by county region, effective January 1, 2024, by Aetna, Capital Health Plan (CHP), or United Healthcare. </a:t>
            </a:r>
          </a:p>
          <a:p>
            <a:pPr marL="779526" lvl="3" indent="-285750" defTabSz="914400">
              <a:spcBef>
                <a:spcPct val="20000"/>
              </a:spcBef>
              <a:buClr>
                <a:schemeClr val="bg1"/>
              </a:buClr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The Tallahassee region will remain under CHP. Employees at satellite campuses or fully remote in other regions may have a change in HMO providers. </a:t>
            </a:r>
          </a:p>
          <a:p>
            <a:pPr marL="505206" lvl="1" indent="-285750" defTabSz="914400">
              <a:spcBef>
                <a:spcPct val="20000"/>
              </a:spcBef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  <a:latin typeface="+mj-lt"/>
                <a:cs typeface="Calibri Light" panose="020F0302020204030204" pitchFamily="34" charset="0"/>
              </a:rPr>
              <a:t>Cigna dental premiums will decrease by approximately 5% effective 1/1/24.</a:t>
            </a:r>
          </a:p>
          <a:p>
            <a:pPr marL="505206" lvl="1" indent="-285750" defTabSz="9144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§"/>
            </a:pPr>
            <a:endParaRPr lang="en-US" sz="1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Benefits Updates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74630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 Labor Standards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 defTabSz="9144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</a:pPr>
            <a:r>
              <a:rPr lang="en-US" sz="2200" dirty="0">
                <a:solidFill>
                  <a:srgbClr val="FFFFFF"/>
                </a:solidFill>
              </a:rPr>
              <a:t>Department of Labor Proposed Rulemaking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606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836948"/>
            <a:ext cx="5762446" cy="3824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Fair Labor Standards Act</a:t>
            </a:r>
          </a:p>
          <a:p>
            <a:r>
              <a:rPr lang="en-US" sz="1600" dirty="0">
                <a:solidFill>
                  <a:schemeClr val="bg1"/>
                </a:solidFill>
                <a:latin typeface="+mj-lt"/>
              </a:rPr>
              <a:t>Establishes federal minimum wage and overtime pay standards.</a:t>
            </a:r>
          </a:p>
          <a:p>
            <a:r>
              <a:rPr lang="en-US" sz="1600" dirty="0">
                <a:solidFill>
                  <a:schemeClr val="bg1"/>
                </a:solidFill>
                <a:latin typeface="+mj-lt"/>
              </a:rPr>
              <a:t>Requires the employer to track non-exempt employee hours and pay a premium “overtime rate” of 1.5 times the employee’s regular pay rate for hours worked over 40 per workweek. </a:t>
            </a:r>
          </a:p>
          <a:p>
            <a:r>
              <a:rPr lang="en-US" sz="1600" dirty="0">
                <a:solidFill>
                  <a:schemeClr val="bg1"/>
                </a:solidFill>
                <a:latin typeface="+mj-lt"/>
              </a:rPr>
              <a:t>Contains various exemptions to overtime requirements, including for employees whose primary duties are Teaching, Sales, or Executive, Administrative, and Professional (EAP).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Overview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 </a:t>
            </a:r>
          </a:p>
        </p:txBody>
      </p:sp>
    </p:spTree>
    <p:extLst>
      <p:ext uri="{BB962C8B-B14F-4D97-AF65-F5344CB8AC3E}">
        <p14:creationId xmlns:p14="http://schemas.microsoft.com/office/powerpoint/2010/main" val="1060623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82F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6116" y="836948"/>
            <a:ext cx="5762446" cy="3824462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+mj-lt"/>
              </a:rPr>
              <a:t>Employees under the Executive, Administrative, and Professional exemption, or “white collar” exemption, must meet a three-part test: </a:t>
            </a:r>
          </a:p>
          <a:p>
            <a:endParaRPr lang="en-US" sz="1600" dirty="0">
              <a:solidFill>
                <a:schemeClr val="bg1"/>
              </a:solidFill>
              <a:latin typeface="+mj-lt"/>
            </a:endParaRPr>
          </a:p>
          <a:p>
            <a:pPr marL="493776" lvl="1" indent="-342900">
              <a:buClr>
                <a:schemeClr val="bg1"/>
              </a:buClr>
              <a:buFont typeface="+mj-lt"/>
              <a:buAutoNum type="arabicPeriod"/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Duties test</a:t>
            </a:r>
          </a:p>
          <a:p>
            <a:pPr lvl="4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Perform primarily executive, administrative, or professional duties as defined under DOL regulations</a:t>
            </a:r>
          </a:p>
          <a:p>
            <a:pPr marL="288036" lvl="2" indent="0">
              <a:buClr>
                <a:schemeClr val="bg1"/>
              </a:buClr>
              <a:buNone/>
            </a:pPr>
            <a:endParaRPr lang="en-US" sz="1200" b="1" dirty="0">
              <a:solidFill>
                <a:schemeClr val="bg1"/>
              </a:solidFill>
              <a:latin typeface="+mj-lt"/>
            </a:endParaRPr>
          </a:p>
          <a:p>
            <a:pPr marL="493776" lvl="1" indent="-342900">
              <a:buClr>
                <a:schemeClr val="bg1"/>
              </a:buClr>
              <a:buFont typeface="+mj-lt"/>
              <a:buAutoNum type="arabicPeriod"/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Must be paid on a salary basis – not hourly</a:t>
            </a:r>
          </a:p>
          <a:p>
            <a:pPr marL="493776" lvl="1" indent="-342900">
              <a:buClr>
                <a:schemeClr val="bg1"/>
              </a:buClr>
              <a:buFont typeface="+mj-lt"/>
              <a:buAutoNum type="arabicPeriod"/>
            </a:pPr>
            <a:endParaRPr lang="en-US" dirty="0">
              <a:solidFill>
                <a:schemeClr val="bg1"/>
              </a:solidFill>
              <a:latin typeface="+mj-lt"/>
            </a:endParaRPr>
          </a:p>
          <a:p>
            <a:pPr marL="493776" lvl="1" indent="-342900">
              <a:buClr>
                <a:schemeClr val="bg1"/>
              </a:buClr>
              <a:buFont typeface="+mj-lt"/>
              <a:buAutoNum type="arabicPeriod"/>
            </a:pPr>
            <a:r>
              <a:rPr lang="en-US" sz="1600" b="1" dirty="0">
                <a:solidFill>
                  <a:schemeClr val="bg1"/>
                </a:solidFill>
                <a:latin typeface="+mj-lt"/>
              </a:rPr>
              <a:t>Must meet minimum salary level (</a:t>
            </a:r>
            <a:r>
              <a:rPr lang="en-US" sz="1600" dirty="0">
                <a:solidFill>
                  <a:schemeClr val="bg1"/>
                </a:solidFill>
                <a:latin typeface="+mj-lt"/>
              </a:rPr>
              <a:t>by weekly earnings)</a:t>
            </a:r>
          </a:p>
          <a:p>
            <a:pPr lvl="4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altLang="en-US" sz="16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Earn more than $684/week ($35,705 annually at FSU)</a:t>
            </a:r>
          </a:p>
          <a:p>
            <a:pPr lvl="1"/>
            <a:endParaRPr lang="en-US" sz="1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D9D9D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D9D9D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96116" y="191853"/>
            <a:ext cx="5762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Current FLSA Exempt Standard- EAP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8031FE1-C121-401F-AC7A-831174FA9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017" y="653518"/>
            <a:ext cx="2400300" cy="1714500"/>
          </a:xfrm>
        </p:spPr>
        <p:txBody>
          <a:bodyPr/>
          <a:lstStyle/>
          <a:p>
            <a:r>
              <a:rPr lang="en-US" dirty="0"/>
              <a:t>FLSA </a:t>
            </a:r>
          </a:p>
        </p:txBody>
      </p:sp>
    </p:spTree>
    <p:extLst>
      <p:ext uri="{BB962C8B-B14F-4D97-AF65-F5344CB8AC3E}">
        <p14:creationId xmlns:p14="http://schemas.microsoft.com/office/powerpoint/2010/main" val="2384734721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t">
  <a:themeElements>
    <a:clrScheme name="Custom 9">
      <a:dk1>
        <a:srgbClr val="000000"/>
      </a:dk1>
      <a:lt1>
        <a:srgbClr val="FFFFFF"/>
      </a:lt1>
      <a:dk2>
        <a:srgbClr val="D9D9DB"/>
      </a:dk2>
      <a:lt2>
        <a:srgbClr val="CEB888"/>
      </a:lt2>
      <a:accent1>
        <a:srgbClr val="421A24"/>
      </a:accent1>
      <a:accent2>
        <a:srgbClr val="CEB888"/>
      </a:accent2>
      <a:accent3>
        <a:srgbClr val="006666"/>
      </a:accent3>
      <a:accent4>
        <a:srgbClr val="B9A489"/>
      </a:accent4>
      <a:accent5>
        <a:srgbClr val="58222F"/>
      </a:accent5>
      <a:accent6>
        <a:srgbClr val="CEB888"/>
      </a:accent6>
      <a:hlink>
        <a:srgbClr val="67AABF"/>
      </a:hlink>
      <a:folHlink>
        <a:srgbClr val="ABAFA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1_Retrospect">
  <a:themeElements>
    <a:clrScheme name="Custom 9">
      <a:dk1>
        <a:srgbClr val="000000"/>
      </a:dk1>
      <a:lt1>
        <a:srgbClr val="FFFFFF"/>
      </a:lt1>
      <a:dk2>
        <a:srgbClr val="D9D9DB"/>
      </a:dk2>
      <a:lt2>
        <a:srgbClr val="CEB888"/>
      </a:lt2>
      <a:accent1>
        <a:srgbClr val="421A24"/>
      </a:accent1>
      <a:accent2>
        <a:srgbClr val="CEB888"/>
      </a:accent2>
      <a:accent3>
        <a:srgbClr val="006666"/>
      </a:accent3>
      <a:accent4>
        <a:srgbClr val="B9A489"/>
      </a:accent4>
      <a:accent5>
        <a:srgbClr val="58222F"/>
      </a:accent5>
      <a:accent6>
        <a:srgbClr val="CEB888"/>
      </a:accent6>
      <a:hlink>
        <a:srgbClr val="67AABF"/>
      </a:hlink>
      <a:folHlink>
        <a:srgbClr val="ABAFA5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4.xml><?xml version="1.0" encoding="utf-8"?>
<a:theme xmlns:a="http://schemas.openxmlformats.org/drawingml/2006/main" name="New_Kyle_Mode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Kyle_Modern" id="{57218869-B33D-451D-8289-11D3D023220F}" vid="{6C091FAB-96B4-4E08-896A-976E3B56822D}"/>
    </a:ext>
  </a:extLst>
</a:theme>
</file>

<file path=ppt/theme/theme5.xml><?xml version="1.0" encoding="utf-8"?>
<a:theme xmlns:a="http://schemas.openxmlformats.org/drawingml/2006/main" name="SEGAL CONSULTING Document">
  <a:themeElements>
    <a:clrScheme name="SEGAL NEW">
      <a:dk1>
        <a:sysClr val="windowText" lastClr="000000"/>
      </a:dk1>
      <a:lt1>
        <a:sysClr val="window" lastClr="FFFFFF"/>
      </a:lt1>
      <a:dk2>
        <a:srgbClr val="863399"/>
      </a:dk2>
      <a:lt2>
        <a:srgbClr val="005CB9"/>
      </a:lt2>
      <a:accent1>
        <a:srgbClr val="1DCAD3"/>
      </a:accent1>
      <a:accent2>
        <a:srgbClr val="E65300"/>
      </a:accent2>
      <a:accent3>
        <a:srgbClr val="3DAE2B"/>
      </a:accent3>
      <a:accent4>
        <a:srgbClr val="616365"/>
      </a:accent4>
      <a:accent5>
        <a:srgbClr val="001C71"/>
      </a:accent5>
      <a:accent6>
        <a:srgbClr val="EEAF30"/>
      </a:accent6>
      <a:hlink>
        <a:srgbClr val="005CB9"/>
      </a:hlink>
      <a:folHlink>
        <a:srgbClr val="863399"/>
      </a:folHlink>
    </a:clrScheme>
    <a:fontScheme name="New Segal">
      <a:majorFont>
        <a:latin typeface="Palatino Linotyp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gal Report 1">
        <a:dk1>
          <a:srgbClr val="000000"/>
        </a:dk1>
        <a:lt1>
          <a:srgbClr val="FFFFFF"/>
        </a:lt1>
        <a:dk2>
          <a:srgbClr val="000000"/>
        </a:dk2>
        <a:lt2>
          <a:srgbClr val="B2B4B3"/>
        </a:lt2>
        <a:accent1>
          <a:srgbClr val="A0CFEB"/>
        </a:accent1>
        <a:accent2>
          <a:srgbClr val="C4262E"/>
        </a:accent2>
        <a:accent3>
          <a:srgbClr val="FFFFFF"/>
        </a:accent3>
        <a:accent4>
          <a:srgbClr val="000000"/>
        </a:accent4>
        <a:accent5>
          <a:srgbClr val="CDE4F3"/>
        </a:accent5>
        <a:accent6>
          <a:srgbClr val="B12129"/>
        </a:accent6>
        <a:hlink>
          <a:srgbClr val="3F9C35"/>
        </a:hlink>
        <a:folHlink>
          <a:srgbClr val="0098D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EW Segal Document.potx" id="{0D00D3C1-705B-417B-8384-5A03E8151304}" vid="{3A6FB88E-1FE7-4A3B-B668-EE3F365FB601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4afd9c-c314-42d9-9128-c9c6f96b0cc0" xsi:nil="true"/>
    <lcf76f155ced4ddcb4097134ff3c332f xmlns="4e0badc2-3943-495b-902d-3d619387bb6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0EFB41E3CB90439CEE19DBB00B4259" ma:contentTypeVersion="16" ma:contentTypeDescription="Create a new document." ma:contentTypeScope="" ma:versionID="38d3c500c0431d87e25976807fd4feb7">
  <xsd:schema xmlns:xsd="http://www.w3.org/2001/XMLSchema" xmlns:xs="http://www.w3.org/2001/XMLSchema" xmlns:p="http://schemas.microsoft.com/office/2006/metadata/properties" xmlns:ns2="754afd9c-c314-42d9-9128-c9c6f96b0cc0" xmlns:ns3="4e0badc2-3943-495b-902d-3d619387bb62" targetNamespace="http://schemas.microsoft.com/office/2006/metadata/properties" ma:root="true" ma:fieldsID="e2978ce16d7cab23726f24e33516770d" ns2:_="" ns3:_="">
    <xsd:import namespace="754afd9c-c314-42d9-9128-c9c6f96b0cc0"/>
    <xsd:import namespace="4e0badc2-3943-495b-902d-3d619387bb6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4afd9c-c314-42d9-9128-c9c6f96b0cc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1a2f376-8481-4cfe-adef-2ed323068583}" ma:internalName="TaxCatchAll" ma:showField="CatchAllData" ma:web="754afd9c-c314-42d9-9128-c9c6f96b0c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badc2-3943-495b-902d-3d619387bb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43b83bf-5a34-45d0-bf74-ccf9241540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61167C-B591-4C2A-B7AD-5943347B354D}">
  <ds:schemaRefs>
    <ds:schemaRef ds:uri="http://schemas.microsoft.com/office/2006/metadata/properties"/>
    <ds:schemaRef ds:uri="http://schemas.microsoft.com/office/infopath/2007/PartnerControls"/>
    <ds:schemaRef ds:uri="754afd9c-c314-42d9-9128-c9c6f96b0cc0"/>
    <ds:schemaRef ds:uri="4e0badc2-3943-495b-902d-3d619387bb62"/>
  </ds:schemaRefs>
</ds:datastoreItem>
</file>

<file path=customXml/itemProps2.xml><?xml version="1.0" encoding="utf-8"?>
<ds:datastoreItem xmlns:ds="http://schemas.openxmlformats.org/officeDocument/2006/customXml" ds:itemID="{9151C29B-03B5-49EE-93AE-F49C23E436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4afd9c-c314-42d9-9128-c9c6f96b0cc0"/>
    <ds:schemaRef ds:uri="4e0badc2-3943-495b-902d-3d619387bb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A832CA-AD8C-4C7F-987E-637450CC8A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6036</TotalTime>
  <Words>894</Words>
  <Application>Microsoft Office PowerPoint</Application>
  <PresentationFormat>On-screen Show (16:9)</PresentationFormat>
  <Paragraphs>151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9" baseType="lpstr">
      <vt:lpstr>Agency FB</vt:lpstr>
      <vt:lpstr>Arial</vt:lpstr>
      <vt:lpstr>Arial Narrow</vt:lpstr>
      <vt:lpstr>Calibri</vt:lpstr>
      <vt:lpstr>Calibri Light</vt:lpstr>
      <vt:lpstr>Garamond</vt:lpstr>
      <vt:lpstr>Palatino Linotype</vt:lpstr>
      <vt:lpstr>Symbol</vt:lpstr>
      <vt:lpstr>Wingdings</vt:lpstr>
      <vt:lpstr>Wingdings 2</vt:lpstr>
      <vt:lpstr>HDOfficeLightV0</vt:lpstr>
      <vt:lpstr>Retrospect</vt:lpstr>
      <vt:lpstr>1_Retrospect</vt:lpstr>
      <vt:lpstr>New_Kyle_Modern</vt:lpstr>
      <vt:lpstr>SEGAL CONSULTING Document</vt:lpstr>
      <vt:lpstr>PowerPoint Presentation</vt:lpstr>
      <vt:lpstr>Faculty Market Equity</vt:lpstr>
      <vt:lpstr>Faculty Market Equity</vt:lpstr>
      <vt:lpstr>Faculty Market Equity</vt:lpstr>
      <vt:lpstr>Benefits Updates</vt:lpstr>
      <vt:lpstr>Benefits</vt:lpstr>
      <vt:lpstr>Fair Labor Standards Act</vt:lpstr>
      <vt:lpstr>FLSA </vt:lpstr>
      <vt:lpstr>FLSA </vt:lpstr>
      <vt:lpstr>FLSA</vt:lpstr>
      <vt:lpstr>FLSA</vt:lpstr>
      <vt:lpstr>FLSA</vt:lpstr>
      <vt:lpstr>FLSA</vt:lpstr>
      <vt:lpstr>HR Updates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Strategic Planning Process</dc:title>
  <dc:creator>Mills, Mary A.</dc:creator>
  <cp:lastModifiedBy>Renisha Gibbs</cp:lastModifiedBy>
  <cp:revision>264</cp:revision>
  <cp:lastPrinted>2016-03-09T16:39:01Z</cp:lastPrinted>
  <dcterms:created xsi:type="dcterms:W3CDTF">2016-01-26T23:53:30Z</dcterms:created>
  <dcterms:modified xsi:type="dcterms:W3CDTF">2023-10-16T17:25:19Z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0x010100C30EFB41E3CB90439CEE19DBB00B4259</vt:lpwstr>
  </property>
</Properties>
</file>