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23"/>
  </p:notesMasterIdLst>
  <p:sldIdLst>
    <p:sldId id="256" r:id="rId4"/>
    <p:sldId id="333" r:id="rId5"/>
    <p:sldId id="1132" r:id="rId6"/>
    <p:sldId id="2147471886" r:id="rId7"/>
    <p:sldId id="1131" r:id="rId8"/>
    <p:sldId id="2147471887" r:id="rId9"/>
    <p:sldId id="2147471885" r:id="rId10"/>
    <p:sldId id="2147471888" r:id="rId11"/>
    <p:sldId id="2147471889" r:id="rId12"/>
    <p:sldId id="334" r:id="rId13"/>
    <p:sldId id="2147471877" r:id="rId14"/>
    <p:sldId id="2147471878" r:id="rId15"/>
    <p:sldId id="2147471883" r:id="rId16"/>
    <p:sldId id="1098" r:id="rId17"/>
    <p:sldId id="1107" r:id="rId18"/>
    <p:sldId id="1130" r:id="rId19"/>
    <p:sldId id="1104" r:id="rId20"/>
    <p:sldId id="511" r:id="rId21"/>
    <p:sldId id="512" r:id="rId2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D0B8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2DC818-5AB2-4757-A4A7-EC4D2916F695}" v="15" dt="2023-10-16T20:04:07.6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55" autoAdjust="0"/>
    <p:restoredTop sz="94641" autoAdjust="0"/>
  </p:normalViewPr>
  <p:slideViewPr>
    <p:cSldViewPr snapToGrid="0" snapToObjects="1">
      <p:cViewPr varScale="1">
        <p:scale>
          <a:sx n="203" d="100"/>
          <a:sy n="203" d="100"/>
        </p:scale>
        <p:origin x="3132" y="168"/>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2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53068F-9FAE-45E5-9A48-A5F0174E40A2}" type="doc">
      <dgm:prSet loTypeId="urn:microsoft.com/office/officeart/2005/8/layout/chart3" loCatId="cycle" qsTypeId="urn:microsoft.com/office/officeart/2005/8/quickstyle/simple5" qsCatId="simple" csTypeId="urn:microsoft.com/office/officeart/2005/8/colors/colorful4" csCatId="colorful" phldr="1"/>
      <dgm:spPr/>
      <dgm:t>
        <a:bodyPr/>
        <a:lstStyle/>
        <a:p>
          <a:endParaRPr lang="en-US"/>
        </a:p>
      </dgm:t>
    </dgm:pt>
    <dgm:pt modelId="{0AF23D49-3F4B-418F-8226-9A39E77C13F8}">
      <dgm:prSet phldrT="[Text]"/>
      <dgm:spPr>
        <a:xfrm>
          <a:off x="379543" y="78563"/>
          <a:ext cx="1369724" cy="1369724"/>
        </a:xfrm>
        <a:prstGeom prst="pie">
          <a:avLst>
            <a:gd name="adj1" fmla="val 16200000"/>
            <a:gd name="adj2" fmla="val 1800000"/>
          </a:avLst>
        </a:prstGeom>
        <a:solidFill>
          <a:srgbClr val="1F55C9">
            <a:hueOff val="0"/>
            <a:satOff val="0"/>
            <a:lumOff val="0"/>
            <a:alphaOff val="0"/>
          </a:srgbClr>
        </a:solidFill>
        <a:ln>
          <a:noFill/>
        </a:ln>
        <a:effectLst>
          <a:outerShdw blurRad="127000" dist="63500" dir="2700000" algn="br" rotWithShape="0">
            <a:srgbClr val="000000">
              <a:alpha val="25000"/>
            </a:srgbClr>
          </a:outerShdw>
        </a:effectLst>
      </dgm:spPr>
      <dgm:t>
        <a:bodyPr/>
        <a:lstStyle/>
        <a:p>
          <a:pPr>
            <a:buNone/>
          </a:pPr>
          <a:endParaRPr lang="en-US" b="1" dirty="0">
            <a:solidFill>
              <a:srgbClr val="FFFFFF"/>
            </a:solidFill>
            <a:latin typeface="Arial"/>
            <a:ea typeface="+mn-ea"/>
            <a:cs typeface="+mn-cs"/>
          </a:endParaRPr>
        </a:p>
      </dgm:t>
    </dgm:pt>
    <dgm:pt modelId="{B2E451FA-6EC8-41A3-B87B-AE5842B830C1}" type="parTrans" cxnId="{ED8CCCEE-CDB0-497E-B089-05B3A8DDB452}">
      <dgm:prSet/>
      <dgm:spPr/>
      <dgm:t>
        <a:bodyPr/>
        <a:lstStyle/>
        <a:p>
          <a:endParaRPr lang="en-US" b="1"/>
        </a:p>
      </dgm:t>
    </dgm:pt>
    <dgm:pt modelId="{913C8C05-28A8-4630-B381-B51EC7F7D9CC}" type="sibTrans" cxnId="{ED8CCCEE-CDB0-497E-B089-05B3A8DDB452}">
      <dgm:prSet/>
      <dgm:spPr/>
      <dgm:t>
        <a:bodyPr/>
        <a:lstStyle/>
        <a:p>
          <a:endParaRPr lang="en-US" b="1"/>
        </a:p>
      </dgm:t>
    </dgm:pt>
    <dgm:pt modelId="{FFEEAF97-87EA-4739-BBF9-9A52A4A337B2}">
      <dgm:prSet phldrT="[Text]"/>
      <dgm:spPr>
        <a:xfrm>
          <a:off x="209919" y="150832"/>
          <a:ext cx="1369724" cy="1369724"/>
        </a:xfrm>
        <a:prstGeom prst="pie">
          <a:avLst>
            <a:gd name="adj1" fmla="val 1800000"/>
            <a:gd name="adj2" fmla="val 9000000"/>
          </a:avLst>
        </a:prstGeom>
        <a:solidFill>
          <a:srgbClr val="1F55C9">
            <a:hueOff val="-5383376"/>
            <a:satOff val="10707"/>
            <a:lumOff val="5098"/>
            <a:alphaOff val="0"/>
          </a:srgbClr>
        </a:solidFill>
        <a:ln>
          <a:noFill/>
        </a:ln>
        <a:effectLst>
          <a:outerShdw blurRad="127000" dist="63500" dir="2700000" algn="br" rotWithShape="0">
            <a:srgbClr val="000000">
              <a:alpha val="25000"/>
            </a:srgbClr>
          </a:outerShdw>
        </a:effectLst>
      </dgm:spPr>
      <dgm:t>
        <a:bodyPr/>
        <a:lstStyle/>
        <a:p>
          <a:pPr algn="ctr">
            <a:buNone/>
          </a:pPr>
          <a:endParaRPr lang="en-US" b="1" dirty="0">
            <a:solidFill>
              <a:srgbClr val="FFFFFF"/>
            </a:solidFill>
            <a:latin typeface="Arial"/>
            <a:ea typeface="+mn-ea"/>
            <a:cs typeface="+mn-cs"/>
          </a:endParaRPr>
        </a:p>
      </dgm:t>
    </dgm:pt>
    <dgm:pt modelId="{1417594F-F880-4852-B231-D0D56EA1EA9F}" type="parTrans" cxnId="{12DF72C6-0059-43DB-A828-4B452B5C1E86}">
      <dgm:prSet/>
      <dgm:spPr/>
      <dgm:t>
        <a:bodyPr/>
        <a:lstStyle/>
        <a:p>
          <a:endParaRPr lang="en-US" b="1"/>
        </a:p>
      </dgm:t>
    </dgm:pt>
    <dgm:pt modelId="{9AA178A8-BEB5-4E4D-A2CF-B91911174C6C}" type="sibTrans" cxnId="{12DF72C6-0059-43DB-A828-4B452B5C1E86}">
      <dgm:prSet/>
      <dgm:spPr/>
      <dgm:t>
        <a:bodyPr/>
        <a:lstStyle/>
        <a:p>
          <a:endParaRPr lang="en-US" b="1"/>
        </a:p>
      </dgm:t>
    </dgm:pt>
    <dgm:pt modelId="{A217DCEC-4A64-44C6-BB4F-8E7F42AE8A91}">
      <dgm:prSet phldrT="[Text]"/>
      <dgm:spPr>
        <a:xfrm>
          <a:off x="209919" y="150832"/>
          <a:ext cx="1369724" cy="1369724"/>
        </a:xfrm>
        <a:prstGeom prst="pie">
          <a:avLst>
            <a:gd name="adj1" fmla="val 9000000"/>
            <a:gd name="adj2" fmla="val 16200000"/>
          </a:avLst>
        </a:prstGeom>
        <a:solidFill>
          <a:srgbClr val="1F55C9">
            <a:hueOff val="-10766753"/>
            <a:satOff val="21413"/>
            <a:lumOff val="10197"/>
            <a:alphaOff val="0"/>
          </a:srgbClr>
        </a:solidFill>
        <a:ln>
          <a:noFill/>
        </a:ln>
        <a:effectLst>
          <a:outerShdw blurRad="127000" dist="63500" dir="2700000" algn="br" rotWithShape="0">
            <a:srgbClr val="000000">
              <a:alpha val="25000"/>
            </a:srgbClr>
          </a:outerShdw>
        </a:effectLst>
      </dgm:spPr>
      <dgm:t>
        <a:bodyPr/>
        <a:lstStyle/>
        <a:p>
          <a:pPr>
            <a:buNone/>
          </a:pPr>
          <a:endParaRPr lang="en-US" b="1" dirty="0">
            <a:solidFill>
              <a:srgbClr val="FFFFFF"/>
            </a:solidFill>
            <a:latin typeface="Arial"/>
            <a:ea typeface="+mn-ea"/>
            <a:cs typeface="+mn-cs"/>
          </a:endParaRPr>
        </a:p>
      </dgm:t>
    </dgm:pt>
    <dgm:pt modelId="{5D8A1E87-94D1-42BC-9D64-5C3297D8613C}" type="parTrans" cxnId="{840DB540-0571-458A-BF94-601F5015C22D}">
      <dgm:prSet/>
      <dgm:spPr/>
      <dgm:t>
        <a:bodyPr/>
        <a:lstStyle/>
        <a:p>
          <a:endParaRPr lang="en-US" b="1"/>
        </a:p>
      </dgm:t>
    </dgm:pt>
    <dgm:pt modelId="{E35F33F7-5BB0-4089-AC61-DC40AF7C1C76}" type="sibTrans" cxnId="{840DB540-0571-458A-BF94-601F5015C22D}">
      <dgm:prSet/>
      <dgm:spPr/>
      <dgm:t>
        <a:bodyPr/>
        <a:lstStyle/>
        <a:p>
          <a:endParaRPr lang="en-US" b="1"/>
        </a:p>
      </dgm:t>
    </dgm:pt>
    <dgm:pt modelId="{681ED09C-04EB-4A4B-8A02-B1E1CD09D5ED}" type="pres">
      <dgm:prSet presAssocID="{CB53068F-9FAE-45E5-9A48-A5F0174E40A2}" presName="compositeShape" presStyleCnt="0">
        <dgm:presLayoutVars>
          <dgm:chMax val="7"/>
          <dgm:dir/>
          <dgm:resizeHandles val="exact"/>
        </dgm:presLayoutVars>
      </dgm:prSet>
      <dgm:spPr/>
    </dgm:pt>
    <dgm:pt modelId="{67DF6D81-1E67-429C-8762-EC50E25471C6}" type="pres">
      <dgm:prSet presAssocID="{CB53068F-9FAE-45E5-9A48-A5F0174E40A2}" presName="wedge1" presStyleLbl="node1" presStyleIdx="0" presStyleCnt="3" custLinFactNeighborX="7229" custLinFactNeighborY="-2300"/>
      <dgm:spPr/>
    </dgm:pt>
    <dgm:pt modelId="{3199D0D7-7627-472B-8D52-39EC9C172392}" type="pres">
      <dgm:prSet presAssocID="{CB53068F-9FAE-45E5-9A48-A5F0174E40A2}" presName="wedge1Tx" presStyleLbl="node1" presStyleIdx="0" presStyleCnt="3">
        <dgm:presLayoutVars>
          <dgm:chMax val="0"/>
          <dgm:chPref val="0"/>
          <dgm:bulletEnabled val="1"/>
        </dgm:presLayoutVars>
      </dgm:prSet>
      <dgm:spPr/>
    </dgm:pt>
    <dgm:pt modelId="{065268EB-6729-4C9E-8508-380B60E8C4AE}" type="pres">
      <dgm:prSet presAssocID="{CB53068F-9FAE-45E5-9A48-A5F0174E40A2}" presName="wedge2" presStyleLbl="node1" presStyleIdx="1" presStyleCnt="3"/>
      <dgm:spPr/>
    </dgm:pt>
    <dgm:pt modelId="{6D7B7014-660F-4B0A-8623-5732A060676D}" type="pres">
      <dgm:prSet presAssocID="{CB53068F-9FAE-45E5-9A48-A5F0174E40A2}" presName="wedge2Tx" presStyleLbl="node1" presStyleIdx="1" presStyleCnt="3">
        <dgm:presLayoutVars>
          <dgm:chMax val="0"/>
          <dgm:chPref val="0"/>
          <dgm:bulletEnabled val="1"/>
        </dgm:presLayoutVars>
      </dgm:prSet>
      <dgm:spPr/>
    </dgm:pt>
    <dgm:pt modelId="{936B95E3-967D-41C6-A3F9-F9A12A8E707A}" type="pres">
      <dgm:prSet presAssocID="{CB53068F-9FAE-45E5-9A48-A5F0174E40A2}" presName="wedge3" presStyleLbl="node1" presStyleIdx="2" presStyleCnt="3"/>
      <dgm:spPr/>
    </dgm:pt>
    <dgm:pt modelId="{E13722C9-E5FE-48CC-B789-6FB353D55152}" type="pres">
      <dgm:prSet presAssocID="{CB53068F-9FAE-45E5-9A48-A5F0174E40A2}" presName="wedge3Tx" presStyleLbl="node1" presStyleIdx="2" presStyleCnt="3">
        <dgm:presLayoutVars>
          <dgm:chMax val="0"/>
          <dgm:chPref val="0"/>
          <dgm:bulletEnabled val="1"/>
        </dgm:presLayoutVars>
      </dgm:prSet>
      <dgm:spPr/>
    </dgm:pt>
  </dgm:ptLst>
  <dgm:cxnLst>
    <dgm:cxn modelId="{9F34D238-8B69-45B2-A579-C038A789E1A2}" type="presOf" srcId="{FFEEAF97-87EA-4739-BBF9-9A52A4A337B2}" destId="{6D7B7014-660F-4B0A-8623-5732A060676D}" srcOrd="1" destOrd="0" presId="urn:microsoft.com/office/officeart/2005/8/layout/chart3"/>
    <dgm:cxn modelId="{840DB540-0571-458A-BF94-601F5015C22D}" srcId="{CB53068F-9FAE-45E5-9A48-A5F0174E40A2}" destId="{A217DCEC-4A64-44C6-BB4F-8E7F42AE8A91}" srcOrd="2" destOrd="0" parTransId="{5D8A1E87-94D1-42BC-9D64-5C3297D8613C}" sibTransId="{E35F33F7-5BB0-4089-AC61-DC40AF7C1C76}"/>
    <dgm:cxn modelId="{8072BD41-F865-4D50-9EC2-D674CA50625E}" type="presOf" srcId="{A217DCEC-4A64-44C6-BB4F-8E7F42AE8A91}" destId="{936B95E3-967D-41C6-A3F9-F9A12A8E707A}" srcOrd="0" destOrd="0" presId="urn:microsoft.com/office/officeart/2005/8/layout/chart3"/>
    <dgm:cxn modelId="{E94CC542-96BA-4B3A-9DC2-2141B8CAFB93}" type="presOf" srcId="{FFEEAF97-87EA-4739-BBF9-9A52A4A337B2}" destId="{065268EB-6729-4C9E-8508-380B60E8C4AE}" srcOrd="0" destOrd="0" presId="urn:microsoft.com/office/officeart/2005/8/layout/chart3"/>
    <dgm:cxn modelId="{9D827373-FC24-4EEE-97F1-0142D0C5103C}" type="presOf" srcId="{0AF23D49-3F4B-418F-8226-9A39E77C13F8}" destId="{3199D0D7-7627-472B-8D52-39EC9C172392}" srcOrd="1" destOrd="0" presId="urn:microsoft.com/office/officeart/2005/8/layout/chart3"/>
    <dgm:cxn modelId="{60B05FA6-D3F3-4696-B2F1-A468D2FD051C}" type="presOf" srcId="{0AF23D49-3F4B-418F-8226-9A39E77C13F8}" destId="{67DF6D81-1E67-429C-8762-EC50E25471C6}" srcOrd="0" destOrd="0" presId="urn:microsoft.com/office/officeart/2005/8/layout/chart3"/>
    <dgm:cxn modelId="{12DF72C6-0059-43DB-A828-4B452B5C1E86}" srcId="{CB53068F-9FAE-45E5-9A48-A5F0174E40A2}" destId="{FFEEAF97-87EA-4739-BBF9-9A52A4A337B2}" srcOrd="1" destOrd="0" parTransId="{1417594F-F880-4852-B231-D0D56EA1EA9F}" sibTransId="{9AA178A8-BEB5-4E4D-A2CF-B91911174C6C}"/>
    <dgm:cxn modelId="{FC17D5D3-CCD3-4196-ADFC-051F7A366FBD}" type="presOf" srcId="{A217DCEC-4A64-44C6-BB4F-8E7F42AE8A91}" destId="{E13722C9-E5FE-48CC-B789-6FB353D55152}" srcOrd="1" destOrd="0" presId="urn:microsoft.com/office/officeart/2005/8/layout/chart3"/>
    <dgm:cxn modelId="{ED8CCCEE-CDB0-497E-B089-05B3A8DDB452}" srcId="{CB53068F-9FAE-45E5-9A48-A5F0174E40A2}" destId="{0AF23D49-3F4B-418F-8226-9A39E77C13F8}" srcOrd="0" destOrd="0" parTransId="{B2E451FA-6EC8-41A3-B87B-AE5842B830C1}" sibTransId="{913C8C05-28A8-4630-B381-B51EC7F7D9CC}"/>
    <dgm:cxn modelId="{99718CFC-9C1E-4F99-9D9C-AF397C3CF9F6}" type="presOf" srcId="{CB53068F-9FAE-45E5-9A48-A5F0174E40A2}" destId="{681ED09C-04EB-4A4B-8A02-B1E1CD09D5ED}" srcOrd="0" destOrd="0" presId="urn:microsoft.com/office/officeart/2005/8/layout/chart3"/>
    <dgm:cxn modelId="{208C0B7E-8BC3-4A55-8B0C-C32504905725}" type="presParOf" srcId="{681ED09C-04EB-4A4B-8A02-B1E1CD09D5ED}" destId="{67DF6D81-1E67-429C-8762-EC50E25471C6}" srcOrd="0" destOrd="0" presId="urn:microsoft.com/office/officeart/2005/8/layout/chart3"/>
    <dgm:cxn modelId="{0E4F91F6-E6DA-46A1-896C-49EBB7E975D7}" type="presParOf" srcId="{681ED09C-04EB-4A4B-8A02-B1E1CD09D5ED}" destId="{3199D0D7-7627-472B-8D52-39EC9C172392}" srcOrd="1" destOrd="0" presId="urn:microsoft.com/office/officeart/2005/8/layout/chart3"/>
    <dgm:cxn modelId="{6627E3B9-CACA-4D05-B03C-2C8BFE03747D}" type="presParOf" srcId="{681ED09C-04EB-4A4B-8A02-B1E1CD09D5ED}" destId="{065268EB-6729-4C9E-8508-380B60E8C4AE}" srcOrd="2" destOrd="0" presId="urn:microsoft.com/office/officeart/2005/8/layout/chart3"/>
    <dgm:cxn modelId="{5EC3D840-38CD-4D63-95A4-AB184BCF3619}" type="presParOf" srcId="{681ED09C-04EB-4A4B-8A02-B1E1CD09D5ED}" destId="{6D7B7014-660F-4B0A-8623-5732A060676D}" srcOrd="3" destOrd="0" presId="urn:microsoft.com/office/officeart/2005/8/layout/chart3"/>
    <dgm:cxn modelId="{AD54C7E2-5730-447D-890C-AC04B8D0A95A}" type="presParOf" srcId="{681ED09C-04EB-4A4B-8A02-B1E1CD09D5ED}" destId="{936B95E3-967D-41C6-A3F9-F9A12A8E707A}" srcOrd="4" destOrd="0" presId="urn:microsoft.com/office/officeart/2005/8/layout/chart3"/>
    <dgm:cxn modelId="{209FD29B-8BF3-464E-9CBA-4DD0B1311EE3}" type="presParOf" srcId="{681ED09C-04EB-4A4B-8A02-B1E1CD09D5ED}" destId="{E13722C9-E5FE-48CC-B789-6FB353D55152}" srcOrd="5" destOrd="0" presId="urn:microsoft.com/office/officeart/2005/8/layout/char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53068F-9FAE-45E5-9A48-A5F0174E40A2}" type="doc">
      <dgm:prSet loTypeId="urn:microsoft.com/office/officeart/2005/8/layout/chart3" loCatId="cycle" qsTypeId="urn:microsoft.com/office/officeart/2005/8/quickstyle/simple5" qsCatId="simple" csTypeId="urn:microsoft.com/office/officeart/2005/8/colors/colorful4" csCatId="colorful" phldr="1"/>
      <dgm:spPr/>
      <dgm:t>
        <a:bodyPr/>
        <a:lstStyle/>
        <a:p>
          <a:endParaRPr lang="en-US"/>
        </a:p>
      </dgm:t>
    </dgm:pt>
    <dgm:pt modelId="{0AF23D49-3F4B-418F-8226-9A39E77C13F8}">
      <dgm:prSet phldrT="[Text]"/>
      <dgm:spPr>
        <a:xfrm>
          <a:off x="280525" y="110067"/>
          <a:ext cx="1369724" cy="1369724"/>
        </a:xfrm>
        <a:prstGeom prst="pie">
          <a:avLst>
            <a:gd name="adj1" fmla="val 16200000"/>
            <a:gd name="adj2" fmla="val 1800000"/>
          </a:avLst>
        </a:prstGeom>
        <a:solidFill>
          <a:srgbClr val="1F55C9">
            <a:hueOff val="0"/>
            <a:satOff val="0"/>
            <a:lumOff val="0"/>
            <a:alphaOff val="0"/>
          </a:srgbClr>
        </a:solidFill>
        <a:ln>
          <a:noFill/>
        </a:ln>
        <a:effectLst>
          <a:outerShdw blurRad="127000" dist="63500" dir="2700000" algn="br" rotWithShape="0">
            <a:srgbClr val="000000">
              <a:alpha val="25000"/>
            </a:srgbClr>
          </a:outerShdw>
        </a:effectLst>
      </dgm:spPr>
      <dgm:t>
        <a:bodyPr/>
        <a:lstStyle/>
        <a:p>
          <a:pPr>
            <a:buNone/>
          </a:pPr>
          <a:endParaRPr lang="en-US" b="1" dirty="0">
            <a:solidFill>
              <a:srgbClr val="FFFFFF"/>
            </a:solidFill>
            <a:latin typeface="Arial"/>
            <a:ea typeface="+mn-ea"/>
            <a:cs typeface="+mn-cs"/>
          </a:endParaRPr>
        </a:p>
      </dgm:t>
    </dgm:pt>
    <dgm:pt modelId="{B2E451FA-6EC8-41A3-B87B-AE5842B830C1}" type="parTrans" cxnId="{ED8CCCEE-CDB0-497E-B089-05B3A8DDB452}">
      <dgm:prSet/>
      <dgm:spPr/>
      <dgm:t>
        <a:bodyPr/>
        <a:lstStyle/>
        <a:p>
          <a:endParaRPr lang="en-US" b="1"/>
        </a:p>
      </dgm:t>
    </dgm:pt>
    <dgm:pt modelId="{913C8C05-28A8-4630-B381-B51EC7F7D9CC}" type="sibTrans" cxnId="{ED8CCCEE-CDB0-497E-B089-05B3A8DDB452}">
      <dgm:prSet/>
      <dgm:spPr/>
      <dgm:t>
        <a:bodyPr/>
        <a:lstStyle/>
        <a:p>
          <a:endParaRPr lang="en-US" b="1"/>
        </a:p>
      </dgm:t>
    </dgm:pt>
    <dgm:pt modelId="{FFEEAF97-87EA-4739-BBF9-9A52A4A337B2}">
      <dgm:prSet phldrT="[Text]"/>
      <dgm:spPr>
        <a:xfrm>
          <a:off x="293705" y="111959"/>
          <a:ext cx="1369724" cy="1369724"/>
        </a:xfrm>
        <a:prstGeom prst="pie">
          <a:avLst>
            <a:gd name="adj1" fmla="val 1800000"/>
            <a:gd name="adj2" fmla="val 9000000"/>
          </a:avLst>
        </a:prstGeom>
        <a:solidFill>
          <a:srgbClr val="1F55C9">
            <a:hueOff val="-5383376"/>
            <a:satOff val="10707"/>
            <a:lumOff val="5098"/>
            <a:alphaOff val="0"/>
          </a:srgbClr>
        </a:solidFill>
        <a:ln>
          <a:noFill/>
        </a:ln>
        <a:effectLst>
          <a:outerShdw blurRad="127000" dist="63500" dir="2700000" algn="br" rotWithShape="0">
            <a:srgbClr val="000000">
              <a:alpha val="25000"/>
            </a:srgbClr>
          </a:outerShdw>
        </a:effectLst>
      </dgm:spPr>
      <dgm:t>
        <a:bodyPr/>
        <a:lstStyle/>
        <a:p>
          <a:pPr algn="ctr">
            <a:buNone/>
          </a:pPr>
          <a:endParaRPr lang="en-US" b="1" dirty="0">
            <a:solidFill>
              <a:srgbClr val="FFFFFF"/>
            </a:solidFill>
            <a:latin typeface="Arial"/>
            <a:ea typeface="+mn-ea"/>
            <a:cs typeface="+mn-cs"/>
          </a:endParaRPr>
        </a:p>
      </dgm:t>
    </dgm:pt>
    <dgm:pt modelId="{1417594F-F880-4852-B231-D0D56EA1EA9F}" type="parTrans" cxnId="{12DF72C6-0059-43DB-A828-4B452B5C1E86}">
      <dgm:prSet/>
      <dgm:spPr/>
      <dgm:t>
        <a:bodyPr/>
        <a:lstStyle/>
        <a:p>
          <a:endParaRPr lang="en-US" b="1"/>
        </a:p>
      </dgm:t>
    </dgm:pt>
    <dgm:pt modelId="{9AA178A8-BEB5-4E4D-A2CF-B91911174C6C}" type="sibTrans" cxnId="{12DF72C6-0059-43DB-A828-4B452B5C1E86}">
      <dgm:prSet/>
      <dgm:spPr/>
      <dgm:t>
        <a:bodyPr/>
        <a:lstStyle/>
        <a:p>
          <a:endParaRPr lang="en-US" b="1"/>
        </a:p>
      </dgm:t>
    </dgm:pt>
    <dgm:pt modelId="{A217DCEC-4A64-44C6-BB4F-8E7F42AE8A91}">
      <dgm:prSet phldrT="[Text]"/>
      <dgm:spPr>
        <a:xfrm>
          <a:off x="105040" y="19640"/>
          <a:ext cx="1369724" cy="1369724"/>
        </a:xfrm>
        <a:prstGeom prst="pie">
          <a:avLst>
            <a:gd name="adj1" fmla="val 9000000"/>
            <a:gd name="adj2" fmla="val 16200000"/>
          </a:avLst>
        </a:prstGeom>
        <a:solidFill>
          <a:srgbClr val="1F55C9">
            <a:hueOff val="-10766753"/>
            <a:satOff val="21413"/>
            <a:lumOff val="10197"/>
            <a:alphaOff val="0"/>
          </a:srgbClr>
        </a:solidFill>
        <a:ln>
          <a:noFill/>
        </a:ln>
        <a:effectLst>
          <a:outerShdw blurRad="127000" dist="63500" dir="2700000" algn="br" rotWithShape="0">
            <a:srgbClr val="000000">
              <a:alpha val="25000"/>
            </a:srgbClr>
          </a:outerShdw>
        </a:effectLst>
      </dgm:spPr>
      <dgm:t>
        <a:bodyPr/>
        <a:lstStyle/>
        <a:p>
          <a:pPr>
            <a:buNone/>
          </a:pPr>
          <a:endParaRPr lang="en-US" b="1" dirty="0">
            <a:solidFill>
              <a:srgbClr val="FFFFFF"/>
            </a:solidFill>
            <a:latin typeface="Arial"/>
            <a:ea typeface="+mn-ea"/>
            <a:cs typeface="+mn-cs"/>
          </a:endParaRPr>
        </a:p>
      </dgm:t>
    </dgm:pt>
    <dgm:pt modelId="{5D8A1E87-94D1-42BC-9D64-5C3297D8613C}" type="parTrans" cxnId="{840DB540-0571-458A-BF94-601F5015C22D}">
      <dgm:prSet/>
      <dgm:spPr/>
      <dgm:t>
        <a:bodyPr/>
        <a:lstStyle/>
        <a:p>
          <a:endParaRPr lang="en-US" b="1"/>
        </a:p>
      </dgm:t>
    </dgm:pt>
    <dgm:pt modelId="{E35F33F7-5BB0-4089-AC61-DC40AF7C1C76}" type="sibTrans" cxnId="{840DB540-0571-458A-BF94-601F5015C22D}">
      <dgm:prSet/>
      <dgm:spPr/>
      <dgm:t>
        <a:bodyPr/>
        <a:lstStyle/>
        <a:p>
          <a:endParaRPr lang="en-US" b="1"/>
        </a:p>
      </dgm:t>
    </dgm:pt>
    <dgm:pt modelId="{681ED09C-04EB-4A4B-8A02-B1E1CD09D5ED}" type="pres">
      <dgm:prSet presAssocID="{CB53068F-9FAE-45E5-9A48-A5F0174E40A2}" presName="compositeShape" presStyleCnt="0">
        <dgm:presLayoutVars>
          <dgm:chMax val="7"/>
          <dgm:dir/>
          <dgm:resizeHandles val="exact"/>
        </dgm:presLayoutVars>
      </dgm:prSet>
      <dgm:spPr/>
    </dgm:pt>
    <dgm:pt modelId="{67DF6D81-1E67-429C-8762-EC50E25471C6}" type="pres">
      <dgm:prSet presAssocID="{CB53068F-9FAE-45E5-9A48-A5F0174E40A2}" presName="wedge1" presStyleLbl="node1" presStyleIdx="0" presStyleCnt="3"/>
      <dgm:spPr/>
    </dgm:pt>
    <dgm:pt modelId="{3199D0D7-7627-472B-8D52-39EC9C172392}" type="pres">
      <dgm:prSet presAssocID="{CB53068F-9FAE-45E5-9A48-A5F0174E40A2}" presName="wedge1Tx" presStyleLbl="node1" presStyleIdx="0" presStyleCnt="3">
        <dgm:presLayoutVars>
          <dgm:chMax val="0"/>
          <dgm:chPref val="0"/>
          <dgm:bulletEnabled val="1"/>
        </dgm:presLayoutVars>
      </dgm:prSet>
      <dgm:spPr/>
    </dgm:pt>
    <dgm:pt modelId="{065268EB-6729-4C9E-8508-380B60E8C4AE}" type="pres">
      <dgm:prSet presAssocID="{CB53068F-9FAE-45E5-9A48-A5F0174E40A2}" presName="wedge2" presStyleLbl="node1" presStyleIdx="1" presStyleCnt="3" custLinFactNeighborX="6117" custLinFactNeighborY="-2838"/>
      <dgm:spPr/>
    </dgm:pt>
    <dgm:pt modelId="{6D7B7014-660F-4B0A-8623-5732A060676D}" type="pres">
      <dgm:prSet presAssocID="{CB53068F-9FAE-45E5-9A48-A5F0174E40A2}" presName="wedge2Tx" presStyleLbl="node1" presStyleIdx="1" presStyleCnt="3">
        <dgm:presLayoutVars>
          <dgm:chMax val="0"/>
          <dgm:chPref val="0"/>
          <dgm:bulletEnabled val="1"/>
        </dgm:presLayoutVars>
      </dgm:prSet>
      <dgm:spPr/>
    </dgm:pt>
    <dgm:pt modelId="{936B95E3-967D-41C6-A3F9-F9A12A8E707A}" type="pres">
      <dgm:prSet presAssocID="{CB53068F-9FAE-45E5-9A48-A5F0174E40A2}" presName="wedge3" presStyleLbl="node1" presStyleIdx="2" presStyleCnt="3" custLinFactNeighborX="-7657" custLinFactNeighborY="-9578"/>
      <dgm:spPr/>
    </dgm:pt>
    <dgm:pt modelId="{E13722C9-E5FE-48CC-B789-6FB353D55152}" type="pres">
      <dgm:prSet presAssocID="{CB53068F-9FAE-45E5-9A48-A5F0174E40A2}" presName="wedge3Tx" presStyleLbl="node1" presStyleIdx="2" presStyleCnt="3">
        <dgm:presLayoutVars>
          <dgm:chMax val="0"/>
          <dgm:chPref val="0"/>
          <dgm:bulletEnabled val="1"/>
        </dgm:presLayoutVars>
      </dgm:prSet>
      <dgm:spPr/>
    </dgm:pt>
  </dgm:ptLst>
  <dgm:cxnLst>
    <dgm:cxn modelId="{9F34D238-8B69-45B2-A579-C038A789E1A2}" type="presOf" srcId="{FFEEAF97-87EA-4739-BBF9-9A52A4A337B2}" destId="{6D7B7014-660F-4B0A-8623-5732A060676D}" srcOrd="1" destOrd="0" presId="urn:microsoft.com/office/officeart/2005/8/layout/chart3"/>
    <dgm:cxn modelId="{840DB540-0571-458A-BF94-601F5015C22D}" srcId="{CB53068F-9FAE-45E5-9A48-A5F0174E40A2}" destId="{A217DCEC-4A64-44C6-BB4F-8E7F42AE8A91}" srcOrd="2" destOrd="0" parTransId="{5D8A1E87-94D1-42BC-9D64-5C3297D8613C}" sibTransId="{E35F33F7-5BB0-4089-AC61-DC40AF7C1C76}"/>
    <dgm:cxn modelId="{8072BD41-F865-4D50-9EC2-D674CA50625E}" type="presOf" srcId="{A217DCEC-4A64-44C6-BB4F-8E7F42AE8A91}" destId="{936B95E3-967D-41C6-A3F9-F9A12A8E707A}" srcOrd="0" destOrd="0" presId="urn:microsoft.com/office/officeart/2005/8/layout/chart3"/>
    <dgm:cxn modelId="{E94CC542-96BA-4B3A-9DC2-2141B8CAFB93}" type="presOf" srcId="{FFEEAF97-87EA-4739-BBF9-9A52A4A337B2}" destId="{065268EB-6729-4C9E-8508-380B60E8C4AE}" srcOrd="0" destOrd="0" presId="urn:microsoft.com/office/officeart/2005/8/layout/chart3"/>
    <dgm:cxn modelId="{9D827373-FC24-4EEE-97F1-0142D0C5103C}" type="presOf" srcId="{0AF23D49-3F4B-418F-8226-9A39E77C13F8}" destId="{3199D0D7-7627-472B-8D52-39EC9C172392}" srcOrd="1" destOrd="0" presId="urn:microsoft.com/office/officeart/2005/8/layout/chart3"/>
    <dgm:cxn modelId="{60B05FA6-D3F3-4696-B2F1-A468D2FD051C}" type="presOf" srcId="{0AF23D49-3F4B-418F-8226-9A39E77C13F8}" destId="{67DF6D81-1E67-429C-8762-EC50E25471C6}" srcOrd="0" destOrd="0" presId="urn:microsoft.com/office/officeart/2005/8/layout/chart3"/>
    <dgm:cxn modelId="{12DF72C6-0059-43DB-A828-4B452B5C1E86}" srcId="{CB53068F-9FAE-45E5-9A48-A5F0174E40A2}" destId="{FFEEAF97-87EA-4739-BBF9-9A52A4A337B2}" srcOrd="1" destOrd="0" parTransId="{1417594F-F880-4852-B231-D0D56EA1EA9F}" sibTransId="{9AA178A8-BEB5-4E4D-A2CF-B91911174C6C}"/>
    <dgm:cxn modelId="{FC17D5D3-CCD3-4196-ADFC-051F7A366FBD}" type="presOf" srcId="{A217DCEC-4A64-44C6-BB4F-8E7F42AE8A91}" destId="{E13722C9-E5FE-48CC-B789-6FB353D55152}" srcOrd="1" destOrd="0" presId="urn:microsoft.com/office/officeart/2005/8/layout/chart3"/>
    <dgm:cxn modelId="{ED8CCCEE-CDB0-497E-B089-05B3A8DDB452}" srcId="{CB53068F-9FAE-45E5-9A48-A5F0174E40A2}" destId="{0AF23D49-3F4B-418F-8226-9A39E77C13F8}" srcOrd="0" destOrd="0" parTransId="{B2E451FA-6EC8-41A3-B87B-AE5842B830C1}" sibTransId="{913C8C05-28A8-4630-B381-B51EC7F7D9CC}"/>
    <dgm:cxn modelId="{99718CFC-9C1E-4F99-9D9C-AF397C3CF9F6}" type="presOf" srcId="{CB53068F-9FAE-45E5-9A48-A5F0174E40A2}" destId="{681ED09C-04EB-4A4B-8A02-B1E1CD09D5ED}" srcOrd="0" destOrd="0" presId="urn:microsoft.com/office/officeart/2005/8/layout/chart3"/>
    <dgm:cxn modelId="{208C0B7E-8BC3-4A55-8B0C-C32504905725}" type="presParOf" srcId="{681ED09C-04EB-4A4B-8A02-B1E1CD09D5ED}" destId="{67DF6D81-1E67-429C-8762-EC50E25471C6}" srcOrd="0" destOrd="0" presId="urn:microsoft.com/office/officeart/2005/8/layout/chart3"/>
    <dgm:cxn modelId="{0E4F91F6-E6DA-46A1-896C-49EBB7E975D7}" type="presParOf" srcId="{681ED09C-04EB-4A4B-8A02-B1E1CD09D5ED}" destId="{3199D0D7-7627-472B-8D52-39EC9C172392}" srcOrd="1" destOrd="0" presId="urn:microsoft.com/office/officeart/2005/8/layout/chart3"/>
    <dgm:cxn modelId="{6627E3B9-CACA-4D05-B03C-2C8BFE03747D}" type="presParOf" srcId="{681ED09C-04EB-4A4B-8A02-B1E1CD09D5ED}" destId="{065268EB-6729-4C9E-8508-380B60E8C4AE}" srcOrd="2" destOrd="0" presId="urn:microsoft.com/office/officeart/2005/8/layout/chart3"/>
    <dgm:cxn modelId="{5EC3D840-38CD-4D63-95A4-AB184BCF3619}" type="presParOf" srcId="{681ED09C-04EB-4A4B-8A02-B1E1CD09D5ED}" destId="{6D7B7014-660F-4B0A-8623-5732A060676D}" srcOrd="3" destOrd="0" presId="urn:microsoft.com/office/officeart/2005/8/layout/chart3"/>
    <dgm:cxn modelId="{AD54C7E2-5730-447D-890C-AC04B8D0A95A}" type="presParOf" srcId="{681ED09C-04EB-4A4B-8A02-B1E1CD09D5ED}" destId="{936B95E3-967D-41C6-A3F9-F9A12A8E707A}" srcOrd="4" destOrd="0" presId="urn:microsoft.com/office/officeart/2005/8/layout/chart3"/>
    <dgm:cxn modelId="{209FD29B-8BF3-464E-9CBA-4DD0B1311EE3}" type="presParOf" srcId="{681ED09C-04EB-4A4B-8A02-B1E1CD09D5ED}" destId="{E13722C9-E5FE-48CC-B789-6FB353D55152}" srcOrd="5" destOrd="0" presId="urn:microsoft.com/office/officeart/2005/8/layout/chart3"/>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53068F-9FAE-45E5-9A48-A5F0174E40A2}" type="doc">
      <dgm:prSet loTypeId="urn:microsoft.com/office/officeart/2005/8/layout/chart3" loCatId="cycle" qsTypeId="urn:microsoft.com/office/officeart/2005/8/quickstyle/simple5" qsCatId="simple" csTypeId="urn:microsoft.com/office/officeart/2005/8/colors/colorful4" csCatId="colorful" phldr="1"/>
      <dgm:spPr/>
      <dgm:t>
        <a:bodyPr/>
        <a:lstStyle/>
        <a:p>
          <a:endParaRPr lang="en-US"/>
        </a:p>
      </dgm:t>
    </dgm:pt>
    <dgm:pt modelId="{0AF23D49-3F4B-418F-8226-9A39E77C13F8}">
      <dgm:prSet phldrT="[Text]"/>
      <dgm:spPr>
        <a:xfrm>
          <a:off x="340122" y="110204"/>
          <a:ext cx="1369724" cy="1369724"/>
        </a:xfrm>
        <a:prstGeom prst="pie">
          <a:avLst>
            <a:gd name="adj1" fmla="val 16200000"/>
            <a:gd name="adj2" fmla="val 1800000"/>
          </a:avLst>
        </a:prstGeom>
        <a:solidFill>
          <a:srgbClr val="1F55C9">
            <a:hueOff val="0"/>
            <a:satOff val="0"/>
            <a:lumOff val="0"/>
            <a:alphaOff val="0"/>
          </a:srgbClr>
        </a:solidFill>
        <a:ln>
          <a:noFill/>
        </a:ln>
        <a:effectLst>
          <a:outerShdw blurRad="127000" dist="63500" dir="2700000" algn="br" rotWithShape="0">
            <a:srgbClr val="000000">
              <a:alpha val="25000"/>
            </a:srgbClr>
          </a:outerShdw>
        </a:effectLst>
      </dgm:spPr>
      <dgm:t>
        <a:bodyPr/>
        <a:lstStyle/>
        <a:p>
          <a:pPr>
            <a:buNone/>
          </a:pPr>
          <a:endParaRPr lang="en-US" b="1" dirty="0">
            <a:solidFill>
              <a:srgbClr val="FFFFFF"/>
            </a:solidFill>
            <a:latin typeface="Arial"/>
            <a:ea typeface="+mn-ea"/>
            <a:cs typeface="+mn-cs"/>
          </a:endParaRPr>
        </a:p>
      </dgm:t>
    </dgm:pt>
    <dgm:pt modelId="{B2E451FA-6EC8-41A3-B87B-AE5842B830C1}" type="parTrans" cxnId="{ED8CCCEE-CDB0-497E-B089-05B3A8DDB452}">
      <dgm:prSet/>
      <dgm:spPr/>
      <dgm:t>
        <a:bodyPr/>
        <a:lstStyle/>
        <a:p>
          <a:endParaRPr lang="en-US" b="1"/>
        </a:p>
      </dgm:t>
    </dgm:pt>
    <dgm:pt modelId="{913C8C05-28A8-4630-B381-B51EC7F7D9CC}" type="sibTrans" cxnId="{ED8CCCEE-CDB0-497E-B089-05B3A8DDB452}">
      <dgm:prSet/>
      <dgm:spPr/>
      <dgm:t>
        <a:bodyPr/>
        <a:lstStyle/>
        <a:p>
          <a:endParaRPr lang="en-US" b="1"/>
        </a:p>
      </dgm:t>
    </dgm:pt>
    <dgm:pt modelId="{FFEEAF97-87EA-4739-BBF9-9A52A4A337B2}">
      <dgm:prSet phldrT="[Text]"/>
      <dgm:spPr>
        <a:xfrm>
          <a:off x="270845" y="227920"/>
          <a:ext cx="1369724" cy="1369724"/>
        </a:xfrm>
        <a:prstGeom prst="pie">
          <a:avLst>
            <a:gd name="adj1" fmla="val 1800000"/>
            <a:gd name="adj2" fmla="val 9000000"/>
          </a:avLst>
        </a:prstGeom>
        <a:solidFill>
          <a:srgbClr val="1F55C9">
            <a:hueOff val="-5383376"/>
            <a:satOff val="10707"/>
            <a:lumOff val="5098"/>
            <a:alphaOff val="0"/>
          </a:srgbClr>
        </a:solidFill>
        <a:ln>
          <a:noFill/>
        </a:ln>
        <a:effectLst>
          <a:outerShdw blurRad="127000" dist="63500" dir="2700000" algn="br" rotWithShape="0">
            <a:srgbClr val="000000">
              <a:alpha val="25000"/>
            </a:srgbClr>
          </a:outerShdw>
        </a:effectLst>
      </dgm:spPr>
      <dgm:t>
        <a:bodyPr/>
        <a:lstStyle/>
        <a:p>
          <a:pPr algn="ctr">
            <a:buNone/>
          </a:pPr>
          <a:endParaRPr lang="en-US" b="1" dirty="0">
            <a:solidFill>
              <a:srgbClr val="FFFFFF"/>
            </a:solidFill>
            <a:latin typeface="Arial"/>
            <a:ea typeface="+mn-ea"/>
            <a:cs typeface="+mn-cs"/>
          </a:endParaRPr>
        </a:p>
      </dgm:t>
    </dgm:pt>
    <dgm:pt modelId="{1417594F-F880-4852-B231-D0D56EA1EA9F}" type="parTrans" cxnId="{12DF72C6-0059-43DB-A828-4B452B5C1E86}">
      <dgm:prSet/>
      <dgm:spPr/>
      <dgm:t>
        <a:bodyPr/>
        <a:lstStyle/>
        <a:p>
          <a:endParaRPr lang="en-US" b="1"/>
        </a:p>
      </dgm:t>
    </dgm:pt>
    <dgm:pt modelId="{9AA178A8-BEB5-4E4D-A2CF-B91911174C6C}" type="sibTrans" cxnId="{12DF72C6-0059-43DB-A828-4B452B5C1E86}">
      <dgm:prSet/>
      <dgm:spPr/>
      <dgm:t>
        <a:bodyPr/>
        <a:lstStyle/>
        <a:p>
          <a:endParaRPr lang="en-US" b="1"/>
        </a:p>
      </dgm:t>
    </dgm:pt>
    <dgm:pt modelId="{A217DCEC-4A64-44C6-BB4F-8E7F42AE8A91}">
      <dgm:prSet phldrT="[Text]"/>
      <dgm:spPr>
        <a:xfrm>
          <a:off x="181635" y="110206"/>
          <a:ext cx="1369724" cy="1369724"/>
        </a:xfrm>
        <a:prstGeom prst="pie">
          <a:avLst>
            <a:gd name="adj1" fmla="val 9000000"/>
            <a:gd name="adj2" fmla="val 16200000"/>
          </a:avLst>
        </a:prstGeom>
        <a:solidFill>
          <a:srgbClr val="F9B723"/>
        </a:solidFill>
        <a:ln>
          <a:noFill/>
        </a:ln>
        <a:effectLst>
          <a:outerShdw blurRad="127000" dist="63500" dir="2700000" algn="br" rotWithShape="0">
            <a:srgbClr val="000000">
              <a:alpha val="25000"/>
            </a:srgbClr>
          </a:outerShdw>
        </a:effectLst>
      </dgm:spPr>
      <dgm:t>
        <a:bodyPr/>
        <a:lstStyle/>
        <a:p>
          <a:pPr>
            <a:buNone/>
          </a:pPr>
          <a:endParaRPr lang="en-US" b="1" dirty="0">
            <a:solidFill>
              <a:srgbClr val="FFFFFF"/>
            </a:solidFill>
            <a:latin typeface="Arial"/>
            <a:ea typeface="+mn-ea"/>
            <a:cs typeface="+mn-cs"/>
          </a:endParaRPr>
        </a:p>
      </dgm:t>
    </dgm:pt>
    <dgm:pt modelId="{5D8A1E87-94D1-42BC-9D64-5C3297D8613C}" type="parTrans" cxnId="{840DB540-0571-458A-BF94-601F5015C22D}">
      <dgm:prSet/>
      <dgm:spPr/>
      <dgm:t>
        <a:bodyPr/>
        <a:lstStyle/>
        <a:p>
          <a:endParaRPr lang="en-US" b="1"/>
        </a:p>
      </dgm:t>
    </dgm:pt>
    <dgm:pt modelId="{E35F33F7-5BB0-4089-AC61-DC40AF7C1C76}" type="sibTrans" cxnId="{840DB540-0571-458A-BF94-601F5015C22D}">
      <dgm:prSet/>
      <dgm:spPr/>
      <dgm:t>
        <a:bodyPr/>
        <a:lstStyle/>
        <a:p>
          <a:endParaRPr lang="en-US" b="1"/>
        </a:p>
      </dgm:t>
    </dgm:pt>
    <dgm:pt modelId="{681ED09C-04EB-4A4B-8A02-B1E1CD09D5ED}" type="pres">
      <dgm:prSet presAssocID="{CB53068F-9FAE-45E5-9A48-A5F0174E40A2}" presName="compositeShape" presStyleCnt="0">
        <dgm:presLayoutVars>
          <dgm:chMax val="7"/>
          <dgm:dir/>
          <dgm:resizeHandles val="exact"/>
        </dgm:presLayoutVars>
      </dgm:prSet>
      <dgm:spPr/>
    </dgm:pt>
    <dgm:pt modelId="{67DF6D81-1E67-429C-8762-EC50E25471C6}" type="pres">
      <dgm:prSet presAssocID="{CB53068F-9FAE-45E5-9A48-A5F0174E40A2}" presName="wedge1" presStyleLbl="node1" presStyleIdx="0" presStyleCnt="3" custLinFactNeighborX="4351" custLinFactNeighborY="10"/>
      <dgm:spPr/>
    </dgm:pt>
    <dgm:pt modelId="{3199D0D7-7627-472B-8D52-39EC9C172392}" type="pres">
      <dgm:prSet presAssocID="{CB53068F-9FAE-45E5-9A48-A5F0174E40A2}" presName="wedge1Tx" presStyleLbl="node1" presStyleIdx="0" presStyleCnt="3">
        <dgm:presLayoutVars>
          <dgm:chMax val="0"/>
          <dgm:chPref val="0"/>
          <dgm:bulletEnabled val="1"/>
        </dgm:presLayoutVars>
      </dgm:prSet>
      <dgm:spPr/>
    </dgm:pt>
    <dgm:pt modelId="{065268EB-6729-4C9E-8508-380B60E8C4AE}" type="pres">
      <dgm:prSet presAssocID="{CB53068F-9FAE-45E5-9A48-A5F0174E40A2}" presName="wedge2" presStyleLbl="node1" presStyleIdx="1" presStyleCnt="3" custLinFactNeighborX="4448" custLinFactNeighborY="5628"/>
      <dgm:spPr/>
    </dgm:pt>
    <dgm:pt modelId="{6D7B7014-660F-4B0A-8623-5732A060676D}" type="pres">
      <dgm:prSet presAssocID="{CB53068F-9FAE-45E5-9A48-A5F0174E40A2}" presName="wedge2Tx" presStyleLbl="node1" presStyleIdx="1" presStyleCnt="3">
        <dgm:presLayoutVars>
          <dgm:chMax val="0"/>
          <dgm:chPref val="0"/>
          <dgm:bulletEnabled val="1"/>
        </dgm:presLayoutVars>
      </dgm:prSet>
      <dgm:spPr/>
    </dgm:pt>
    <dgm:pt modelId="{936B95E3-967D-41C6-A3F9-F9A12A8E707A}" type="pres">
      <dgm:prSet presAssocID="{CB53068F-9FAE-45E5-9A48-A5F0174E40A2}" presName="wedge3" presStyleLbl="node1" presStyleIdx="2" presStyleCnt="3" custLinFactNeighborX="-2065" custLinFactNeighborY="-2966"/>
      <dgm:spPr/>
    </dgm:pt>
    <dgm:pt modelId="{E13722C9-E5FE-48CC-B789-6FB353D55152}" type="pres">
      <dgm:prSet presAssocID="{CB53068F-9FAE-45E5-9A48-A5F0174E40A2}" presName="wedge3Tx" presStyleLbl="node1" presStyleIdx="2" presStyleCnt="3">
        <dgm:presLayoutVars>
          <dgm:chMax val="0"/>
          <dgm:chPref val="0"/>
          <dgm:bulletEnabled val="1"/>
        </dgm:presLayoutVars>
      </dgm:prSet>
      <dgm:spPr/>
    </dgm:pt>
  </dgm:ptLst>
  <dgm:cxnLst>
    <dgm:cxn modelId="{9F34D238-8B69-45B2-A579-C038A789E1A2}" type="presOf" srcId="{FFEEAF97-87EA-4739-BBF9-9A52A4A337B2}" destId="{6D7B7014-660F-4B0A-8623-5732A060676D}" srcOrd="1" destOrd="0" presId="urn:microsoft.com/office/officeart/2005/8/layout/chart3"/>
    <dgm:cxn modelId="{840DB540-0571-458A-BF94-601F5015C22D}" srcId="{CB53068F-9FAE-45E5-9A48-A5F0174E40A2}" destId="{A217DCEC-4A64-44C6-BB4F-8E7F42AE8A91}" srcOrd="2" destOrd="0" parTransId="{5D8A1E87-94D1-42BC-9D64-5C3297D8613C}" sibTransId="{E35F33F7-5BB0-4089-AC61-DC40AF7C1C76}"/>
    <dgm:cxn modelId="{8072BD41-F865-4D50-9EC2-D674CA50625E}" type="presOf" srcId="{A217DCEC-4A64-44C6-BB4F-8E7F42AE8A91}" destId="{936B95E3-967D-41C6-A3F9-F9A12A8E707A}" srcOrd="0" destOrd="0" presId="urn:microsoft.com/office/officeart/2005/8/layout/chart3"/>
    <dgm:cxn modelId="{E94CC542-96BA-4B3A-9DC2-2141B8CAFB93}" type="presOf" srcId="{FFEEAF97-87EA-4739-BBF9-9A52A4A337B2}" destId="{065268EB-6729-4C9E-8508-380B60E8C4AE}" srcOrd="0" destOrd="0" presId="urn:microsoft.com/office/officeart/2005/8/layout/chart3"/>
    <dgm:cxn modelId="{9D827373-FC24-4EEE-97F1-0142D0C5103C}" type="presOf" srcId="{0AF23D49-3F4B-418F-8226-9A39E77C13F8}" destId="{3199D0D7-7627-472B-8D52-39EC9C172392}" srcOrd="1" destOrd="0" presId="urn:microsoft.com/office/officeart/2005/8/layout/chart3"/>
    <dgm:cxn modelId="{60B05FA6-D3F3-4696-B2F1-A468D2FD051C}" type="presOf" srcId="{0AF23D49-3F4B-418F-8226-9A39E77C13F8}" destId="{67DF6D81-1E67-429C-8762-EC50E25471C6}" srcOrd="0" destOrd="0" presId="urn:microsoft.com/office/officeart/2005/8/layout/chart3"/>
    <dgm:cxn modelId="{12DF72C6-0059-43DB-A828-4B452B5C1E86}" srcId="{CB53068F-9FAE-45E5-9A48-A5F0174E40A2}" destId="{FFEEAF97-87EA-4739-BBF9-9A52A4A337B2}" srcOrd="1" destOrd="0" parTransId="{1417594F-F880-4852-B231-D0D56EA1EA9F}" sibTransId="{9AA178A8-BEB5-4E4D-A2CF-B91911174C6C}"/>
    <dgm:cxn modelId="{FC17D5D3-CCD3-4196-ADFC-051F7A366FBD}" type="presOf" srcId="{A217DCEC-4A64-44C6-BB4F-8E7F42AE8A91}" destId="{E13722C9-E5FE-48CC-B789-6FB353D55152}" srcOrd="1" destOrd="0" presId="urn:microsoft.com/office/officeart/2005/8/layout/chart3"/>
    <dgm:cxn modelId="{ED8CCCEE-CDB0-497E-B089-05B3A8DDB452}" srcId="{CB53068F-9FAE-45E5-9A48-A5F0174E40A2}" destId="{0AF23D49-3F4B-418F-8226-9A39E77C13F8}" srcOrd="0" destOrd="0" parTransId="{B2E451FA-6EC8-41A3-B87B-AE5842B830C1}" sibTransId="{913C8C05-28A8-4630-B381-B51EC7F7D9CC}"/>
    <dgm:cxn modelId="{99718CFC-9C1E-4F99-9D9C-AF397C3CF9F6}" type="presOf" srcId="{CB53068F-9FAE-45E5-9A48-A5F0174E40A2}" destId="{681ED09C-04EB-4A4B-8A02-B1E1CD09D5ED}" srcOrd="0" destOrd="0" presId="urn:microsoft.com/office/officeart/2005/8/layout/chart3"/>
    <dgm:cxn modelId="{208C0B7E-8BC3-4A55-8B0C-C32504905725}" type="presParOf" srcId="{681ED09C-04EB-4A4B-8A02-B1E1CD09D5ED}" destId="{67DF6D81-1E67-429C-8762-EC50E25471C6}" srcOrd="0" destOrd="0" presId="urn:microsoft.com/office/officeart/2005/8/layout/chart3"/>
    <dgm:cxn modelId="{0E4F91F6-E6DA-46A1-896C-49EBB7E975D7}" type="presParOf" srcId="{681ED09C-04EB-4A4B-8A02-B1E1CD09D5ED}" destId="{3199D0D7-7627-472B-8D52-39EC9C172392}" srcOrd="1" destOrd="0" presId="urn:microsoft.com/office/officeart/2005/8/layout/chart3"/>
    <dgm:cxn modelId="{6627E3B9-CACA-4D05-B03C-2C8BFE03747D}" type="presParOf" srcId="{681ED09C-04EB-4A4B-8A02-B1E1CD09D5ED}" destId="{065268EB-6729-4C9E-8508-380B60E8C4AE}" srcOrd="2" destOrd="0" presId="urn:microsoft.com/office/officeart/2005/8/layout/chart3"/>
    <dgm:cxn modelId="{5EC3D840-38CD-4D63-95A4-AB184BCF3619}" type="presParOf" srcId="{681ED09C-04EB-4A4B-8A02-B1E1CD09D5ED}" destId="{6D7B7014-660F-4B0A-8623-5732A060676D}" srcOrd="3" destOrd="0" presId="urn:microsoft.com/office/officeart/2005/8/layout/chart3"/>
    <dgm:cxn modelId="{AD54C7E2-5730-447D-890C-AC04B8D0A95A}" type="presParOf" srcId="{681ED09C-04EB-4A4B-8A02-B1E1CD09D5ED}" destId="{936B95E3-967D-41C6-A3F9-F9A12A8E707A}" srcOrd="4" destOrd="0" presId="urn:microsoft.com/office/officeart/2005/8/layout/chart3"/>
    <dgm:cxn modelId="{209FD29B-8BF3-464E-9CBA-4DD0B1311EE3}" type="presParOf" srcId="{681ED09C-04EB-4A4B-8A02-B1E1CD09D5ED}" destId="{E13722C9-E5FE-48CC-B789-6FB353D55152}" srcOrd="5" destOrd="0" presId="urn:microsoft.com/office/officeart/2005/8/layout/chart3"/>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53068F-9FAE-45E5-9A48-A5F0174E40A2}" type="doc">
      <dgm:prSet loTypeId="urn:microsoft.com/office/officeart/2005/8/layout/chart3" loCatId="cycle" qsTypeId="urn:microsoft.com/office/officeart/2005/8/quickstyle/simple5" qsCatId="simple" csTypeId="urn:microsoft.com/office/officeart/2005/8/colors/colorful4" csCatId="colorful" phldr="1"/>
      <dgm:spPr/>
      <dgm:t>
        <a:bodyPr/>
        <a:lstStyle/>
        <a:p>
          <a:endParaRPr lang="en-US"/>
        </a:p>
      </dgm:t>
    </dgm:pt>
    <dgm:pt modelId="{0AF23D49-3F4B-418F-8226-9A39E77C13F8}">
      <dgm:prSet phldrT="[Text]"/>
      <dgm:spPr>
        <a:xfrm>
          <a:off x="280526" y="110067"/>
          <a:ext cx="1369723" cy="1369723"/>
        </a:xfrm>
        <a:prstGeom prst="pie">
          <a:avLst>
            <a:gd name="adj1" fmla="val 16200000"/>
            <a:gd name="adj2" fmla="val 1800000"/>
          </a:avLst>
        </a:prstGeom>
        <a:solidFill>
          <a:srgbClr val="1F55C9">
            <a:hueOff val="0"/>
            <a:satOff val="0"/>
            <a:lumOff val="0"/>
            <a:alphaOff val="0"/>
          </a:srgbClr>
        </a:solidFill>
        <a:ln>
          <a:noFill/>
        </a:ln>
        <a:effectLst>
          <a:outerShdw blurRad="127000" dist="63500" dir="2700000" algn="br" rotWithShape="0">
            <a:srgbClr val="000000">
              <a:alpha val="25000"/>
            </a:srgbClr>
          </a:outerShdw>
        </a:effectLst>
      </dgm:spPr>
      <dgm:t>
        <a:bodyPr/>
        <a:lstStyle/>
        <a:p>
          <a:pPr>
            <a:buNone/>
          </a:pPr>
          <a:endParaRPr lang="en-US" b="1" dirty="0">
            <a:solidFill>
              <a:srgbClr val="FFFFFF"/>
            </a:solidFill>
            <a:latin typeface="Arial"/>
            <a:ea typeface="+mn-ea"/>
            <a:cs typeface="+mn-cs"/>
          </a:endParaRPr>
        </a:p>
      </dgm:t>
    </dgm:pt>
    <dgm:pt modelId="{B2E451FA-6EC8-41A3-B87B-AE5842B830C1}" type="parTrans" cxnId="{ED8CCCEE-CDB0-497E-B089-05B3A8DDB452}">
      <dgm:prSet/>
      <dgm:spPr/>
      <dgm:t>
        <a:bodyPr/>
        <a:lstStyle/>
        <a:p>
          <a:endParaRPr lang="en-US" b="1"/>
        </a:p>
      </dgm:t>
    </dgm:pt>
    <dgm:pt modelId="{913C8C05-28A8-4630-B381-B51EC7F7D9CC}" type="sibTrans" cxnId="{ED8CCCEE-CDB0-497E-B089-05B3A8DDB452}">
      <dgm:prSet/>
      <dgm:spPr/>
      <dgm:t>
        <a:bodyPr/>
        <a:lstStyle/>
        <a:p>
          <a:endParaRPr lang="en-US" b="1"/>
        </a:p>
      </dgm:t>
    </dgm:pt>
    <dgm:pt modelId="{FFEEAF97-87EA-4739-BBF9-9A52A4A337B2}">
      <dgm:prSet phldrT="[Text]"/>
      <dgm:spPr>
        <a:xfrm>
          <a:off x="279968" y="113028"/>
          <a:ext cx="1369723" cy="1369723"/>
        </a:xfrm>
        <a:prstGeom prst="pie">
          <a:avLst>
            <a:gd name="adj1" fmla="val 1800000"/>
            <a:gd name="adj2" fmla="val 9000000"/>
          </a:avLst>
        </a:prstGeom>
        <a:solidFill>
          <a:srgbClr val="1F55C9">
            <a:hueOff val="-5383376"/>
            <a:satOff val="10707"/>
            <a:lumOff val="5098"/>
            <a:alphaOff val="0"/>
          </a:srgbClr>
        </a:solidFill>
        <a:ln>
          <a:noFill/>
        </a:ln>
        <a:effectLst>
          <a:outerShdw blurRad="127000" dist="63500" dir="2700000" algn="br" rotWithShape="0">
            <a:srgbClr val="000000">
              <a:alpha val="25000"/>
            </a:srgbClr>
          </a:outerShdw>
        </a:effectLst>
      </dgm:spPr>
      <dgm:t>
        <a:bodyPr/>
        <a:lstStyle/>
        <a:p>
          <a:pPr algn="ctr">
            <a:buNone/>
          </a:pPr>
          <a:endParaRPr lang="en-US" b="1" dirty="0">
            <a:solidFill>
              <a:srgbClr val="FFFFFF"/>
            </a:solidFill>
            <a:latin typeface="Arial"/>
            <a:ea typeface="+mn-ea"/>
            <a:cs typeface="+mn-cs"/>
          </a:endParaRPr>
        </a:p>
      </dgm:t>
    </dgm:pt>
    <dgm:pt modelId="{1417594F-F880-4852-B231-D0D56EA1EA9F}" type="parTrans" cxnId="{12DF72C6-0059-43DB-A828-4B452B5C1E86}">
      <dgm:prSet/>
      <dgm:spPr/>
      <dgm:t>
        <a:bodyPr/>
        <a:lstStyle/>
        <a:p>
          <a:endParaRPr lang="en-US" b="1"/>
        </a:p>
      </dgm:t>
    </dgm:pt>
    <dgm:pt modelId="{9AA178A8-BEB5-4E4D-A2CF-B91911174C6C}" type="sibTrans" cxnId="{12DF72C6-0059-43DB-A828-4B452B5C1E86}">
      <dgm:prSet/>
      <dgm:spPr/>
      <dgm:t>
        <a:bodyPr/>
        <a:lstStyle/>
        <a:p>
          <a:endParaRPr lang="en-US" b="1"/>
        </a:p>
      </dgm:t>
    </dgm:pt>
    <dgm:pt modelId="{A217DCEC-4A64-44C6-BB4F-8E7F42AE8A91}">
      <dgm:prSet phldrT="[Text]"/>
      <dgm:spPr>
        <a:xfrm>
          <a:off x="284693" y="105618"/>
          <a:ext cx="1369723" cy="1369723"/>
        </a:xfrm>
        <a:prstGeom prst="pie">
          <a:avLst>
            <a:gd name="adj1" fmla="val 9000000"/>
            <a:gd name="adj2" fmla="val 16200000"/>
          </a:avLst>
        </a:prstGeom>
        <a:solidFill>
          <a:srgbClr val="1F55C9">
            <a:hueOff val="-10766753"/>
            <a:satOff val="21413"/>
            <a:lumOff val="10197"/>
            <a:alphaOff val="0"/>
          </a:srgbClr>
        </a:solidFill>
        <a:ln>
          <a:noFill/>
        </a:ln>
        <a:effectLst>
          <a:outerShdw blurRad="127000" dist="63500" dir="2700000" algn="br" rotWithShape="0">
            <a:srgbClr val="000000">
              <a:alpha val="25000"/>
            </a:srgbClr>
          </a:outerShdw>
        </a:effectLst>
      </dgm:spPr>
      <dgm:t>
        <a:bodyPr/>
        <a:lstStyle/>
        <a:p>
          <a:pPr>
            <a:buNone/>
          </a:pPr>
          <a:endParaRPr lang="en-US" b="1" dirty="0">
            <a:solidFill>
              <a:srgbClr val="FFFFFF"/>
            </a:solidFill>
            <a:latin typeface="Arial"/>
            <a:ea typeface="+mn-ea"/>
            <a:cs typeface="+mn-cs"/>
          </a:endParaRPr>
        </a:p>
      </dgm:t>
    </dgm:pt>
    <dgm:pt modelId="{5D8A1E87-94D1-42BC-9D64-5C3297D8613C}" type="parTrans" cxnId="{840DB540-0571-458A-BF94-601F5015C22D}">
      <dgm:prSet/>
      <dgm:spPr/>
      <dgm:t>
        <a:bodyPr/>
        <a:lstStyle/>
        <a:p>
          <a:endParaRPr lang="en-US" b="1"/>
        </a:p>
      </dgm:t>
    </dgm:pt>
    <dgm:pt modelId="{E35F33F7-5BB0-4089-AC61-DC40AF7C1C76}" type="sibTrans" cxnId="{840DB540-0571-458A-BF94-601F5015C22D}">
      <dgm:prSet/>
      <dgm:spPr/>
      <dgm:t>
        <a:bodyPr/>
        <a:lstStyle/>
        <a:p>
          <a:endParaRPr lang="en-US" b="1"/>
        </a:p>
      </dgm:t>
    </dgm:pt>
    <dgm:pt modelId="{681ED09C-04EB-4A4B-8A02-B1E1CD09D5ED}" type="pres">
      <dgm:prSet presAssocID="{CB53068F-9FAE-45E5-9A48-A5F0174E40A2}" presName="compositeShape" presStyleCnt="0">
        <dgm:presLayoutVars>
          <dgm:chMax val="7"/>
          <dgm:dir/>
          <dgm:resizeHandles val="exact"/>
        </dgm:presLayoutVars>
      </dgm:prSet>
      <dgm:spPr/>
    </dgm:pt>
    <dgm:pt modelId="{67DF6D81-1E67-429C-8762-EC50E25471C6}" type="pres">
      <dgm:prSet presAssocID="{CB53068F-9FAE-45E5-9A48-A5F0174E40A2}" presName="wedge1" presStyleLbl="node1" presStyleIdx="0" presStyleCnt="3"/>
      <dgm:spPr/>
    </dgm:pt>
    <dgm:pt modelId="{3199D0D7-7627-472B-8D52-39EC9C172392}" type="pres">
      <dgm:prSet presAssocID="{CB53068F-9FAE-45E5-9A48-A5F0174E40A2}" presName="wedge1Tx" presStyleLbl="node1" presStyleIdx="0" presStyleCnt="3">
        <dgm:presLayoutVars>
          <dgm:chMax val="0"/>
          <dgm:chPref val="0"/>
          <dgm:bulletEnabled val="1"/>
        </dgm:presLayoutVars>
      </dgm:prSet>
      <dgm:spPr/>
    </dgm:pt>
    <dgm:pt modelId="{065268EB-6729-4C9E-8508-380B60E8C4AE}" type="pres">
      <dgm:prSet presAssocID="{CB53068F-9FAE-45E5-9A48-A5F0174E40A2}" presName="wedge2" presStyleLbl="node1" presStyleIdx="1" presStyleCnt="3" custLinFactNeighborX="5114" custLinFactNeighborY="-2760"/>
      <dgm:spPr/>
    </dgm:pt>
    <dgm:pt modelId="{6D7B7014-660F-4B0A-8623-5732A060676D}" type="pres">
      <dgm:prSet presAssocID="{CB53068F-9FAE-45E5-9A48-A5F0174E40A2}" presName="wedge2Tx" presStyleLbl="node1" presStyleIdx="1" presStyleCnt="3">
        <dgm:presLayoutVars>
          <dgm:chMax val="0"/>
          <dgm:chPref val="0"/>
          <dgm:bulletEnabled val="1"/>
        </dgm:presLayoutVars>
      </dgm:prSet>
      <dgm:spPr/>
    </dgm:pt>
    <dgm:pt modelId="{936B95E3-967D-41C6-A3F9-F9A12A8E707A}" type="pres">
      <dgm:prSet presAssocID="{CB53068F-9FAE-45E5-9A48-A5F0174E40A2}" presName="wedge3" presStyleLbl="node1" presStyleIdx="2" presStyleCnt="3" custLinFactNeighborX="5459" custLinFactNeighborY="-3301"/>
      <dgm:spPr/>
    </dgm:pt>
    <dgm:pt modelId="{E13722C9-E5FE-48CC-B789-6FB353D55152}" type="pres">
      <dgm:prSet presAssocID="{CB53068F-9FAE-45E5-9A48-A5F0174E40A2}" presName="wedge3Tx" presStyleLbl="node1" presStyleIdx="2" presStyleCnt="3">
        <dgm:presLayoutVars>
          <dgm:chMax val="0"/>
          <dgm:chPref val="0"/>
          <dgm:bulletEnabled val="1"/>
        </dgm:presLayoutVars>
      </dgm:prSet>
      <dgm:spPr/>
    </dgm:pt>
  </dgm:ptLst>
  <dgm:cxnLst>
    <dgm:cxn modelId="{9F34D238-8B69-45B2-A579-C038A789E1A2}" type="presOf" srcId="{FFEEAF97-87EA-4739-BBF9-9A52A4A337B2}" destId="{6D7B7014-660F-4B0A-8623-5732A060676D}" srcOrd="1" destOrd="0" presId="urn:microsoft.com/office/officeart/2005/8/layout/chart3"/>
    <dgm:cxn modelId="{840DB540-0571-458A-BF94-601F5015C22D}" srcId="{CB53068F-9FAE-45E5-9A48-A5F0174E40A2}" destId="{A217DCEC-4A64-44C6-BB4F-8E7F42AE8A91}" srcOrd="2" destOrd="0" parTransId="{5D8A1E87-94D1-42BC-9D64-5C3297D8613C}" sibTransId="{E35F33F7-5BB0-4089-AC61-DC40AF7C1C76}"/>
    <dgm:cxn modelId="{8072BD41-F865-4D50-9EC2-D674CA50625E}" type="presOf" srcId="{A217DCEC-4A64-44C6-BB4F-8E7F42AE8A91}" destId="{936B95E3-967D-41C6-A3F9-F9A12A8E707A}" srcOrd="0" destOrd="0" presId="urn:microsoft.com/office/officeart/2005/8/layout/chart3"/>
    <dgm:cxn modelId="{E94CC542-96BA-4B3A-9DC2-2141B8CAFB93}" type="presOf" srcId="{FFEEAF97-87EA-4739-BBF9-9A52A4A337B2}" destId="{065268EB-6729-4C9E-8508-380B60E8C4AE}" srcOrd="0" destOrd="0" presId="urn:microsoft.com/office/officeart/2005/8/layout/chart3"/>
    <dgm:cxn modelId="{9D827373-FC24-4EEE-97F1-0142D0C5103C}" type="presOf" srcId="{0AF23D49-3F4B-418F-8226-9A39E77C13F8}" destId="{3199D0D7-7627-472B-8D52-39EC9C172392}" srcOrd="1" destOrd="0" presId="urn:microsoft.com/office/officeart/2005/8/layout/chart3"/>
    <dgm:cxn modelId="{60B05FA6-D3F3-4696-B2F1-A468D2FD051C}" type="presOf" srcId="{0AF23D49-3F4B-418F-8226-9A39E77C13F8}" destId="{67DF6D81-1E67-429C-8762-EC50E25471C6}" srcOrd="0" destOrd="0" presId="urn:microsoft.com/office/officeart/2005/8/layout/chart3"/>
    <dgm:cxn modelId="{12DF72C6-0059-43DB-A828-4B452B5C1E86}" srcId="{CB53068F-9FAE-45E5-9A48-A5F0174E40A2}" destId="{FFEEAF97-87EA-4739-BBF9-9A52A4A337B2}" srcOrd="1" destOrd="0" parTransId="{1417594F-F880-4852-B231-D0D56EA1EA9F}" sibTransId="{9AA178A8-BEB5-4E4D-A2CF-B91911174C6C}"/>
    <dgm:cxn modelId="{FC17D5D3-CCD3-4196-ADFC-051F7A366FBD}" type="presOf" srcId="{A217DCEC-4A64-44C6-BB4F-8E7F42AE8A91}" destId="{E13722C9-E5FE-48CC-B789-6FB353D55152}" srcOrd="1" destOrd="0" presId="urn:microsoft.com/office/officeart/2005/8/layout/chart3"/>
    <dgm:cxn modelId="{ED8CCCEE-CDB0-497E-B089-05B3A8DDB452}" srcId="{CB53068F-9FAE-45E5-9A48-A5F0174E40A2}" destId="{0AF23D49-3F4B-418F-8226-9A39E77C13F8}" srcOrd="0" destOrd="0" parTransId="{B2E451FA-6EC8-41A3-B87B-AE5842B830C1}" sibTransId="{913C8C05-28A8-4630-B381-B51EC7F7D9CC}"/>
    <dgm:cxn modelId="{99718CFC-9C1E-4F99-9D9C-AF397C3CF9F6}" type="presOf" srcId="{CB53068F-9FAE-45E5-9A48-A5F0174E40A2}" destId="{681ED09C-04EB-4A4B-8A02-B1E1CD09D5ED}" srcOrd="0" destOrd="0" presId="urn:microsoft.com/office/officeart/2005/8/layout/chart3"/>
    <dgm:cxn modelId="{208C0B7E-8BC3-4A55-8B0C-C32504905725}" type="presParOf" srcId="{681ED09C-04EB-4A4B-8A02-B1E1CD09D5ED}" destId="{67DF6D81-1E67-429C-8762-EC50E25471C6}" srcOrd="0" destOrd="0" presId="urn:microsoft.com/office/officeart/2005/8/layout/chart3"/>
    <dgm:cxn modelId="{0E4F91F6-E6DA-46A1-896C-49EBB7E975D7}" type="presParOf" srcId="{681ED09C-04EB-4A4B-8A02-B1E1CD09D5ED}" destId="{3199D0D7-7627-472B-8D52-39EC9C172392}" srcOrd="1" destOrd="0" presId="urn:microsoft.com/office/officeart/2005/8/layout/chart3"/>
    <dgm:cxn modelId="{6627E3B9-CACA-4D05-B03C-2C8BFE03747D}" type="presParOf" srcId="{681ED09C-04EB-4A4B-8A02-B1E1CD09D5ED}" destId="{065268EB-6729-4C9E-8508-380B60E8C4AE}" srcOrd="2" destOrd="0" presId="urn:microsoft.com/office/officeart/2005/8/layout/chart3"/>
    <dgm:cxn modelId="{5EC3D840-38CD-4D63-95A4-AB184BCF3619}" type="presParOf" srcId="{681ED09C-04EB-4A4B-8A02-B1E1CD09D5ED}" destId="{6D7B7014-660F-4B0A-8623-5732A060676D}" srcOrd="3" destOrd="0" presId="urn:microsoft.com/office/officeart/2005/8/layout/chart3"/>
    <dgm:cxn modelId="{AD54C7E2-5730-447D-890C-AC04B8D0A95A}" type="presParOf" srcId="{681ED09C-04EB-4A4B-8A02-B1E1CD09D5ED}" destId="{936B95E3-967D-41C6-A3F9-F9A12A8E707A}" srcOrd="4" destOrd="0" presId="urn:microsoft.com/office/officeart/2005/8/layout/chart3"/>
    <dgm:cxn modelId="{209FD29B-8BF3-464E-9CBA-4DD0B1311EE3}" type="presParOf" srcId="{681ED09C-04EB-4A4B-8A02-B1E1CD09D5ED}" destId="{E13722C9-E5FE-48CC-B789-6FB353D55152}" srcOrd="5" destOrd="0" presId="urn:microsoft.com/office/officeart/2005/8/layout/chart3"/>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53068F-9FAE-45E5-9A48-A5F0174E40A2}" type="doc">
      <dgm:prSet loTypeId="urn:microsoft.com/office/officeart/2005/8/layout/chart3" loCatId="cycle" qsTypeId="urn:microsoft.com/office/officeart/2005/8/quickstyle/simple5" qsCatId="simple" csTypeId="urn:microsoft.com/office/officeart/2005/8/colors/colorful4" csCatId="colorful" phldr="1"/>
      <dgm:spPr/>
      <dgm:t>
        <a:bodyPr/>
        <a:lstStyle/>
        <a:p>
          <a:endParaRPr lang="en-US"/>
        </a:p>
      </dgm:t>
    </dgm:pt>
    <dgm:pt modelId="{0AF23D49-3F4B-418F-8226-9A39E77C13F8}">
      <dgm:prSet phldrT="[Text]"/>
      <dgm:spPr>
        <a:xfrm>
          <a:off x="402582" y="81796"/>
          <a:ext cx="1369724" cy="1369724"/>
        </a:xfrm>
        <a:prstGeom prst="pie">
          <a:avLst>
            <a:gd name="adj1" fmla="val 16200000"/>
            <a:gd name="adj2" fmla="val 1800000"/>
          </a:avLst>
        </a:prstGeom>
        <a:solidFill>
          <a:srgbClr val="1F55C9">
            <a:hueOff val="0"/>
            <a:satOff val="0"/>
            <a:lumOff val="0"/>
            <a:alphaOff val="0"/>
          </a:srgbClr>
        </a:solidFill>
        <a:ln>
          <a:noFill/>
        </a:ln>
        <a:effectLst>
          <a:outerShdw blurRad="127000" dist="63500" dir="2700000" algn="br" rotWithShape="0">
            <a:srgbClr val="000000">
              <a:alpha val="25000"/>
            </a:srgbClr>
          </a:outerShdw>
        </a:effectLst>
      </dgm:spPr>
      <dgm:t>
        <a:bodyPr/>
        <a:lstStyle/>
        <a:p>
          <a:pPr>
            <a:buNone/>
          </a:pPr>
          <a:endParaRPr lang="en-US" b="1" dirty="0">
            <a:solidFill>
              <a:srgbClr val="FFFFFF"/>
            </a:solidFill>
            <a:latin typeface="Arial"/>
            <a:ea typeface="+mn-ea"/>
            <a:cs typeface="+mn-cs"/>
          </a:endParaRPr>
        </a:p>
      </dgm:t>
    </dgm:pt>
    <dgm:pt modelId="{B2E451FA-6EC8-41A3-B87B-AE5842B830C1}" type="parTrans" cxnId="{ED8CCCEE-CDB0-497E-B089-05B3A8DDB452}">
      <dgm:prSet/>
      <dgm:spPr/>
      <dgm:t>
        <a:bodyPr/>
        <a:lstStyle/>
        <a:p>
          <a:endParaRPr lang="en-US" b="1"/>
        </a:p>
      </dgm:t>
    </dgm:pt>
    <dgm:pt modelId="{913C8C05-28A8-4630-B381-B51EC7F7D9CC}" type="sibTrans" cxnId="{ED8CCCEE-CDB0-497E-B089-05B3A8DDB452}">
      <dgm:prSet/>
      <dgm:spPr/>
      <dgm:t>
        <a:bodyPr/>
        <a:lstStyle/>
        <a:p>
          <a:endParaRPr lang="en-US" b="1"/>
        </a:p>
      </dgm:t>
    </dgm:pt>
    <dgm:pt modelId="{FFEEAF97-87EA-4739-BBF9-9A52A4A337B2}">
      <dgm:prSet phldrT="[Text]"/>
      <dgm:spPr>
        <a:xfrm>
          <a:off x="273447" y="257958"/>
          <a:ext cx="1369724" cy="1369724"/>
        </a:xfrm>
        <a:prstGeom prst="pie">
          <a:avLst>
            <a:gd name="adj1" fmla="val 1800000"/>
            <a:gd name="adj2" fmla="val 9000000"/>
          </a:avLst>
        </a:prstGeom>
        <a:solidFill>
          <a:srgbClr val="1F55C9">
            <a:hueOff val="-5383376"/>
            <a:satOff val="10707"/>
            <a:lumOff val="5098"/>
            <a:alphaOff val="0"/>
          </a:srgbClr>
        </a:solidFill>
        <a:ln>
          <a:noFill/>
        </a:ln>
        <a:effectLst>
          <a:outerShdw blurRad="127000" dist="63500" dir="2700000" algn="br" rotWithShape="0">
            <a:srgbClr val="000000">
              <a:alpha val="25000"/>
            </a:srgbClr>
          </a:outerShdw>
        </a:effectLst>
      </dgm:spPr>
      <dgm:t>
        <a:bodyPr/>
        <a:lstStyle/>
        <a:p>
          <a:pPr algn="ctr">
            <a:buNone/>
          </a:pPr>
          <a:endParaRPr lang="en-US" b="1" dirty="0">
            <a:solidFill>
              <a:srgbClr val="FFFFFF"/>
            </a:solidFill>
            <a:latin typeface="Arial"/>
            <a:ea typeface="+mn-ea"/>
            <a:cs typeface="+mn-cs"/>
          </a:endParaRPr>
        </a:p>
      </dgm:t>
    </dgm:pt>
    <dgm:pt modelId="{1417594F-F880-4852-B231-D0D56EA1EA9F}" type="parTrans" cxnId="{12DF72C6-0059-43DB-A828-4B452B5C1E86}">
      <dgm:prSet/>
      <dgm:spPr/>
      <dgm:t>
        <a:bodyPr/>
        <a:lstStyle/>
        <a:p>
          <a:endParaRPr lang="en-US" b="1"/>
        </a:p>
      </dgm:t>
    </dgm:pt>
    <dgm:pt modelId="{9AA178A8-BEB5-4E4D-A2CF-B91911174C6C}" type="sibTrans" cxnId="{12DF72C6-0059-43DB-A828-4B452B5C1E86}">
      <dgm:prSet/>
      <dgm:spPr/>
      <dgm:t>
        <a:bodyPr/>
        <a:lstStyle/>
        <a:p>
          <a:endParaRPr lang="en-US" b="1"/>
        </a:p>
      </dgm:t>
    </dgm:pt>
    <dgm:pt modelId="{A217DCEC-4A64-44C6-BB4F-8E7F42AE8A91}">
      <dgm:prSet phldrT="[Text]"/>
      <dgm:spPr>
        <a:xfrm>
          <a:off x="136310" y="74443"/>
          <a:ext cx="1369724" cy="1369724"/>
        </a:xfrm>
        <a:prstGeom prst="pie">
          <a:avLst>
            <a:gd name="adj1" fmla="val 9000000"/>
            <a:gd name="adj2" fmla="val 16200000"/>
          </a:avLst>
        </a:prstGeom>
        <a:solidFill>
          <a:srgbClr val="1F55C9">
            <a:hueOff val="-10766753"/>
            <a:satOff val="21413"/>
            <a:lumOff val="10197"/>
            <a:alphaOff val="0"/>
          </a:srgbClr>
        </a:solidFill>
        <a:ln>
          <a:noFill/>
        </a:ln>
        <a:effectLst>
          <a:outerShdw blurRad="127000" dist="63500" dir="2700000" algn="br" rotWithShape="0">
            <a:srgbClr val="000000">
              <a:alpha val="25000"/>
            </a:srgbClr>
          </a:outerShdw>
        </a:effectLst>
      </dgm:spPr>
      <dgm:t>
        <a:bodyPr/>
        <a:lstStyle/>
        <a:p>
          <a:pPr>
            <a:buNone/>
          </a:pPr>
          <a:endParaRPr lang="en-US" b="1" dirty="0">
            <a:solidFill>
              <a:srgbClr val="FFFFFF"/>
            </a:solidFill>
            <a:latin typeface="Arial"/>
            <a:ea typeface="+mn-ea"/>
            <a:cs typeface="+mn-cs"/>
          </a:endParaRPr>
        </a:p>
      </dgm:t>
    </dgm:pt>
    <dgm:pt modelId="{5D8A1E87-94D1-42BC-9D64-5C3297D8613C}" type="parTrans" cxnId="{840DB540-0571-458A-BF94-601F5015C22D}">
      <dgm:prSet/>
      <dgm:spPr/>
      <dgm:t>
        <a:bodyPr/>
        <a:lstStyle/>
        <a:p>
          <a:endParaRPr lang="en-US" b="1"/>
        </a:p>
      </dgm:t>
    </dgm:pt>
    <dgm:pt modelId="{E35F33F7-5BB0-4089-AC61-DC40AF7C1C76}" type="sibTrans" cxnId="{840DB540-0571-458A-BF94-601F5015C22D}">
      <dgm:prSet/>
      <dgm:spPr/>
      <dgm:t>
        <a:bodyPr/>
        <a:lstStyle/>
        <a:p>
          <a:endParaRPr lang="en-US" b="1"/>
        </a:p>
      </dgm:t>
    </dgm:pt>
    <dgm:pt modelId="{681ED09C-04EB-4A4B-8A02-B1E1CD09D5ED}" type="pres">
      <dgm:prSet presAssocID="{CB53068F-9FAE-45E5-9A48-A5F0174E40A2}" presName="compositeShape" presStyleCnt="0">
        <dgm:presLayoutVars>
          <dgm:chMax val="7"/>
          <dgm:dir/>
          <dgm:resizeHandles val="exact"/>
        </dgm:presLayoutVars>
      </dgm:prSet>
      <dgm:spPr/>
    </dgm:pt>
    <dgm:pt modelId="{67DF6D81-1E67-429C-8762-EC50E25471C6}" type="pres">
      <dgm:prSet presAssocID="{CB53068F-9FAE-45E5-9A48-A5F0174E40A2}" presName="wedge1" presStyleLbl="node1" presStyleIdx="0" presStyleCnt="3" custLinFactNeighborX="8911" custLinFactNeighborY="-2064"/>
      <dgm:spPr/>
    </dgm:pt>
    <dgm:pt modelId="{3199D0D7-7627-472B-8D52-39EC9C172392}" type="pres">
      <dgm:prSet presAssocID="{CB53068F-9FAE-45E5-9A48-A5F0174E40A2}" presName="wedge1Tx" presStyleLbl="node1" presStyleIdx="0" presStyleCnt="3">
        <dgm:presLayoutVars>
          <dgm:chMax val="0"/>
          <dgm:chPref val="0"/>
          <dgm:bulletEnabled val="1"/>
        </dgm:presLayoutVars>
      </dgm:prSet>
      <dgm:spPr/>
    </dgm:pt>
    <dgm:pt modelId="{065268EB-6729-4C9E-8508-380B60E8C4AE}" type="pres">
      <dgm:prSet presAssocID="{CB53068F-9FAE-45E5-9A48-A5F0174E40A2}" presName="wedge2" presStyleLbl="node1" presStyleIdx="1" presStyleCnt="3" custLinFactNeighborX="4638" custLinFactNeighborY="7821"/>
      <dgm:spPr/>
    </dgm:pt>
    <dgm:pt modelId="{6D7B7014-660F-4B0A-8623-5732A060676D}" type="pres">
      <dgm:prSet presAssocID="{CB53068F-9FAE-45E5-9A48-A5F0174E40A2}" presName="wedge2Tx" presStyleLbl="node1" presStyleIdx="1" presStyleCnt="3">
        <dgm:presLayoutVars>
          <dgm:chMax val="0"/>
          <dgm:chPref val="0"/>
          <dgm:bulletEnabled val="1"/>
        </dgm:presLayoutVars>
      </dgm:prSet>
      <dgm:spPr/>
    </dgm:pt>
    <dgm:pt modelId="{936B95E3-967D-41C6-A3F9-F9A12A8E707A}" type="pres">
      <dgm:prSet presAssocID="{CB53068F-9FAE-45E5-9A48-A5F0174E40A2}" presName="wedge3" presStyleLbl="node1" presStyleIdx="2" presStyleCnt="3" custLinFactNeighborX="-5374" custLinFactNeighborY="-5577"/>
      <dgm:spPr/>
    </dgm:pt>
    <dgm:pt modelId="{E13722C9-E5FE-48CC-B789-6FB353D55152}" type="pres">
      <dgm:prSet presAssocID="{CB53068F-9FAE-45E5-9A48-A5F0174E40A2}" presName="wedge3Tx" presStyleLbl="node1" presStyleIdx="2" presStyleCnt="3">
        <dgm:presLayoutVars>
          <dgm:chMax val="0"/>
          <dgm:chPref val="0"/>
          <dgm:bulletEnabled val="1"/>
        </dgm:presLayoutVars>
      </dgm:prSet>
      <dgm:spPr/>
    </dgm:pt>
  </dgm:ptLst>
  <dgm:cxnLst>
    <dgm:cxn modelId="{9F34D238-8B69-45B2-A579-C038A789E1A2}" type="presOf" srcId="{FFEEAF97-87EA-4739-BBF9-9A52A4A337B2}" destId="{6D7B7014-660F-4B0A-8623-5732A060676D}" srcOrd="1" destOrd="0" presId="urn:microsoft.com/office/officeart/2005/8/layout/chart3"/>
    <dgm:cxn modelId="{840DB540-0571-458A-BF94-601F5015C22D}" srcId="{CB53068F-9FAE-45E5-9A48-A5F0174E40A2}" destId="{A217DCEC-4A64-44C6-BB4F-8E7F42AE8A91}" srcOrd="2" destOrd="0" parTransId="{5D8A1E87-94D1-42BC-9D64-5C3297D8613C}" sibTransId="{E35F33F7-5BB0-4089-AC61-DC40AF7C1C76}"/>
    <dgm:cxn modelId="{8072BD41-F865-4D50-9EC2-D674CA50625E}" type="presOf" srcId="{A217DCEC-4A64-44C6-BB4F-8E7F42AE8A91}" destId="{936B95E3-967D-41C6-A3F9-F9A12A8E707A}" srcOrd="0" destOrd="0" presId="urn:microsoft.com/office/officeart/2005/8/layout/chart3"/>
    <dgm:cxn modelId="{E94CC542-96BA-4B3A-9DC2-2141B8CAFB93}" type="presOf" srcId="{FFEEAF97-87EA-4739-BBF9-9A52A4A337B2}" destId="{065268EB-6729-4C9E-8508-380B60E8C4AE}" srcOrd="0" destOrd="0" presId="urn:microsoft.com/office/officeart/2005/8/layout/chart3"/>
    <dgm:cxn modelId="{9D827373-FC24-4EEE-97F1-0142D0C5103C}" type="presOf" srcId="{0AF23D49-3F4B-418F-8226-9A39E77C13F8}" destId="{3199D0D7-7627-472B-8D52-39EC9C172392}" srcOrd="1" destOrd="0" presId="urn:microsoft.com/office/officeart/2005/8/layout/chart3"/>
    <dgm:cxn modelId="{60B05FA6-D3F3-4696-B2F1-A468D2FD051C}" type="presOf" srcId="{0AF23D49-3F4B-418F-8226-9A39E77C13F8}" destId="{67DF6D81-1E67-429C-8762-EC50E25471C6}" srcOrd="0" destOrd="0" presId="urn:microsoft.com/office/officeart/2005/8/layout/chart3"/>
    <dgm:cxn modelId="{12DF72C6-0059-43DB-A828-4B452B5C1E86}" srcId="{CB53068F-9FAE-45E5-9A48-A5F0174E40A2}" destId="{FFEEAF97-87EA-4739-BBF9-9A52A4A337B2}" srcOrd="1" destOrd="0" parTransId="{1417594F-F880-4852-B231-D0D56EA1EA9F}" sibTransId="{9AA178A8-BEB5-4E4D-A2CF-B91911174C6C}"/>
    <dgm:cxn modelId="{FC17D5D3-CCD3-4196-ADFC-051F7A366FBD}" type="presOf" srcId="{A217DCEC-4A64-44C6-BB4F-8E7F42AE8A91}" destId="{E13722C9-E5FE-48CC-B789-6FB353D55152}" srcOrd="1" destOrd="0" presId="urn:microsoft.com/office/officeart/2005/8/layout/chart3"/>
    <dgm:cxn modelId="{ED8CCCEE-CDB0-497E-B089-05B3A8DDB452}" srcId="{CB53068F-9FAE-45E5-9A48-A5F0174E40A2}" destId="{0AF23D49-3F4B-418F-8226-9A39E77C13F8}" srcOrd="0" destOrd="0" parTransId="{B2E451FA-6EC8-41A3-B87B-AE5842B830C1}" sibTransId="{913C8C05-28A8-4630-B381-B51EC7F7D9CC}"/>
    <dgm:cxn modelId="{99718CFC-9C1E-4F99-9D9C-AF397C3CF9F6}" type="presOf" srcId="{CB53068F-9FAE-45E5-9A48-A5F0174E40A2}" destId="{681ED09C-04EB-4A4B-8A02-B1E1CD09D5ED}" srcOrd="0" destOrd="0" presId="urn:microsoft.com/office/officeart/2005/8/layout/chart3"/>
    <dgm:cxn modelId="{208C0B7E-8BC3-4A55-8B0C-C32504905725}" type="presParOf" srcId="{681ED09C-04EB-4A4B-8A02-B1E1CD09D5ED}" destId="{67DF6D81-1E67-429C-8762-EC50E25471C6}" srcOrd="0" destOrd="0" presId="urn:microsoft.com/office/officeart/2005/8/layout/chart3"/>
    <dgm:cxn modelId="{0E4F91F6-E6DA-46A1-896C-49EBB7E975D7}" type="presParOf" srcId="{681ED09C-04EB-4A4B-8A02-B1E1CD09D5ED}" destId="{3199D0D7-7627-472B-8D52-39EC9C172392}" srcOrd="1" destOrd="0" presId="urn:microsoft.com/office/officeart/2005/8/layout/chart3"/>
    <dgm:cxn modelId="{6627E3B9-CACA-4D05-B03C-2C8BFE03747D}" type="presParOf" srcId="{681ED09C-04EB-4A4B-8A02-B1E1CD09D5ED}" destId="{065268EB-6729-4C9E-8508-380B60E8C4AE}" srcOrd="2" destOrd="0" presId="urn:microsoft.com/office/officeart/2005/8/layout/chart3"/>
    <dgm:cxn modelId="{5EC3D840-38CD-4D63-95A4-AB184BCF3619}" type="presParOf" srcId="{681ED09C-04EB-4A4B-8A02-B1E1CD09D5ED}" destId="{6D7B7014-660F-4B0A-8623-5732A060676D}" srcOrd="3" destOrd="0" presId="urn:microsoft.com/office/officeart/2005/8/layout/chart3"/>
    <dgm:cxn modelId="{AD54C7E2-5730-447D-890C-AC04B8D0A95A}" type="presParOf" srcId="{681ED09C-04EB-4A4B-8A02-B1E1CD09D5ED}" destId="{936B95E3-967D-41C6-A3F9-F9A12A8E707A}" srcOrd="4" destOrd="0" presId="urn:microsoft.com/office/officeart/2005/8/layout/chart3"/>
    <dgm:cxn modelId="{209FD29B-8BF3-464E-9CBA-4DD0B1311EE3}" type="presParOf" srcId="{681ED09C-04EB-4A4B-8A02-B1E1CD09D5ED}" destId="{E13722C9-E5FE-48CC-B789-6FB353D55152}" srcOrd="5" destOrd="0" presId="urn:microsoft.com/office/officeart/2005/8/layout/chart3"/>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DF6D81-1E67-429C-8762-EC50E25471C6}">
      <dsp:nvSpPr>
        <dsp:cNvPr id="0" name=""/>
        <dsp:cNvSpPr/>
      </dsp:nvSpPr>
      <dsp:spPr>
        <a:xfrm>
          <a:off x="284657" y="58922"/>
          <a:ext cx="1027293" cy="1027293"/>
        </a:xfrm>
        <a:prstGeom prst="pie">
          <a:avLst>
            <a:gd name="adj1" fmla="val 16200000"/>
            <a:gd name="adj2" fmla="val 1800000"/>
          </a:avLst>
        </a:prstGeom>
        <a:solidFill>
          <a:srgbClr val="1F55C9">
            <a:hueOff val="0"/>
            <a:satOff val="0"/>
            <a:lumOff val="0"/>
            <a:alphaOff val="0"/>
          </a:srgbClr>
        </a:solidFill>
        <a:ln>
          <a:noFill/>
        </a:ln>
        <a:effectLst>
          <a:outerShdw blurRad="127000" dist="63500" dir="2700000" algn="br" rotWithShape="0">
            <a:srgbClr val="000000">
              <a:alpha val="2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b="1" kern="1200" dirty="0">
            <a:solidFill>
              <a:srgbClr val="FFFFFF"/>
            </a:solidFill>
            <a:latin typeface="Arial"/>
            <a:ea typeface="+mn-ea"/>
            <a:cs typeface="+mn-cs"/>
          </a:endParaRPr>
        </a:p>
      </dsp:txBody>
      <dsp:txXfrm>
        <a:off x="894230" y="298630"/>
        <a:ext cx="246459" cy="242135"/>
      </dsp:txXfrm>
    </dsp:sp>
    <dsp:sp modelId="{065268EB-6729-4C9E-8508-380B60E8C4AE}">
      <dsp:nvSpPr>
        <dsp:cNvPr id="0" name=""/>
        <dsp:cNvSpPr/>
      </dsp:nvSpPr>
      <dsp:spPr>
        <a:xfrm>
          <a:off x="157440" y="113124"/>
          <a:ext cx="1027293" cy="1027293"/>
        </a:xfrm>
        <a:prstGeom prst="pie">
          <a:avLst>
            <a:gd name="adj1" fmla="val 1800000"/>
            <a:gd name="adj2" fmla="val 9000000"/>
          </a:avLst>
        </a:prstGeom>
        <a:solidFill>
          <a:srgbClr val="1F55C9">
            <a:hueOff val="-5383376"/>
            <a:satOff val="10707"/>
            <a:lumOff val="5098"/>
            <a:alphaOff val="0"/>
          </a:srgbClr>
        </a:solidFill>
        <a:ln>
          <a:noFill/>
        </a:ln>
        <a:effectLst>
          <a:outerShdw blurRad="127000" dist="63500" dir="2700000" algn="br" rotWithShape="0">
            <a:srgbClr val="000000">
              <a:alpha val="2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dirty="0">
            <a:solidFill>
              <a:srgbClr val="FFFFFF"/>
            </a:solidFill>
            <a:latin typeface="Arial"/>
            <a:ea typeface="+mn-ea"/>
            <a:cs typeface="+mn-cs"/>
          </a:endParaRPr>
        </a:p>
      </dsp:txBody>
      <dsp:txXfrm>
        <a:off x="506780" y="807863"/>
        <a:ext cx="328611" cy="224839"/>
      </dsp:txXfrm>
    </dsp:sp>
    <dsp:sp modelId="{936B95E3-967D-41C6-A3F9-F9A12A8E707A}">
      <dsp:nvSpPr>
        <dsp:cNvPr id="0" name=""/>
        <dsp:cNvSpPr/>
      </dsp:nvSpPr>
      <dsp:spPr>
        <a:xfrm>
          <a:off x="157440" y="113124"/>
          <a:ext cx="1027293" cy="1027293"/>
        </a:xfrm>
        <a:prstGeom prst="pie">
          <a:avLst>
            <a:gd name="adj1" fmla="val 9000000"/>
            <a:gd name="adj2" fmla="val 16200000"/>
          </a:avLst>
        </a:prstGeom>
        <a:solidFill>
          <a:srgbClr val="1F55C9">
            <a:hueOff val="-10766753"/>
            <a:satOff val="21413"/>
            <a:lumOff val="10197"/>
            <a:alphaOff val="0"/>
          </a:srgbClr>
        </a:solidFill>
        <a:ln>
          <a:noFill/>
        </a:ln>
        <a:effectLst>
          <a:outerShdw blurRad="127000" dist="63500" dir="2700000" algn="br" rotWithShape="0">
            <a:srgbClr val="000000">
              <a:alpha val="2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b="1" kern="1200" dirty="0">
            <a:solidFill>
              <a:srgbClr val="FFFFFF"/>
            </a:solidFill>
            <a:latin typeface="Arial"/>
            <a:ea typeface="+mn-ea"/>
            <a:cs typeface="+mn-cs"/>
          </a:endParaRPr>
        </a:p>
      </dsp:txBody>
      <dsp:txXfrm>
        <a:off x="318550" y="365062"/>
        <a:ext cx="246459" cy="2421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DF6D81-1E67-429C-8762-EC50E25471C6}">
      <dsp:nvSpPr>
        <dsp:cNvPr id="0" name=""/>
        <dsp:cNvSpPr/>
      </dsp:nvSpPr>
      <dsp:spPr>
        <a:xfrm>
          <a:off x="210394" y="82550"/>
          <a:ext cx="1027293" cy="1027293"/>
        </a:xfrm>
        <a:prstGeom prst="pie">
          <a:avLst>
            <a:gd name="adj1" fmla="val 16200000"/>
            <a:gd name="adj2" fmla="val 1800000"/>
          </a:avLst>
        </a:prstGeom>
        <a:solidFill>
          <a:srgbClr val="1F55C9">
            <a:hueOff val="0"/>
            <a:satOff val="0"/>
            <a:lumOff val="0"/>
            <a:alphaOff val="0"/>
          </a:srgbClr>
        </a:solidFill>
        <a:ln>
          <a:noFill/>
        </a:ln>
        <a:effectLst>
          <a:outerShdw blurRad="127000" dist="63500" dir="2700000" algn="br" rotWithShape="0">
            <a:srgbClr val="000000">
              <a:alpha val="2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b="1" kern="1200" dirty="0">
            <a:solidFill>
              <a:srgbClr val="FFFFFF"/>
            </a:solidFill>
            <a:latin typeface="Arial"/>
            <a:ea typeface="+mn-ea"/>
            <a:cs typeface="+mn-cs"/>
          </a:endParaRPr>
        </a:p>
      </dsp:txBody>
      <dsp:txXfrm>
        <a:off x="819967" y="322258"/>
        <a:ext cx="246459" cy="242135"/>
      </dsp:txXfrm>
    </dsp:sp>
    <dsp:sp modelId="{065268EB-6729-4C9E-8508-380B60E8C4AE}">
      <dsp:nvSpPr>
        <dsp:cNvPr id="0" name=""/>
        <dsp:cNvSpPr/>
      </dsp:nvSpPr>
      <dsp:spPr>
        <a:xfrm>
          <a:off x="220279" y="83969"/>
          <a:ext cx="1027293" cy="1027293"/>
        </a:xfrm>
        <a:prstGeom prst="pie">
          <a:avLst>
            <a:gd name="adj1" fmla="val 1800000"/>
            <a:gd name="adj2" fmla="val 9000000"/>
          </a:avLst>
        </a:prstGeom>
        <a:solidFill>
          <a:srgbClr val="1F55C9">
            <a:hueOff val="-5383376"/>
            <a:satOff val="10707"/>
            <a:lumOff val="5098"/>
            <a:alphaOff val="0"/>
          </a:srgbClr>
        </a:solidFill>
        <a:ln>
          <a:noFill/>
        </a:ln>
        <a:effectLst>
          <a:outerShdw blurRad="127000" dist="63500" dir="2700000" algn="br" rotWithShape="0">
            <a:srgbClr val="000000">
              <a:alpha val="2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dirty="0">
            <a:solidFill>
              <a:srgbClr val="FFFFFF"/>
            </a:solidFill>
            <a:latin typeface="Arial"/>
            <a:ea typeface="+mn-ea"/>
            <a:cs typeface="+mn-cs"/>
          </a:endParaRPr>
        </a:p>
      </dsp:txBody>
      <dsp:txXfrm>
        <a:off x="569620" y="778709"/>
        <a:ext cx="328611" cy="224839"/>
      </dsp:txXfrm>
    </dsp:sp>
    <dsp:sp modelId="{936B95E3-967D-41C6-A3F9-F9A12A8E707A}">
      <dsp:nvSpPr>
        <dsp:cNvPr id="0" name=""/>
        <dsp:cNvSpPr/>
      </dsp:nvSpPr>
      <dsp:spPr>
        <a:xfrm>
          <a:off x="78780" y="14730"/>
          <a:ext cx="1027293" cy="1027293"/>
        </a:xfrm>
        <a:prstGeom prst="pie">
          <a:avLst>
            <a:gd name="adj1" fmla="val 9000000"/>
            <a:gd name="adj2" fmla="val 16200000"/>
          </a:avLst>
        </a:prstGeom>
        <a:solidFill>
          <a:srgbClr val="1F55C9">
            <a:hueOff val="-10766753"/>
            <a:satOff val="21413"/>
            <a:lumOff val="10197"/>
            <a:alphaOff val="0"/>
          </a:srgbClr>
        </a:solidFill>
        <a:ln>
          <a:noFill/>
        </a:ln>
        <a:effectLst>
          <a:outerShdw blurRad="127000" dist="63500" dir="2700000" algn="br" rotWithShape="0">
            <a:srgbClr val="000000">
              <a:alpha val="2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b="1" kern="1200" dirty="0">
            <a:solidFill>
              <a:srgbClr val="FFFFFF"/>
            </a:solidFill>
            <a:latin typeface="Arial"/>
            <a:ea typeface="+mn-ea"/>
            <a:cs typeface="+mn-cs"/>
          </a:endParaRPr>
        </a:p>
      </dsp:txBody>
      <dsp:txXfrm>
        <a:off x="239890" y="266668"/>
        <a:ext cx="246459" cy="2421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DF6D81-1E67-429C-8762-EC50E25471C6}">
      <dsp:nvSpPr>
        <dsp:cNvPr id="0" name=""/>
        <dsp:cNvSpPr/>
      </dsp:nvSpPr>
      <dsp:spPr>
        <a:xfrm>
          <a:off x="255092" y="82653"/>
          <a:ext cx="1027293" cy="1027293"/>
        </a:xfrm>
        <a:prstGeom prst="pie">
          <a:avLst>
            <a:gd name="adj1" fmla="val 16200000"/>
            <a:gd name="adj2" fmla="val 1800000"/>
          </a:avLst>
        </a:prstGeom>
        <a:solidFill>
          <a:srgbClr val="1F55C9">
            <a:hueOff val="0"/>
            <a:satOff val="0"/>
            <a:lumOff val="0"/>
            <a:alphaOff val="0"/>
          </a:srgbClr>
        </a:solidFill>
        <a:ln>
          <a:noFill/>
        </a:ln>
        <a:effectLst>
          <a:outerShdw blurRad="127000" dist="63500" dir="2700000" algn="br" rotWithShape="0">
            <a:srgbClr val="000000">
              <a:alpha val="2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b="1" kern="1200" dirty="0">
            <a:solidFill>
              <a:srgbClr val="FFFFFF"/>
            </a:solidFill>
            <a:latin typeface="Arial"/>
            <a:ea typeface="+mn-ea"/>
            <a:cs typeface="+mn-cs"/>
          </a:endParaRPr>
        </a:p>
      </dsp:txBody>
      <dsp:txXfrm>
        <a:off x="864664" y="322361"/>
        <a:ext cx="246459" cy="242135"/>
      </dsp:txXfrm>
    </dsp:sp>
    <dsp:sp modelId="{065268EB-6729-4C9E-8508-380B60E8C4AE}">
      <dsp:nvSpPr>
        <dsp:cNvPr id="0" name=""/>
        <dsp:cNvSpPr/>
      </dsp:nvSpPr>
      <dsp:spPr>
        <a:xfrm>
          <a:off x="203134" y="170940"/>
          <a:ext cx="1027293" cy="1027293"/>
        </a:xfrm>
        <a:prstGeom prst="pie">
          <a:avLst>
            <a:gd name="adj1" fmla="val 1800000"/>
            <a:gd name="adj2" fmla="val 9000000"/>
          </a:avLst>
        </a:prstGeom>
        <a:solidFill>
          <a:srgbClr val="1F55C9">
            <a:hueOff val="-5383376"/>
            <a:satOff val="10707"/>
            <a:lumOff val="5098"/>
            <a:alphaOff val="0"/>
          </a:srgbClr>
        </a:solidFill>
        <a:ln>
          <a:noFill/>
        </a:ln>
        <a:effectLst>
          <a:outerShdw blurRad="127000" dist="63500" dir="2700000" algn="br" rotWithShape="0">
            <a:srgbClr val="000000">
              <a:alpha val="2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dirty="0">
            <a:solidFill>
              <a:srgbClr val="FFFFFF"/>
            </a:solidFill>
            <a:latin typeface="Arial"/>
            <a:ea typeface="+mn-ea"/>
            <a:cs typeface="+mn-cs"/>
          </a:endParaRPr>
        </a:p>
      </dsp:txBody>
      <dsp:txXfrm>
        <a:off x="552474" y="865679"/>
        <a:ext cx="328611" cy="224839"/>
      </dsp:txXfrm>
    </dsp:sp>
    <dsp:sp modelId="{936B95E3-967D-41C6-A3F9-F9A12A8E707A}">
      <dsp:nvSpPr>
        <dsp:cNvPr id="0" name=""/>
        <dsp:cNvSpPr/>
      </dsp:nvSpPr>
      <dsp:spPr>
        <a:xfrm>
          <a:off x="136226" y="82655"/>
          <a:ext cx="1027293" cy="1027293"/>
        </a:xfrm>
        <a:prstGeom prst="pie">
          <a:avLst>
            <a:gd name="adj1" fmla="val 9000000"/>
            <a:gd name="adj2" fmla="val 16200000"/>
          </a:avLst>
        </a:prstGeom>
        <a:solidFill>
          <a:srgbClr val="F9B723"/>
        </a:solidFill>
        <a:ln>
          <a:noFill/>
        </a:ln>
        <a:effectLst>
          <a:outerShdw blurRad="127000" dist="63500" dir="2700000" algn="br" rotWithShape="0">
            <a:srgbClr val="000000">
              <a:alpha val="2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b="1" kern="1200" dirty="0">
            <a:solidFill>
              <a:srgbClr val="FFFFFF"/>
            </a:solidFill>
            <a:latin typeface="Arial"/>
            <a:ea typeface="+mn-ea"/>
            <a:cs typeface="+mn-cs"/>
          </a:endParaRPr>
        </a:p>
      </dsp:txBody>
      <dsp:txXfrm>
        <a:off x="297336" y="334592"/>
        <a:ext cx="246459" cy="2421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DF6D81-1E67-429C-8762-EC50E25471C6}">
      <dsp:nvSpPr>
        <dsp:cNvPr id="0" name=""/>
        <dsp:cNvSpPr/>
      </dsp:nvSpPr>
      <dsp:spPr>
        <a:xfrm>
          <a:off x="210394" y="82550"/>
          <a:ext cx="1027293" cy="1027293"/>
        </a:xfrm>
        <a:prstGeom prst="pie">
          <a:avLst>
            <a:gd name="adj1" fmla="val 16200000"/>
            <a:gd name="adj2" fmla="val 1800000"/>
          </a:avLst>
        </a:prstGeom>
        <a:solidFill>
          <a:srgbClr val="1F55C9">
            <a:hueOff val="0"/>
            <a:satOff val="0"/>
            <a:lumOff val="0"/>
            <a:alphaOff val="0"/>
          </a:srgbClr>
        </a:solidFill>
        <a:ln>
          <a:noFill/>
        </a:ln>
        <a:effectLst>
          <a:outerShdw blurRad="127000" dist="63500" dir="2700000" algn="br" rotWithShape="0">
            <a:srgbClr val="000000">
              <a:alpha val="2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b="1" kern="1200" dirty="0">
            <a:solidFill>
              <a:srgbClr val="FFFFFF"/>
            </a:solidFill>
            <a:latin typeface="Arial"/>
            <a:ea typeface="+mn-ea"/>
            <a:cs typeface="+mn-cs"/>
          </a:endParaRPr>
        </a:p>
      </dsp:txBody>
      <dsp:txXfrm>
        <a:off x="819967" y="322258"/>
        <a:ext cx="246459" cy="242135"/>
      </dsp:txXfrm>
    </dsp:sp>
    <dsp:sp modelId="{065268EB-6729-4C9E-8508-380B60E8C4AE}">
      <dsp:nvSpPr>
        <dsp:cNvPr id="0" name=""/>
        <dsp:cNvSpPr/>
      </dsp:nvSpPr>
      <dsp:spPr>
        <a:xfrm>
          <a:off x="209975" y="84771"/>
          <a:ext cx="1027293" cy="1027293"/>
        </a:xfrm>
        <a:prstGeom prst="pie">
          <a:avLst>
            <a:gd name="adj1" fmla="val 1800000"/>
            <a:gd name="adj2" fmla="val 9000000"/>
          </a:avLst>
        </a:prstGeom>
        <a:solidFill>
          <a:srgbClr val="1F55C9">
            <a:hueOff val="-5383376"/>
            <a:satOff val="10707"/>
            <a:lumOff val="5098"/>
            <a:alphaOff val="0"/>
          </a:srgbClr>
        </a:solidFill>
        <a:ln>
          <a:noFill/>
        </a:ln>
        <a:effectLst>
          <a:outerShdw blurRad="127000" dist="63500" dir="2700000" algn="br" rotWithShape="0">
            <a:srgbClr val="000000">
              <a:alpha val="2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dirty="0">
            <a:solidFill>
              <a:srgbClr val="FFFFFF"/>
            </a:solidFill>
            <a:latin typeface="Arial"/>
            <a:ea typeface="+mn-ea"/>
            <a:cs typeface="+mn-cs"/>
          </a:endParaRPr>
        </a:p>
      </dsp:txBody>
      <dsp:txXfrm>
        <a:off x="559316" y="779510"/>
        <a:ext cx="328611" cy="224839"/>
      </dsp:txXfrm>
    </dsp:sp>
    <dsp:sp modelId="{936B95E3-967D-41C6-A3F9-F9A12A8E707A}">
      <dsp:nvSpPr>
        <dsp:cNvPr id="0" name=""/>
        <dsp:cNvSpPr/>
      </dsp:nvSpPr>
      <dsp:spPr>
        <a:xfrm>
          <a:off x="213520" y="79213"/>
          <a:ext cx="1027293" cy="1027293"/>
        </a:xfrm>
        <a:prstGeom prst="pie">
          <a:avLst>
            <a:gd name="adj1" fmla="val 9000000"/>
            <a:gd name="adj2" fmla="val 16200000"/>
          </a:avLst>
        </a:prstGeom>
        <a:solidFill>
          <a:srgbClr val="1F55C9">
            <a:hueOff val="-10766753"/>
            <a:satOff val="21413"/>
            <a:lumOff val="10197"/>
            <a:alphaOff val="0"/>
          </a:srgbClr>
        </a:solidFill>
        <a:ln>
          <a:noFill/>
        </a:ln>
        <a:effectLst>
          <a:outerShdw blurRad="127000" dist="63500" dir="2700000" algn="br" rotWithShape="0">
            <a:srgbClr val="000000">
              <a:alpha val="2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b="1" kern="1200" dirty="0">
            <a:solidFill>
              <a:srgbClr val="FFFFFF"/>
            </a:solidFill>
            <a:latin typeface="Arial"/>
            <a:ea typeface="+mn-ea"/>
            <a:cs typeface="+mn-cs"/>
          </a:endParaRPr>
        </a:p>
      </dsp:txBody>
      <dsp:txXfrm>
        <a:off x="374630" y="331151"/>
        <a:ext cx="246459" cy="2421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DF6D81-1E67-429C-8762-EC50E25471C6}">
      <dsp:nvSpPr>
        <dsp:cNvPr id="0" name=""/>
        <dsp:cNvSpPr/>
      </dsp:nvSpPr>
      <dsp:spPr>
        <a:xfrm>
          <a:off x="301936" y="61347"/>
          <a:ext cx="1027293" cy="1027293"/>
        </a:xfrm>
        <a:prstGeom prst="pie">
          <a:avLst>
            <a:gd name="adj1" fmla="val 16200000"/>
            <a:gd name="adj2" fmla="val 1800000"/>
          </a:avLst>
        </a:prstGeom>
        <a:solidFill>
          <a:srgbClr val="1F55C9">
            <a:hueOff val="0"/>
            <a:satOff val="0"/>
            <a:lumOff val="0"/>
            <a:alphaOff val="0"/>
          </a:srgbClr>
        </a:solidFill>
        <a:ln>
          <a:noFill/>
        </a:ln>
        <a:effectLst>
          <a:outerShdw blurRad="127000" dist="63500" dir="2700000" algn="br" rotWithShape="0">
            <a:srgbClr val="000000">
              <a:alpha val="2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b="1" kern="1200" dirty="0">
            <a:solidFill>
              <a:srgbClr val="FFFFFF"/>
            </a:solidFill>
            <a:latin typeface="Arial"/>
            <a:ea typeface="+mn-ea"/>
            <a:cs typeface="+mn-cs"/>
          </a:endParaRPr>
        </a:p>
      </dsp:txBody>
      <dsp:txXfrm>
        <a:off x="911509" y="301055"/>
        <a:ext cx="246459" cy="242135"/>
      </dsp:txXfrm>
    </dsp:sp>
    <dsp:sp modelId="{065268EB-6729-4C9E-8508-380B60E8C4AE}">
      <dsp:nvSpPr>
        <dsp:cNvPr id="0" name=""/>
        <dsp:cNvSpPr/>
      </dsp:nvSpPr>
      <dsp:spPr>
        <a:xfrm>
          <a:off x="205086" y="193469"/>
          <a:ext cx="1027293" cy="1027293"/>
        </a:xfrm>
        <a:prstGeom prst="pie">
          <a:avLst>
            <a:gd name="adj1" fmla="val 1800000"/>
            <a:gd name="adj2" fmla="val 9000000"/>
          </a:avLst>
        </a:prstGeom>
        <a:solidFill>
          <a:srgbClr val="1F55C9">
            <a:hueOff val="-5383376"/>
            <a:satOff val="10707"/>
            <a:lumOff val="5098"/>
            <a:alphaOff val="0"/>
          </a:srgbClr>
        </a:solidFill>
        <a:ln>
          <a:noFill/>
        </a:ln>
        <a:effectLst>
          <a:outerShdw blurRad="127000" dist="63500" dir="2700000" algn="br" rotWithShape="0">
            <a:srgbClr val="000000">
              <a:alpha val="2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dirty="0">
            <a:solidFill>
              <a:srgbClr val="FFFFFF"/>
            </a:solidFill>
            <a:latin typeface="Arial"/>
            <a:ea typeface="+mn-ea"/>
            <a:cs typeface="+mn-cs"/>
          </a:endParaRPr>
        </a:p>
      </dsp:txBody>
      <dsp:txXfrm>
        <a:off x="554426" y="888208"/>
        <a:ext cx="328611" cy="224839"/>
      </dsp:txXfrm>
    </dsp:sp>
    <dsp:sp modelId="{936B95E3-967D-41C6-A3F9-F9A12A8E707A}">
      <dsp:nvSpPr>
        <dsp:cNvPr id="0" name=""/>
        <dsp:cNvSpPr/>
      </dsp:nvSpPr>
      <dsp:spPr>
        <a:xfrm>
          <a:off x="102233" y="55832"/>
          <a:ext cx="1027293" cy="1027293"/>
        </a:xfrm>
        <a:prstGeom prst="pie">
          <a:avLst>
            <a:gd name="adj1" fmla="val 9000000"/>
            <a:gd name="adj2" fmla="val 16200000"/>
          </a:avLst>
        </a:prstGeom>
        <a:solidFill>
          <a:srgbClr val="1F55C9">
            <a:hueOff val="-10766753"/>
            <a:satOff val="21413"/>
            <a:lumOff val="10197"/>
            <a:alphaOff val="0"/>
          </a:srgbClr>
        </a:solidFill>
        <a:ln>
          <a:noFill/>
        </a:ln>
        <a:effectLst>
          <a:outerShdw blurRad="127000" dist="63500" dir="2700000" algn="br" rotWithShape="0">
            <a:srgbClr val="000000">
              <a:alpha val="2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b="1" kern="1200" dirty="0">
            <a:solidFill>
              <a:srgbClr val="FFFFFF"/>
            </a:solidFill>
            <a:latin typeface="Arial"/>
            <a:ea typeface="+mn-ea"/>
            <a:cs typeface="+mn-cs"/>
          </a:endParaRPr>
        </a:p>
      </dsp:txBody>
      <dsp:txXfrm>
        <a:off x="263343" y="307770"/>
        <a:ext cx="246459" cy="242135"/>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9C1715-FAFB-453B-92D4-5EFF99A8BBBE}" type="datetimeFigureOut">
              <a:rPr lang="en-US" smtClean="0"/>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AC656E-F128-4210-A62A-4054A537C00E}" type="slidenum">
              <a:rPr lang="en-US" smtClean="0"/>
              <a:t>‹#›</a:t>
            </a:fld>
            <a:endParaRPr lang="en-US"/>
          </a:p>
        </p:txBody>
      </p:sp>
    </p:spTree>
    <p:extLst>
      <p:ext uri="{BB962C8B-B14F-4D97-AF65-F5344CB8AC3E}">
        <p14:creationId xmlns:p14="http://schemas.microsoft.com/office/powerpoint/2010/main" val="4269221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Proposals up 19.6%</a:t>
            </a:r>
          </a:p>
          <a:p>
            <a:r>
              <a:rPr lang="en-US" dirty="0"/>
              <a:t>Awards up 5.1% </a:t>
            </a:r>
          </a:p>
          <a:p>
            <a:r>
              <a:rPr lang="en-US" dirty="0"/>
              <a:t>Expenditures – too early to be sure, but estimating at least 10%</a:t>
            </a:r>
          </a:p>
        </p:txBody>
      </p:sp>
      <p:sp>
        <p:nvSpPr>
          <p:cNvPr id="4" name="Slide Number Placeholder 3"/>
          <p:cNvSpPr>
            <a:spLocks noGrp="1"/>
          </p:cNvSpPr>
          <p:nvPr>
            <p:ph type="sldNum" sz="quarter" idx="5"/>
          </p:nvPr>
        </p:nvSpPr>
        <p:spPr/>
        <p:txBody>
          <a:bodyPr/>
          <a:lstStyle/>
          <a:p>
            <a:fld id="{46AC656E-F128-4210-A62A-4054A537C00E}" type="slidenum">
              <a:rPr lang="en-US" smtClean="0"/>
              <a:t>2</a:t>
            </a:fld>
            <a:endParaRPr lang="en-US"/>
          </a:p>
        </p:txBody>
      </p:sp>
    </p:spTree>
    <p:extLst>
      <p:ext uri="{BB962C8B-B14F-4D97-AF65-F5344CB8AC3E}">
        <p14:creationId xmlns:p14="http://schemas.microsoft.com/office/powerpoint/2010/main" val="4033139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538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thought I would start out with an update on the Magnet Laboratory Director search, which is why Stacey is not available today.  After 20 years as the head of the National High Magnetic Field Laboratory, Greg Boebinger is stepping down from his post and we are in the middle of a national search for his replacement.  We have 5 candidates visiting campus.  Some were here last week, and we have a couple here this week.  Once this round of visits have been completed, two will be asked back for a second visit.  They will visit all three sites (here, Los Alamos and the University of Florida) before a final decision are made.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3530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A94A10-FD94-4E42-9C7C-FF52FEFEE845}" type="slidenum">
              <a:rPr lang="en-US" smtClean="0"/>
              <a:t>4</a:t>
            </a:fld>
            <a:endParaRPr lang="en-US"/>
          </a:p>
        </p:txBody>
      </p:sp>
    </p:spTree>
    <p:extLst>
      <p:ext uri="{BB962C8B-B14F-4D97-AF65-F5344CB8AC3E}">
        <p14:creationId xmlns:p14="http://schemas.microsoft.com/office/powerpoint/2010/main" val="1027710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so much to all of those who were engaged in Discovery Days the week before last.  Some colleges hosted events to coincide, and next year we are hoping for even more.  In all 17 events were held over 6 days  with approximately 2,000 attending the combined events.  $100,000 was also given away to help researchers develop their work.  Next year’s discovery days is already being discussed so look for something from Stacey about next year’s dates. We hope to </a:t>
            </a:r>
            <a:r>
              <a:rPr lang="en-US"/>
              <a:t>have even more partners in year 2!</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009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an update on ASPIRE which is A Strategic Plan Inspiring Research Excellence.  We are currently engaged in the strategic planning process, I would say about half way through our meetings.  The approach we are using engages your faculty heavily in the process and it will be their recommendations that will serve as the foundation for the Office of Research’s final strategic plan.  I want to say how impressed I am with all of the faculty members with their efforts to gage their colleagues and to come to the meetings with great insights.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0C2698-A323-4A93-A24C-75AF77CBF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346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reminder, we have faculty members participating from all over campus. Here are the members in case you may not recall who your member is.</a:t>
            </a:r>
          </a:p>
        </p:txBody>
      </p:sp>
      <p:sp>
        <p:nvSpPr>
          <p:cNvPr id="4" name="Slide Number Placeholder 3"/>
          <p:cNvSpPr>
            <a:spLocks noGrp="1"/>
          </p:cNvSpPr>
          <p:nvPr>
            <p:ph type="sldNum" sz="quarter" idx="5"/>
          </p:nvPr>
        </p:nvSpPr>
        <p:spPr/>
        <p:txBody>
          <a:bodyPr/>
          <a:lstStyle/>
          <a:p>
            <a:fld id="{53C4D3FA-35D2-4D34-B2FF-EDADD347A01A}" type="slidenum">
              <a:rPr lang="en-US" smtClean="0"/>
              <a:t>15</a:t>
            </a:fld>
            <a:endParaRPr lang="en-US"/>
          </a:p>
        </p:txBody>
      </p:sp>
    </p:spTree>
    <p:extLst>
      <p:ext uri="{BB962C8B-B14F-4D97-AF65-F5344CB8AC3E}">
        <p14:creationId xmlns:p14="http://schemas.microsoft.com/office/powerpoint/2010/main" val="27266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have been broken up into teams of 4 and are participating in 5 topic sessions, with specific focus areas. (list the areas)</a:t>
            </a:r>
          </a:p>
        </p:txBody>
      </p:sp>
      <p:sp>
        <p:nvSpPr>
          <p:cNvPr id="4" name="Slide Number Placeholder 3"/>
          <p:cNvSpPr>
            <a:spLocks noGrp="1"/>
          </p:cNvSpPr>
          <p:nvPr>
            <p:ph type="sldNum" sz="quarter" idx="5"/>
          </p:nvPr>
        </p:nvSpPr>
        <p:spPr/>
        <p:txBody>
          <a:bodyPr/>
          <a:lstStyle/>
          <a:p>
            <a:fld id="{53C4D3FA-35D2-4D34-B2FF-EDADD347A01A}" type="slidenum">
              <a:rPr lang="en-US" smtClean="0"/>
              <a:t>16</a:t>
            </a:fld>
            <a:endParaRPr lang="en-US"/>
          </a:p>
        </p:txBody>
      </p:sp>
    </p:spTree>
    <p:extLst>
      <p:ext uri="{BB962C8B-B14F-4D97-AF65-F5344CB8AC3E}">
        <p14:creationId xmlns:p14="http://schemas.microsoft.com/office/powerpoint/2010/main" val="2524686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we are about halfway through the sub-group meetings, some are further along than others, and in about two weeks from now that part of the process will be concluded.  Leads from each of these teams will then be meeting to determine the final recommendations.  Once the draft plan is created, Stacey will be hosting three open forums where faculty and staff can weigh in on the draft.  The final plan will be rolled out in the new year.</a:t>
            </a:r>
          </a:p>
        </p:txBody>
      </p:sp>
      <p:sp>
        <p:nvSpPr>
          <p:cNvPr id="4" name="Slide Number Placeholder 3"/>
          <p:cNvSpPr>
            <a:spLocks noGrp="1"/>
          </p:cNvSpPr>
          <p:nvPr>
            <p:ph type="sldNum" sz="quarter" idx="5"/>
          </p:nvPr>
        </p:nvSpPr>
        <p:spPr/>
        <p:txBody>
          <a:bodyPr/>
          <a:lstStyle/>
          <a:p>
            <a:fld id="{53C4D3FA-35D2-4D34-B2FF-EDADD347A01A}" type="slidenum">
              <a:rPr lang="en-US" smtClean="0"/>
              <a:t>17</a:t>
            </a:fld>
            <a:endParaRPr lang="en-US"/>
          </a:p>
        </p:txBody>
      </p:sp>
    </p:spTree>
    <p:extLst>
      <p:ext uri="{BB962C8B-B14F-4D97-AF65-F5344CB8AC3E}">
        <p14:creationId xmlns:p14="http://schemas.microsoft.com/office/powerpoint/2010/main" val="1938156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start with my area which is research development,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C0357-C11A-4E18-989F-9D2166C856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608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defRPr b="1" i="0">
                <a:solidFill>
                  <a:schemeClr val="bg1"/>
                </a:solidFill>
                <a:latin typeface="Times New Roman"/>
                <a:cs typeface="Times New Roman"/>
              </a:defRPr>
            </a:lvl1pPr>
          </a:lstStyle>
          <a:p>
            <a:r>
              <a:rPr lang="en-US"/>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FBFF53-7C97-8C49-AB42-96FD965FEBF4}"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1355372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descr="A red background with dots&#10;&#10;Description automatically generated">
            <a:extLst>
              <a:ext uri="{FF2B5EF4-FFF2-40B4-BE49-F238E27FC236}">
                <a16:creationId xmlns:a16="http://schemas.microsoft.com/office/drawing/2014/main" id="{8BB68BA1-3A81-C96D-1B00-32DA09598D90}"/>
              </a:ext>
            </a:extLst>
          </p:cNvPr>
          <p:cNvPicPr>
            <a:picLocks noChangeAspect="1"/>
          </p:cNvPicPr>
          <p:nvPr userDrawn="1"/>
        </p:nvPicPr>
        <p:blipFill>
          <a:blip r:embed="rId2"/>
          <a:stretch>
            <a:fillRect/>
          </a:stretch>
        </p:blipFill>
        <p:spPr>
          <a:xfrm>
            <a:off x="-223631" y="0"/>
            <a:ext cx="12532895" cy="5143500"/>
          </a:xfrm>
          <a:prstGeom prst="rect">
            <a:avLst/>
          </a:prstGeom>
        </p:spPr>
      </p:pic>
      <p:sp>
        <p:nvSpPr>
          <p:cNvPr id="3" name="Subtitle 2">
            <a:extLst>
              <a:ext uri="{FF2B5EF4-FFF2-40B4-BE49-F238E27FC236}">
                <a16:creationId xmlns:a16="http://schemas.microsoft.com/office/drawing/2014/main" id="{682C3405-110D-C0CF-0A5B-CA01F7E9B115}"/>
              </a:ext>
            </a:extLst>
          </p:cNvPr>
          <p:cNvSpPr>
            <a:spLocks noGrp="1"/>
          </p:cNvSpPr>
          <p:nvPr>
            <p:ph type="subTitle" idx="1"/>
          </p:nvPr>
        </p:nvSpPr>
        <p:spPr>
          <a:xfrm>
            <a:off x="1143000" y="3300821"/>
            <a:ext cx="6858000" cy="642529"/>
          </a:xfrm>
        </p:spPr>
        <p:txBody>
          <a:bodyPr/>
          <a:lstStyle>
            <a:lvl1pPr marL="0" indent="0" algn="ctr">
              <a:buNone/>
              <a:defRPr sz="1800">
                <a:solidFill>
                  <a:srgbClr val="CEB888"/>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D71ED09-53FC-B346-98DB-9F7A0A8E154B}"/>
              </a:ext>
            </a:extLst>
          </p:cNvPr>
          <p:cNvSpPr>
            <a:spLocks noGrp="1"/>
          </p:cNvSpPr>
          <p:nvPr>
            <p:ph type="dt" sz="half" idx="10"/>
          </p:nvPr>
        </p:nvSpPr>
        <p:spPr/>
        <p:txBody>
          <a:bodyPr/>
          <a:lstStyle/>
          <a:p>
            <a:fld id="{322CD531-C7BC-A849-997A-F811044C961B}" type="datetimeFigureOut">
              <a:rPr lang="en-US" smtClean="0"/>
              <a:t>10/16/2023</a:t>
            </a:fld>
            <a:endParaRPr lang="en-US"/>
          </a:p>
        </p:txBody>
      </p:sp>
      <p:sp>
        <p:nvSpPr>
          <p:cNvPr id="5" name="Footer Placeholder 4">
            <a:extLst>
              <a:ext uri="{FF2B5EF4-FFF2-40B4-BE49-F238E27FC236}">
                <a16:creationId xmlns:a16="http://schemas.microsoft.com/office/drawing/2014/main" id="{86F92D3C-E8F0-4E90-7D18-6D58513CF1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36B7E-DF57-942B-3FEB-FE9FD3253217}"/>
              </a:ext>
            </a:extLst>
          </p:cNvPr>
          <p:cNvSpPr>
            <a:spLocks noGrp="1"/>
          </p:cNvSpPr>
          <p:nvPr>
            <p:ph type="sldNum" sz="quarter" idx="12"/>
          </p:nvPr>
        </p:nvSpPr>
        <p:spPr/>
        <p:txBody>
          <a:bodyPr/>
          <a:lstStyle/>
          <a:p>
            <a:fld id="{E2155209-CBC6-874B-962B-4C541B6A8794}" type="slidenum">
              <a:rPr lang="en-US" smtClean="0"/>
              <a:t>‹#›</a:t>
            </a:fld>
            <a:endParaRPr lang="en-US"/>
          </a:p>
        </p:txBody>
      </p:sp>
      <p:pic>
        <p:nvPicPr>
          <p:cNvPr id="10" name="Picture 9" descr="A white text on a black background&#10;&#10;Description automatically generated">
            <a:extLst>
              <a:ext uri="{FF2B5EF4-FFF2-40B4-BE49-F238E27FC236}">
                <a16:creationId xmlns:a16="http://schemas.microsoft.com/office/drawing/2014/main" id="{56CA53F4-CF4D-B1EA-A5F1-823892D5C9C7}"/>
              </a:ext>
            </a:extLst>
          </p:cNvPr>
          <p:cNvPicPr>
            <a:picLocks noChangeAspect="1"/>
          </p:cNvPicPr>
          <p:nvPr userDrawn="1"/>
        </p:nvPicPr>
        <p:blipFill>
          <a:blip r:embed="rId3"/>
          <a:stretch>
            <a:fillRect/>
          </a:stretch>
        </p:blipFill>
        <p:spPr>
          <a:xfrm>
            <a:off x="1657350" y="1583122"/>
            <a:ext cx="5829300" cy="1717700"/>
          </a:xfrm>
          <a:prstGeom prst="rect">
            <a:avLst/>
          </a:prstGeom>
        </p:spPr>
      </p:pic>
    </p:spTree>
    <p:extLst>
      <p:ext uri="{BB962C8B-B14F-4D97-AF65-F5344CB8AC3E}">
        <p14:creationId xmlns:p14="http://schemas.microsoft.com/office/powerpoint/2010/main" val="4267829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73672"/>
            <a:ext cx="8229600" cy="729154"/>
          </a:xfrm>
        </p:spPr>
        <p:txBody>
          <a:bodyPr/>
          <a:lstStyle>
            <a:lvl1pPr>
              <a:defRPr b="0" i="0">
                <a:latin typeface="Times New Roman"/>
                <a:cs typeface="Times New Roman"/>
              </a:defRPr>
            </a:lvl1pPr>
          </a:lstStyle>
          <a:p>
            <a:r>
              <a:rPr lang="en-US"/>
              <a:t>Click to edit Master title style</a:t>
            </a:r>
            <a:endParaRPr lang="en-US" dirty="0"/>
          </a:p>
        </p:txBody>
      </p:sp>
      <p:sp>
        <p:nvSpPr>
          <p:cNvPr id="3" name="Content Placeholder 2"/>
          <p:cNvSpPr>
            <a:spLocks noGrp="1"/>
          </p:cNvSpPr>
          <p:nvPr>
            <p:ph idx="1"/>
          </p:nvPr>
        </p:nvSpPr>
        <p:spPr>
          <a:xfrm>
            <a:off x="457200" y="1760481"/>
            <a:ext cx="8229600" cy="2775019"/>
          </a:xfrm>
        </p:spPr>
        <p:txBody>
          <a:bodyPr/>
          <a:lstStyle>
            <a:lvl1pPr>
              <a:defRPr b="0" i="0">
                <a:latin typeface="Arial"/>
                <a:cs typeface="Arial"/>
              </a:defRPr>
            </a:lvl1pPr>
            <a:lvl2pPr>
              <a:defRPr b="0" i="0">
                <a:latin typeface="Arial"/>
                <a:cs typeface="Arial"/>
              </a:defRPr>
            </a:lvl2pPr>
            <a:lvl3pPr>
              <a:defRPr b="0" i="0">
                <a:latin typeface="Arial"/>
                <a:cs typeface="Arial"/>
              </a:defRPr>
            </a:lvl3pPr>
            <a:lvl4pPr>
              <a:defRPr b="0" i="0">
                <a:latin typeface="Arial"/>
                <a:cs typeface="Arial"/>
              </a:defRPr>
            </a:lvl4pPr>
            <a:lvl5pPr>
              <a:defRPr b="0" i="0">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FBFF53-7C97-8C49-AB42-96FD965FEBF4}"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1086845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rgbClr val="D0B88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FBFF53-7C97-8C49-AB42-96FD965FEBF4}"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3376877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76010"/>
            <a:ext cx="8229600" cy="647987"/>
          </a:xfrm>
        </p:spPr>
        <p:txBody>
          <a:bodyPr/>
          <a:lstStyle>
            <a:lvl1pPr>
              <a:defRPr b="1" i="0">
                <a:latin typeface="Times New Roman"/>
                <a:cs typeface="Times New Roman"/>
              </a:defRPr>
            </a:lvl1pPr>
          </a:lstStyle>
          <a:p>
            <a:r>
              <a:rPr lang="en-US"/>
              <a:t>Click to edit Master title style</a:t>
            </a:r>
            <a:endParaRPr lang="en-US" dirty="0"/>
          </a:p>
        </p:txBody>
      </p:sp>
      <p:sp>
        <p:nvSpPr>
          <p:cNvPr id="3" name="Content Placeholder 2"/>
          <p:cNvSpPr>
            <a:spLocks noGrp="1"/>
          </p:cNvSpPr>
          <p:nvPr>
            <p:ph sz="half" idx="1"/>
          </p:nvPr>
        </p:nvSpPr>
        <p:spPr>
          <a:xfrm>
            <a:off x="457200" y="1642238"/>
            <a:ext cx="4038600" cy="2956037"/>
          </a:xfrm>
        </p:spPr>
        <p:txBody>
          <a:bodyPr/>
          <a:lstStyle>
            <a:lvl1pPr>
              <a:defRPr sz="2800" b="0" i="0">
                <a:latin typeface="Arial"/>
                <a:cs typeface="Arial"/>
              </a:defRPr>
            </a:lvl1pPr>
            <a:lvl2pPr>
              <a:defRPr sz="2400" b="0" i="0">
                <a:latin typeface="Arial"/>
                <a:cs typeface="Arial"/>
              </a:defRPr>
            </a:lvl2pPr>
            <a:lvl3pPr>
              <a:defRPr sz="2000" b="0" i="0">
                <a:latin typeface="Arial"/>
                <a:cs typeface="Arial"/>
              </a:defRPr>
            </a:lvl3pPr>
            <a:lvl4pPr>
              <a:defRPr sz="1800" b="0" i="0">
                <a:latin typeface="Arial"/>
                <a:cs typeface="Arial"/>
              </a:defRPr>
            </a:lvl4pPr>
            <a:lvl5pPr>
              <a:defRPr sz="1800" b="0" i="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42238"/>
            <a:ext cx="4038600" cy="2956037"/>
          </a:xfrm>
        </p:spPr>
        <p:txBody>
          <a:bodyPr/>
          <a:lstStyle>
            <a:lvl1pPr>
              <a:defRPr sz="2800" b="0" i="0">
                <a:latin typeface="Arial"/>
                <a:cs typeface="Arial"/>
              </a:defRPr>
            </a:lvl1pPr>
            <a:lvl2pPr>
              <a:defRPr sz="2400" b="0" i="0">
                <a:latin typeface="Arial"/>
                <a:cs typeface="Arial"/>
              </a:defRPr>
            </a:lvl2pPr>
            <a:lvl3pPr>
              <a:defRPr sz="2000" b="0" i="0">
                <a:latin typeface="Arial"/>
                <a:cs typeface="Arial"/>
              </a:defRPr>
            </a:lvl3pPr>
            <a:lvl4pPr>
              <a:defRPr sz="1800" b="0" i="0">
                <a:latin typeface="Arial"/>
                <a:cs typeface="Arial"/>
              </a:defRPr>
            </a:lvl4pPr>
            <a:lvl5pPr>
              <a:defRPr sz="1800" b="0" i="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FBFF53-7C97-8C49-AB42-96FD965FEBF4}"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3044035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32789"/>
            <a:ext cx="4040188" cy="59982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55375"/>
            <a:ext cx="4040188" cy="2949470"/>
          </a:xfr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932789"/>
            <a:ext cx="4041775" cy="59982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55375"/>
            <a:ext cx="4041775" cy="2949470"/>
          </a:xfrm>
        </p:spPr>
        <p:txBody>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FBFF53-7C97-8C49-AB42-96FD965FEBF4}" type="datetimeFigureOut">
              <a:rPr lang="en-US" smtClean="0"/>
              <a:t>9/26/2023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12114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solidFill>
                  <a:schemeClr val="bg1"/>
                </a:solidFill>
                <a:latin typeface="Times New Roman"/>
                <a:cs typeface="Times New Roman"/>
              </a:defRPr>
            </a:lvl1pPr>
          </a:lstStyle>
          <a:p>
            <a:r>
              <a:rPr lang="en-US" dirty="0"/>
              <a:t>Subtitle Page</a:t>
            </a:r>
          </a:p>
        </p:txBody>
      </p:sp>
      <p:sp>
        <p:nvSpPr>
          <p:cNvPr id="3" name="Date Placeholder 2"/>
          <p:cNvSpPr>
            <a:spLocks noGrp="1"/>
          </p:cNvSpPr>
          <p:nvPr>
            <p:ph type="dt" sz="half" idx="10"/>
          </p:nvPr>
        </p:nvSpPr>
        <p:spPr/>
        <p:txBody>
          <a:bodyPr/>
          <a:lstStyle/>
          <a:p>
            <a:fld id="{2DFBFF53-7C97-8C49-AB42-96FD965FEBF4}" type="datetimeFigureOut">
              <a:rPr lang="en-US" smtClean="0"/>
              <a:t>9/26/2023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3341759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FBFF53-7C97-8C49-AB42-96FD965FEBF4}" type="datetimeFigureOut">
              <a:rPr lang="en-US" smtClean="0"/>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2653937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873674"/>
            <a:ext cx="3008313" cy="951513"/>
          </a:xfrm>
        </p:spPr>
        <p:txBody>
          <a:bodyPr anchor="b"/>
          <a:lstStyle>
            <a:lvl1pPr algn="l">
              <a:defRPr sz="2000" b="1">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3575050" y="873673"/>
            <a:ext cx="5111750" cy="4066190"/>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1825187"/>
            <a:ext cx="3008313" cy="3114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FBFF53-7C97-8C49-AB42-96FD965FEBF4}"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1812867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10134" y="3928241"/>
            <a:ext cx="7260896" cy="288050"/>
          </a:xfrm>
        </p:spPr>
        <p:txBody>
          <a:bodyPr anchor="b"/>
          <a:lstStyle>
            <a:lvl1pPr algn="l">
              <a:defRPr sz="2000" b="1">
                <a:latin typeface="+mn-lt"/>
              </a:defRPr>
            </a:lvl1pPr>
          </a:lstStyle>
          <a:p>
            <a:r>
              <a:rPr lang="en-US"/>
              <a:t>Click to edit Master title style</a:t>
            </a:r>
            <a:endParaRPr lang="en-US" dirty="0"/>
          </a:p>
        </p:txBody>
      </p:sp>
      <p:sp>
        <p:nvSpPr>
          <p:cNvPr id="3" name="Picture Placeholder 2"/>
          <p:cNvSpPr>
            <a:spLocks noGrp="1"/>
          </p:cNvSpPr>
          <p:nvPr>
            <p:ph type="pic" idx="1"/>
          </p:nvPr>
        </p:nvSpPr>
        <p:spPr>
          <a:xfrm>
            <a:off x="1410134" y="348156"/>
            <a:ext cx="7260896" cy="34815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410134" y="4216292"/>
            <a:ext cx="7260896" cy="550971"/>
          </a:xfrm>
        </p:spPr>
        <p:txBody>
          <a:bodyPr/>
          <a:lstStyle>
            <a:lvl1pPr marL="0" indent="0">
              <a:buNone/>
              <a:defRPr sz="14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FBFF53-7C97-8C49-AB42-96FD965FEBF4}"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DA34B5-7C80-464F-9A62-3711C8F85D9D}" type="slidenum">
              <a:rPr lang="en-US" smtClean="0"/>
              <a:t>‹#›</a:t>
            </a:fld>
            <a:endParaRPr lang="en-US"/>
          </a:p>
        </p:txBody>
      </p:sp>
    </p:spTree>
    <p:extLst>
      <p:ext uri="{BB962C8B-B14F-4D97-AF65-F5344CB8AC3E}">
        <p14:creationId xmlns:p14="http://schemas.microsoft.com/office/powerpoint/2010/main" val="969823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76008"/>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865581"/>
            <a:ext cx="8229600" cy="2732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DFBFF53-7C97-8C49-AB42-96FD965FEBF4}" type="datetimeFigureOut">
              <a:rPr lang="en-US" smtClean="0"/>
              <a:t>9/26/2023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2DA34B5-7C80-464F-9A62-3711C8F85D9D}" type="slidenum">
              <a:rPr lang="en-US" smtClean="0"/>
              <a:t>‹#›</a:t>
            </a:fld>
            <a:endParaRPr lang="en-US"/>
          </a:p>
        </p:txBody>
      </p:sp>
    </p:spTree>
    <p:extLst>
      <p:ext uri="{BB962C8B-B14F-4D97-AF65-F5344CB8AC3E}">
        <p14:creationId xmlns:p14="http://schemas.microsoft.com/office/powerpoint/2010/main" val="3268671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3" Type="http://schemas.openxmlformats.org/officeDocument/2006/relationships/image" Target="../media/image28.svg"/><Relationship Id="rId18" Type="http://schemas.openxmlformats.org/officeDocument/2006/relationships/diagramData" Target="../diagrams/data2.xml"/><Relationship Id="rId26" Type="http://schemas.openxmlformats.org/officeDocument/2006/relationships/diagramColors" Target="../diagrams/colors3.xml"/><Relationship Id="rId39" Type="http://schemas.openxmlformats.org/officeDocument/2006/relationships/image" Target="../media/image34.svg"/><Relationship Id="rId21" Type="http://schemas.openxmlformats.org/officeDocument/2006/relationships/diagramColors" Target="../diagrams/colors2.xml"/><Relationship Id="rId34" Type="http://schemas.openxmlformats.org/officeDocument/2006/relationships/diagramLayout" Target="../diagrams/layout5.xml"/><Relationship Id="rId7" Type="http://schemas.openxmlformats.org/officeDocument/2006/relationships/diagramQuickStyle" Target="../diagrams/quickStyle1.xml"/><Relationship Id="rId12" Type="http://schemas.openxmlformats.org/officeDocument/2006/relationships/image" Target="../media/image27.png"/><Relationship Id="rId17" Type="http://schemas.openxmlformats.org/officeDocument/2006/relationships/image" Target="../media/image32.svg"/><Relationship Id="rId25" Type="http://schemas.openxmlformats.org/officeDocument/2006/relationships/diagramQuickStyle" Target="../diagrams/quickStyle3.xml"/><Relationship Id="rId33" Type="http://schemas.openxmlformats.org/officeDocument/2006/relationships/diagramData" Target="../diagrams/data5.xml"/><Relationship Id="rId38" Type="http://schemas.openxmlformats.org/officeDocument/2006/relationships/image" Target="../media/image33.png"/><Relationship Id="rId2" Type="http://schemas.openxmlformats.org/officeDocument/2006/relationships/slideLayout" Target="../slideLayouts/slideLayout9.xml"/><Relationship Id="rId16" Type="http://schemas.openxmlformats.org/officeDocument/2006/relationships/image" Target="../media/image31.png"/><Relationship Id="rId20" Type="http://schemas.openxmlformats.org/officeDocument/2006/relationships/diagramQuickStyle" Target="../diagrams/quickStyle2.xml"/><Relationship Id="rId29" Type="http://schemas.openxmlformats.org/officeDocument/2006/relationships/diagramLayout" Target="../diagrams/layout4.xml"/><Relationship Id="rId1" Type="http://schemas.openxmlformats.org/officeDocument/2006/relationships/tags" Target="../tags/tag1.xml"/><Relationship Id="rId6" Type="http://schemas.openxmlformats.org/officeDocument/2006/relationships/diagramLayout" Target="../diagrams/layout1.xml"/><Relationship Id="rId11" Type="http://schemas.openxmlformats.org/officeDocument/2006/relationships/image" Target="../media/image26.svg"/><Relationship Id="rId24" Type="http://schemas.openxmlformats.org/officeDocument/2006/relationships/diagramLayout" Target="../diagrams/layout3.xml"/><Relationship Id="rId32" Type="http://schemas.microsoft.com/office/2007/relationships/diagramDrawing" Target="../diagrams/drawing4.xml"/><Relationship Id="rId37" Type="http://schemas.microsoft.com/office/2007/relationships/diagramDrawing" Target="../diagrams/drawing5.xml"/><Relationship Id="rId5" Type="http://schemas.openxmlformats.org/officeDocument/2006/relationships/diagramData" Target="../diagrams/data1.xml"/><Relationship Id="rId15" Type="http://schemas.openxmlformats.org/officeDocument/2006/relationships/image" Target="../media/image30.svg"/><Relationship Id="rId23" Type="http://schemas.openxmlformats.org/officeDocument/2006/relationships/diagramData" Target="../diagrams/data3.xml"/><Relationship Id="rId28" Type="http://schemas.openxmlformats.org/officeDocument/2006/relationships/diagramData" Target="../diagrams/data4.xml"/><Relationship Id="rId36" Type="http://schemas.openxmlformats.org/officeDocument/2006/relationships/diagramColors" Target="../diagrams/colors5.xml"/><Relationship Id="rId10" Type="http://schemas.openxmlformats.org/officeDocument/2006/relationships/image" Target="../media/image25.png"/><Relationship Id="rId19" Type="http://schemas.openxmlformats.org/officeDocument/2006/relationships/diagramLayout" Target="../diagrams/layout2.xml"/><Relationship Id="rId31" Type="http://schemas.openxmlformats.org/officeDocument/2006/relationships/diagramColors" Target="../diagrams/colors4.xml"/><Relationship Id="rId4" Type="http://schemas.openxmlformats.org/officeDocument/2006/relationships/image" Target="../media/image24.emf"/><Relationship Id="rId9" Type="http://schemas.microsoft.com/office/2007/relationships/diagramDrawing" Target="../diagrams/drawing1.xml"/><Relationship Id="rId14" Type="http://schemas.openxmlformats.org/officeDocument/2006/relationships/image" Target="../media/image29.png"/><Relationship Id="rId22" Type="http://schemas.microsoft.com/office/2007/relationships/diagramDrawing" Target="../diagrams/drawing2.xml"/><Relationship Id="rId27" Type="http://schemas.microsoft.com/office/2007/relationships/diagramDrawing" Target="../diagrams/drawing3.xml"/><Relationship Id="rId30" Type="http://schemas.openxmlformats.org/officeDocument/2006/relationships/diagramQuickStyle" Target="../diagrams/quickStyle4.xml"/><Relationship Id="rId35" Type="http://schemas.openxmlformats.org/officeDocument/2006/relationships/diagramQuickStyle" Target="../diagrams/quickStyle5.xml"/><Relationship Id="rId8" Type="http://schemas.openxmlformats.org/officeDocument/2006/relationships/diagramColors" Target="../diagrams/colors1.xml"/><Relationship Id="rId3"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37.pn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2" Type="http://schemas.openxmlformats.org/officeDocument/2006/relationships/notesSlide" Target="../notesSlides/notesSlide6.xml"/><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1.jpe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9411" y="1269447"/>
            <a:ext cx="7772400" cy="1102519"/>
          </a:xfrm>
        </p:spPr>
        <p:txBody>
          <a:bodyPr>
            <a:normAutofit/>
          </a:bodyPr>
          <a:lstStyle/>
          <a:p>
            <a:r>
              <a:rPr lang="en-US" sz="6000" dirty="0"/>
              <a:t>Research Update</a:t>
            </a:r>
          </a:p>
        </p:txBody>
      </p:sp>
      <p:sp>
        <p:nvSpPr>
          <p:cNvPr id="3" name="Subtitle 2"/>
          <p:cNvSpPr>
            <a:spLocks noGrp="1"/>
          </p:cNvSpPr>
          <p:nvPr>
            <p:ph type="subTitle" idx="1"/>
          </p:nvPr>
        </p:nvSpPr>
        <p:spPr>
          <a:xfrm>
            <a:off x="1435211" y="2676927"/>
            <a:ext cx="6400800" cy="2130878"/>
          </a:xfrm>
        </p:spPr>
        <p:txBody>
          <a:bodyPr>
            <a:normAutofit/>
          </a:bodyPr>
          <a:lstStyle/>
          <a:p>
            <a:r>
              <a:rPr lang="en-US" sz="3600" dirty="0"/>
              <a:t>Stacey S. Patterson, Ph.D.</a:t>
            </a:r>
          </a:p>
          <a:p>
            <a:r>
              <a:rPr lang="en-US" sz="2600" dirty="0">
                <a:solidFill>
                  <a:srgbClr val="D0B884"/>
                </a:solidFill>
              </a:rPr>
              <a:t>Vice President for Research</a:t>
            </a:r>
            <a:br>
              <a:rPr lang="en-US" sz="2600" dirty="0">
                <a:solidFill>
                  <a:srgbClr val="D0B884"/>
                </a:solidFill>
              </a:rPr>
            </a:br>
            <a:r>
              <a:rPr lang="en-US" sz="2600" dirty="0">
                <a:solidFill>
                  <a:srgbClr val="D0B884"/>
                </a:solidFill>
              </a:rPr>
              <a:t>President, FSU Research Foundation</a:t>
            </a:r>
          </a:p>
          <a:p>
            <a:r>
              <a:rPr lang="en-US" sz="2600" dirty="0">
                <a:solidFill>
                  <a:srgbClr val="D0B884"/>
                </a:solidFill>
              </a:rPr>
              <a:t>stacey@fsu.edu</a:t>
            </a:r>
          </a:p>
          <a:p>
            <a:endParaRPr lang="en-US" dirty="0"/>
          </a:p>
        </p:txBody>
      </p:sp>
    </p:spTree>
    <p:extLst>
      <p:ext uri="{BB962C8B-B14F-4D97-AF65-F5344CB8AC3E}">
        <p14:creationId xmlns:p14="http://schemas.microsoft.com/office/powerpoint/2010/main" val="1969975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B8EFAC-D750-70DC-DB8F-18847089F35B}"/>
              </a:ext>
            </a:extLst>
          </p:cNvPr>
          <p:cNvSpPr/>
          <p:nvPr/>
        </p:nvSpPr>
        <p:spPr>
          <a:xfrm>
            <a:off x="273919" y="1422398"/>
            <a:ext cx="3983917" cy="386665"/>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Purpose</a:t>
            </a:r>
          </a:p>
        </p:txBody>
      </p:sp>
      <p:sp>
        <p:nvSpPr>
          <p:cNvPr id="5" name="Title 4">
            <a:extLst>
              <a:ext uri="{FF2B5EF4-FFF2-40B4-BE49-F238E27FC236}">
                <a16:creationId xmlns:a16="http://schemas.microsoft.com/office/drawing/2014/main" id="{B9215E35-B928-2222-B9CD-322CCB0329E3}"/>
              </a:ext>
            </a:extLst>
          </p:cNvPr>
          <p:cNvSpPr>
            <a:spLocks noGrp="1"/>
          </p:cNvSpPr>
          <p:nvPr>
            <p:ph type="title"/>
          </p:nvPr>
        </p:nvSpPr>
        <p:spPr>
          <a:xfrm>
            <a:off x="-117041" y="535364"/>
            <a:ext cx="9466982" cy="729154"/>
          </a:xfrm>
        </p:spPr>
        <p:txBody>
          <a:bodyPr>
            <a:normAutofit/>
          </a:bodyPr>
          <a:lstStyle/>
          <a:p>
            <a:r>
              <a:rPr lang="en-US" sz="3600" dirty="0"/>
              <a:t>FSU Health – TMH Transformation Committee  </a:t>
            </a:r>
          </a:p>
        </p:txBody>
      </p:sp>
      <p:sp>
        <p:nvSpPr>
          <p:cNvPr id="6" name="Content Placeholder 5">
            <a:extLst>
              <a:ext uri="{FF2B5EF4-FFF2-40B4-BE49-F238E27FC236}">
                <a16:creationId xmlns:a16="http://schemas.microsoft.com/office/drawing/2014/main" id="{A67E9BB4-1039-FACD-D859-161608F809D6}"/>
              </a:ext>
            </a:extLst>
          </p:cNvPr>
          <p:cNvSpPr>
            <a:spLocks noGrp="1"/>
          </p:cNvSpPr>
          <p:nvPr>
            <p:ph idx="1"/>
          </p:nvPr>
        </p:nvSpPr>
        <p:spPr>
          <a:xfrm>
            <a:off x="506790" y="1533328"/>
            <a:ext cx="3518174" cy="3268043"/>
          </a:xfrm>
        </p:spPr>
        <p:txBody>
          <a:bodyPr>
            <a:normAutofit fontScale="70000" lnSpcReduction="20000"/>
          </a:bodyPr>
          <a:lstStyle/>
          <a:p>
            <a:pPr marL="0" indent="0">
              <a:spcBef>
                <a:spcPts val="0"/>
              </a:spcBef>
              <a:spcAft>
                <a:spcPts val="1200"/>
              </a:spcAft>
              <a:buNone/>
            </a:pPr>
            <a:endParaRPr lang="en-US" sz="3600" b="1" u="sng" dirty="0"/>
          </a:p>
          <a:p>
            <a:pPr marL="0" indent="0">
              <a:buNone/>
            </a:pPr>
            <a:r>
              <a:rPr lang="en-US" dirty="0"/>
              <a:t>P</a:t>
            </a:r>
            <a:r>
              <a:rPr lang="en-US" sz="3200" dirty="0"/>
              <a:t>rovide guidance to FSU and TMH on appropriate organizational structures for the FSU Health-TMH relationship that facilitates both organizations’ strategic goals and optimizes community benefits.</a:t>
            </a:r>
          </a:p>
          <a:p>
            <a:endParaRPr lang="en-US" dirty="0"/>
          </a:p>
        </p:txBody>
      </p:sp>
      <p:sp>
        <p:nvSpPr>
          <p:cNvPr id="8" name="TextBox 7">
            <a:extLst>
              <a:ext uri="{FF2B5EF4-FFF2-40B4-BE49-F238E27FC236}">
                <a16:creationId xmlns:a16="http://schemas.microsoft.com/office/drawing/2014/main" id="{8D3FD621-CFAE-DFB0-7923-5292081F8544}"/>
              </a:ext>
            </a:extLst>
          </p:cNvPr>
          <p:cNvSpPr txBox="1"/>
          <p:nvPr/>
        </p:nvSpPr>
        <p:spPr>
          <a:xfrm>
            <a:off x="4663388" y="1272200"/>
            <a:ext cx="4154954" cy="3529171"/>
          </a:xfrm>
          <a:prstGeom prst="rect">
            <a:avLst/>
          </a:prstGeom>
          <a:noFill/>
        </p:spPr>
        <p:txBody>
          <a:bodyPr wrap="square">
            <a:spAutoFit/>
          </a:bodyPr>
          <a:lstStyle/>
          <a:p>
            <a:pPr marL="342900" indent="-342900">
              <a:spcBef>
                <a:spcPts val="384"/>
              </a:spcBef>
              <a:buFont typeface="Wingdings" panose="05000000000000000000" pitchFamily="2" charset="2"/>
              <a:buChar char="q"/>
            </a:pPr>
            <a:endParaRPr lang="en-US" sz="1600" dirty="0">
              <a:latin typeface="Arial" panose="020B0604020202020204" pitchFamily="34" charset="0"/>
              <a:cs typeface="Arial" panose="020B0604020202020204" pitchFamily="34" charset="0"/>
            </a:endParaRPr>
          </a:p>
          <a:p>
            <a:pPr marL="342900" indent="-342900">
              <a:spcBef>
                <a:spcPts val="384"/>
              </a:spcBef>
              <a:buFont typeface="Wingdings" panose="05000000000000000000" pitchFamily="2" charset="2"/>
              <a:buChar char="q"/>
            </a:pPr>
            <a:endParaRPr lang="en-US" sz="1600" dirty="0">
              <a:latin typeface="Arial" panose="020B0604020202020204" pitchFamily="34" charset="0"/>
              <a:cs typeface="Arial" panose="020B0604020202020204" pitchFamily="34" charset="0"/>
            </a:endParaRPr>
          </a:p>
          <a:p>
            <a:pPr marL="342900" indent="-342900">
              <a:spcBef>
                <a:spcPts val="384"/>
              </a:spcBef>
              <a:buFont typeface="Wingdings" panose="05000000000000000000" pitchFamily="2" charset="2"/>
              <a:buChar char="q"/>
            </a:pPr>
            <a:r>
              <a:rPr lang="en-US" sz="1400" dirty="0">
                <a:latin typeface="Arial" panose="020B0604020202020204" pitchFamily="34" charset="0"/>
                <a:cs typeface="Arial" panose="020B0604020202020204" pitchFamily="34" charset="0"/>
              </a:rPr>
              <a:t>Understand the strategic direction and goals of FSU and TMH</a:t>
            </a:r>
          </a:p>
          <a:p>
            <a:pPr marL="342900" indent="-342900">
              <a:spcBef>
                <a:spcPts val="384"/>
              </a:spcBef>
              <a:buFont typeface="Wingdings" panose="05000000000000000000" pitchFamily="2" charset="2"/>
              <a:buChar char="q"/>
            </a:pPr>
            <a:r>
              <a:rPr lang="en-US" sz="1400" dirty="0">
                <a:latin typeface="Arial" panose="020B0604020202020204" pitchFamily="34" charset="0"/>
                <a:cs typeface="Arial" panose="020B0604020202020204" pitchFamily="34" charset="0"/>
              </a:rPr>
              <a:t>Identify areas of goal alignment </a:t>
            </a:r>
          </a:p>
          <a:p>
            <a:pPr marL="342900" indent="-342900">
              <a:spcBef>
                <a:spcPts val="384"/>
              </a:spcBef>
              <a:buFont typeface="Wingdings" panose="05000000000000000000" pitchFamily="2" charset="2"/>
              <a:buChar char="q"/>
            </a:pPr>
            <a:r>
              <a:rPr lang="en-US" sz="1400" dirty="0">
                <a:latin typeface="Arial" panose="020B0604020202020204" pitchFamily="34" charset="0"/>
                <a:cs typeface="Arial" panose="020B0604020202020204" pitchFamily="34" charset="0"/>
              </a:rPr>
              <a:t>Provide input on the community’s goals for the FSU -TMH relationship</a:t>
            </a:r>
          </a:p>
          <a:p>
            <a:pPr marL="342900" indent="-342900">
              <a:spcBef>
                <a:spcPts val="384"/>
              </a:spcBef>
              <a:buFont typeface="Wingdings" panose="05000000000000000000" pitchFamily="2" charset="2"/>
              <a:buChar char="q"/>
            </a:pPr>
            <a:r>
              <a:rPr lang="en-US" sz="1400" dirty="0">
                <a:latin typeface="Arial" panose="020B0604020202020204" pitchFamily="34" charset="0"/>
                <a:cs typeface="Arial" panose="020B0604020202020204" pitchFamily="34" charset="0"/>
              </a:rPr>
              <a:t>Explore successful Academic Medical Centers and identify critical success factors</a:t>
            </a:r>
          </a:p>
          <a:p>
            <a:pPr marL="342900" indent="-342900">
              <a:spcBef>
                <a:spcPts val="384"/>
              </a:spcBef>
              <a:buFont typeface="Wingdings" panose="05000000000000000000" pitchFamily="2" charset="2"/>
              <a:buChar char="q"/>
            </a:pPr>
            <a:r>
              <a:rPr lang="en-US" sz="1400" dirty="0">
                <a:latin typeface="Arial" panose="020B0604020202020204" pitchFamily="34" charset="0"/>
                <a:cs typeface="Arial" panose="020B0604020202020204" pitchFamily="34" charset="0"/>
              </a:rPr>
              <a:t>Delineate “guardrails” for the FSU -TMH relationship</a:t>
            </a:r>
          </a:p>
          <a:p>
            <a:pPr marL="342900" indent="-342900">
              <a:spcBef>
                <a:spcPts val="384"/>
              </a:spcBef>
              <a:buFont typeface="Wingdings" panose="05000000000000000000" pitchFamily="2" charset="2"/>
              <a:buChar char="q"/>
            </a:pPr>
            <a:r>
              <a:rPr lang="en-US" sz="1400" dirty="0">
                <a:latin typeface="Arial" panose="020B0604020202020204" pitchFamily="34" charset="0"/>
                <a:cs typeface="Arial" panose="020B0604020202020204" pitchFamily="34" charset="0"/>
              </a:rPr>
              <a:t>Ensure key constituents are engaged &amp; both organizations are committed to the process and the results</a:t>
            </a:r>
          </a:p>
        </p:txBody>
      </p:sp>
      <p:sp>
        <p:nvSpPr>
          <p:cNvPr id="10" name="Rectangle 9">
            <a:extLst>
              <a:ext uri="{FF2B5EF4-FFF2-40B4-BE49-F238E27FC236}">
                <a16:creationId xmlns:a16="http://schemas.microsoft.com/office/drawing/2014/main" id="{C5809057-677B-7ADD-6629-0FA111A396DB}"/>
              </a:ext>
            </a:extLst>
          </p:cNvPr>
          <p:cNvSpPr/>
          <p:nvPr/>
        </p:nvSpPr>
        <p:spPr>
          <a:xfrm>
            <a:off x="4616451" y="1422397"/>
            <a:ext cx="4154954" cy="386665"/>
          </a:xfrm>
          <a:prstGeom prst="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Committee Role</a:t>
            </a:r>
          </a:p>
        </p:txBody>
      </p:sp>
      <p:sp>
        <p:nvSpPr>
          <p:cNvPr id="11" name="Rectangle 10">
            <a:extLst>
              <a:ext uri="{FF2B5EF4-FFF2-40B4-BE49-F238E27FC236}">
                <a16:creationId xmlns:a16="http://schemas.microsoft.com/office/drawing/2014/main" id="{FCBD8403-C894-F807-088B-7D4EC251B702}"/>
              </a:ext>
            </a:extLst>
          </p:cNvPr>
          <p:cNvSpPr/>
          <p:nvPr/>
        </p:nvSpPr>
        <p:spPr>
          <a:xfrm>
            <a:off x="273919" y="1809064"/>
            <a:ext cx="3983917" cy="314250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3372569-5B07-54FF-6DB0-570781D061E8}"/>
              </a:ext>
            </a:extLst>
          </p:cNvPr>
          <p:cNvSpPr/>
          <p:nvPr/>
        </p:nvSpPr>
        <p:spPr>
          <a:xfrm>
            <a:off x="4643072" y="1816744"/>
            <a:ext cx="4128333" cy="314250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5267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68999CB-352C-3518-C0D3-3DF30260E167}"/>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ct 4" hidden="1">
                        <a:extLst>
                          <a:ext uri="{FF2B5EF4-FFF2-40B4-BE49-F238E27FC236}">
                            <a16:creationId xmlns:a16="http://schemas.microsoft.com/office/drawing/2014/main" id="{F68999CB-352C-3518-C0D3-3DF30260E167}"/>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4" name="Title 9">
            <a:extLst>
              <a:ext uri="{FF2B5EF4-FFF2-40B4-BE49-F238E27FC236}">
                <a16:creationId xmlns:a16="http://schemas.microsoft.com/office/drawing/2014/main" id="{39EFA8C3-FE51-43AB-AFFF-30A73F698DD2}"/>
              </a:ext>
            </a:extLst>
          </p:cNvPr>
          <p:cNvSpPr>
            <a:spLocks noGrp="1"/>
          </p:cNvSpPr>
          <p:nvPr>
            <p:ph type="title"/>
          </p:nvPr>
        </p:nvSpPr>
        <p:spPr>
          <a:xfrm>
            <a:off x="956979" y="845522"/>
            <a:ext cx="7260896" cy="288050"/>
          </a:xfrm>
        </p:spPr>
        <p:txBody>
          <a:bodyPr vert="horz">
            <a:noAutofit/>
          </a:bodyPr>
          <a:lstStyle/>
          <a:p>
            <a:r>
              <a:rPr lang="en-US" sz="3200" b="0" dirty="0"/>
              <a:t>Academic Health Centers Typically Fall Into One of Five General Models  </a:t>
            </a:r>
          </a:p>
        </p:txBody>
      </p:sp>
      <p:grpSp>
        <p:nvGrpSpPr>
          <p:cNvPr id="124" name="Group 123">
            <a:extLst>
              <a:ext uri="{FF2B5EF4-FFF2-40B4-BE49-F238E27FC236}">
                <a16:creationId xmlns:a16="http://schemas.microsoft.com/office/drawing/2014/main" id="{D242913D-1904-4883-92C1-C4CDE2FA04CE}"/>
              </a:ext>
            </a:extLst>
          </p:cNvPr>
          <p:cNvGrpSpPr/>
          <p:nvPr/>
        </p:nvGrpSpPr>
        <p:grpSpPr>
          <a:xfrm>
            <a:off x="3961093" y="2070386"/>
            <a:ext cx="1395128" cy="1222968"/>
            <a:chOff x="3636734" y="4015218"/>
            <a:chExt cx="2226717" cy="1951939"/>
          </a:xfrm>
        </p:grpSpPr>
        <p:graphicFrame>
          <p:nvGraphicFramePr>
            <p:cNvPr id="125" name="Diagram 124">
              <a:extLst>
                <a:ext uri="{FF2B5EF4-FFF2-40B4-BE49-F238E27FC236}">
                  <a16:creationId xmlns:a16="http://schemas.microsoft.com/office/drawing/2014/main" id="{C6523658-2E5E-4247-8242-FA6826C39EA9}"/>
                </a:ext>
              </a:extLst>
            </p:cNvPr>
            <p:cNvGraphicFramePr/>
            <p:nvPr/>
          </p:nvGraphicFramePr>
          <p:xfrm>
            <a:off x="3636734" y="4015218"/>
            <a:ext cx="2226717" cy="19519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26" name="Group 125">
              <a:extLst>
                <a:ext uri="{FF2B5EF4-FFF2-40B4-BE49-F238E27FC236}">
                  <a16:creationId xmlns:a16="http://schemas.microsoft.com/office/drawing/2014/main" id="{B10D4628-E99B-41BF-899E-DBDD09880EB0}"/>
                </a:ext>
              </a:extLst>
            </p:cNvPr>
            <p:cNvGrpSpPr/>
            <p:nvPr/>
          </p:nvGrpSpPr>
          <p:grpSpPr>
            <a:xfrm>
              <a:off x="4015210" y="4606035"/>
              <a:ext cx="662818" cy="389394"/>
              <a:chOff x="683833" y="5031896"/>
              <a:chExt cx="1652790" cy="970992"/>
            </a:xfrm>
          </p:grpSpPr>
          <p:pic>
            <p:nvPicPr>
              <p:cNvPr id="129" name="Graphic 128" descr="Microscope with solid fill">
                <a:extLst>
                  <a:ext uri="{FF2B5EF4-FFF2-40B4-BE49-F238E27FC236}">
                    <a16:creationId xmlns:a16="http://schemas.microsoft.com/office/drawing/2014/main" id="{88E412E0-AF3D-4A54-9B2E-AD981B3B03D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22224" y="5031896"/>
                <a:ext cx="914399" cy="914400"/>
              </a:xfrm>
              <a:prstGeom prst="rect">
                <a:avLst/>
              </a:prstGeom>
            </p:spPr>
          </p:pic>
          <p:pic>
            <p:nvPicPr>
              <p:cNvPr id="130" name="Graphic 129" descr="Classroom with solid fill">
                <a:extLst>
                  <a:ext uri="{FF2B5EF4-FFF2-40B4-BE49-F238E27FC236}">
                    <a16:creationId xmlns:a16="http://schemas.microsoft.com/office/drawing/2014/main" id="{15924CBB-32FD-40A0-AFCE-0851B12D5C1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3833" y="5088488"/>
                <a:ext cx="914399" cy="914400"/>
              </a:xfrm>
              <a:prstGeom prst="rect">
                <a:avLst/>
              </a:prstGeom>
            </p:spPr>
          </p:pic>
        </p:grpSp>
        <p:pic>
          <p:nvPicPr>
            <p:cNvPr id="127" name="Graphic 126" descr="Inpatient with solid fill">
              <a:extLst>
                <a:ext uri="{FF2B5EF4-FFF2-40B4-BE49-F238E27FC236}">
                  <a16:creationId xmlns:a16="http://schemas.microsoft.com/office/drawing/2014/main" id="{4B4E937C-8A59-4A7B-88C1-109D5215227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015877" y="4517097"/>
              <a:ext cx="399016" cy="399016"/>
            </a:xfrm>
            <a:prstGeom prst="rect">
              <a:avLst/>
            </a:prstGeom>
          </p:spPr>
        </p:pic>
        <p:pic>
          <p:nvPicPr>
            <p:cNvPr id="128" name="Graphic 127" descr="Users with solid fill">
              <a:extLst>
                <a:ext uri="{FF2B5EF4-FFF2-40B4-BE49-F238E27FC236}">
                  <a16:creationId xmlns:a16="http://schemas.microsoft.com/office/drawing/2014/main" id="{5A4D47D1-D1B5-4D81-97F7-F75186D46F5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514562" y="5241143"/>
              <a:ext cx="421322" cy="421322"/>
            </a:xfrm>
            <a:prstGeom prst="rect">
              <a:avLst/>
            </a:prstGeom>
          </p:spPr>
        </p:pic>
      </p:grpSp>
      <p:grpSp>
        <p:nvGrpSpPr>
          <p:cNvPr id="131" name="Group 130">
            <a:extLst>
              <a:ext uri="{FF2B5EF4-FFF2-40B4-BE49-F238E27FC236}">
                <a16:creationId xmlns:a16="http://schemas.microsoft.com/office/drawing/2014/main" id="{CF278AA7-8AE9-47C7-B075-81D723418A4B}"/>
              </a:ext>
            </a:extLst>
          </p:cNvPr>
          <p:cNvGrpSpPr/>
          <p:nvPr/>
        </p:nvGrpSpPr>
        <p:grpSpPr>
          <a:xfrm>
            <a:off x="5706153" y="2070386"/>
            <a:ext cx="1395128" cy="1222968"/>
            <a:chOff x="6634931" y="4015218"/>
            <a:chExt cx="2226717" cy="1951939"/>
          </a:xfrm>
        </p:grpSpPr>
        <p:graphicFrame>
          <p:nvGraphicFramePr>
            <p:cNvPr id="132" name="Diagram 131">
              <a:extLst>
                <a:ext uri="{FF2B5EF4-FFF2-40B4-BE49-F238E27FC236}">
                  <a16:creationId xmlns:a16="http://schemas.microsoft.com/office/drawing/2014/main" id="{E3DAD268-52D4-4D4A-9370-8C084E5324A0}"/>
                </a:ext>
              </a:extLst>
            </p:cNvPr>
            <p:cNvGraphicFramePr/>
            <p:nvPr/>
          </p:nvGraphicFramePr>
          <p:xfrm>
            <a:off x="6634931" y="4015218"/>
            <a:ext cx="2226717" cy="1951939"/>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nvGrpSpPr>
            <p:cNvPr id="133" name="Group 132">
              <a:extLst>
                <a:ext uri="{FF2B5EF4-FFF2-40B4-BE49-F238E27FC236}">
                  <a16:creationId xmlns:a16="http://schemas.microsoft.com/office/drawing/2014/main" id="{43538901-CA95-4077-B314-6B6C9064051F}"/>
                </a:ext>
              </a:extLst>
            </p:cNvPr>
            <p:cNvGrpSpPr/>
            <p:nvPr/>
          </p:nvGrpSpPr>
          <p:grpSpPr>
            <a:xfrm>
              <a:off x="6875707" y="4462324"/>
              <a:ext cx="662819" cy="389384"/>
              <a:chOff x="478776" y="4818779"/>
              <a:chExt cx="1652797" cy="970962"/>
            </a:xfrm>
          </p:grpSpPr>
          <p:pic>
            <p:nvPicPr>
              <p:cNvPr id="136" name="Graphic 135" descr="Microscope with solid fill">
                <a:extLst>
                  <a:ext uri="{FF2B5EF4-FFF2-40B4-BE49-F238E27FC236}">
                    <a16:creationId xmlns:a16="http://schemas.microsoft.com/office/drawing/2014/main" id="{EB59D84F-FC19-4596-BB54-ABEC594EF0B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17178" y="4818779"/>
                <a:ext cx="914395" cy="914400"/>
              </a:xfrm>
              <a:prstGeom prst="rect">
                <a:avLst/>
              </a:prstGeom>
            </p:spPr>
          </p:pic>
          <p:pic>
            <p:nvPicPr>
              <p:cNvPr id="137" name="Graphic 136" descr="Classroom with solid fill">
                <a:extLst>
                  <a:ext uri="{FF2B5EF4-FFF2-40B4-BE49-F238E27FC236}">
                    <a16:creationId xmlns:a16="http://schemas.microsoft.com/office/drawing/2014/main" id="{A4FD5528-E8A9-476B-8EE1-8ADDFDB9F34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78776" y="4875341"/>
                <a:ext cx="914401" cy="914400"/>
              </a:xfrm>
              <a:prstGeom prst="rect">
                <a:avLst/>
              </a:prstGeom>
            </p:spPr>
          </p:pic>
        </p:grpSp>
        <p:pic>
          <p:nvPicPr>
            <p:cNvPr id="134" name="Graphic 133" descr="Inpatient with solid fill">
              <a:extLst>
                <a:ext uri="{FF2B5EF4-FFF2-40B4-BE49-F238E27FC236}">
                  <a16:creationId xmlns:a16="http://schemas.microsoft.com/office/drawing/2014/main" id="{CE80CC32-7502-4C29-97EF-411A11599FC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006510" y="4564944"/>
              <a:ext cx="399016" cy="399016"/>
            </a:xfrm>
            <a:prstGeom prst="rect">
              <a:avLst/>
            </a:prstGeom>
          </p:spPr>
        </p:pic>
        <p:pic>
          <p:nvPicPr>
            <p:cNvPr id="135" name="Graphic 134" descr="Users with solid fill">
              <a:extLst>
                <a:ext uri="{FF2B5EF4-FFF2-40B4-BE49-F238E27FC236}">
                  <a16:creationId xmlns:a16="http://schemas.microsoft.com/office/drawing/2014/main" id="{9CD82452-6A9F-4124-8303-B8B31FD1857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589274" y="5192309"/>
              <a:ext cx="421322" cy="421322"/>
            </a:xfrm>
            <a:prstGeom prst="rect">
              <a:avLst/>
            </a:prstGeom>
          </p:spPr>
        </p:pic>
      </p:grpSp>
      <p:grpSp>
        <p:nvGrpSpPr>
          <p:cNvPr id="138" name="Group 137">
            <a:extLst>
              <a:ext uri="{FF2B5EF4-FFF2-40B4-BE49-F238E27FC236}">
                <a16:creationId xmlns:a16="http://schemas.microsoft.com/office/drawing/2014/main" id="{DCAB518E-3A6E-43AE-B72F-9809246A559C}"/>
              </a:ext>
            </a:extLst>
          </p:cNvPr>
          <p:cNvGrpSpPr/>
          <p:nvPr/>
        </p:nvGrpSpPr>
        <p:grpSpPr>
          <a:xfrm>
            <a:off x="440276" y="2068538"/>
            <a:ext cx="1395128" cy="1222968"/>
            <a:chOff x="9633129" y="4015218"/>
            <a:chExt cx="2226717" cy="1951939"/>
          </a:xfrm>
        </p:grpSpPr>
        <p:graphicFrame>
          <p:nvGraphicFramePr>
            <p:cNvPr id="139" name="Diagram 138">
              <a:extLst>
                <a:ext uri="{FF2B5EF4-FFF2-40B4-BE49-F238E27FC236}">
                  <a16:creationId xmlns:a16="http://schemas.microsoft.com/office/drawing/2014/main" id="{E82ED554-2C69-49C0-A3B6-45F9CF029845}"/>
                </a:ext>
              </a:extLst>
            </p:cNvPr>
            <p:cNvGraphicFramePr/>
            <p:nvPr/>
          </p:nvGraphicFramePr>
          <p:xfrm>
            <a:off x="9633129" y="4015218"/>
            <a:ext cx="2226717" cy="1951939"/>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pSp>
          <p:nvGrpSpPr>
            <p:cNvPr id="140" name="Group 139">
              <a:extLst>
                <a:ext uri="{FF2B5EF4-FFF2-40B4-BE49-F238E27FC236}">
                  <a16:creationId xmlns:a16="http://schemas.microsoft.com/office/drawing/2014/main" id="{7C0081DE-BE8A-4846-8407-822BD2161A6F}"/>
                </a:ext>
              </a:extLst>
            </p:cNvPr>
            <p:cNvGrpSpPr/>
            <p:nvPr/>
          </p:nvGrpSpPr>
          <p:grpSpPr>
            <a:xfrm>
              <a:off x="9964487" y="4547908"/>
              <a:ext cx="662818" cy="389399"/>
              <a:chOff x="850951" y="4991035"/>
              <a:chExt cx="1652791" cy="971007"/>
            </a:xfrm>
          </p:grpSpPr>
          <p:pic>
            <p:nvPicPr>
              <p:cNvPr id="143" name="Graphic 142" descr="Microscope with solid fill">
                <a:extLst>
                  <a:ext uri="{FF2B5EF4-FFF2-40B4-BE49-F238E27FC236}">
                    <a16:creationId xmlns:a16="http://schemas.microsoft.com/office/drawing/2014/main" id="{73B16488-6892-45EC-B6E8-C71EFED238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89343" y="4991035"/>
                <a:ext cx="914399" cy="914400"/>
              </a:xfrm>
              <a:prstGeom prst="rect">
                <a:avLst/>
              </a:prstGeom>
            </p:spPr>
          </p:pic>
          <p:pic>
            <p:nvPicPr>
              <p:cNvPr id="144" name="Graphic 143" descr="Classroom with solid fill">
                <a:extLst>
                  <a:ext uri="{FF2B5EF4-FFF2-40B4-BE49-F238E27FC236}">
                    <a16:creationId xmlns:a16="http://schemas.microsoft.com/office/drawing/2014/main" id="{855324A5-ABE9-4837-8174-924456C5F20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0951" y="5047642"/>
                <a:ext cx="914399" cy="914400"/>
              </a:xfrm>
              <a:prstGeom prst="rect">
                <a:avLst/>
              </a:prstGeom>
            </p:spPr>
          </p:pic>
        </p:grpSp>
        <p:pic>
          <p:nvPicPr>
            <p:cNvPr id="141" name="Graphic 140" descr="Inpatient with solid fill">
              <a:extLst>
                <a:ext uri="{FF2B5EF4-FFF2-40B4-BE49-F238E27FC236}">
                  <a16:creationId xmlns:a16="http://schemas.microsoft.com/office/drawing/2014/main" id="{D9FDE84A-6253-4173-958C-7A18CA0080C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044596" y="4554448"/>
              <a:ext cx="399016" cy="399016"/>
            </a:xfrm>
            <a:prstGeom prst="rect">
              <a:avLst/>
            </a:prstGeom>
          </p:spPr>
        </p:pic>
        <p:pic>
          <p:nvPicPr>
            <p:cNvPr id="142" name="Graphic 141" descr="Users with solid fill">
              <a:extLst>
                <a:ext uri="{FF2B5EF4-FFF2-40B4-BE49-F238E27FC236}">
                  <a16:creationId xmlns:a16="http://schemas.microsoft.com/office/drawing/2014/main" id="{D3B9AA4C-1A08-45C3-AAEB-BF3405DDEDE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547649" y="5335175"/>
              <a:ext cx="421322" cy="421322"/>
            </a:xfrm>
            <a:prstGeom prst="rect">
              <a:avLst/>
            </a:prstGeom>
          </p:spPr>
        </p:pic>
      </p:grpSp>
      <p:grpSp>
        <p:nvGrpSpPr>
          <p:cNvPr id="145" name="Group 144">
            <a:extLst>
              <a:ext uri="{FF2B5EF4-FFF2-40B4-BE49-F238E27FC236}">
                <a16:creationId xmlns:a16="http://schemas.microsoft.com/office/drawing/2014/main" id="{69F75D37-C711-41E9-903C-43F44ECF01AC}"/>
              </a:ext>
            </a:extLst>
          </p:cNvPr>
          <p:cNvGrpSpPr/>
          <p:nvPr/>
        </p:nvGrpSpPr>
        <p:grpSpPr>
          <a:xfrm>
            <a:off x="7490364" y="2088366"/>
            <a:ext cx="1395128" cy="1260398"/>
            <a:chOff x="638537" y="3975555"/>
            <a:chExt cx="2226717" cy="2011680"/>
          </a:xfrm>
        </p:grpSpPr>
        <p:graphicFrame>
          <p:nvGraphicFramePr>
            <p:cNvPr id="146" name="Diagram 145">
              <a:extLst>
                <a:ext uri="{FF2B5EF4-FFF2-40B4-BE49-F238E27FC236}">
                  <a16:creationId xmlns:a16="http://schemas.microsoft.com/office/drawing/2014/main" id="{3C5B4606-FE4B-41A4-B351-543915A0D0C6}"/>
                </a:ext>
              </a:extLst>
            </p:cNvPr>
            <p:cNvGraphicFramePr/>
            <p:nvPr/>
          </p:nvGraphicFramePr>
          <p:xfrm>
            <a:off x="638537" y="4015218"/>
            <a:ext cx="2226717" cy="1951939"/>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pSp>
          <p:nvGrpSpPr>
            <p:cNvPr id="147" name="Group 146">
              <a:extLst>
                <a:ext uri="{FF2B5EF4-FFF2-40B4-BE49-F238E27FC236}">
                  <a16:creationId xmlns:a16="http://schemas.microsoft.com/office/drawing/2014/main" id="{BA4C8BB5-9A12-455E-B93A-399C836574EC}"/>
                </a:ext>
              </a:extLst>
            </p:cNvPr>
            <p:cNvGrpSpPr/>
            <p:nvPr/>
          </p:nvGrpSpPr>
          <p:grpSpPr>
            <a:xfrm>
              <a:off x="1082932" y="4528439"/>
              <a:ext cx="662818" cy="389384"/>
              <a:chOff x="827444" y="4818779"/>
              <a:chExt cx="1652791" cy="970962"/>
            </a:xfrm>
          </p:grpSpPr>
          <p:pic>
            <p:nvPicPr>
              <p:cNvPr id="151" name="Graphic 150" descr="Microscope with solid fill">
                <a:extLst>
                  <a:ext uri="{FF2B5EF4-FFF2-40B4-BE49-F238E27FC236}">
                    <a16:creationId xmlns:a16="http://schemas.microsoft.com/office/drawing/2014/main" id="{E9E47335-6C86-472C-B009-893E32221C2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65836" y="4818779"/>
                <a:ext cx="914399" cy="914400"/>
              </a:xfrm>
              <a:prstGeom prst="rect">
                <a:avLst/>
              </a:prstGeom>
            </p:spPr>
          </p:pic>
          <p:pic>
            <p:nvPicPr>
              <p:cNvPr id="152" name="Graphic 151" descr="Classroom with solid fill">
                <a:extLst>
                  <a:ext uri="{FF2B5EF4-FFF2-40B4-BE49-F238E27FC236}">
                    <a16:creationId xmlns:a16="http://schemas.microsoft.com/office/drawing/2014/main" id="{658F5E6B-CFC6-46A4-A1F8-FC6823C9BD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27444" y="4875341"/>
                <a:ext cx="914399" cy="914400"/>
              </a:xfrm>
              <a:prstGeom prst="rect">
                <a:avLst/>
              </a:prstGeom>
            </p:spPr>
          </p:pic>
        </p:grpSp>
        <p:pic>
          <p:nvPicPr>
            <p:cNvPr id="148" name="Graphic 147" descr="Inpatient with solid fill">
              <a:extLst>
                <a:ext uri="{FF2B5EF4-FFF2-40B4-BE49-F238E27FC236}">
                  <a16:creationId xmlns:a16="http://schemas.microsoft.com/office/drawing/2014/main" id="{1711C20F-E894-4CED-A5FA-9AC5B3ABB0C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988298" y="4496670"/>
              <a:ext cx="399016" cy="399016"/>
            </a:xfrm>
            <a:prstGeom prst="rect">
              <a:avLst/>
            </a:prstGeom>
          </p:spPr>
        </p:pic>
        <p:pic>
          <p:nvPicPr>
            <p:cNvPr id="149" name="Graphic 148" descr="Users with solid fill">
              <a:extLst>
                <a:ext uri="{FF2B5EF4-FFF2-40B4-BE49-F238E27FC236}">
                  <a16:creationId xmlns:a16="http://schemas.microsoft.com/office/drawing/2014/main" id="{1A1BA488-FC3D-4DF4-9C39-CC95A5CB64B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71826" y="5201862"/>
              <a:ext cx="421322" cy="421322"/>
            </a:xfrm>
            <a:prstGeom prst="rect">
              <a:avLst/>
            </a:prstGeom>
          </p:spPr>
        </p:pic>
        <p:sp>
          <p:nvSpPr>
            <p:cNvPr id="150" name="Oval 149">
              <a:extLst>
                <a:ext uri="{FF2B5EF4-FFF2-40B4-BE49-F238E27FC236}">
                  <a16:creationId xmlns:a16="http://schemas.microsoft.com/office/drawing/2014/main" id="{75639275-740F-432A-B121-CFA6B4D40E52}"/>
                </a:ext>
              </a:extLst>
            </p:cNvPr>
            <p:cNvSpPr/>
            <p:nvPr/>
          </p:nvSpPr>
          <p:spPr>
            <a:xfrm>
              <a:off x="776647" y="3975555"/>
              <a:ext cx="2011680" cy="2011680"/>
            </a:xfrm>
            <a:prstGeom prst="ellipse">
              <a:avLst/>
            </a:prstGeom>
            <a:noFill/>
            <a:ln w="146050">
              <a:solidFill>
                <a:srgbClr val="000000">
                  <a:lumMod val="50000"/>
                  <a:lumOff val="50000"/>
                </a:srgbClr>
              </a:solidFill>
            </a:ln>
            <a:effectLst/>
          </p:spPr>
          <p:txBody>
            <a:bodyPr rtlCol="0" anchor="ctr"/>
            <a:lstStyle/>
            <a:p>
              <a:pPr algn="ctr" defTabSz="685800">
                <a:defRPr/>
              </a:pPr>
              <a:endParaRPr lang="en-US" sz="1350" kern="0" dirty="0">
                <a:solidFill>
                  <a:srgbClr val="000000"/>
                </a:solidFill>
                <a:latin typeface="Arial"/>
              </a:endParaRPr>
            </a:p>
          </p:txBody>
        </p:sp>
      </p:grpSp>
      <p:grpSp>
        <p:nvGrpSpPr>
          <p:cNvPr id="153" name="Group 152">
            <a:extLst>
              <a:ext uri="{FF2B5EF4-FFF2-40B4-BE49-F238E27FC236}">
                <a16:creationId xmlns:a16="http://schemas.microsoft.com/office/drawing/2014/main" id="{44788F90-39CA-4FBF-8361-85429476A602}"/>
              </a:ext>
            </a:extLst>
          </p:cNvPr>
          <p:cNvGrpSpPr/>
          <p:nvPr/>
        </p:nvGrpSpPr>
        <p:grpSpPr>
          <a:xfrm>
            <a:off x="2211239" y="2068538"/>
            <a:ext cx="1395128" cy="1222968"/>
            <a:chOff x="2779867" y="1385052"/>
            <a:chExt cx="1860170" cy="1630624"/>
          </a:xfrm>
        </p:grpSpPr>
        <p:grpSp>
          <p:nvGrpSpPr>
            <p:cNvPr id="154" name="Group 153">
              <a:extLst>
                <a:ext uri="{FF2B5EF4-FFF2-40B4-BE49-F238E27FC236}">
                  <a16:creationId xmlns:a16="http://schemas.microsoft.com/office/drawing/2014/main" id="{02F8047B-424E-430F-B96B-5E61B99B96F5}"/>
                </a:ext>
              </a:extLst>
            </p:cNvPr>
            <p:cNvGrpSpPr/>
            <p:nvPr/>
          </p:nvGrpSpPr>
          <p:grpSpPr>
            <a:xfrm>
              <a:off x="2779867" y="1385052"/>
              <a:ext cx="1860170" cy="1630624"/>
              <a:chOff x="-1610151" y="3956878"/>
              <a:chExt cx="2226717" cy="1951939"/>
            </a:xfrm>
          </p:grpSpPr>
          <p:graphicFrame>
            <p:nvGraphicFramePr>
              <p:cNvPr id="161" name="Diagram 160">
                <a:extLst>
                  <a:ext uri="{FF2B5EF4-FFF2-40B4-BE49-F238E27FC236}">
                    <a16:creationId xmlns:a16="http://schemas.microsoft.com/office/drawing/2014/main" id="{B81B8EB4-FDCE-4BFD-96E4-0050461891E4}"/>
                  </a:ext>
                </a:extLst>
              </p:cNvPr>
              <p:cNvGraphicFramePr/>
              <p:nvPr/>
            </p:nvGraphicFramePr>
            <p:xfrm>
              <a:off x="-1610151" y="3956878"/>
              <a:ext cx="2226717" cy="1951939"/>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pSp>
            <p:nvGrpSpPr>
              <p:cNvPr id="162" name="Group 161">
                <a:extLst>
                  <a:ext uri="{FF2B5EF4-FFF2-40B4-BE49-F238E27FC236}">
                    <a16:creationId xmlns:a16="http://schemas.microsoft.com/office/drawing/2014/main" id="{7BAFC81B-20C1-4313-AED4-22EDC857932D}"/>
                  </a:ext>
                </a:extLst>
              </p:cNvPr>
              <p:cNvGrpSpPr/>
              <p:nvPr/>
            </p:nvGrpSpPr>
            <p:grpSpPr>
              <a:xfrm>
                <a:off x="-1378669" y="4470099"/>
                <a:ext cx="662817" cy="389384"/>
                <a:chOff x="296528" y="4818779"/>
                <a:chExt cx="1652791" cy="970962"/>
              </a:xfrm>
            </p:grpSpPr>
            <p:pic>
              <p:nvPicPr>
                <p:cNvPr id="165" name="Graphic 164" descr="Microscope with solid fill">
                  <a:extLst>
                    <a:ext uri="{FF2B5EF4-FFF2-40B4-BE49-F238E27FC236}">
                      <a16:creationId xmlns:a16="http://schemas.microsoft.com/office/drawing/2014/main" id="{71A2E3A8-55FA-4E31-8614-D55A7EAE913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4920" y="4818779"/>
                  <a:ext cx="914399" cy="914400"/>
                </a:xfrm>
                <a:prstGeom prst="rect">
                  <a:avLst/>
                </a:prstGeom>
              </p:spPr>
            </p:pic>
            <p:pic>
              <p:nvPicPr>
                <p:cNvPr id="166" name="Graphic 165" descr="Classroom with solid fill">
                  <a:extLst>
                    <a:ext uri="{FF2B5EF4-FFF2-40B4-BE49-F238E27FC236}">
                      <a16:creationId xmlns:a16="http://schemas.microsoft.com/office/drawing/2014/main" id="{70185AF2-0CB1-4957-8635-5DEAD3E59D2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6528" y="4875341"/>
                  <a:ext cx="914398" cy="914400"/>
                </a:xfrm>
                <a:prstGeom prst="rect">
                  <a:avLst/>
                </a:prstGeom>
              </p:spPr>
            </p:pic>
          </p:grpSp>
          <p:pic>
            <p:nvPicPr>
              <p:cNvPr id="163" name="Graphic 162" descr="Inpatient with solid fill">
                <a:extLst>
                  <a:ext uri="{FF2B5EF4-FFF2-40B4-BE49-F238E27FC236}">
                    <a16:creationId xmlns:a16="http://schemas.microsoft.com/office/drawing/2014/main" id="{8EFFCC2F-FC86-411A-BEB7-3FEA0B1A47E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5459" y="4426666"/>
                <a:ext cx="399016" cy="399016"/>
              </a:xfrm>
              <a:prstGeom prst="rect">
                <a:avLst/>
              </a:prstGeom>
            </p:spPr>
          </p:pic>
          <p:pic>
            <p:nvPicPr>
              <p:cNvPr id="164" name="Graphic 163" descr="Users with solid fill">
                <a:extLst>
                  <a:ext uri="{FF2B5EF4-FFF2-40B4-BE49-F238E27FC236}">
                    <a16:creationId xmlns:a16="http://schemas.microsoft.com/office/drawing/2014/main" id="{6BC2268F-DE99-4A37-9619-5E1322D5598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82265" y="5340908"/>
                <a:ext cx="421322" cy="421322"/>
              </a:xfrm>
              <a:prstGeom prst="rect">
                <a:avLst/>
              </a:prstGeom>
            </p:spPr>
          </p:pic>
        </p:grpSp>
        <p:sp>
          <p:nvSpPr>
            <p:cNvPr id="155" name="Arrow: Left-Right 154">
              <a:extLst>
                <a:ext uri="{FF2B5EF4-FFF2-40B4-BE49-F238E27FC236}">
                  <a16:creationId xmlns:a16="http://schemas.microsoft.com/office/drawing/2014/main" id="{82D65E1A-F89B-4AFC-932F-D17B9A0A1225}"/>
                </a:ext>
              </a:extLst>
            </p:cNvPr>
            <p:cNvSpPr/>
            <p:nvPr/>
          </p:nvSpPr>
          <p:spPr>
            <a:xfrm>
              <a:off x="3569316" y="1627992"/>
              <a:ext cx="306337" cy="192274"/>
            </a:xfrm>
            <a:prstGeom prst="leftRightArrow">
              <a:avLst/>
            </a:prstGeom>
            <a:solidFill>
              <a:srgbClr val="000000">
                <a:lumMod val="65000"/>
                <a:lumOff val="35000"/>
              </a:srgbClr>
            </a:solidFill>
            <a:ln>
              <a:noFill/>
            </a:ln>
            <a:effectLst/>
          </p:spPr>
          <p:txBody>
            <a:bodyPr rtlCol="0" anchor="ctr"/>
            <a:lstStyle/>
            <a:p>
              <a:pPr algn="ctr" defTabSz="685800">
                <a:defRPr/>
              </a:pPr>
              <a:endParaRPr lang="en-US" sz="1350" kern="0" dirty="0">
                <a:solidFill>
                  <a:srgbClr val="000000"/>
                </a:solidFill>
                <a:latin typeface="Arial"/>
              </a:endParaRPr>
            </a:p>
          </p:txBody>
        </p:sp>
        <p:sp>
          <p:nvSpPr>
            <p:cNvPr id="156" name="Arrow: Left-Right 155">
              <a:extLst>
                <a:ext uri="{FF2B5EF4-FFF2-40B4-BE49-F238E27FC236}">
                  <a16:creationId xmlns:a16="http://schemas.microsoft.com/office/drawing/2014/main" id="{B7C11076-A6BD-4CD3-9A1B-4B36DC39334A}"/>
                </a:ext>
              </a:extLst>
            </p:cNvPr>
            <p:cNvSpPr/>
            <p:nvPr/>
          </p:nvSpPr>
          <p:spPr>
            <a:xfrm rot="3579367">
              <a:off x="3138068" y="2336372"/>
              <a:ext cx="306337" cy="192274"/>
            </a:xfrm>
            <a:prstGeom prst="leftRightArrow">
              <a:avLst/>
            </a:prstGeom>
            <a:solidFill>
              <a:srgbClr val="000000">
                <a:lumMod val="65000"/>
                <a:lumOff val="35000"/>
              </a:srgbClr>
            </a:solidFill>
            <a:ln>
              <a:noFill/>
            </a:ln>
            <a:effectLst/>
          </p:spPr>
          <p:txBody>
            <a:bodyPr rtlCol="0" anchor="ctr"/>
            <a:lstStyle/>
            <a:p>
              <a:pPr algn="ctr" defTabSz="685800">
                <a:defRPr/>
              </a:pPr>
              <a:endParaRPr lang="en-US" sz="1350" kern="0" dirty="0">
                <a:solidFill>
                  <a:srgbClr val="000000"/>
                </a:solidFill>
                <a:latin typeface="Arial"/>
              </a:endParaRPr>
            </a:p>
          </p:txBody>
        </p:sp>
        <p:sp>
          <p:nvSpPr>
            <p:cNvPr id="157" name="Arrow: Left-Right 156">
              <a:extLst>
                <a:ext uri="{FF2B5EF4-FFF2-40B4-BE49-F238E27FC236}">
                  <a16:creationId xmlns:a16="http://schemas.microsoft.com/office/drawing/2014/main" id="{4BAF4B37-D2B3-4AF5-A3FC-524EEE471C44}"/>
                </a:ext>
              </a:extLst>
            </p:cNvPr>
            <p:cNvSpPr/>
            <p:nvPr/>
          </p:nvSpPr>
          <p:spPr>
            <a:xfrm rot="18119203">
              <a:off x="4019915" y="2336484"/>
              <a:ext cx="306337" cy="192274"/>
            </a:xfrm>
            <a:prstGeom prst="leftRightArrow">
              <a:avLst/>
            </a:prstGeom>
            <a:solidFill>
              <a:srgbClr val="000000">
                <a:lumMod val="65000"/>
                <a:lumOff val="35000"/>
              </a:srgbClr>
            </a:solidFill>
            <a:ln>
              <a:noFill/>
            </a:ln>
            <a:effectLst/>
          </p:spPr>
          <p:txBody>
            <a:bodyPr rtlCol="0" anchor="ctr"/>
            <a:lstStyle/>
            <a:p>
              <a:pPr algn="ctr" defTabSz="685800">
                <a:defRPr/>
              </a:pPr>
              <a:endParaRPr lang="en-US" sz="1350" kern="0" dirty="0">
                <a:solidFill>
                  <a:srgbClr val="000000"/>
                </a:solidFill>
                <a:latin typeface="Arial"/>
              </a:endParaRPr>
            </a:p>
          </p:txBody>
        </p:sp>
        <p:sp>
          <p:nvSpPr>
            <p:cNvPr id="158" name="Arrow: Up 157">
              <a:extLst>
                <a:ext uri="{FF2B5EF4-FFF2-40B4-BE49-F238E27FC236}">
                  <a16:creationId xmlns:a16="http://schemas.microsoft.com/office/drawing/2014/main" id="{25646F73-85DC-4F7C-A901-4A05B72F3329}"/>
                </a:ext>
              </a:extLst>
            </p:cNvPr>
            <p:cNvSpPr/>
            <p:nvPr/>
          </p:nvSpPr>
          <p:spPr>
            <a:xfrm rot="18119203">
              <a:off x="3525088" y="1998960"/>
              <a:ext cx="182880" cy="274320"/>
            </a:xfrm>
            <a:prstGeom prst="upArrow">
              <a:avLst/>
            </a:prstGeom>
            <a:solidFill>
              <a:srgbClr val="000000">
                <a:lumMod val="65000"/>
                <a:lumOff val="35000"/>
              </a:srgbClr>
            </a:solidFill>
            <a:ln>
              <a:noFill/>
            </a:ln>
            <a:effectLst/>
          </p:spPr>
          <p:txBody>
            <a:bodyPr rtlCol="0" anchor="ctr"/>
            <a:lstStyle/>
            <a:p>
              <a:pPr algn="ctr" defTabSz="685800">
                <a:defRPr/>
              </a:pPr>
              <a:endParaRPr lang="en-US" sz="1350" kern="0" dirty="0">
                <a:solidFill>
                  <a:srgbClr val="000000"/>
                </a:solidFill>
                <a:latin typeface="Arial"/>
              </a:endParaRPr>
            </a:p>
          </p:txBody>
        </p:sp>
        <p:sp>
          <p:nvSpPr>
            <p:cNvPr id="159" name="Arrow: Up 158">
              <a:extLst>
                <a:ext uri="{FF2B5EF4-FFF2-40B4-BE49-F238E27FC236}">
                  <a16:creationId xmlns:a16="http://schemas.microsoft.com/office/drawing/2014/main" id="{CBB33395-1248-4B0D-84B1-922264D73741}"/>
                </a:ext>
              </a:extLst>
            </p:cNvPr>
            <p:cNvSpPr/>
            <p:nvPr/>
          </p:nvSpPr>
          <p:spPr>
            <a:xfrm rot="10800000">
              <a:off x="3625112" y="2152075"/>
              <a:ext cx="171825" cy="274320"/>
            </a:xfrm>
            <a:prstGeom prst="upArrow">
              <a:avLst/>
            </a:prstGeom>
            <a:solidFill>
              <a:srgbClr val="000000">
                <a:lumMod val="65000"/>
                <a:lumOff val="35000"/>
              </a:srgbClr>
            </a:solidFill>
            <a:ln>
              <a:noFill/>
            </a:ln>
            <a:effectLst/>
          </p:spPr>
          <p:txBody>
            <a:bodyPr rtlCol="0" anchor="ctr"/>
            <a:lstStyle/>
            <a:p>
              <a:pPr algn="ctr" defTabSz="685800">
                <a:defRPr/>
              </a:pPr>
              <a:endParaRPr lang="en-US" sz="1350" kern="0" dirty="0">
                <a:solidFill>
                  <a:srgbClr val="000000"/>
                </a:solidFill>
                <a:latin typeface="Arial"/>
              </a:endParaRPr>
            </a:p>
          </p:txBody>
        </p:sp>
        <p:sp>
          <p:nvSpPr>
            <p:cNvPr id="160" name="Arrow: Up 159">
              <a:extLst>
                <a:ext uri="{FF2B5EF4-FFF2-40B4-BE49-F238E27FC236}">
                  <a16:creationId xmlns:a16="http://schemas.microsoft.com/office/drawing/2014/main" id="{76648AF0-615F-4A24-8D8D-46868DF8E9EF}"/>
                </a:ext>
              </a:extLst>
            </p:cNvPr>
            <p:cNvSpPr/>
            <p:nvPr/>
          </p:nvSpPr>
          <p:spPr>
            <a:xfrm rot="3425268">
              <a:off x="3735027" y="2000045"/>
              <a:ext cx="182880" cy="274320"/>
            </a:xfrm>
            <a:prstGeom prst="upArrow">
              <a:avLst/>
            </a:prstGeom>
            <a:solidFill>
              <a:srgbClr val="000000">
                <a:lumMod val="65000"/>
                <a:lumOff val="35000"/>
              </a:srgbClr>
            </a:solidFill>
            <a:ln>
              <a:noFill/>
            </a:ln>
            <a:effectLst/>
          </p:spPr>
          <p:txBody>
            <a:bodyPr rtlCol="0" anchor="ctr"/>
            <a:lstStyle/>
            <a:p>
              <a:pPr algn="ctr" defTabSz="685800">
                <a:defRPr/>
              </a:pPr>
              <a:endParaRPr lang="en-US" sz="1350" kern="0" dirty="0">
                <a:solidFill>
                  <a:srgbClr val="000000"/>
                </a:solidFill>
                <a:latin typeface="Arial"/>
              </a:endParaRPr>
            </a:p>
          </p:txBody>
        </p:sp>
      </p:grpSp>
      <p:grpSp>
        <p:nvGrpSpPr>
          <p:cNvPr id="179" name="Group 178">
            <a:extLst>
              <a:ext uri="{FF2B5EF4-FFF2-40B4-BE49-F238E27FC236}">
                <a16:creationId xmlns:a16="http://schemas.microsoft.com/office/drawing/2014/main" id="{53D93834-1138-4E14-97A5-55CFA28DBCB3}"/>
              </a:ext>
            </a:extLst>
          </p:cNvPr>
          <p:cNvGrpSpPr/>
          <p:nvPr/>
        </p:nvGrpSpPr>
        <p:grpSpPr>
          <a:xfrm>
            <a:off x="6473668" y="4780071"/>
            <a:ext cx="2127185" cy="206472"/>
            <a:chOff x="8145736" y="109461"/>
            <a:chExt cx="3797114" cy="368563"/>
          </a:xfrm>
        </p:grpSpPr>
        <p:grpSp>
          <p:nvGrpSpPr>
            <p:cNvPr id="180" name="Group 179">
              <a:extLst>
                <a:ext uri="{FF2B5EF4-FFF2-40B4-BE49-F238E27FC236}">
                  <a16:creationId xmlns:a16="http://schemas.microsoft.com/office/drawing/2014/main" id="{26B55756-B75E-4B52-BD35-B256F995B6CB}"/>
                </a:ext>
              </a:extLst>
            </p:cNvPr>
            <p:cNvGrpSpPr/>
            <p:nvPr/>
          </p:nvGrpSpPr>
          <p:grpSpPr>
            <a:xfrm>
              <a:off x="10982004" y="109461"/>
              <a:ext cx="960846" cy="351966"/>
              <a:chOff x="4731973" y="6319114"/>
              <a:chExt cx="960846" cy="351967"/>
            </a:xfrm>
          </p:grpSpPr>
          <p:pic>
            <p:nvPicPr>
              <p:cNvPr id="189" name="Graphic 188" descr="Inpatient with solid fill">
                <a:extLst>
                  <a:ext uri="{FF2B5EF4-FFF2-40B4-BE49-F238E27FC236}">
                    <a16:creationId xmlns:a16="http://schemas.microsoft.com/office/drawing/2014/main" id="{09024853-B3E7-4A27-B713-013B9D62F0F9}"/>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4731973" y="6328432"/>
                <a:ext cx="333333" cy="333333"/>
              </a:xfrm>
              <a:prstGeom prst="rect">
                <a:avLst/>
              </a:prstGeom>
            </p:spPr>
          </p:pic>
          <p:sp>
            <p:nvSpPr>
              <p:cNvPr id="190" name="TextBox 189">
                <a:extLst>
                  <a:ext uri="{FF2B5EF4-FFF2-40B4-BE49-F238E27FC236}">
                    <a16:creationId xmlns:a16="http://schemas.microsoft.com/office/drawing/2014/main" id="{08D7722B-02C7-4EE8-89A7-D30E1984EB1B}"/>
                  </a:ext>
                </a:extLst>
              </p:cNvPr>
              <p:cNvSpPr txBox="1"/>
              <p:nvPr/>
            </p:nvSpPr>
            <p:spPr>
              <a:xfrm>
                <a:off x="5009186" y="6319114"/>
                <a:ext cx="683633" cy="351967"/>
              </a:xfrm>
              <a:prstGeom prst="rect">
                <a:avLst/>
              </a:prstGeom>
              <a:noFill/>
            </p:spPr>
            <p:txBody>
              <a:bodyPr wrap="square" lIns="0" tIns="0" rIns="0" bIns="0" rtlCol="0" anchor="ctr">
                <a:noAutofit/>
              </a:bodyPr>
              <a:lstStyle/>
              <a:p>
                <a:pPr algn="ctr">
                  <a:spcBef>
                    <a:spcPts val="900"/>
                  </a:spcBef>
                  <a:buSzPct val="100000"/>
                </a:pPr>
                <a:r>
                  <a:rPr lang="en-US" sz="900" b="1" dirty="0">
                    <a:solidFill>
                      <a:srgbClr val="000000"/>
                    </a:solidFill>
                    <a:latin typeface="Arial"/>
                  </a:rPr>
                  <a:t>AHS</a:t>
                </a:r>
              </a:p>
            </p:txBody>
          </p:sp>
        </p:grpSp>
        <p:grpSp>
          <p:nvGrpSpPr>
            <p:cNvPr id="181" name="Group 180">
              <a:extLst>
                <a:ext uri="{FF2B5EF4-FFF2-40B4-BE49-F238E27FC236}">
                  <a16:creationId xmlns:a16="http://schemas.microsoft.com/office/drawing/2014/main" id="{DCF06308-CA97-4B17-85FF-AC9DFF73A2D5}"/>
                </a:ext>
              </a:extLst>
            </p:cNvPr>
            <p:cNvGrpSpPr/>
            <p:nvPr/>
          </p:nvGrpSpPr>
          <p:grpSpPr>
            <a:xfrm>
              <a:off x="9902577" y="111498"/>
              <a:ext cx="941936" cy="366526"/>
              <a:chOff x="3863103" y="6495099"/>
              <a:chExt cx="941936" cy="366526"/>
            </a:xfrm>
          </p:grpSpPr>
          <p:pic>
            <p:nvPicPr>
              <p:cNvPr id="187" name="Graphic 186" descr="Users with solid fill">
                <a:extLst>
                  <a:ext uri="{FF2B5EF4-FFF2-40B4-BE49-F238E27FC236}">
                    <a16:creationId xmlns:a16="http://schemas.microsoft.com/office/drawing/2014/main" id="{7A105900-124A-47C3-953B-F2809CB495B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863103" y="6509658"/>
                <a:ext cx="351967" cy="351967"/>
              </a:xfrm>
              <a:prstGeom prst="rect">
                <a:avLst/>
              </a:prstGeom>
            </p:spPr>
          </p:pic>
          <p:sp>
            <p:nvSpPr>
              <p:cNvPr id="188" name="TextBox 187">
                <a:extLst>
                  <a:ext uri="{FF2B5EF4-FFF2-40B4-BE49-F238E27FC236}">
                    <a16:creationId xmlns:a16="http://schemas.microsoft.com/office/drawing/2014/main" id="{7F7B0AAF-DD20-4562-8E0E-F6AB04945EAC}"/>
                  </a:ext>
                </a:extLst>
              </p:cNvPr>
              <p:cNvSpPr txBox="1"/>
              <p:nvPr/>
            </p:nvSpPr>
            <p:spPr>
              <a:xfrm>
                <a:off x="4121407" y="6495099"/>
                <a:ext cx="683632" cy="351967"/>
              </a:xfrm>
              <a:prstGeom prst="rect">
                <a:avLst/>
              </a:prstGeom>
              <a:noFill/>
            </p:spPr>
            <p:txBody>
              <a:bodyPr wrap="square" lIns="0" tIns="0" rIns="0" bIns="0" rtlCol="0" anchor="ctr">
                <a:noAutofit/>
              </a:bodyPr>
              <a:lstStyle/>
              <a:p>
                <a:pPr algn="ctr">
                  <a:spcBef>
                    <a:spcPts val="900"/>
                  </a:spcBef>
                  <a:buSzPct val="100000"/>
                </a:pPr>
                <a:r>
                  <a:rPr lang="en-US" sz="900" b="1" dirty="0">
                    <a:solidFill>
                      <a:srgbClr val="000000"/>
                    </a:solidFill>
                    <a:latin typeface="Arial"/>
                  </a:rPr>
                  <a:t>FPP</a:t>
                </a:r>
              </a:p>
            </p:txBody>
          </p:sp>
        </p:grpSp>
        <p:grpSp>
          <p:nvGrpSpPr>
            <p:cNvPr id="182" name="Group 181">
              <a:extLst>
                <a:ext uri="{FF2B5EF4-FFF2-40B4-BE49-F238E27FC236}">
                  <a16:creationId xmlns:a16="http://schemas.microsoft.com/office/drawing/2014/main" id="{936D5B8A-EFAB-4C0C-8B13-78AB6DED94DE}"/>
                </a:ext>
              </a:extLst>
            </p:cNvPr>
            <p:cNvGrpSpPr/>
            <p:nvPr/>
          </p:nvGrpSpPr>
          <p:grpSpPr>
            <a:xfrm>
              <a:off x="8145736" y="118779"/>
              <a:ext cx="1553164" cy="351966"/>
              <a:chOff x="2027107" y="6468243"/>
              <a:chExt cx="1553163" cy="351967"/>
            </a:xfrm>
          </p:grpSpPr>
          <p:grpSp>
            <p:nvGrpSpPr>
              <p:cNvPr id="183" name="Group 182">
                <a:extLst>
                  <a:ext uri="{FF2B5EF4-FFF2-40B4-BE49-F238E27FC236}">
                    <a16:creationId xmlns:a16="http://schemas.microsoft.com/office/drawing/2014/main" id="{6E1EC99E-8002-4A65-B8B6-996CCADA2BDF}"/>
                  </a:ext>
                </a:extLst>
              </p:cNvPr>
              <p:cNvGrpSpPr/>
              <p:nvPr/>
            </p:nvGrpSpPr>
            <p:grpSpPr>
              <a:xfrm>
                <a:off x="2027107" y="6491058"/>
                <a:ext cx="553709" cy="306337"/>
                <a:chOff x="2934280" y="5816672"/>
                <a:chExt cx="553709" cy="306337"/>
              </a:xfrm>
            </p:grpSpPr>
            <p:pic>
              <p:nvPicPr>
                <p:cNvPr id="185" name="Graphic 184" descr="Microscope with solid fill">
                  <a:extLst>
                    <a:ext uri="{FF2B5EF4-FFF2-40B4-BE49-F238E27FC236}">
                      <a16:creationId xmlns:a16="http://schemas.microsoft.com/office/drawing/2014/main" id="{CDFF2224-C55F-43DF-8A57-4E912FBDD79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81652" y="5816672"/>
                  <a:ext cx="306337" cy="306337"/>
                </a:xfrm>
                <a:prstGeom prst="rect">
                  <a:avLst/>
                </a:prstGeom>
              </p:spPr>
            </p:pic>
            <p:pic>
              <p:nvPicPr>
                <p:cNvPr id="186" name="Graphic 185" descr="Classroom with solid fill">
                  <a:extLst>
                    <a:ext uri="{FF2B5EF4-FFF2-40B4-BE49-F238E27FC236}">
                      <a16:creationId xmlns:a16="http://schemas.microsoft.com/office/drawing/2014/main" id="{977DBF00-D0ED-478E-9A10-93977289433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34280" y="5816672"/>
                  <a:ext cx="306337" cy="306337"/>
                </a:xfrm>
                <a:prstGeom prst="rect">
                  <a:avLst/>
                </a:prstGeom>
              </p:spPr>
            </p:pic>
          </p:grpSp>
          <p:sp>
            <p:nvSpPr>
              <p:cNvPr id="184" name="TextBox 183">
                <a:extLst>
                  <a:ext uri="{FF2B5EF4-FFF2-40B4-BE49-F238E27FC236}">
                    <a16:creationId xmlns:a16="http://schemas.microsoft.com/office/drawing/2014/main" id="{A5E54ABA-1236-4CC0-A85A-3F5D0307C4F5}"/>
                  </a:ext>
                </a:extLst>
              </p:cNvPr>
              <p:cNvSpPr txBox="1"/>
              <p:nvPr/>
            </p:nvSpPr>
            <p:spPr>
              <a:xfrm>
                <a:off x="2517398" y="6468243"/>
                <a:ext cx="1062872" cy="351967"/>
              </a:xfrm>
              <a:prstGeom prst="rect">
                <a:avLst/>
              </a:prstGeom>
              <a:noFill/>
            </p:spPr>
            <p:txBody>
              <a:bodyPr wrap="square" lIns="0" tIns="0" rIns="0" bIns="0" rtlCol="0" anchor="ctr">
                <a:noAutofit/>
              </a:bodyPr>
              <a:lstStyle/>
              <a:p>
                <a:pPr algn="ctr">
                  <a:spcBef>
                    <a:spcPts val="900"/>
                  </a:spcBef>
                  <a:buSzPct val="100000"/>
                </a:pPr>
                <a:r>
                  <a:rPr lang="en-US" sz="900" b="1" dirty="0">
                    <a:solidFill>
                      <a:srgbClr val="000000"/>
                    </a:solidFill>
                    <a:latin typeface="Arial"/>
                  </a:rPr>
                  <a:t>Univ/SOM</a:t>
                </a:r>
              </a:p>
            </p:txBody>
          </p:sp>
        </p:grpSp>
      </p:grpSp>
      <p:sp>
        <p:nvSpPr>
          <p:cNvPr id="8" name="TextBox 7">
            <a:extLst>
              <a:ext uri="{FF2B5EF4-FFF2-40B4-BE49-F238E27FC236}">
                <a16:creationId xmlns:a16="http://schemas.microsoft.com/office/drawing/2014/main" id="{7AC865A6-829A-E902-3901-3F2235D637E7}"/>
              </a:ext>
            </a:extLst>
          </p:cNvPr>
          <p:cNvSpPr txBox="1"/>
          <p:nvPr/>
        </p:nvSpPr>
        <p:spPr>
          <a:xfrm>
            <a:off x="519011" y="1449413"/>
            <a:ext cx="1395128" cy="507831"/>
          </a:xfrm>
          <a:prstGeom prst="rect">
            <a:avLst/>
          </a:prstGeom>
          <a:noFill/>
        </p:spPr>
        <p:txBody>
          <a:bodyPr wrap="square" rtlCol="0">
            <a:spAutoFit/>
          </a:bodyPr>
          <a:lstStyle/>
          <a:p>
            <a:pPr algn="ctr"/>
            <a:r>
              <a:rPr lang="en-US" sz="1350" b="1" dirty="0"/>
              <a:t>Strategic Alignment </a:t>
            </a:r>
          </a:p>
        </p:txBody>
      </p:sp>
      <p:sp>
        <p:nvSpPr>
          <p:cNvPr id="9" name="TextBox 8">
            <a:extLst>
              <a:ext uri="{FF2B5EF4-FFF2-40B4-BE49-F238E27FC236}">
                <a16:creationId xmlns:a16="http://schemas.microsoft.com/office/drawing/2014/main" id="{46809A0C-6F5A-162E-CF22-F1673C7E652E}"/>
              </a:ext>
            </a:extLst>
          </p:cNvPr>
          <p:cNvSpPr txBox="1"/>
          <p:nvPr/>
        </p:nvSpPr>
        <p:spPr>
          <a:xfrm>
            <a:off x="2254354" y="1451089"/>
            <a:ext cx="1395128" cy="300082"/>
          </a:xfrm>
          <a:prstGeom prst="rect">
            <a:avLst/>
          </a:prstGeom>
          <a:noFill/>
        </p:spPr>
        <p:txBody>
          <a:bodyPr wrap="square" rtlCol="0">
            <a:spAutoFit/>
          </a:bodyPr>
          <a:lstStyle/>
          <a:p>
            <a:pPr algn="ctr"/>
            <a:r>
              <a:rPr lang="en-US" sz="1350" b="1" dirty="0"/>
              <a:t>Interrelated </a:t>
            </a:r>
          </a:p>
        </p:txBody>
      </p:sp>
      <p:sp>
        <p:nvSpPr>
          <p:cNvPr id="10" name="TextBox 9">
            <a:extLst>
              <a:ext uri="{FF2B5EF4-FFF2-40B4-BE49-F238E27FC236}">
                <a16:creationId xmlns:a16="http://schemas.microsoft.com/office/drawing/2014/main" id="{D5633F4C-4AED-158C-4708-EB1528B49049}"/>
              </a:ext>
            </a:extLst>
          </p:cNvPr>
          <p:cNvSpPr txBox="1"/>
          <p:nvPr/>
        </p:nvSpPr>
        <p:spPr>
          <a:xfrm>
            <a:off x="3989696" y="1418683"/>
            <a:ext cx="1395128" cy="507831"/>
          </a:xfrm>
          <a:prstGeom prst="rect">
            <a:avLst/>
          </a:prstGeom>
          <a:noFill/>
        </p:spPr>
        <p:txBody>
          <a:bodyPr wrap="square" rtlCol="0">
            <a:spAutoFit/>
          </a:bodyPr>
          <a:lstStyle/>
          <a:p>
            <a:pPr algn="ctr"/>
            <a:r>
              <a:rPr lang="en-US" sz="1350" b="1" dirty="0"/>
              <a:t>FPP Owned by SOM</a:t>
            </a:r>
          </a:p>
        </p:txBody>
      </p:sp>
      <p:sp>
        <p:nvSpPr>
          <p:cNvPr id="11" name="TextBox 10">
            <a:extLst>
              <a:ext uri="{FF2B5EF4-FFF2-40B4-BE49-F238E27FC236}">
                <a16:creationId xmlns:a16="http://schemas.microsoft.com/office/drawing/2014/main" id="{AE84CFE0-3BB4-2150-430B-E013F95EB425}"/>
              </a:ext>
            </a:extLst>
          </p:cNvPr>
          <p:cNvSpPr txBox="1"/>
          <p:nvPr/>
        </p:nvSpPr>
        <p:spPr>
          <a:xfrm>
            <a:off x="5706153" y="1453932"/>
            <a:ext cx="1395128" cy="507831"/>
          </a:xfrm>
          <a:prstGeom prst="rect">
            <a:avLst/>
          </a:prstGeom>
          <a:noFill/>
        </p:spPr>
        <p:txBody>
          <a:bodyPr wrap="square" rtlCol="0">
            <a:spAutoFit/>
          </a:bodyPr>
          <a:lstStyle/>
          <a:p>
            <a:pPr algn="ctr"/>
            <a:r>
              <a:rPr lang="en-US" sz="1350" b="1" dirty="0"/>
              <a:t>FPP Owned by AHS</a:t>
            </a:r>
          </a:p>
        </p:txBody>
      </p:sp>
      <p:sp>
        <p:nvSpPr>
          <p:cNvPr id="12" name="TextBox 11">
            <a:extLst>
              <a:ext uri="{FF2B5EF4-FFF2-40B4-BE49-F238E27FC236}">
                <a16:creationId xmlns:a16="http://schemas.microsoft.com/office/drawing/2014/main" id="{6343443E-B776-C6E8-66E9-7AABD55CFF23}"/>
              </a:ext>
            </a:extLst>
          </p:cNvPr>
          <p:cNvSpPr txBox="1"/>
          <p:nvPr/>
        </p:nvSpPr>
        <p:spPr>
          <a:xfrm>
            <a:off x="7459027" y="1481061"/>
            <a:ext cx="1395128" cy="300082"/>
          </a:xfrm>
          <a:prstGeom prst="rect">
            <a:avLst/>
          </a:prstGeom>
          <a:noFill/>
        </p:spPr>
        <p:txBody>
          <a:bodyPr wrap="square" rtlCol="0">
            <a:spAutoFit/>
          </a:bodyPr>
          <a:lstStyle/>
          <a:p>
            <a:pPr algn="ctr"/>
            <a:r>
              <a:rPr lang="en-US" sz="1350" b="1" dirty="0"/>
              <a:t>Fully Integrated  </a:t>
            </a:r>
          </a:p>
        </p:txBody>
      </p:sp>
      <p:sp>
        <p:nvSpPr>
          <p:cNvPr id="3" name="TextBox 2">
            <a:extLst>
              <a:ext uri="{FF2B5EF4-FFF2-40B4-BE49-F238E27FC236}">
                <a16:creationId xmlns:a16="http://schemas.microsoft.com/office/drawing/2014/main" id="{0EB6146A-8AB1-8EEF-56E6-9DDBC9500B45}"/>
              </a:ext>
            </a:extLst>
          </p:cNvPr>
          <p:cNvSpPr txBox="1"/>
          <p:nvPr/>
        </p:nvSpPr>
        <p:spPr>
          <a:xfrm>
            <a:off x="585459" y="3637115"/>
            <a:ext cx="8558541" cy="1200329"/>
          </a:xfrm>
          <a:prstGeom prst="rect">
            <a:avLst/>
          </a:prstGeom>
          <a:noFill/>
        </p:spPr>
        <p:txBody>
          <a:bodyPr wrap="square" rtlCol="0">
            <a:spAutoFit/>
          </a:bodyPr>
          <a:lstStyle/>
          <a:p>
            <a:r>
              <a:rPr lang="en-US" dirty="0"/>
              <a:t>While these five model types are the general categories of AHC structures, each AHC is a somewhat unique entity and typically does not fit neatly into any one of the model types.  Each AHC’s structure reflects its historical development as well as its specific political and economic/financial situation.  </a:t>
            </a:r>
          </a:p>
        </p:txBody>
      </p:sp>
    </p:spTree>
    <p:extLst>
      <p:ext uri="{BB962C8B-B14F-4D97-AF65-F5344CB8AC3E}">
        <p14:creationId xmlns:p14="http://schemas.microsoft.com/office/powerpoint/2010/main" val="1614810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F0FDE-661C-4190-BEF1-C289115FCEF2}"/>
              </a:ext>
            </a:extLst>
          </p:cNvPr>
          <p:cNvSpPr>
            <a:spLocks noGrp="1"/>
          </p:cNvSpPr>
          <p:nvPr>
            <p:ph type="title"/>
          </p:nvPr>
        </p:nvSpPr>
        <p:spPr>
          <a:xfrm>
            <a:off x="457200" y="610107"/>
            <a:ext cx="8229600" cy="729154"/>
          </a:xfrm>
        </p:spPr>
        <p:txBody>
          <a:bodyPr>
            <a:normAutofit fontScale="90000"/>
          </a:bodyPr>
          <a:lstStyle/>
          <a:p>
            <a:r>
              <a:rPr lang="en-US" dirty="0"/>
              <a:t>What’s the best model for FSU-TMH?</a:t>
            </a:r>
          </a:p>
        </p:txBody>
      </p:sp>
      <p:sp>
        <p:nvSpPr>
          <p:cNvPr id="3" name="Content Placeholder 2">
            <a:extLst>
              <a:ext uri="{FF2B5EF4-FFF2-40B4-BE49-F238E27FC236}">
                <a16:creationId xmlns:a16="http://schemas.microsoft.com/office/drawing/2014/main" id="{11ED5B02-4436-90C7-E0B5-8ABEFC8152E8}"/>
              </a:ext>
            </a:extLst>
          </p:cNvPr>
          <p:cNvSpPr>
            <a:spLocks noGrp="1"/>
          </p:cNvSpPr>
          <p:nvPr>
            <p:ph idx="1"/>
          </p:nvPr>
        </p:nvSpPr>
        <p:spPr>
          <a:xfrm>
            <a:off x="595512" y="1439796"/>
            <a:ext cx="8229600" cy="3703704"/>
          </a:xfrm>
        </p:spPr>
        <p:txBody>
          <a:bodyPr>
            <a:normAutofit fontScale="70000" lnSpcReduction="20000"/>
          </a:bodyPr>
          <a:lstStyle/>
          <a:p>
            <a:pPr marL="0" indent="0">
              <a:buNone/>
            </a:pPr>
            <a:r>
              <a:rPr lang="en-US" sz="4100" dirty="0">
                <a:latin typeface="+mn-lt"/>
              </a:rPr>
              <a:t>Key Considerations:</a:t>
            </a:r>
          </a:p>
          <a:p>
            <a:pPr>
              <a:buFont typeface="Arial" panose="020B0604020202020204" pitchFamily="34" charset="0"/>
              <a:buChar char="•"/>
            </a:pPr>
            <a:r>
              <a:rPr lang="en-US" dirty="0">
                <a:latin typeface="+mn-lt"/>
              </a:rPr>
              <a:t>Governance (possible DSO structure)</a:t>
            </a:r>
          </a:p>
          <a:p>
            <a:pPr lvl="1">
              <a:buFont typeface="Arial" panose="020B0604020202020204" pitchFamily="34" charset="0"/>
              <a:buChar char="•"/>
            </a:pPr>
            <a:r>
              <a:rPr lang="en-US" dirty="0">
                <a:latin typeface="+mn-lt"/>
              </a:rPr>
              <a:t>Membership</a:t>
            </a:r>
          </a:p>
          <a:p>
            <a:pPr lvl="1">
              <a:buFont typeface="Arial" panose="020B0604020202020204" pitchFamily="34" charset="0"/>
              <a:buChar char="•"/>
            </a:pPr>
            <a:r>
              <a:rPr lang="en-US" dirty="0">
                <a:latin typeface="+mn-lt"/>
              </a:rPr>
              <a:t>Financial oversight</a:t>
            </a:r>
          </a:p>
          <a:p>
            <a:pPr>
              <a:buFont typeface="Arial" panose="020B0604020202020204" pitchFamily="34" charset="0"/>
              <a:buChar char="•"/>
            </a:pPr>
            <a:r>
              <a:rPr lang="en-US" dirty="0">
                <a:latin typeface="+mn-lt"/>
              </a:rPr>
              <a:t>Operating agreement </a:t>
            </a:r>
          </a:p>
          <a:p>
            <a:pPr>
              <a:buFont typeface="Arial" panose="020B0604020202020204" pitchFamily="34" charset="0"/>
              <a:buChar char="•"/>
            </a:pPr>
            <a:r>
              <a:rPr lang="en-US" dirty="0">
                <a:latin typeface="+mn-lt"/>
              </a:rPr>
              <a:t>Licensure</a:t>
            </a:r>
          </a:p>
          <a:p>
            <a:pPr>
              <a:buFont typeface="Arial" panose="020B0604020202020204" pitchFamily="34" charset="0"/>
              <a:buChar char="•"/>
            </a:pPr>
            <a:r>
              <a:rPr lang="en-US" dirty="0">
                <a:latin typeface="+mn-lt"/>
              </a:rPr>
              <a:t>Leasing arrangements</a:t>
            </a:r>
          </a:p>
          <a:p>
            <a:pPr>
              <a:buFont typeface="Arial" panose="020B0604020202020204" pitchFamily="34" charset="0"/>
              <a:buChar char="•"/>
            </a:pPr>
            <a:r>
              <a:rPr lang="en-US" dirty="0">
                <a:latin typeface="+mn-lt"/>
              </a:rPr>
              <a:t>Employment agreements</a:t>
            </a:r>
          </a:p>
          <a:p>
            <a:pPr>
              <a:buFont typeface="Arial" panose="020B0604020202020204" pitchFamily="34" charset="0"/>
              <a:buChar char="•"/>
            </a:pPr>
            <a:r>
              <a:rPr lang="en-US" dirty="0">
                <a:latin typeface="+mn-lt"/>
              </a:rPr>
              <a:t>Co-branding opportunities/strategies</a:t>
            </a:r>
          </a:p>
          <a:p>
            <a:pPr>
              <a:buFont typeface="Arial" panose="020B0604020202020204" pitchFamily="34" charset="0"/>
              <a:buChar char="•"/>
            </a:pPr>
            <a:r>
              <a:rPr lang="en-US" dirty="0">
                <a:latin typeface="+mn-lt"/>
              </a:rPr>
              <a:t>Shared research infrastructure</a:t>
            </a:r>
          </a:p>
        </p:txBody>
      </p:sp>
    </p:spTree>
    <p:extLst>
      <p:ext uri="{BB962C8B-B14F-4D97-AF65-F5344CB8AC3E}">
        <p14:creationId xmlns:p14="http://schemas.microsoft.com/office/powerpoint/2010/main" val="2451463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030F57-D4E7-46C5-F95F-3D7B679602BF}"/>
              </a:ext>
            </a:extLst>
          </p:cNvPr>
          <p:cNvSpPr/>
          <p:nvPr/>
        </p:nvSpPr>
        <p:spPr>
          <a:xfrm>
            <a:off x="0" y="0"/>
            <a:ext cx="9144000"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8023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B1BBEA8-1792-F189-21E0-E093AE0B6351}"/>
              </a:ext>
            </a:extLst>
          </p:cNvPr>
          <p:cNvSpPr/>
          <p:nvPr/>
        </p:nvSpPr>
        <p:spPr>
          <a:xfrm>
            <a:off x="223629" y="1380980"/>
            <a:ext cx="8582440" cy="2137473"/>
          </a:xfrm>
          <a:prstGeom prst="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libri" panose="020F0502020204030204"/>
            </a:endParaRPr>
          </a:p>
        </p:txBody>
      </p:sp>
      <p:pic>
        <p:nvPicPr>
          <p:cNvPr id="8" name="Picture 7" descr="A logo with text on it&#10;&#10;Description automatically generated">
            <a:extLst>
              <a:ext uri="{FF2B5EF4-FFF2-40B4-BE49-F238E27FC236}">
                <a16:creationId xmlns:a16="http://schemas.microsoft.com/office/drawing/2014/main" id="{651E14B4-B504-7517-815B-3391A4CCD4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991" y="1845542"/>
            <a:ext cx="6077780" cy="1372905"/>
          </a:xfrm>
          <a:prstGeom prst="rect">
            <a:avLst/>
          </a:prstGeom>
        </p:spPr>
      </p:pic>
      <p:pic>
        <p:nvPicPr>
          <p:cNvPr id="19" name="Picture 18" descr="A close-up of a statue&#10;&#10;Description automatically generated">
            <a:extLst>
              <a:ext uri="{FF2B5EF4-FFF2-40B4-BE49-F238E27FC236}">
                <a16:creationId xmlns:a16="http://schemas.microsoft.com/office/drawing/2014/main" id="{3038DEFE-12ED-9E4C-1C5F-0DD16D99A1F4}"/>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7504" t="581" r="26774"/>
          <a:stretch/>
        </p:blipFill>
        <p:spPr>
          <a:xfrm>
            <a:off x="6686527" y="1362076"/>
            <a:ext cx="2140767" cy="2174081"/>
          </a:xfrm>
          <a:prstGeom prst="rect">
            <a:avLst/>
          </a:prstGeom>
        </p:spPr>
      </p:pic>
    </p:spTree>
    <p:extLst>
      <p:ext uri="{BB962C8B-B14F-4D97-AF65-F5344CB8AC3E}">
        <p14:creationId xmlns:p14="http://schemas.microsoft.com/office/powerpoint/2010/main" val="711788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Table 39">
            <a:extLst>
              <a:ext uri="{FF2B5EF4-FFF2-40B4-BE49-F238E27FC236}">
                <a16:creationId xmlns:a16="http://schemas.microsoft.com/office/drawing/2014/main" id="{0BC99B1F-0214-A080-2CF4-67BAF222A41B}"/>
              </a:ext>
            </a:extLst>
          </p:cNvPr>
          <p:cNvGraphicFramePr>
            <a:graphicFrameLocks noGrp="1"/>
          </p:cNvGraphicFramePr>
          <p:nvPr/>
        </p:nvGraphicFramePr>
        <p:xfrm>
          <a:off x="389936" y="1251720"/>
          <a:ext cx="8117329" cy="3491616"/>
        </p:xfrm>
        <a:graphic>
          <a:graphicData uri="http://schemas.openxmlformats.org/drawingml/2006/table">
            <a:tbl>
              <a:tblPr bandRow="1">
                <a:tableStyleId>{5C22544A-7EE6-4342-B048-85BDC9FD1C3A}</a:tableStyleId>
              </a:tblPr>
              <a:tblGrid>
                <a:gridCol w="633890">
                  <a:extLst>
                    <a:ext uri="{9D8B030D-6E8A-4147-A177-3AD203B41FA5}">
                      <a16:colId xmlns:a16="http://schemas.microsoft.com/office/drawing/2014/main" val="958683880"/>
                    </a:ext>
                  </a:extLst>
                </a:gridCol>
                <a:gridCol w="1912805">
                  <a:extLst>
                    <a:ext uri="{9D8B030D-6E8A-4147-A177-3AD203B41FA5}">
                      <a16:colId xmlns:a16="http://schemas.microsoft.com/office/drawing/2014/main" val="2759460882"/>
                    </a:ext>
                  </a:extLst>
                </a:gridCol>
                <a:gridCol w="905608">
                  <a:extLst>
                    <a:ext uri="{9D8B030D-6E8A-4147-A177-3AD203B41FA5}">
                      <a16:colId xmlns:a16="http://schemas.microsoft.com/office/drawing/2014/main" val="857915694"/>
                    </a:ext>
                  </a:extLst>
                </a:gridCol>
                <a:gridCol w="1881554">
                  <a:extLst>
                    <a:ext uri="{9D8B030D-6E8A-4147-A177-3AD203B41FA5}">
                      <a16:colId xmlns:a16="http://schemas.microsoft.com/office/drawing/2014/main" val="1496575418"/>
                    </a:ext>
                  </a:extLst>
                </a:gridCol>
                <a:gridCol w="870439">
                  <a:extLst>
                    <a:ext uri="{9D8B030D-6E8A-4147-A177-3AD203B41FA5}">
                      <a16:colId xmlns:a16="http://schemas.microsoft.com/office/drawing/2014/main" val="3043069820"/>
                    </a:ext>
                  </a:extLst>
                </a:gridCol>
                <a:gridCol w="1913033">
                  <a:extLst>
                    <a:ext uri="{9D8B030D-6E8A-4147-A177-3AD203B41FA5}">
                      <a16:colId xmlns:a16="http://schemas.microsoft.com/office/drawing/2014/main" val="2951995646"/>
                    </a:ext>
                  </a:extLst>
                </a:gridCol>
              </a:tblGrid>
              <a:tr h="436452">
                <a:tc>
                  <a:txBody>
                    <a:bodyPr/>
                    <a:lstStyle/>
                    <a:p>
                      <a:endParaRPr lang="en-US" sz="1200" b="1" dirty="0">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panose="020B0604020202020204" pitchFamily="34" charset="0"/>
                          <a:ea typeface="Calibri" panose="020F0502020204030204" pitchFamily="34" charset="0"/>
                          <a:cs typeface="Arial" panose="020B0604020202020204" pitchFamily="34" charset="0"/>
                        </a:rPr>
                        <a:t>Ali Bangura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panose="020B0604020202020204" pitchFamily="34" charset="0"/>
                          <a:ea typeface="Calibri" panose="020F0502020204030204" pitchFamily="34" charset="0"/>
                          <a:cs typeface="Arial" panose="020B0604020202020204" pitchFamily="34" charset="0"/>
                        </a:rPr>
                        <a:t>Mag Lab</a:t>
                      </a:r>
                      <a:endParaRPr lang="en-US" sz="1200" b="1" dirty="0">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200" b="1">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Heather Flynn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Medicine</a:t>
                      </a:r>
                      <a:endParaRPr lang="en-US" sz="1200" b="1" dirty="0">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200" b="1">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Jake Linford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Law</a:t>
                      </a:r>
                      <a:endParaRPr lang="en-US" sz="1200" b="1" dirty="0">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0184142"/>
                  </a:ext>
                </a:extLst>
              </a:tr>
              <a:tr h="436452">
                <a:tc>
                  <a:txBody>
                    <a:bodyPr/>
                    <a:lstStyle/>
                    <a:p>
                      <a:endParaRPr lang="en-US" sz="1200" b="1">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panose="020B0604020202020204" pitchFamily="34" charset="0"/>
                          <a:cs typeface="Arial" panose="020B0604020202020204" pitchFamily="34" charset="0"/>
                        </a:rPr>
                        <a:t>Brian Barton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solidFill>
                          <a:latin typeface="Arial" panose="020B0604020202020204" pitchFamily="34" charset="0"/>
                          <a:cs typeface="Arial" panose="020B0604020202020204" pitchFamily="34" charset="0"/>
                        </a:rPr>
                        <a:t>Graduate School*</a:t>
                      </a:r>
                      <a:endParaRPr lang="en-US" sz="1200" b="1" dirty="0">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200" b="1">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Jonathan </a:t>
                      </a:r>
                      <a:r>
                        <a:rPr lang="en-US" sz="1200" b="1" dirty="0" err="1">
                          <a:latin typeface="Arial" panose="020B0604020202020204" pitchFamily="34" charset="0"/>
                          <a:cs typeface="Arial" panose="020B0604020202020204" pitchFamily="34" charset="0"/>
                        </a:rPr>
                        <a:t>Fozard</a:t>
                      </a:r>
                      <a:r>
                        <a:rPr lang="en-US" sz="1200" b="1" dirty="0">
                          <a:solidFill>
                            <a:schemeClr val="accent4">
                              <a:lumMod val="50000"/>
                            </a:schemeClr>
                          </a:solidFill>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1"/>
                          </a:solidFill>
                          <a:latin typeface="Arial" panose="020B0604020202020204" pitchFamily="34" charset="0"/>
                          <a:cs typeface="Arial" panose="020B0604020202020204" pitchFamily="34" charset="0"/>
                        </a:rPr>
                        <a:t>ITS*</a:t>
                      </a:r>
                      <a:endParaRPr lang="en-US" sz="1200" b="1" dirty="0">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200" b="1">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Marcia Mardis</a:t>
                      </a:r>
                      <a:r>
                        <a:rPr lang="en-US" sz="1200" b="1" dirty="0">
                          <a:solidFill>
                            <a:srgbClr val="800000"/>
                          </a:solidFill>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Communication &amp; Inform.</a:t>
                      </a:r>
                      <a:endParaRPr lang="en-US" sz="1200" b="1" dirty="0">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87424742"/>
                  </a:ext>
                </a:extLst>
              </a:tr>
              <a:tr h="436452">
                <a:tc>
                  <a:txBody>
                    <a:bodyPr/>
                    <a:lstStyle/>
                    <a:p>
                      <a:endParaRPr lang="en-US" sz="1200" b="1">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panose="020B0604020202020204" pitchFamily="34" charset="0"/>
                          <a:ea typeface="Calibri" panose="020F0502020204030204" pitchFamily="34" charset="0"/>
                          <a:cs typeface="Arial" panose="020B0604020202020204" pitchFamily="34" charset="0"/>
                        </a:rPr>
                        <a:t>Neelam Bharti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solidFill>
                          <a:latin typeface="Arial" panose="020B0604020202020204" pitchFamily="34" charset="0"/>
                          <a:ea typeface="Calibri" panose="020F0502020204030204" pitchFamily="34" charset="0"/>
                          <a:cs typeface="Arial" panose="020B0604020202020204" pitchFamily="34" charset="0"/>
                        </a:rPr>
                        <a:t>Libraries*</a:t>
                      </a:r>
                      <a:endParaRPr lang="en-US" sz="1200" b="1" dirty="0">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200" b="1">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Carolina Gonzalez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A&amp;S-Modern Lang.</a:t>
                      </a:r>
                      <a:endParaRPr lang="en-US" sz="1200" b="1" dirty="0">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200" b="1">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ea typeface="Calibri" panose="020F0502020204030204" pitchFamily="34" charset="0"/>
                          <a:cs typeface="Arial" panose="020B0604020202020204" pitchFamily="34" charset="0"/>
                        </a:rPr>
                        <a:t>Meredith </a:t>
                      </a:r>
                      <a:r>
                        <a:rPr lang="en-US" sz="1200" b="1" dirty="0" err="1">
                          <a:latin typeface="Arial" panose="020B0604020202020204" pitchFamily="34" charset="0"/>
                          <a:ea typeface="Calibri" panose="020F0502020204030204" pitchFamily="34" charset="0"/>
                          <a:cs typeface="Arial" panose="020B0604020202020204" pitchFamily="34" charset="0"/>
                        </a:rPr>
                        <a:t>McQuerry</a:t>
                      </a:r>
                      <a:r>
                        <a:rPr lang="en-US" sz="1200" b="1" dirty="0">
                          <a:latin typeface="Arial" panose="020B0604020202020204" pitchFamily="34" charset="0"/>
                          <a:ea typeface="Calibri" panose="020F0502020204030204" pitchFamily="34" charset="0"/>
                          <a:cs typeface="Arial" panose="020B0604020202020204" pitchFamily="34" charset="0"/>
                        </a:rPr>
                        <a:t> </a:t>
                      </a:r>
                      <a:r>
                        <a:rPr lang="en-US" sz="1200" dirty="0">
                          <a:latin typeface="Arial" panose="020B0604020202020204" pitchFamily="34" charset="0"/>
                          <a:ea typeface="Calibri" panose="020F0502020204030204" pitchFamily="34" charset="0"/>
                          <a:cs typeface="Arial" panose="020B0604020202020204" pitchFamily="34" charset="0"/>
                        </a:rPr>
                        <a:t>Entrepreneurship</a:t>
                      </a:r>
                      <a:endParaRPr lang="en-US" sz="1200" b="1" dirty="0">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8472305"/>
                  </a:ext>
                </a:extLst>
              </a:tr>
              <a:tr h="436452">
                <a:tc>
                  <a:txBody>
                    <a:bodyPr/>
                    <a:lstStyle/>
                    <a:p>
                      <a:endParaRPr lang="en-US" sz="1200" b="1">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panose="020B0604020202020204" pitchFamily="34" charset="0"/>
                          <a:cs typeface="Arial" panose="020B0604020202020204" pitchFamily="34" charset="0"/>
                        </a:rPr>
                        <a:t>Bridget Birmingham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panose="020B0604020202020204" pitchFamily="34" charset="0"/>
                          <a:cs typeface="Arial" panose="020B0604020202020204" pitchFamily="34" charset="0"/>
                        </a:rPr>
                        <a:t>Faculty Senate President</a:t>
                      </a:r>
                      <a:endParaRPr lang="en-US" sz="1200" b="1" dirty="0">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200" b="1">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ea typeface="Calibri" panose="020F0502020204030204" pitchFamily="34" charset="0"/>
                          <a:cs typeface="Arial" panose="020B0604020202020204" pitchFamily="34" charset="0"/>
                        </a:rPr>
                        <a:t>Matt Hauer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ea typeface="Calibri" panose="020F0502020204030204" pitchFamily="34" charset="0"/>
                          <a:cs typeface="Arial" panose="020B0604020202020204" pitchFamily="34" charset="0"/>
                        </a:rPr>
                        <a:t>Social Sci. </a:t>
                      </a:r>
                      <a:r>
                        <a:rPr lang="en-US" sz="1200" dirty="0">
                          <a:latin typeface="Arial" panose="020B0604020202020204" pitchFamily="34" charset="0"/>
                          <a:ea typeface="Calibri" panose="020F0502020204030204" pitchFamily="34" charset="0"/>
                          <a:cs typeface="Arial" panose="020B0604020202020204" pitchFamily="34" charset="0"/>
                        </a:rPr>
                        <a:t>&amp; Pub. Pol. </a:t>
                      </a:r>
                      <a:endParaRPr lang="en-US" sz="1200" b="1" dirty="0">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200" b="1">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Josh Newman </a:t>
                      </a:r>
                      <a:r>
                        <a:rPr lang="en-US" sz="1200" dirty="0">
                          <a:latin typeface="Arial" panose="020B0604020202020204" pitchFamily="34" charset="0"/>
                          <a:cs typeface="Arial" panose="020B0604020202020204" pitchFamily="34" charset="0"/>
                        </a:rPr>
                        <a:t>Education/HHS</a:t>
                      </a:r>
                      <a:endParaRPr lang="en-US" sz="1200" b="1" dirty="0">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5401780"/>
                  </a:ext>
                </a:extLst>
              </a:tr>
              <a:tr h="436452">
                <a:tc>
                  <a:txBody>
                    <a:bodyPr/>
                    <a:lstStyle/>
                    <a:p>
                      <a:endParaRPr lang="en-US" sz="1200" b="1">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panose="020B0604020202020204" pitchFamily="34" charset="0"/>
                          <a:ea typeface="Calibri" panose="020F0502020204030204" pitchFamily="34" charset="0"/>
                          <a:cs typeface="Arial" panose="020B0604020202020204" pitchFamily="34" charset="0"/>
                        </a:rPr>
                        <a:t>Patricia Born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panose="020B0604020202020204" pitchFamily="34" charset="0"/>
                          <a:ea typeface="Calibri" panose="020F0502020204030204" pitchFamily="34" charset="0"/>
                          <a:cs typeface="Arial" panose="020B0604020202020204" pitchFamily="34" charset="0"/>
                        </a:rPr>
                        <a:t>Business</a:t>
                      </a:r>
                      <a:endParaRPr lang="en-US" sz="1200" b="1" dirty="0">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200" b="1">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Roxanne Hughes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Arial" panose="020B0604020202020204" pitchFamily="34" charset="0"/>
                          <a:cs typeface="Arial" panose="020B0604020202020204" pitchFamily="34" charset="0"/>
                        </a:rPr>
                        <a:t>MagLab</a:t>
                      </a:r>
                      <a:endParaRPr lang="en-US" sz="1200" b="1" dirty="0">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200" b="1">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Yaacov </a:t>
                      </a:r>
                      <a:r>
                        <a:rPr lang="en-US" sz="1200" b="1" dirty="0" err="1">
                          <a:latin typeface="Arial" panose="020B0604020202020204" pitchFamily="34" charset="0"/>
                          <a:cs typeface="Arial" panose="020B0604020202020204" pitchFamily="34" charset="0"/>
                        </a:rPr>
                        <a:t>Petscher</a:t>
                      </a:r>
                      <a:r>
                        <a:rPr lang="en-US" sz="1200" b="1"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Social Work</a:t>
                      </a:r>
                      <a:endParaRPr lang="en-US" sz="1200" b="1" dirty="0">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00377674"/>
                  </a:ext>
                </a:extLst>
              </a:tr>
              <a:tr h="436452">
                <a:tc>
                  <a:txBody>
                    <a:bodyPr/>
                    <a:lstStyle/>
                    <a:p>
                      <a:endParaRPr lang="en-US" sz="1200" b="1">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panose="020B0604020202020204" pitchFamily="34" charset="0"/>
                          <a:cs typeface="Arial" panose="020B0604020202020204" pitchFamily="34" charset="0"/>
                        </a:rPr>
                        <a:t>Jennifer </a:t>
                      </a:r>
                      <a:r>
                        <a:rPr lang="en-US" sz="1200" b="1" dirty="0" err="1">
                          <a:solidFill>
                            <a:schemeClr val="tx1"/>
                          </a:solidFill>
                          <a:latin typeface="Arial" panose="020B0604020202020204" pitchFamily="34" charset="0"/>
                          <a:cs typeface="Arial" panose="020B0604020202020204" pitchFamily="34" charset="0"/>
                        </a:rPr>
                        <a:t>Copp</a:t>
                      </a:r>
                      <a:r>
                        <a:rPr lang="en-US" sz="1200" b="1" dirty="0">
                          <a:solidFill>
                            <a:schemeClr val="tx1"/>
                          </a:solidFill>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panose="020B0604020202020204" pitchFamily="34" charset="0"/>
                          <a:cs typeface="Arial" panose="020B0604020202020204" pitchFamily="34" charset="0"/>
                        </a:rPr>
                        <a:t>Criminology &amp; Criminal J.</a:t>
                      </a:r>
                      <a:endParaRPr lang="en-US" sz="1200" b="1" dirty="0">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200" b="1">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Katie Kehoe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Fine Arts</a:t>
                      </a:r>
                      <a:endParaRPr lang="en-US" sz="1200" b="1" dirty="0">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200" b="1">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Harrison Prosper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A&amp;S-Physics</a:t>
                      </a:r>
                      <a:endParaRPr lang="en-US" sz="1200" b="1" dirty="0">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5999166"/>
                  </a:ext>
                </a:extLst>
              </a:tr>
              <a:tr h="436452">
                <a:tc>
                  <a:txBody>
                    <a:bodyPr/>
                    <a:lstStyle/>
                    <a:p>
                      <a:endParaRPr lang="en-US" sz="1200" b="1">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panose="020B0604020202020204" pitchFamily="34" charset="0"/>
                          <a:cs typeface="Arial" panose="020B0604020202020204" pitchFamily="34" charset="0"/>
                        </a:rPr>
                        <a:t>Sarah </a:t>
                      </a:r>
                      <a:r>
                        <a:rPr lang="en-US" sz="1200" b="1" dirty="0" err="1">
                          <a:solidFill>
                            <a:schemeClr val="tx1"/>
                          </a:solidFill>
                          <a:latin typeface="Arial" panose="020B0604020202020204" pitchFamily="34" charset="0"/>
                          <a:cs typeface="Arial" panose="020B0604020202020204" pitchFamily="34" charset="0"/>
                        </a:rPr>
                        <a:t>Eyerly</a:t>
                      </a:r>
                      <a:r>
                        <a:rPr lang="en-US" sz="1200" b="1" dirty="0">
                          <a:solidFill>
                            <a:schemeClr val="tx1"/>
                          </a:solidFill>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panose="020B0604020202020204" pitchFamily="34" charset="0"/>
                          <a:cs typeface="Arial" panose="020B0604020202020204" pitchFamily="34" charset="0"/>
                        </a:rPr>
                        <a:t>Music</a:t>
                      </a:r>
                      <a:endParaRPr lang="en-US" sz="1200" b="1" dirty="0">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200" b="1">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ea typeface="Calibri" panose="020F0502020204030204" pitchFamily="34" charset="0"/>
                          <a:cs typeface="Arial" panose="020B0604020202020204" pitchFamily="34" charset="0"/>
                        </a:rPr>
                        <a:t>Richard Liang</a:t>
                      </a:r>
                      <a:r>
                        <a:rPr lang="en-US" sz="1200" b="1" dirty="0">
                          <a:effectLst/>
                          <a:latin typeface="Arial" panose="020B0604020202020204" pitchFamily="34" charset="0"/>
                          <a:ea typeface="Calibri" panose="020F0502020204030204" pitchFamily="34" charset="0"/>
                          <a:cs typeface="Arial" panose="020B0604020202020204" pitchFamily="34" charset="0"/>
                        </a:rPr>
                        <a:t> </a:t>
                      </a:r>
                      <a:r>
                        <a:rPr lang="en-US" sz="1200" dirty="0">
                          <a:latin typeface="Arial" panose="020B0604020202020204" pitchFamily="34" charset="0"/>
                          <a:ea typeface="Calibri" panose="020F0502020204030204" pitchFamily="34" charset="0"/>
                          <a:cs typeface="Arial" panose="020B0604020202020204" pitchFamily="34" charset="0"/>
                        </a:rPr>
                        <a:t>Engineering</a:t>
                      </a:r>
                      <a:endParaRPr lang="en-US" sz="1200" b="1" dirty="0">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200" b="1">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Gary Tyson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Arts &amp; Sci-Comp. Sci.</a:t>
                      </a:r>
                      <a:endParaRPr lang="en-US" sz="1200" b="1" dirty="0">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21553262"/>
                  </a:ext>
                </a:extLst>
              </a:tr>
              <a:tr h="436452">
                <a:tc>
                  <a:txBody>
                    <a:bodyPr/>
                    <a:lstStyle/>
                    <a:p>
                      <a:endParaRPr lang="en-US" sz="1200" b="1">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panose="020B0604020202020204" pitchFamily="34" charset="0"/>
                          <a:cs typeface="Arial" panose="020B0604020202020204" pitchFamily="34" charset="0"/>
                        </a:rPr>
                        <a:t>Debi </a:t>
                      </a:r>
                      <a:r>
                        <a:rPr lang="en-US" sz="1200" b="1" dirty="0" err="1">
                          <a:solidFill>
                            <a:schemeClr val="tx1"/>
                          </a:solidFill>
                          <a:latin typeface="Arial" panose="020B0604020202020204" pitchFamily="34" charset="0"/>
                          <a:cs typeface="Arial" panose="020B0604020202020204" pitchFamily="34" charset="0"/>
                        </a:rPr>
                        <a:t>Fadool</a:t>
                      </a:r>
                      <a:r>
                        <a:rPr lang="en-US" sz="1200" b="0" dirty="0">
                          <a:solidFill>
                            <a:schemeClr val="tx1"/>
                          </a:solidFill>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panose="020B0604020202020204" pitchFamily="34" charset="0"/>
                          <a:cs typeface="Arial" panose="020B0604020202020204" pitchFamily="34" charset="0"/>
                        </a:rPr>
                        <a:t>A&amp;S-Bio &amp; Postdoc Dir.</a:t>
                      </a:r>
                      <a:endParaRPr lang="en-US" sz="1200" b="1" dirty="0">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200" b="1">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Nathan Line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Hospitality</a:t>
                      </a:r>
                      <a:endParaRPr lang="en-US" sz="1200" b="1" dirty="0">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200" b="1">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Frankie Wong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Nursing</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48971276"/>
                  </a:ext>
                </a:extLst>
              </a:tr>
            </a:tbl>
          </a:graphicData>
        </a:graphic>
      </p:graphicFrame>
      <p:pic>
        <p:nvPicPr>
          <p:cNvPr id="6" name="Picture 5">
            <a:extLst>
              <a:ext uri="{FF2B5EF4-FFF2-40B4-BE49-F238E27FC236}">
                <a16:creationId xmlns:a16="http://schemas.microsoft.com/office/drawing/2014/main" id="{3462507B-BBCB-AC69-4387-A153EF171BD1}"/>
              </a:ext>
            </a:extLst>
          </p:cNvPr>
          <p:cNvPicPr>
            <a:picLocks noChangeAspect="1"/>
          </p:cNvPicPr>
          <p:nvPr/>
        </p:nvPicPr>
        <p:blipFill rotWithShape="1">
          <a:blip r:embed="rId3"/>
          <a:srcRect b="21397"/>
          <a:stretch/>
        </p:blipFill>
        <p:spPr>
          <a:xfrm>
            <a:off x="3469371" y="1303068"/>
            <a:ext cx="316327" cy="328761"/>
          </a:xfrm>
          <a:prstGeom prst="rect">
            <a:avLst/>
          </a:prstGeom>
        </p:spPr>
      </p:pic>
      <p:pic>
        <p:nvPicPr>
          <p:cNvPr id="7" name="Picture 6">
            <a:extLst>
              <a:ext uri="{FF2B5EF4-FFF2-40B4-BE49-F238E27FC236}">
                <a16:creationId xmlns:a16="http://schemas.microsoft.com/office/drawing/2014/main" id="{CD944E2D-11F8-99B9-565D-921E1830F7D5}"/>
              </a:ext>
            </a:extLst>
          </p:cNvPr>
          <p:cNvPicPr>
            <a:picLocks noChangeAspect="1"/>
          </p:cNvPicPr>
          <p:nvPr/>
        </p:nvPicPr>
        <p:blipFill>
          <a:blip r:embed="rId4"/>
          <a:stretch>
            <a:fillRect/>
          </a:stretch>
        </p:blipFill>
        <p:spPr>
          <a:xfrm>
            <a:off x="6185652" y="2632433"/>
            <a:ext cx="323376" cy="324097"/>
          </a:xfrm>
          <a:prstGeom prst="rect">
            <a:avLst/>
          </a:prstGeom>
        </p:spPr>
      </p:pic>
      <p:pic>
        <p:nvPicPr>
          <p:cNvPr id="8" name="Picture 7">
            <a:extLst>
              <a:ext uri="{FF2B5EF4-FFF2-40B4-BE49-F238E27FC236}">
                <a16:creationId xmlns:a16="http://schemas.microsoft.com/office/drawing/2014/main" id="{CF55ADF6-5C62-2210-568A-D3AE747E5119}"/>
              </a:ext>
            </a:extLst>
          </p:cNvPr>
          <p:cNvPicPr>
            <a:picLocks noChangeAspect="1"/>
          </p:cNvPicPr>
          <p:nvPr/>
        </p:nvPicPr>
        <p:blipFill rotWithShape="1">
          <a:blip r:embed="rId5"/>
          <a:srcRect t="8896" b="15977"/>
          <a:stretch/>
        </p:blipFill>
        <p:spPr>
          <a:xfrm>
            <a:off x="6183656" y="3899063"/>
            <a:ext cx="323377" cy="370388"/>
          </a:xfrm>
          <a:prstGeom prst="rect">
            <a:avLst/>
          </a:prstGeom>
        </p:spPr>
      </p:pic>
      <p:pic>
        <p:nvPicPr>
          <p:cNvPr id="9" name="Picture 8">
            <a:extLst>
              <a:ext uri="{FF2B5EF4-FFF2-40B4-BE49-F238E27FC236}">
                <a16:creationId xmlns:a16="http://schemas.microsoft.com/office/drawing/2014/main" id="{CDFD375A-1576-904C-A5CF-9A17D4EAF1D5}"/>
              </a:ext>
            </a:extLst>
          </p:cNvPr>
          <p:cNvPicPr>
            <a:picLocks noChangeAspect="1"/>
          </p:cNvPicPr>
          <p:nvPr/>
        </p:nvPicPr>
        <p:blipFill rotWithShape="1">
          <a:blip r:embed="rId6"/>
          <a:srcRect t="7712" b="26219"/>
          <a:stretch/>
        </p:blipFill>
        <p:spPr>
          <a:xfrm>
            <a:off x="6189746" y="4372495"/>
            <a:ext cx="330393" cy="328022"/>
          </a:xfrm>
          <a:prstGeom prst="rect">
            <a:avLst/>
          </a:prstGeom>
        </p:spPr>
      </p:pic>
      <p:pic>
        <p:nvPicPr>
          <p:cNvPr id="10" name="Picture 9">
            <a:extLst>
              <a:ext uri="{FF2B5EF4-FFF2-40B4-BE49-F238E27FC236}">
                <a16:creationId xmlns:a16="http://schemas.microsoft.com/office/drawing/2014/main" id="{30A8B91C-A43F-5828-84DF-417329351657}"/>
              </a:ext>
            </a:extLst>
          </p:cNvPr>
          <p:cNvPicPr>
            <a:picLocks noChangeAspect="1"/>
          </p:cNvPicPr>
          <p:nvPr/>
        </p:nvPicPr>
        <p:blipFill rotWithShape="1">
          <a:blip r:embed="rId7"/>
          <a:srcRect l="16275" t="6069" r="15305" b="15597"/>
          <a:stretch/>
        </p:blipFill>
        <p:spPr>
          <a:xfrm>
            <a:off x="3469371" y="2178762"/>
            <a:ext cx="322283" cy="317140"/>
          </a:xfrm>
          <a:prstGeom prst="rect">
            <a:avLst/>
          </a:prstGeom>
        </p:spPr>
      </p:pic>
      <p:pic>
        <p:nvPicPr>
          <p:cNvPr id="11" name="Picture 10">
            <a:extLst>
              <a:ext uri="{FF2B5EF4-FFF2-40B4-BE49-F238E27FC236}">
                <a16:creationId xmlns:a16="http://schemas.microsoft.com/office/drawing/2014/main" id="{D409513A-2368-FD5F-30AA-BE1BA7283C8B}"/>
              </a:ext>
            </a:extLst>
          </p:cNvPr>
          <p:cNvPicPr>
            <a:picLocks noChangeAspect="1"/>
          </p:cNvPicPr>
          <p:nvPr/>
        </p:nvPicPr>
        <p:blipFill rotWithShape="1">
          <a:blip r:embed="rId8"/>
          <a:srcRect l="19964" r="20078" b="21982"/>
          <a:stretch/>
        </p:blipFill>
        <p:spPr>
          <a:xfrm>
            <a:off x="651590" y="3929327"/>
            <a:ext cx="330658" cy="321035"/>
          </a:xfrm>
          <a:prstGeom prst="rect">
            <a:avLst/>
          </a:prstGeom>
        </p:spPr>
      </p:pic>
      <p:pic>
        <p:nvPicPr>
          <p:cNvPr id="12" name="Picture 11">
            <a:extLst>
              <a:ext uri="{FF2B5EF4-FFF2-40B4-BE49-F238E27FC236}">
                <a16:creationId xmlns:a16="http://schemas.microsoft.com/office/drawing/2014/main" id="{25DD4933-B57F-D8A5-91D3-CAB5CEA6A8E5}"/>
              </a:ext>
            </a:extLst>
          </p:cNvPr>
          <p:cNvPicPr>
            <a:picLocks noChangeAspect="1"/>
          </p:cNvPicPr>
          <p:nvPr/>
        </p:nvPicPr>
        <p:blipFill rotWithShape="1">
          <a:blip r:embed="rId9"/>
          <a:srcRect l="18488" t="9035" r="18216" b="25629"/>
          <a:stretch/>
        </p:blipFill>
        <p:spPr>
          <a:xfrm>
            <a:off x="651652" y="3492721"/>
            <a:ext cx="333125" cy="343861"/>
          </a:xfrm>
          <a:prstGeom prst="rect">
            <a:avLst/>
          </a:prstGeom>
        </p:spPr>
      </p:pic>
      <p:pic>
        <p:nvPicPr>
          <p:cNvPr id="13" name="Picture 12">
            <a:extLst>
              <a:ext uri="{FF2B5EF4-FFF2-40B4-BE49-F238E27FC236}">
                <a16:creationId xmlns:a16="http://schemas.microsoft.com/office/drawing/2014/main" id="{3A616C27-9FBE-FEF1-1959-71A8FFE832F8}"/>
              </a:ext>
            </a:extLst>
          </p:cNvPr>
          <p:cNvPicPr>
            <a:picLocks noChangeAspect="1"/>
          </p:cNvPicPr>
          <p:nvPr/>
        </p:nvPicPr>
        <p:blipFill>
          <a:blip r:embed="rId10"/>
          <a:stretch>
            <a:fillRect/>
          </a:stretch>
        </p:blipFill>
        <p:spPr>
          <a:xfrm>
            <a:off x="3456937" y="2606722"/>
            <a:ext cx="328761" cy="328761"/>
          </a:xfrm>
          <a:prstGeom prst="rect">
            <a:avLst/>
          </a:prstGeom>
        </p:spPr>
      </p:pic>
      <p:pic>
        <p:nvPicPr>
          <p:cNvPr id="14" name="Picture 13">
            <a:extLst>
              <a:ext uri="{FF2B5EF4-FFF2-40B4-BE49-F238E27FC236}">
                <a16:creationId xmlns:a16="http://schemas.microsoft.com/office/drawing/2014/main" id="{6209D485-84B3-0253-AD07-D5B021D0D40C}"/>
              </a:ext>
            </a:extLst>
          </p:cNvPr>
          <p:cNvPicPr>
            <a:picLocks noChangeAspect="1"/>
          </p:cNvPicPr>
          <p:nvPr/>
        </p:nvPicPr>
        <p:blipFill rotWithShape="1">
          <a:blip r:embed="rId11"/>
          <a:srcRect t="963" b="12367"/>
          <a:stretch/>
        </p:blipFill>
        <p:spPr>
          <a:xfrm>
            <a:off x="649860" y="3043096"/>
            <a:ext cx="329743" cy="356879"/>
          </a:xfrm>
          <a:prstGeom prst="rect">
            <a:avLst/>
          </a:prstGeom>
        </p:spPr>
      </p:pic>
      <p:pic>
        <p:nvPicPr>
          <p:cNvPr id="15" name="Picture 14">
            <a:extLst>
              <a:ext uri="{FF2B5EF4-FFF2-40B4-BE49-F238E27FC236}">
                <a16:creationId xmlns:a16="http://schemas.microsoft.com/office/drawing/2014/main" id="{D0AE51DF-6D18-D962-B8DC-874C6462F28B}"/>
              </a:ext>
            </a:extLst>
          </p:cNvPr>
          <p:cNvPicPr>
            <a:picLocks noChangeAspect="1"/>
          </p:cNvPicPr>
          <p:nvPr/>
        </p:nvPicPr>
        <p:blipFill rotWithShape="1">
          <a:blip r:embed="rId12"/>
          <a:srcRect l="24167" t="11725" r="22371" b="12136"/>
          <a:stretch/>
        </p:blipFill>
        <p:spPr>
          <a:xfrm>
            <a:off x="651811" y="2180479"/>
            <a:ext cx="338129" cy="321035"/>
          </a:xfrm>
          <a:prstGeom prst="rect">
            <a:avLst/>
          </a:prstGeom>
        </p:spPr>
      </p:pic>
      <p:pic>
        <p:nvPicPr>
          <p:cNvPr id="16" name="Picture 15">
            <a:extLst>
              <a:ext uri="{FF2B5EF4-FFF2-40B4-BE49-F238E27FC236}">
                <a16:creationId xmlns:a16="http://schemas.microsoft.com/office/drawing/2014/main" id="{70954CC2-9AA5-7AD9-1EA6-5C66CA85D073}"/>
              </a:ext>
            </a:extLst>
          </p:cNvPr>
          <p:cNvPicPr>
            <a:picLocks noChangeAspect="1"/>
          </p:cNvPicPr>
          <p:nvPr/>
        </p:nvPicPr>
        <p:blipFill rotWithShape="1">
          <a:blip r:embed="rId13"/>
          <a:srcRect l="24617" r="28501" b="44241"/>
          <a:stretch/>
        </p:blipFill>
        <p:spPr>
          <a:xfrm>
            <a:off x="6185652" y="2145428"/>
            <a:ext cx="323376" cy="384603"/>
          </a:xfrm>
          <a:prstGeom prst="rect">
            <a:avLst/>
          </a:prstGeom>
        </p:spPr>
      </p:pic>
      <p:pic>
        <p:nvPicPr>
          <p:cNvPr id="17" name="Picture 16">
            <a:extLst>
              <a:ext uri="{FF2B5EF4-FFF2-40B4-BE49-F238E27FC236}">
                <a16:creationId xmlns:a16="http://schemas.microsoft.com/office/drawing/2014/main" id="{F7428927-3868-DAF3-5F02-CABFEB8F7E3B}"/>
              </a:ext>
            </a:extLst>
          </p:cNvPr>
          <p:cNvPicPr>
            <a:picLocks noChangeAspect="1"/>
          </p:cNvPicPr>
          <p:nvPr/>
        </p:nvPicPr>
        <p:blipFill rotWithShape="1">
          <a:blip r:embed="rId14"/>
          <a:srcRect b="12218"/>
          <a:stretch/>
        </p:blipFill>
        <p:spPr>
          <a:xfrm>
            <a:off x="3477918" y="3899291"/>
            <a:ext cx="307780" cy="364739"/>
          </a:xfrm>
          <a:prstGeom prst="rect">
            <a:avLst/>
          </a:prstGeom>
        </p:spPr>
      </p:pic>
      <p:pic>
        <p:nvPicPr>
          <p:cNvPr id="18" name="Picture 17">
            <a:extLst>
              <a:ext uri="{FF2B5EF4-FFF2-40B4-BE49-F238E27FC236}">
                <a16:creationId xmlns:a16="http://schemas.microsoft.com/office/drawing/2014/main" id="{7E7A4667-0981-9BB2-943B-36BB251220DC}"/>
              </a:ext>
            </a:extLst>
          </p:cNvPr>
          <p:cNvPicPr>
            <a:picLocks noChangeAspect="1"/>
          </p:cNvPicPr>
          <p:nvPr/>
        </p:nvPicPr>
        <p:blipFill rotWithShape="1">
          <a:blip r:embed="rId15"/>
          <a:srcRect l="5681" t="3100" r="6373" b="6636"/>
          <a:stretch/>
        </p:blipFill>
        <p:spPr>
          <a:xfrm>
            <a:off x="633783" y="1295334"/>
            <a:ext cx="335392" cy="344229"/>
          </a:xfrm>
          <a:prstGeom prst="rect">
            <a:avLst/>
          </a:prstGeom>
        </p:spPr>
      </p:pic>
      <p:pic>
        <p:nvPicPr>
          <p:cNvPr id="19" name="Picture 18">
            <a:extLst>
              <a:ext uri="{FF2B5EF4-FFF2-40B4-BE49-F238E27FC236}">
                <a16:creationId xmlns:a16="http://schemas.microsoft.com/office/drawing/2014/main" id="{AD36D7B8-991A-6E79-61D5-1C18447DA00E}"/>
              </a:ext>
            </a:extLst>
          </p:cNvPr>
          <p:cNvPicPr>
            <a:picLocks noChangeAspect="1"/>
          </p:cNvPicPr>
          <p:nvPr/>
        </p:nvPicPr>
        <p:blipFill>
          <a:blip r:embed="rId16"/>
          <a:stretch>
            <a:fillRect/>
          </a:stretch>
        </p:blipFill>
        <p:spPr>
          <a:xfrm>
            <a:off x="636736" y="1735605"/>
            <a:ext cx="343861" cy="343861"/>
          </a:xfrm>
          <a:prstGeom prst="rect">
            <a:avLst/>
          </a:prstGeom>
        </p:spPr>
      </p:pic>
      <p:pic>
        <p:nvPicPr>
          <p:cNvPr id="20" name="Picture 19">
            <a:extLst>
              <a:ext uri="{FF2B5EF4-FFF2-40B4-BE49-F238E27FC236}">
                <a16:creationId xmlns:a16="http://schemas.microsoft.com/office/drawing/2014/main" id="{090F6C14-E155-ABFD-DDAE-0C6B40CDF1EF}"/>
              </a:ext>
            </a:extLst>
          </p:cNvPr>
          <p:cNvPicPr>
            <a:picLocks noChangeAspect="1"/>
          </p:cNvPicPr>
          <p:nvPr/>
        </p:nvPicPr>
        <p:blipFill rotWithShape="1">
          <a:blip r:embed="rId17"/>
          <a:srcRect l="31346" t="856" r="26726" b="36030"/>
          <a:stretch/>
        </p:blipFill>
        <p:spPr>
          <a:xfrm>
            <a:off x="6186003" y="1307125"/>
            <a:ext cx="330393" cy="330959"/>
          </a:xfrm>
          <a:prstGeom prst="rect">
            <a:avLst/>
          </a:prstGeom>
        </p:spPr>
      </p:pic>
      <p:pic>
        <p:nvPicPr>
          <p:cNvPr id="21" name="Picture 20">
            <a:extLst>
              <a:ext uri="{FF2B5EF4-FFF2-40B4-BE49-F238E27FC236}">
                <a16:creationId xmlns:a16="http://schemas.microsoft.com/office/drawing/2014/main" id="{6723BA8D-1D62-4C20-A598-66263699387B}"/>
              </a:ext>
            </a:extLst>
          </p:cNvPr>
          <p:cNvPicPr>
            <a:picLocks noChangeAspect="1"/>
          </p:cNvPicPr>
          <p:nvPr/>
        </p:nvPicPr>
        <p:blipFill rotWithShape="1">
          <a:blip r:embed="rId18"/>
          <a:srcRect l="31845" t="7544" r="9748" b="33800"/>
          <a:stretch/>
        </p:blipFill>
        <p:spPr>
          <a:xfrm>
            <a:off x="6183747" y="3060213"/>
            <a:ext cx="325192" cy="326587"/>
          </a:xfrm>
          <a:prstGeom prst="rect">
            <a:avLst/>
          </a:prstGeom>
        </p:spPr>
      </p:pic>
      <p:pic>
        <p:nvPicPr>
          <p:cNvPr id="22" name="Picture 21">
            <a:extLst>
              <a:ext uri="{FF2B5EF4-FFF2-40B4-BE49-F238E27FC236}">
                <a16:creationId xmlns:a16="http://schemas.microsoft.com/office/drawing/2014/main" id="{C5B2CD61-1F5F-C23E-6A57-36258FC6B10A}"/>
              </a:ext>
            </a:extLst>
          </p:cNvPr>
          <p:cNvPicPr>
            <a:picLocks noChangeAspect="1"/>
          </p:cNvPicPr>
          <p:nvPr/>
        </p:nvPicPr>
        <p:blipFill rotWithShape="1">
          <a:blip r:embed="rId19"/>
          <a:srcRect l="30253" t="13476" r="26599" b="56519"/>
          <a:stretch/>
        </p:blipFill>
        <p:spPr>
          <a:xfrm>
            <a:off x="3449434" y="4348754"/>
            <a:ext cx="343766" cy="358586"/>
          </a:xfrm>
          <a:prstGeom prst="rect">
            <a:avLst/>
          </a:prstGeom>
        </p:spPr>
      </p:pic>
      <p:pic>
        <p:nvPicPr>
          <p:cNvPr id="23" name="Picture 22">
            <a:extLst>
              <a:ext uri="{FF2B5EF4-FFF2-40B4-BE49-F238E27FC236}">
                <a16:creationId xmlns:a16="http://schemas.microsoft.com/office/drawing/2014/main" id="{72B3901C-A7DD-5EA5-BD99-E1862444766D}"/>
              </a:ext>
            </a:extLst>
          </p:cNvPr>
          <p:cNvPicPr>
            <a:picLocks noChangeAspect="1"/>
          </p:cNvPicPr>
          <p:nvPr/>
        </p:nvPicPr>
        <p:blipFill rotWithShape="1">
          <a:blip r:embed="rId20"/>
          <a:srcRect l="31620" t="9931" r="22756" b="42517"/>
          <a:stretch/>
        </p:blipFill>
        <p:spPr>
          <a:xfrm>
            <a:off x="6189438" y="1734192"/>
            <a:ext cx="324240" cy="337019"/>
          </a:xfrm>
          <a:prstGeom prst="rect">
            <a:avLst/>
          </a:prstGeom>
        </p:spPr>
      </p:pic>
      <p:pic>
        <p:nvPicPr>
          <p:cNvPr id="25" name="Picture 24">
            <a:extLst>
              <a:ext uri="{FF2B5EF4-FFF2-40B4-BE49-F238E27FC236}">
                <a16:creationId xmlns:a16="http://schemas.microsoft.com/office/drawing/2014/main" id="{721E90DC-1DC3-207B-15CF-E3F03E6B4501}"/>
              </a:ext>
            </a:extLst>
          </p:cNvPr>
          <p:cNvPicPr>
            <a:picLocks noChangeAspect="1"/>
          </p:cNvPicPr>
          <p:nvPr/>
        </p:nvPicPr>
        <p:blipFill rotWithShape="1">
          <a:blip r:embed="rId21"/>
          <a:srcRect l="24752" t="9964" r="23390" b="47304"/>
          <a:stretch/>
        </p:blipFill>
        <p:spPr>
          <a:xfrm>
            <a:off x="3469981" y="1706795"/>
            <a:ext cx="315717" cy="390255"/>
          </a:xfrm>
          <a:prstGeom prst="rect">
            <a:avLst/>
          </a:prstGeom>
        </p:spPr>
      </p:pic>
      <p:sp>
        <p:nvSpPr>
          <p:cNvPr id="28" name="TextBox 27">
            <a:extLst>
              <a:ext uri="{FF2B5EF4-FFF2-40B4-BE49-F238E27FC236}">
                <a16:creationId xmlns:a16="http://schemas.microsoft.com/office/drawing/2014/main" id="{1E93C1FB-B4E4-D50A-9D32-F4A3318B04CD}"/>
              </a:ext>
            </a:extLst>
          </p:cNvPr>
          <p:cNvSpPr txBox="1"/>
          <p:nvPr/>
        </p:nvSpPr>
        <p:spPr>
          <a:xfrm>
            <a:off x="541370" y="4689918"/>
            <a:ext cx="2403285" cy="207749"/>
          </a:xfrm>
          <a:prstGeom prst="rect">
            <a:avLst/>
          </a:prstGeom>
          <a:noFill/>
        </p:spPr>
        <p:txBody>
          <a:bodyPr wrap="square" rtlCol="0">
            <a:spAutoFit/>
          </a:bodyPr>
          <a:lstStyle/>
          <a:p>
            <a:pPr defTabSz="342900">
              <a:defRPr/>
            </a:pPr>
            <a:r>
              <a:rPr lang="en-US" sz="750" dirty="0">
                <a:solidFill>
                  <a:srgbClr val="CEB888"/>
                </a:solidFill>
                <a:latin typeface="Arial" panose="020B0604020202020204" pitchFamily="34" charset="0"/>
                <a:cs typeface="Arial" panose="020B0604020202020204" pitchFamily="34" charset="0"/>
              </a:rPr>
              <a:t>*members representing overarching areas</a:t>
            </a:r>
          </a:p>
        </p:txBody>
      </p:sp>
      <p:pic>
        <p:nvPicPr>
          <p:cNvPr id="29" name="Picture 28">
            <a:extLst>
              <a:ext uri="{FF2B5EF4-FFF2-40B4-BE49-F238E27FC236}">
                <a16:creationId xmlns:a16="http://schemas.microsoft.com/office/drawing/2014/main" id="{1CF75418-9CF1-8534-5EF9-E14FB02BD162}"/>
              </a:ext>
            </a:extLst>
          </p:cNvPr>
          <p:cNvPicPr>
            <a:picLocks noChangeAspect="1"/>
          </p:cNvPicPr>
          <p:nvPr/>
        </p:nvPicPr>
        <p:blipFill rotWithShape="1">
          <a:blip r:embed="rId22"/>
          <a:srcRect l="19397" t="9724" r="23205" b="44470"/>
          <a:stretch/>
        </p:blipFill>
        <p:spPr>
          <a:xfrm>
            <a:off x="636736" y="4343638"/>
            <a:ext cx="344711" cy="356879"/>
          </a:xfrm>
          <a:prstGeom prst="rect">
            <a:avLst/>
          </a:prstGeom>
        </p:spPr>
      </p:pic>
      <p:pic>
        <p:nvPicPr>
          <p:cNvPr id="30" name="Picture 29">
            <a:extLst>
              <a:ext uri="{FF2B5EF4-FFF2-40B4-BE49-F238E27FC236}">
                <a16:creationId xmlns:a16="http://schemas.microsoft.com/office/drawing/2014/main" id="{FE64DA24-949D-191E-06FF-134E56705A22}"/>
              </a:ext>
            </a:extLst>
          </p:cNvPr>
          <p:cNvPicPr>
            <a:picLocks noChangeAspect="1"/>
          </p:cNvPicPr>
          <p:nvPr/>
        </p:nvPicPr>
        <p:blipFill rotWithShape="1">
          <a:blip r:embed="rId23"/>
          <a:srcRect l="21939" t="3555" r="15245" b="27073"/>
          <a:stretch/>
        </p:blipFill>
        <p:spPr>
          <a:xfrm>
            <a:off x="649860" y="2603372"/>
            <a:ext cx="337470" cy="369254"/>
          </a:xfrm>
          <a:prstGeom prst="rect">
            <a:avLst/>
          </a:prstGeom>
        </p:spPr>
      </p:pic>
      <p:pic>
        <p:nvPicPr>
          <p:cNvPr id="31" name="Picture 30">
            <a:extLst>
              <a:ext uri="{FF2B5EF4-FFF2-40B4-BE49-F238E27FC236}">
                <a16:creationId xmlns:a16="http://schemas.microsoft.com/office/drawing/2014/main" id="{121A9339-6561-F950-BA0D-739B4711EF1F}"/>
              </a:ext>
            </a:extLst>
          </p:cNvPr>
          <p:cNvPicPr>
            <a:picLocks noChangeAspect="1"/>
          </p:cNvPicPr>
          <p:nvPr/>
        </p:nvPicPr>
        <p:blipFill rotWithShape="1">
          <a:blip r:embed="rId24"/>
          <a:srcRect l="18547" t="9319" r="30866" b="43539"/>
          <a:stretch/>
        </p:blipFill>
        <p:spPr>
          <a:xfrm>
            <a:off x="6183747" y="3462391"/>
            <a:ext cx="325192" cy="370388"/>
          </a:xfrm>
          <a:prstGeom prst="rect">
            <a:avLst/>
          </a:prstGeom>
        </p:spPr>
      </p:pic>
      <p:pic>
        <p:nvPicPr>
          <p:cNvPr id="24" name="Picture 23">
            <a:extLst>
              <a:ext uri="{FF2B5EF4-FFF2-40B4-BE49-F238E27FC236}">
                <a16:creationId xmlns:a16="http://schemas.microsoft.com/office/drawing/2014/main" id="{7DF50BD2-0FBB-9D58-D901-DD39E64556D9}"/>
              </a:ext>
            </a:extLst>
          </p:cNvPr>
          <p:cNvPicPr>
            <a:picLocks noChangeAspect="1"/>
          </p:cNvPicPr>
          <p:nvPr/>
        </p:nvPicPr>
        <p:blipFill rotWithShape="1">
          <a:blip r:embed="rId25"/>
          <a:srcRect l="27786" t="8299" r="32715" b="31682"/>
          <a:stretch/>
        </p:blipFill>
        <p:spPr>
          <a:xfrm>
            <a:off x="3469474" y="3492721"/>
            <a:ext cx="316224" cy="317140"/>
          </a:xfrm>
          <a:prstGeom prst="rect">
            <a:avLst/>
          </a:prstGeom>
        </p:spPr>
      </p:pic>
      <p:pic>
        <p:nvPicPr>
          <p:cNvPr id="26" name="Picture 25">
            <a:extLst>
              <a:ext uri="{FF2B5EF4-FFF2-40B4-BE49-F238E27FC236}">
                <a16:creationId xmlns:a16="http://schemas.microsoft.com/office/drawing/2014/main" id="{BF3808F6-0EDA-D162-F5F4-D05DEB4DDA7A}"/>
              </a:ext>
            </a:extLst>
          </p:cNvPr>
          <p:cNvPicPr>
            <a:picLocks noChangeAspect="1"/>
          </p:cNvPicPr>
          <p:nvPr/>
        </p:nvPicPr>
        <p:blipFill rotWithShape="1">
          <a:blip r:embed="rId26"/>
          <a:srcRect l="27275" t="5830" r="27797" b="52723"/>
          <a:stretch/>
        </p:blipFill>
        <p:spPr>
          <a:xfrm>
            <a:off x="3475937" y="3074647"/>
            <a:ext cx="315717" cy="304358"/>
          </a:xfrm>
          <a:prstGeom prst="rect">
            <a:avLst/>
          </a:prstGeom>
        </p:spPr>
      </p:pic>
      <p:sp>
        <p:nvSpPr>
          <p:cNvPr id="35" name="Title 1">
            <a:extLst>
              <a:ext uri="{FF2B5EF4-FFF2-40B4-BE49-F238E27FC236}">
                <a16:creationId xmlns:a16="http://schemas.microsoft.com/office/drawing/2014/main" id="{AB53ED73-9B52-B4BA-9248-9E4507DC9041}"/>
              </a:ext>
            </a:extLst>
          </p:cNvPr>
          <p:cNvSpPr txBox="1">
            <a:spLocks/>
          </p:cNvSpPr>
          <p:nvPr/>
        </p:nvSpPr>
        <p:spPr>
          <a:xfrm>
            <a:off x="844061" y="621842"/>
            <a:ext cx="7060223" cy="43079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defRPr/>
            </a:pPr>
            <a:r>
              <a:rPr lang="en-US" sz="3000" b="1" dirty="0">
                <a:solidFill>
                  <a:srgbClr val="782F40"/>
                </a:solidFill>
                <a:latin typeface="Arial" panose="020B0604020202020204" pitchFamily="34" charset="0"/>
                <a:cs typeface="Arial" panose="020B0604020202020204" pitchFamily="34" charset="0"/>
              </a:rPr>
              <a:t>ASPIRE </a:t>
            </a:r>
            <a:r>
              <a:rPr lang="en-US" sz="3000" dirty="0">
                <a:solidFill>
                  <a:srgbClr val="782F40"/>
                </a:solidFill>
                <a:latin typeface="Arial" panose="020B0604020202020204" pitchFamily="34" charset="0"/>
                <a:cs typeface="Arial" panose="020B0604020202020204" pitchFamily="34" charset="0"/>
              </a:rPr>
              <a:t>COMMITTEE MEMBERS</a:t>
            </a:r>
          </a:p>
        </p:txBody>
      </p:sp>
      <p:cxnSp>
        <p:nvCxnSpPr>
          <p:cNvPr id="36" name="Straight Connector 35">
            <a:extLst>
              <a:ext uri="{FF2B5EF4-FFF2-40B4-BE49-F238E27FC236}">
                <a16:creationId xmlns:a16="http://schemas.microsoft.com/office/drawing/2014/main" id="{0D6A9568-E50C-EC8D-99E0-040EE5BE8DB8}"/>
              </a:ext>
            </a:extLst>
          </p:cNvPr>
          <p:cNvCxnSpPr>
            <a:cxnSpLocks/>
          </p:cNvCxnSpPr>
          <p:nvPr/>
        </p:nvCxnSpPr>
        <p:spPr>
          <a:xfrm flipH="1" flipV="1">
            <a:off x="1" y="1132211"/>
            <a:ext cx="6945923" cy="7037"/>
          </a:xfrm>
          <a:prstGeom prst="line">
            <a:avLst/>
          </a:prstGeom>
          <a:ln w="889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2658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580C73-9E14-5D25-5F4F-1D3F4DDFDC5B}"/>
              </a:ext>
            </a:extLst>
          </p:cNvPr>
          <p:cNvSpPr>
            <a:spLocks noGrp="1"/>
          </p:cNvSpPr>
          <p:nvPr>
            <p:ph idx="1"/>
          </p:nvPr>
        </p:nvSpPr>
        <p:spPr>
          <a:xfrm>
            <a:off x="692346" y="688133"/>
            <a:ext cx="4405631" cy="1140205"/>
          </a:xfrm>
        </p:spPr>
        <p:txBody>
          <a:bodyPr>
            <a:normAutofit fontScale="92500" lnSpcReduction="10000"/>
          </a:bodyPr>
          <a:lstStyle/>
          <a:p>
            <a:pPr marL="0" indent="0">
              <a:buNone/>
            </a:pPr>
            <a:r>
              <a:rPr lang="en-US" sz="8100" b="1" dirty="0">
                <a:solidFill>
                  <a:schemeClr val="accent5"/>
                </a:solidFill>
                <a:latin typeface="Arial Black" panose="020B0604020202020204" pitchFamily="34" charset="0"/>
                <a:cs typeface="Arial Black" panose="020B0604020202020204" pitchFamily="34" charset="0"/>
              </a:rPr>
              <a:t>4</a:t>
            </a:r>
            <a:r>
              <a:rPr lang="en-US" sz="3000" b="1" dirty="0">
                <a:solidFill>
                  <a:schemeClr val="accent5"/>
                </a:solidFill>
                <a:latin typeface="Arial Black" panose="020B0604020202020204" pitchFamily="34" charset="0"/>
                <a:cs typeface="Arial Black" panose="020B0604020202020204" pitchFamily="34" charset="0"/>
              </a:rPr>
              <a:t> </a:t>
            </a:r>
            <a:r>
              <a:rPr lang="en-US" sz="2700" dirty="0">
                <a:solidFill>
                  <a:schemeClr val="tx1">
                    <a:lumMod val="95000"/>
                    <a:lumOff val="5000"/>
                  </a:schemeClr>
                </a:solidFill>
                <a:latin typeface="Arial" panose="020B0604020202020204" pitchFamily="34" charset="0"/>
                <a:cs typeface="Arial" panose="020B0604020202020204" pitchFamily="34" charset="0"/>
              </a:rPr>
              <a:t>Teams</a:t>
            </a:r>
            <a:r>
              <a:rPr lang="en-US" sz="8100" dirty="0">
                <a:solidFill>
                  <a:schemeClr val="accent5"/>
                </a:solidFill>
                <a:latin typeface="Arial" panose="020B0604020202020204" pitchFamily="34" charset="0"/>
                <a:cs typeface="Arial" panose="020B0604020202020204" pitchFamily="34" charset="0"/>
              </a:rPr>
              <a:t> </a:t>
            </a:r>
            <a:r>
              <a:rPr lang="en-US" sz="8100" b="1" dirty="0">
                <a:solidFill>
                  <a:schemeClr val="accent5"/>
                </a:solidFill>
                <a:latin typeface="Arial Black" panose="020B0604020202020204" pitchFamily="34" charset="0"/>
                <a:cs typeface="Arial Black" panose="020B0604020202020204" pitchFamily="34" charset="0"/>
              </a:rPr>
              <a:t>5</a:t>
            </a:r>
            <a:r>
              <a:rPr lang="en-US" sz="2925" dirty="0">
                <a:latin typeface="Arial" panose="020B0604020202020204" pitchFamily="34" charset="0"/>
                <a:cs typeface="Arial" panose="020B0604020202020204" pitchFamily="34" charset="0"/>
              </a:rPr>
              <a:t> Topics</a:t>
            </a:r>
          </a:p>
          <a:p>
            <a:pPr marL="0" indent="0" algn="ctr">
              <a:buNone/>
            </a:pPr>
            <a:endParaRPr lang="en-US" sz="2925" dirty="0">
              <a:solidFill>
                <a:srgbClr val="782F4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0AC3D1B-3F4B-32AD-F4E9-0EE0B2F06D25}"/>
              </a:ext>
            </a:extLst>
          </p:cNvPr>
          <p:cNvSpPr txBox="1"/>
          <p:nvPr/>
        </p:nvSpPr>
        <p:spPr>
          <a:xfrm>
            <a:off x="1337156" y="1917892"/>
            <a:ext cx="7156939" cy="2733184"/>
          </a:xfrm>
          <a:prstGeom prst="rect">
            <a:avLst/>
          </a:prstGeom>
          <a:noFill/>
        </p:spPr>
        <p:txBody>
          <a:bodyPr wrap="square">
            <a:spAutoFit/>
          </a:bodyPr>
          <a:lstStyle/>
          <a:p>
            <a:pPr defTabSz="342900">
              <a:lnSpc>
                <a:spcPct val="150000"/>
              </a:lnSpc>
              <a:defRPr/>
            </a:pPr>
            <a:r>
              <a:rPr lang="en-US" sz="1200" dirty="0">
                <a:solidFill>
                  <a:prstClr val="black"/>
                </a:solidFill>
                <a:latin typeface="Arial" panose="020B0604020202020204" pitchFamily="34" charset="0"/>
                <a:cs typeface="Arial" panose="020B0604020202020204" pitchFamily="34" charset="0"/>
              </a:rPr>
              <a:t>Each team will address the same 5 topics:</a:t>
            </a:r>
          </a:p>
          <a:p>
            <a:pPr marL="385763" indent="-385763" defTabSz="342900">
              <a:lnSpc>
                <a:spcPct val="150000"/>
              </a:lnSpc>
              <a:buFont typeface="+mj-lt"/>
              <a:buAutoNum type="arabicPeriod"/>
              <a:defRPr/>
            </a:pPr>
            <a:r>
              <a:rPr lang="en-US" sz="2100" b="1" dirty="0">
                <a:solidFill>
                  <a:schemeClr val="accent1"/>
                </a:solidFill>
                <a:latin typeface="Arial" panose="020B0604020202020204" pitchFamily="34" charset="0"/>
                <a:ea typeface="Calibri" panose="020F0502020204030204" pitchFamily="34" charset="0"/>
                <a:cs typeface="Times New Roman" panose="02020603050405020304" pitchFamily="18" charset="0"/>
              </a:rPr>
              <a:t>People       </a:t>
            </a:r>
          </a:p>
          <a:p>
            <a:pPr marL="385763" indent="-385763" defTabSz="342900">
              <a:lnSpc>
                <a:spcPct val="150000"/>
              </a:lnSpc>
              <a:buFont typeface="+mj-lt"/>
              <a:buAutoNum type="arabicPeriod"/>
              <a:defRPr/>
            </a:pPr>
            <a:r>
              <a:rPr lang="en-US" sz="2100" b="1" dirty="0">
                <a:solidFill>
                  <a:schemeClr val="accent1"/>
                </a:solidFill>
                <a:latin typeface="Arial" panose="020B0604020202020204" pitchFamily="34" charset="0"/>
                <a:ea typeface="Calibri" panose="020F0502020204030204" pitchFamily="34" charset="0"/>
                <a:cs typeface="Times New Roman" panose="02020603050405020304" pitchFamily="18" charset="0"/>
              </a:rPr>
              <a:t>Partnerships &amp; Innovation</a:t>
            </a:r>
          </a:p>
          <a:p>
            <a:pPr marL="385763" indent="-385763" defTabSz="342900">
              <a:lnSpc>
                <a:spcPct val="150000"/>
              </a:lnSpc>
              <a:buFont typeface="+mj-lt"/>
              <a:buAutoNum type="arabicPeriod"/>
              <a:defRPr/>
            </a:pPr>
            <a:r>
              <a:rPr lang="en-US" sz="2100" b="1" dirty="0">
                <a:solidFill>
                  <a:schemeClr val="accent1"/>
                </a:solidFill>
                <a:latin typeface="Arial" panose="020B0604020202020204" pitchFamily="34" charset="0"/>
                <a:ea typeface="Calibri" panose="020F0502020204030204" pitchFamily="34" charset="0"/>
                <a:cs typeface="Times New Roman" panose="02020603050405020304" pitchFamily="18" charset="0"/>
              </a:rPr>
              <a:t>Grand Challenges</a:t>
            </a:r>
          </a:p>
          <a:p>
            <a:pPr marL="385763" indent="-385763" defTabSz="342900">
              <a:lnSpc>
                <a:spcPct val="150000"/>
              </a:lnSpc>
              <a:buFont typeface="+mj-lt"/>
              <a:buAutoNum type="arabicPeriod"/>
              <a:defRPr/>
            </a:pPr>
            <a:r>
              <a:rPr lang="en-US" sz="2100" b="1" dirty="0">
                <a:solidFill>
                  <a:schemeClr val="accent1"/>
                </a:solidFill>
                <a:latin typeface="Arial" panose="020B0604020202020204" pitchFamily="34" charset="0"/>
                <a:ea typeface="Calibri" panose="020F0502020204030204" pitchFamily="34" charset="0"/>
                <a:cs typeface="Times New Roman" panose="02020603050405020304" pitchFamily="18" charset="0"/>
              </a:rPr>
              <a:t>Infrastructure        </a:t>
            </a:r>
          </a:p>
          <a:p>
            <a:pPr marL="385763" indent="-385763" defTabSz="342900">
              <a:lnSpc>
                <a:spcPct val="150000"/>
              </a:lnSpc>
              <a:buFont typeface="+mj-lt"/>
              <a:buAutoNum type="arabicPeriod"/>
              <a:defRPr/>
            </a:pPr>
            <a:r>
              <a:rPr lang="en-US" sz="2100" b="1" dirty="0">
                <a:solidFill>
                  <a:schemeClr val="accent1"/>
                </a:solidFill>
                <a:latin typeface="Arial" panose="020B0604020202020204" pitchFamily="34" charset="0"/>
                <a:ea typeface="Calibri" panose="020F0502020204030204" pitchFamily="34" charset="0"/>
                <a:cs typeface="Times New Roman" panose="02020603050405020304" pitchFamily="18" charset="0"/>
              </a:rPr>
              <a:t>Scholarship &amp; Excellence</a:t>
            </a:r>
            <a:endParaRPr lang="en-US" sz="2100" dirty="0">
              <a:solidFill>
                <a:schemeClr val="accent1"/>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5519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3EF8A80-79D8-5D3D-5F88-E03A0583AE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1789" y="132643"/>
            <a:ext cx="8582741" cy="5215929"/>
          </a:xfrm>
          <a:prstGeom prst="rect">
            <a:avLst/>
          </a:prstGeom>
        </p:spPr>
      </p:pic>
      <p:sp>
        <p:nvSpPr>
          <p:cNvPr id="4" name="Oval 3">
            <a:extLst>
              <a:ext uri="{FF2B5EF4-FFF2-40B4-BE49-F238E27FC236}">
                <a16:creationId xmlns:a16="http://schemas.microsoft.com/office/drawing/2014/main" id="{1D4AC2FC-E5ED-44E3-345F-DD8EE04D61C1}"/>
              </a:ext>
            </a:extLst>
          </p:cNvPr>
          <p:cNvSpPr/>
          <p:nvPr/>
        </p:nvSpPr>
        <p:spPr>
          <a:xfrm>
            <a:off x="3573018" y="246888"/>
            <a:ext cx="2366010" cy="925830"/>
          </a:xfrm>
          <a:prstGeom prst="ellipse">
            <a:avLst/>
          </a:prstGeom>
          <a:noFill/>
          <a:ln w="539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77132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834F05-B293-9442-B06C-7A45DA460ACD}"/>
              </a:ext>
            </a:extLst>
          </p:cNvPr>
          <p:cNvSpPr/>
          <p:nvPr/>
        </p:nvSpPr>
        <p:spPr>
          <a:xfrm>
            <a:off x="0" y="4540111"/>
            <a:ext cx="9144000" cy="603389"/>
          </a:xfrm>
          <a:prstGeom prst="rect">
            <a:avLst/>
          </a:prstGeom>
          <a:solidFill>
            <a:srgbClr val="782F40"/>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descr="A logo of a university&#10;&#10;Description automatically generated">
            <a:extLst>
              <a:ext uri="{FF2B5EF4-FFF2-40B4-BE49-F238E27FC236}">
                <a16:creationId xmlns:a16="http://schemas.microsoft.com/office/drawing/2014/main" id="{089B7BCD-92F5-50A5-68D7-C8A839EC88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430" y="4437235"/>
            <a:ext cx="809140" cy="809140"/>
          </a:xfrm>
          <a:prstGeom prst="rect">
            <a:avLst/>
          </a:prstGeom>
        </p:spPr>
      </p:pic>
      <p:sp>
        <p:nvSpPr>
          <p:cNvPr id="10" name="Title 9">
            <a:extLst>
              <a:ext uri="{FF2B5EF4-FFF2-40B4-BE49-F238E27FC236}">
                <a16:creationId xmlns:a16="http://schemas.microsoft.com/office/drawing/2014/main" id="{4EEF838F-645C-D4CA-F60E-6ACCD0ABCC41}"/>
              </a:ext>
            </a:extLst>
          </p:cNvPr>
          <p:cNvSpPr>
            <a:spLocks noGrp="1"/>
          </p:cNvSpPr>
          <p:nvPr>
            <p:ph type="title" idx="4294967295"/>
          </p:nvPr>
        </p:nvSpPr>
        <p:spPr>
          <a:xfrm>
            <a:off x="0" y="436725"/>
            <a:ext cx="9299542" cy="993775"/>
          </a:xfrm>
        </p:spPr>
        <p:txBody>
          <a:bodyPr>
            <a:normAutofit fontScale="90000"/>
          </a:bodyPr>
          <a:lstStyle/>
          <a:p>
            <a:r>
              <a:rPr lang="en-US" dirty="0"/>
              <a:t>Upcoming CRC Deadlines (2023-2024)</a:t>
            </a:r>
          </a:p>
        </p:txBody>
      </p:sp>
      <p:sp>
        <p:nvSpPr>
          <p:cNvPr id="11" name="Content Placeholder 10">
            <a:extLst>
              <a:ext uri="{FF2B5EF4-FFF2-40B4-BE49-F238E27FC236}">
                <a16:creationId xmlns:a16="http://schemas.microsoft.com/office/drawing/2014/main" id="{FCB35027-611B-4B64-24C6-DD2D0D77C64B}"/>
              </a:ext>
            </a:extLst>
          </p:cNvPr>
          <p:cNvSpPr>
            <a:spLocks noGrp="1"/>
          </p:cNvSpPr>
          <p:nvPr>
            <p:ph idx="4294967295"/>
          </p:nvPr>
        </p:nvSpPr>
        <p:spPr>
          <a:xfrm>
            <a:off x="224080" y="1442875"/>
            <a:ext cx="7886700" cy="3263900"/>
          </a:xfrm>
        </p:spPr>
        <p:txBody>
          <a:bodyPr>
            <a:normAutofit fontScale="62500" lnSpcReduction="20000"/>
          </a:bodyPr>
          <a:lstStyle/>
          <a:p>
            <a:r>
              <a:rPr lang="en-US" dirty="0"/>
              <a:t>First Year Assistant Professor (FYAP) </a:t>
            </a:r>
            <a:r>
              <a:rPr lang="en-US" dirty="0">
                <a:solidFill>
                  <a:srgbClr val="782F40"/>
                </a:solidFill>
              </a:rPr>
              <a:t>October 26</a:t>
            </a:r>
          </a:p>
          <a:p>
            <a:r>
              <a:rPr lang="en-US" dirty="0"/>
              <a:t>Small Grant Program (SGP) </a:t>
            </a:r>
            <a:r>
              <a:rPr lang="en-US" dirty="0">
                <a:solidFill>
                  <a:srgbClr val="782F40"/>
                </a:solidFill>
              </a:rPr>
              <a:t>November 30</a:t>
            </a:r>
          </a:p>
          <a:p>
            <a:r>
              <a:rPr lang="en-US" dirty="0"/>
              <a:t>Honorary Awards:</a:t>
            </a:r>
          </a:p>
          <a:p>
            <a:pPr lvl="1"/>
            <a:r>
              <a:rPr lang="en-US" dirty="0"/>
              <a:t>Distinguished Research Professor (DRP) Award</a:t>
            </a:r>
          </a:p>
          <a:p>
            <a:pPr lvl="1"/>
            <a:r>
              <a:rPr lang="en-US" dirty="0"/>
              <a:t>Developing Scholar Award (DSA)</a:t>
            </a:r>
          </a:p>
          <a:p>
            <a:pPr lvl="1"/>
            <a:r>
              <a:rPr lang="en-US" dirty="0"/>
              <a:t>Developing Specialized Faculty (DSF) Award		</a:t>
            </a:r>
          </a:p>
          <a:p>
            <a:pPr lvl="1"/>
            <a:r>
              <a:rPr lang="en-US" dirty="0"/>
              <a:t>Distinguished University Scholar (DUS) Award</a:t>
            </a:r>
          </a:p>
          <a:p>
            <a:pPr lvl="1"/>
            <a:r>
              <a:rPr lang="en-US" dirty="0"/>
              <a:t>Arts &amp; Humanities Program Enhancement Grant (AHPEG) </a:t>
            </a:r>
            <a:r>
              <a:rPr lang="en-US" dirty="0">
                <a:solidFill>
                  <a:srgbClr val="782F40"/>
                </a:solidFill>
              </a:rPr>
              <a:t>February 8</a:t>
            </a:r>
          </a:p>
          <a:p>
            <a:pPr lvl="1"/>
            <a:r>
              <a:rPr lang="fr-FR" dirty="0"/>
              <a:t>Equipment &amp; Infrastructure Enhancement Grant (EIEG) </a:t>
            </a:r>
            <a:r>
              <a:rPr lang="en-US" dirty="0">
                <a:solidFill>
                  <a:srgbClr val="782F40"/>
                </a:solidFill>
              </a:rPr>
              <a:t>February 29</a:t>
            </a:r>
          </a:p>
          <a:p>
            <a:pPr lvl="1"/>
            <a:r>
              <a:rPr lang="en-US" dirty="0"/>
              <a:t>Seed Program  </a:t>
            </a:r>
            <a:r>
              <a:rPr lang="en-US" dirty="0">
                <a:solidFill>
                  <a:srgbClr val="782F40"/>
                </a:solidFill>
              </a:rPr>
              <a:t>February 29</a:t>
            </a:r>
          </a:p>
          <a:p>
            <a:pPr lvl="1"/>
            <a:endParaRPr lang="en-US" dirty="0"/>
          </a:p>
        </p:txBody>
      </p:sp>
      <p:sp>
        <p:nvSpPr>
          <p:cNvPr id="12" name="Right Brace 11">
            <a:extLst>
              <a:ext uri="{FF2B5EF4-FFF2-40B4-BE49-F238E27FC236}">
                <a16:creationId xmlns:a16="http://schemas.microsoft.com/office/drawing/2014/main" id="{34A85065-CAB6-8A88-D3B9-32E1897432A6}"/>
              </a:ext>
            </a:extLst>
          </p:cNvPr>
          <p:cNvSpPr/>
          <p:nvPr/>
        </p:nvSpPr>
        <p:spPr>
          <a:xfrm>
            <a:off x="5579269" y="2349104"/>
            <a:ext cx="178594" cy="994172"/>
          </a:xfrm>
          <a:prstGeom prst="rightBrace">
            <a:avLst/>
          </a:prstGeom>
          <a:ln w="44450"/>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sp>
        <p:nvSpPr>
          <p:cNvPr id="13" name="TextBox 12">
            <a:extLst>
              <a:ext uri="{FF2B5EF4-FFF2-40B4-BE49-F238E27FC236}">
                <a16:creationId xmlns:a16="http://schemas.microsoft.com/office/drawing/2014/main" id="{69F1431F-7043-7A0E-B6C1-51760ED47AC5}"/>
              </a:ext>
            </a:extLst>
          </p:cNvPr>
          <p:cNvSpPr txBox="1"/>
          <p:nvPr/>
        </p:nvSpPr>
        <p:spPr>
          <a:xfrm>
            <a:off x="5579269" y="2653782"/>
            <a:ext cx="2330990" cy="369332"/>
          </a:xfrm>
          <a:prstGeom prst="rect">
            <a:avLst/>
          </a:prstGeom>
          <a:noFill/>
        </p:spPr>
        <p:txBody>
          <a:bodyPr wrap="square" rtlCol="0">
            <a:spAutoFit/>
          </a:bodyPr>
          <a:lstStyle/>
          <a:p>
            <a:pPr lvl="1"/>
            <a:r>
              <a:rPr lang="en-US" dirty="0">
                <a:solidFill>
                  <a:srgbClr val="782F40"/>
                </a:solidFill>
              </a:rPr>
              <a:t>January 26</a:t>
            </a:r>
          </a:p>
        </p:txBody>
      </p:sp>
    </p:spTree>
    <p:extLst>
      <p:ext uri="{BB962C8B-B14F-4D97-AF65-F5344CB8AC3E}">
        <p14:creationId xmlns:p14="http://schemas.microsoft.com/office/powerpoint/2010/main" val="1379460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834F05-B293-9442-B06C-7A45DA460ACD}"/>
              </a:ext>
            </a:extLst>
          </p:cNvPr>
          <p:cNvSpPr/>
          <p:nvPr/>
        </p:nvSpPr>
        <p:spPr>
          <a:xfrm>
            <a:off x="0" y="4540111"/>
            <a:ext cx="9144000" cy="603389"/>
          </a:xfrm>
          <a:prstGeom prst="rect">
            <a:avLst/>
          </a:prstGeom>
          <a:solidFill>
            <a:srgbClr val="782F40"/>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https://www.research.fsu.edu/research-offices/ord/events/</a:t>
            </a:r>
          </a:p>
        </p:txBody>
      </p:sp>
      <p:sp>
        <p:nvSpPr>
          <p:cNvPr id="3" name="Title 2">
            <a:extLst>
              <a:ext uri="{FF2B5EF4-FFF2-40B4-BE49-F238E27FC236}">
                <a16:creationId xmlns:a16="http://schemas.microsoft.com/office/drawing/2014/main" id="{16369276-BC65-1409-E39D-9FFCC619E017}"/>
              </a:ext>
            </a:extLst>
          </p:cNvPr>
          <p:cNvSpPr>
            <a:spLocks noGrp="1"/>
          </p:cNvSpPr>
          <p:nvPr>
            <p:ph type="title"/>
          </p:nvPr>
        </p:nvSpPr>
        <p:spPr>
          <a:xfrm>
            <a:off x="518474" y="509095"/>
            <a:ext cx="8229600" cy="729154"/>
          </a:xfrm>
        </p:spPr>
        <p:txBody>
          <a:bodyPr>
            <a:normAutofit fontScale="90000"/>
          </a:bodyPr>
          <a:lstStyle/>
          <a:p>
            <a:r>
              <a:rPr lang="en-US" b="1" dirty="0"/>
              <a:t>Upcoming Workshops</a:t>
            </a:r>
          </a:p>
        </p:txBody>
      </p:sp>
      <p:sp>
        <p:nvSpPr>
          <p:cNvPr id="5" name="Content Placeholder 4">
            <a:extLst>
              <a:ext uri="{FF2B5EF4-FFF2-40B4-BE49-F238E27FC236}">
                <a16:creationId xmlns:a16="http://schemas.microsoft.com/office/drawing/2014/main" id="{F41BA725-18AE-160D-7717-7FF706C5A93D}"/>
              </a:ext>
            </a:extLst>
          </p:cNvPr>
          <p:cNvSpPr>
            <a:spLocks noGrp="1"/>
          </p:cNvSpPr>
          <p:nvPr>
            <p:ph idx="1"/>
          </p:nvPr>
        </p:nvSpPr>
        <p:spPr>
          <a:xfrm>
            <a:off x="595656" y="1144723"/>
            <a:ext cx="7886700" cy="2263067"/>
          </a:xfrm>
        </p:spPr>
        <p:txBody>
          <a:bodyPr>
            <a:normAutofit fontScale="85000" lnSpcReduction="20000"/>
          </a:bodyPr>
          <a:lstStyle/>
          <a:p>
            <a:r>
              <a:rPr lang="en-US" sz="2000" dirty="0"/>
              <a:t>Next Month:</a:t>
            </a:r>
          </a:p>
          <a:p>
            <a:pPr lvl="1"/>
            <a:r>
              <a:rPr lang="en-US" sz="2000" b="1" dirty="0"/>
              <a:t>How to Fund a Research Center- </a:t>
            </a:r>
            <a:r>
              <a:rPr lang="en-US" sz="2000" dirty="0"/>
              <a:t>Tuesday, November 14 | 1:00 - 2:30pm</a:t>
            </a:r>
          </a:p>
          <a:p>
            <a:r>
              <a:rPr lang="en-US" sz="2000" dirty="0"/>
              <a:t>Later this Semester: </a:t>
            </a:r>
          </a:p>
          <a:p>
            <a:pPr lvl="1"/>
            <a:r>
              <a:rPr lang="en-US" sz="2000" b="1" dirty="0"/>
              <a:t>NEA Grants for Arts Projects</a:t>
            </a:r>
            <a:r>
              <a:rPr lang="en-US" sz="2000" dirty="0"/>
              <a:t> program workshop.  NEA’s largest funding program, with funding opportunities in 15 different arts disciplines.</a:t>
            </a:r>
          </a:p>
          <a:p>
            <a:r>
              <a:rPr lang="en-US" sz="2000" dirty="0"/>
              <a:t>January:</a:t>
            </a:r>
          </a:p>
          <a:p>
            <a:pPr lvl="1"/>
            <a:r>
              <a:rPr lang="en-US" sz="2000" b="1" dirty="0"/>
              <a:t>DOD Medical Research Programs Webinar</a:t>
            </a:r>
          </a:p>
        </p:txBody>
      </p:sp>
      <p:pic>
        <p:nvPicPr>
          <p:cNvPr id="6" name="Picture 5">
            <a:extLst>
              <a:ext uri="{FF2B5EF4-FFF2-40B4-BE49-F238E27FC236}">
                <a16:creationId xmlns:a16="http://schemas.microsoft.com/office/drawing/2014/main" id="{8AAE856A-063E-5B96-46CA-1A609E26D2BC}"/>
              </a:ext>
            </a:extLst>
          </p:cNvPr>
          <p:cNvPicPr>
            <a:picLocks noChangeAspect="1"/>
          </p:cNvPicPr>
          <p:nvPr/>
        </p:nvPicPr>
        <p:blipFill>
          <a:blip r:embed="rId3"/>
          <a:stretch>
            <a:fillRect/>
          </a:stretch>
        </p:blipFill>
        <p:spPr>
          <a:xfrm>
            <a:off x="1809155" y="3407790"/>
            <a:ext cx="5525690" cy="1288820"/>
          </a:xfrm>
          <a:prstGeom prst="rect">
            <a:avLst/>
          </a:prstGeom>
        </p:spPr>
      </p:pic>
    </p:spTree>
    <p:extLst>
      <p:ext uri="{BB962C8B-B14F-4D97-AF65-F5344CB8AC3E}">
        <p14:creationId xmlns:p14="http://schemas.microsoft.com/office/powerpoint/2010/main" val="1201841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2">
            <a:extLst>
              <a:ext uri="{FF2B5EF4-FFF2-40B4-BE49-F238E27FC236}">
                <a16:creationId xmlns:a16="http://schemas.microsoft.com/office/drawing/2014/main" id="{89BC9863-8C8C-B78F-E3B1-3E8CABC8D44C}"/>
              </a:ext>
            </a:extLst>
          </p:cNvPr>
          <p:cNvGraphicFramePr>
            <a:graphicFrameLocks noGrp="1"/>
          </p:cNvGraphicFramePr>
          <p:nvPr>
            <p:extLst>
              <p:ext uri="{D42A27DB-BD31-4B8C-83A1-F6EECF244321}">
                <p14:modId xmlns:p14="http://schemas.microsoft.com/office/powerpoint/2010/main" val="266040146"/>
              </p:ext>
            </p:extLst>
          </p:nvPr>
        </p:nvGraphicFramePr>
        <p:xfrm>
          <a:off x="779656" y="894551"/>
          <a:ext cx="8123768" cy="1371600"/>
        </p:xfrm>
        <a:graphic>
          <a:graphicData uri="http://schemas.openxmlformats.org/drawingml/2006/table">
            <a:tbl>
              <a:tblPr firstRow="1" bandRow="1">
                <a:tableStyleId>{0660B408-B3CF-4A94-85FC-2B1E0A45F4A2}</a:tableStyleId>
              </a:tblPr>
              <a:tblGrid>
                <a:gridCol w="1700407">
                  <a:extLst>
                    <a:ext uri="{9D8B030D-6E8A-4147-A177-3AD203B41FA5}">
                      <a16:colId xmlns:a16="http://schemas.microsoft.com/office/drawing/2014/main" val="2924446996"/>
                    </a:ext>
                  </a:extLst>
                </a:gridCol>
                <a:gridCol w="2105094">
                  <a:extLst>
                    <a:ext uri="{9D8B030D-6E8A-4147-A177-3AD203B41FA5}">
                      <a16:colId xmlns:a16="http://schemas.microsoft.com/office/drawing/2014/main" val="3484900718"/>
                    </a:ext>
                  </a:extLst>
                </a:gridCol>
                <a:gridCol w="2065623">
                  <a:extLst>
                    <a:ext uri="{9D8B030D-6E8A-4147-A177-3AD203B41FA5}">
                      <a16:colId xmlns:a16="http://schemas.microsoft.com/office/drawing/2014/main" val="3081869591"/>
                    </a:ext>
                  </a:extLst>
                </a:gridCol>
                <a:gridCol w="2252644">
                  <a:extLst>
                    <a:ext uri="{9D8B030D-6E8A-4147-A177-3AD203B41FA5}">
                      <a16:colId xmlns:a16="http://schemas.microsoft.com/office/drawing/2014/main" val="2152067135"/>
                    </a:ext>
                  </a:extLst>
                </a:gridCol>
              </a:tblGrid>
              <a:tr h="449036">
                <a:tc>
                  <a:txBody>
                    <a:bodyPr/>
                    <a:lstStyle/>
                    <a:p>
                      <a:pPr algn="ctr"/>
                      <a:r>
                        <a:rPr lang="en-US" sz="2400" b="1" dirty="0"/>
                        <a:t>Fiscal Year</a:t>
                      </a:r>
                      <a:endParaRPr lang="en-US" sz="2400" b="1" dirty="0">
                        <a:latin typeface="Tahoma" panose="020B0604030504040204" pitchFamily="34" charset="0"/>
                        <a:ea typeface="Tahoma" panose="020B0604030504040204" pitchFamily="34" charset="0"/>
                        <a:cs typeface="Tahoma" panose="020B0604030504040204" pitchFamily="34" charset="0"/>
                      </a:endParaRPr>
                    </a:p>
                  </a:txBody>
                  <a:tcPr>
                    <a:solidFill>
                      <a:schemeClr val="tx2">
                        <a:lumMod val="75000"/>
                      </a:schemeClr>
                    </a:solidFill>
                  </a:tcPr>
                </a:tc>
                <a:tc>
                  <a:txBody>
                    <a:bodyPr/>
                    <a:lstStyle/>
                    <a:p>
                      <a:pPr algn="ctr"/>
                      <a:r>
                        <a:rPr lang="en-US" sz="2400" b="1" dirty="0"/>
                        <a:t>Proposals</a:t>
                      </a:r>
                      <a:endParaRPr lang="en-US" sz="2400" b="1" dirty="0">
                        <a:latin typeface="Tahoma" panose="020B0604030504040204" pitchFamily="34" charset="0"/>
                        <a:ea typeface="Tahoma" panose="020B0604030504040204" pitchFamily="34" charset="0"/>
                        <a:cs typeface="Tahoma" panose="020B0604030504040204" pitchFamily="34" charset="0"/>
                      </a:endParaRPr>
                    </a:p>
                  </a:txBody>
                  <a:tcPr>
                    <a:solidFill>
                      <a:schemeClr val="tx2">
                        <a:lumMod val="75000"/>
                      </a:schemeClr>
                    </a:solidFill>
                  </a:tcPr>
                </a:tc>
                <a:tc>
                  <a:txBody>
                    <a:bodyPr/>
                    <a:lstStyle/>
                    <a:p>
                      <a:pPr algn="ctr"/>
                      <a:r>
                        <a:rPr lang="en-US" sz="2400" b="1" dirty="0"/>
                        <a:t>Awards</a:t>
                      </a:r>
                      <a:endParaRPr lang="en-US" sz="2400" b="1" dirty="0">
                        <a:latin typeface="Tahoma" panose="020B0604030504040204" pitchFamily="34" charset="0"/>
                        <a:ea typeface="Tahoma" panose="020B0604030504040204" pitchFamily="34" charset="0"/>
                        <a:cs typeface="Tahoma" panose="020B0604030504040204" pitchFamily="34" charset="0"/>
                      </a:endParaRPr>
                    </a:p>
                  </a:txBody>
                  <a:tcPr>
                    <a:solidFill>
                      <a:schemeClr val="tx2">
                        <a:lumMod val="75000"/>
                      </a:schemeClr>
                    </a:solidFill>
                  </a:tcPr>
                </a:tc>
                <a:tc>
                  <a:txBody>
                    <a:bodyPr/>
                    <a:lstStyle/>
                    <a:p>
                      <a:pPr algn="ctr"/>
                      <a:r>
                        <a:rPr lang="en-US" sz="2400" b="1" dirty="0"/>
                        <a:t>Expenditures</a:t>
                      </a:r>
                      <a:endParaRPr lang="en-US" sz="2400" b="1" dirty="0">
                        <a:latin typeface="Tahoma" panose="020B0604030504040204" pitchFamily="34" charset="0"/>
                        <a:ea typeface="Tahoma" panose="020B0604030504040204" pitchFamily="34" charset="0"/>
                        <a:cs typeface="Tahoma" panose="020B0604030504040204" pitchFamily="34" charset="0"/>
                      </a:endParaRPr>
                    </a:p>
                  </a:txBody>
                  <a:tcPr>
                    <a:solidFill>
                      <a:schemeClr val="tx2">
                        <a:lumMod val="75000"/>
                      </a:schemeClr>
                    </a:solidFill>
                  </a:tcPr>
                </a:tc>
                <a:extLst>
                  <a:ext uri="{0D108BD9-81ED-4DB2-BD59-A6C34878D82A}">
                    <a16:rowId xmlns:a16="http://schemas.microsoft.com/office/drawing/2014/main" val="421316585"/>
                  </a:ext>
                </a:extLst>
              </a:tr>
              <a:tr h="228600">
                <a:tc>
                  <a:txBody>
                    <a:bodyPr/>
                    <a:lstStyle/>
                    <a:p>
                      <a:pPr algn="ctr"/>
                      <a:r>
                        <a:rPr lang="en-US" sz="2400" b="0" dirty="0">
                          <a:latin typeface="+mn-lt"/>
                        </a:rPr>
                        <a:t>2022 </a:t>
                      </a:r>
                      <a:endParaRPr lang="en-US" sz="2400" b="0" dirty="0">
                        <a:latin typeface="+mn-lt"/>
                        <a:ea typeface="Tahoma" panose="020B0604030504040204" pitchFamily="34" charset="0"/>
                        <a:cs typeface="Tahoma" panose="020B0604030504040204" pitchFamily="34" charset="0"/>
                      </a:endParaRPr>
                    </a:p>
                  </a:txBody>
                  <a:tcPr/>
                </a:tc>
                <a:tc>
                  <a:txBody>
                    <a:bodyPr/>
                    <a:lstStyle/>
                    <a:p>
                      <a:pPr algn="ctr"/>
                      <a:r>
                        <a:rPr lang="en-US" sz="2400" b="0" dirty="0">
                          <a:latin typeface="+mn-lt"/>
                        </a:rPr>
                        <a:t>$730.3M</a:t>
                      </a:r>
                      <a:endParaRPr lang="en-US" sz="2400" b="0" dirty="0">
                        <a:latin typeface="+mn-lt"/>
                        <a:ea typeface="Tahoma" panose="020B0604030504040204" pitchFamily="34" charset="0"/>
                        <a:cs typeface="Tahoma" panose="020B0604030504040204" pitchFamily="34" charset="0"/>
                      </a:endParaRPr>
                    </a:p>
                  </a:txBody>
                  <a:tcPr/>
                </a:tc>
                <a:tc>
                  <a:txBody>
                    <a:bodyPr/>
                    <a:lstStyle/>
                    <a:p>
                      <a:pPr algn="ctr"/>
                      <a:r>
                        <a:rPr lang="en-US" sz="2400" b="0" dirty="0">
                          <a:latin typeface="+mn-lt"/>
                        </a:rPr>
                        <a:t>$287.3M</a:t>
                      </a:r>
                      <a:endParaRPr lang="en-US" sz="2400" b="0" dirty="0">
                        <a:latin typeface="+mn-lt"/>
                        <a:ea typeface="Tahoma" panose="020B0604030504040204" pitchFamily="34" charset="0"/>
                        <a:cs typeface="Tahoma" panose="020B0604030504040204" pitchFamily="34" charset="0"/>
                      </a:endParaRPr>
                    </a:p>
                  </a:txBody>
                  <a:tcPr/>
                </a:tc>
                <a:tc>
                  <a:txBody>
                    <a:bodyPr/>
                    <a:lstStyle/>
                    <a:p>
                      <a:pPr algn="ctr"/>
                      <a:r>
                        <a:rPr lang="en-US" sz="2400" b="0" dirty="0">
                          <a:latin typeface="+mn-lt"/>
                        </a:rPr>
                        <a:t>$356M</a:t>
                      </a:r>
                      <a:endParaRPr lang="en-US" sz="2400" b="0" dirty="0">
                        <a:latin typeface="+mn-lt"/>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505543825"/>
                  </a:ext>
                </a:extLst>
              </a:tr>
              <a:tr h="228600">
                <a:tc>
                  <a:txBody>
                    <a:bodyPr/>
                    <a:lstStyle/>
                    <a:p>
                      <a:pPr algn="ctr"/>
                      <a:r>
                        <a:rPr lang="en-US" sz="2400" b="0" dirty="0">
                          <a:latin typeface="+mn-lt"/>
                          <a:ea typeface="Tahoma" panose="020B0604030504040204" pitchFamily="34" charset="0"/>
                          <a:cs typeface="Tahoma" panose="020B0604030504040204" pitchFamily="34" charset="0"/>
                        </a:rPr>
                        <a:t>2023</a:t>
                      </a:r>
                    </a:p>
                  </a:txBody>
                  <a:tcPr/>
                </a:tc>
                <a:tc>
                  <a:txBody>
                    <a:bodyPr/>
                    <a:lstStyle/>
                    <a:p>
                      <a:pPr algn="ctr"/>
                      <a:r>
                        <a:rPr lang="en-US" sz="2400" b="0" dirty="0">
                          <a:latin typeface="+mn-lt"/>
                          <a:ea typeface="Tahoma" panose="020B0604030504040204" pitchFamily="34" charset="0"/>
                          <a:cs typeface="Tahoma" panose="020B0604030504040204" pitchFamily="34" charset="0"/>
                        </a:rPr>
                        <a:t>$873.6M</a:t>
                      </a:r>
                    </a:p>
                  </a:txBody>
                  <a:tcPr/>
                </a:tc>
                <a:tc>
                  <a:txBody>
                    <a:bodyPr/>
                    <a:lstStyle/>
                    <a:p>
                      <a:pPr algn="ctr"/>
                      <a:r>
                        <a:rPr lang="en-US" sz="2400" b="0" dirty="0">
                          <a:latin typeface="+mn-lt"/>
                          <a:ea typeface="Tahoma" panose="020B0604030504040204" pitchFamily="34" charset="0"/>
                          <a:cs typeface="Tahoma" panose="020B0604030504040204" pitchFamily="34" charset="0"/>
                        </a:rPr>
                        <a:t>$301.9M</a:t>
                      </a:r>
                    </a:p>
                  </a:txBody>
                  <a:tcPr/>
                </a:tc>
                <a:tc>
                  <a:txBody>
                    <a:bodyPr/>
                    <a:lstStyle/>
                    <a:p>
                      <a:pPr algn="ctr"/>
                      <a:r>
                        <a:rPr lang="en-US" sz="2400" b="0" dirty="0">
                          <a:latin typeface="+mn-lt"/>
                          <a:ea typeface="Tahoma" panose="020B0604030504040204" pitchFamily="34" charset="0"/>
                          <a:cs typeface="Tahoma" panose="020B0604030504040204" pitchFamily="34" charset="0"/>
                        </a:rPr>
                        <a:t>TBD</a:t>
                      </a:r>
                    </a:p>
                  </a:txBody>
                  <a:tcPr/>
                </a:tc>
                <a:extLst>
                  <a:ext uri="{0D108BD9-81ED-4DB2-BD59-A6C34878D82A}">
                    <a16:rowId xmlns:a16="http://schemas.microsoft.com/office/drawing/2014/main" val="3358596428"/>
                  </a:ext>
                </a:extLst>
              </a:tr>
            </a:tbl>
          </a:graphicData>
        </a:graphic>
      </p:graphicFrame>
      <p:pic>
        <p:nvPicPr>
          <p:cNvPr id="14" name="Picture 13">
            <a:extLst>
              <a:ext uri="{FF2B5EF4-FFF2-40B4-BE49-F238E27FC236}">
                <a16:creationId xmlns:a16="http://schemas.microsoft.com/office/drawing/2014/main" id="{9F95C10C-FF64-4B19-1C93-6A29DBEE0C34}"/>
              </a:ext>
            </a:extLst>
          </p:cNvPr>
          <p:cNvPicPr>
            <a:picLocks noChangeAspect="1"/>
          </p:cNvPicPr>
          <p:nvPr/>
        </p:nvPicPr>
        <p:blipFill>
          <a:blip r:embed="rId3"/>
          <a:stretch>
            <a:fillRect/>
          </a:stretch>
        </p:blipFill>
        <p:spPr>
          <a:xfrm>
            <a:off x="625555" y="2507740"/>
            <a:ext cx="2551879" cy="1703379"/>
          </a:xfrm>
          <a:prstGeom prst="rect">
            <a:avLst/>
          </a:prstGeom>
          <a:noFill/>
        </p:spPr>
      </p:pic>
      <p:sp>
        <p:nvSpPr>
          <p:cNvPr id="16" name="TextBox 15">
            <a:extLst>
              <a:ext uri="{FF2B5EF4-FFF2-40B4-BE49-F238E27FC236}">
                <a16:creationId xmlns:a16="http://schemas.microsoft.com/office/drawing/2014/main" id="{90F1A3C5-C0D2-1E16-42F4-EA1AB4531ED8}"/>
              </a:ext>
            </a:extLst>
          </p:cNvPr>
          <p:cNvSpPr txBox="1"/>
          <p:nvPr/>
        </p:nvSpPr>
        <p:spPr>
          <a:xfrm>
            <a:off x="492629" y="4127179"/>
            <a:ext cx="2799117" cy="923330"/>
          </a:xfrm>
          <a:prstGeom prst="rect">
            <a:avLst/>
          </a:prstGeom>
          <a:noFill/>
        </p:spPr>
        <p:txBody>
          <a:bodyPr wrap="square">
            <a:spAutoFit/>
          </a:bodyPr>
          <a:lstStyle/>
          <a:p>
            <a:pPr algn="ctr"/>
            <a:r>
              <a:rPr lang="en-US" dirty="0">
                <a:latin typeface="+mn-lt"/>
              </a:rPr>
              <a:t>$72.7M NIH grant to lead an adolescent HIV clinical trial network! </a:t>
            </a:r>
            <a:endParaRPr lang="en-US" dirty="0"/>
          </a:p>
        </p:txBody>
      </p:sp>
      <p:pic>
        <p:nvPicPr>
          <p:cNvPr id="17" name="Picture 16">
            <a:extLst>
              <a:ext uri="{FF2B5EF4-FFF2-40B4-BE49-F238E27FC236}">
                <a16:creationId xmlns:a16="http://schemas.microsoft.com/office/drawing/2014/main" id="{28C2928E-8895-F613-0F68-856C1BAA2BFD}"/>
              </a:ext>
            </a:extLst>
          </p:cNvPr>
          <p:cNvPicPr>
            <a:picLocks noChangeAspect="1"/>
          </p:cNvPicPr>
          <p:nvPr/>
        </p:nvPicPr>
        <p:blipFill>
          <a:blip r:embed="rId4"/>
          <a:stretch>
            <a:fillRect/>
          </a:stretch>
        </p:blipFill>
        <p:spPr>
          <a:xfrm>
            <a:off x="3594883" y="3359429"/>
            <a:ext cx="2295322" cy="1670994"/>
          </a:xfrm>
          <a:prstGeom prst="rect">
            <a:avLst/>
          </a:prstGeom>
        </p:spPr>
      </p:pic>
      <p:sp>
        <p:nvSpPr>
          <p:cNvPr id="18" name="TextBox 17">
            <a:extLst>
              <a:ext uri="{FF2B5EF4-FFF2-40B4-BE49-F238E27FC236}">
                <a16:creationId xmlns:a16="http://schemas.microsoft.com/office/drawing/2014/main" id="{E6DBA8F0-1BC7-0819-0BD1-A2B1FA67EA0D}"/>
              </a:ext>
            </a:extLst>
          </p:cNvPr>
          <p:cNvSpPr txBox="1"/>
          <p:nvPr/>
        </p:nvSpPr>
        <p:spPr>
          <a:xfrm>
            <a:off x="3336808" y="2517890"/>
            <a:ext cx="2799117" cy="923330"/>
          </a:xfrm>
          <a:prstGeom prst="rect">
            <a:avLst/>
          </a:prstGeom>
          <a:noFill/>
        </p:spPr>
        <p:txBody>
          <a:bodyPr wrap="square">
            <a:spAutoFit/>
          </a:bodyPr>
          <a:lstStyle/>
          <a:p>
            <a:pPr algn="ctr"/>
            <a:r>
              <a:rPr lang="en-US" dirty="0"/>
              <a:t>$14.5</a:t>
            </a:r>
            <a:r>
              <a:rPr lang="en-US" dirty="0">
                <a:latin typeface="+mn-lt"/>
              </a:rPr>
              <a:t>M NIH grant to foster</a:t>
            </a:r>
            <a:r>
              <a:rPr lang="en-US" dirty="0"/>
              <a:t> diverse perspectives in health science research! </a:t>
            </a:r>
            <a:r>
              <a:rPr lang="en-US" dirty="0">
                <a:latin typeface="+mn-lt"/>
              </a:rPr>
              <a:t> </a:t>
            </a:r>
            <a:endParaRPr lang="en-US" dirty="0"/>
          </a:p>
        </p:txBody>
      </p:sp>
      <p:sp>
        <p:nvSpPr>
          <p:cNvPr id="26" name="TextBox 25">
            <a:extLst>
              <a:ext uri="{FF2B5EF4-FFF2-40B4-BE49-F238E27FC236}">
                <a16:creationId xmlns:a16="http://schemas.microsoft.com/office/drawing/2014/main" id="{F43F5893-7AEC-91C0-10F0-5E88F1B48A54}"/>
              </a:ext>
            </a:extLst>
          </p:cNvPr>
          <p:cNvSpPr txBox="1"/>
          <p:nvPr/>
        </p:nvSpPr>
        <p:spPr>
          <a:xfrm>
            <a:off x="1495055" y="84070"/>
            <a:ext cx="6930423" cy="707886"/>
          </a:xfrm>
          <a:prstGeom prst="rect">
            <a:avLst/>
          </a:prstGeom>
          <a:noFill/>
        </p:spPr>
        <p:txBody>
          <a:bodyPr wrap="none" rtlCol="0">
            <a:spAutoFit/>
          </a:bodyPr>
          <a:lstStyle/>
          <a:p>
            <a:r>
              <a:rPr lang="en-US" sz="4000" b="1" dirty="0"/>
              <a:t>FSU Research by the Numbers</a:t>
            </a:r>
          </a:p>
        </p:txBody>
      </p:sp>
      <p:pic>
        <p:nvPicPr>
          <p:cNvPr id="29" name="Picture 28">
            <a:extLst>
              <a:ext uri="{FF2B5EF4-FFF2-40B4-BE49-F238E27FC236}">
                <a16:creationId xmlns:a16="http://schemas.microsoft.com/office/drawing/2014/main" id="{028206A2-2BC1-5BD2-2F0D-5911AB398F15}"/>
              </a:ext>
            </a:extLst>
          </p:cNvPr>
          <p:cNvPicPr>
            <a:picLocks noChangeAspect="1"/>
          </p:cNvPicPr>
          <p:nvPr/>
        </p:nvPicPr>
        <p:blipFill>
          <a:blip r:embed="rId5"/>
          <a:stretch>
            <a:fillRect/>
          </a:stretch>
        </p:blipFill>
        <p:spPr>
          <a:xfrm>
            <a:off x="6148280" y="2767259"/>
            <a:ext cx="2891300" cy="851755"/>
          </a:xfrm>
          <a:prstGeom prst="rect">
            <a:avLst/>
          </a:prstGeom>
        </p:spPr>
      </p:pic>
      <p:sp>
        <p:nvSpPr>
          <p:cNvPr id="30" name="TextBox 29">
            <a:extLst>
              <a:ext uri="{FF2B5EF4-FFF2-40B4-BE49-F238E27FC236}">
                <a16:creationId xmlns:a16="http://schemas.microsoft.com/office/drawing/2014/main" id="{8EBFAEA9-2473-2497-0958-E28793B74DEF}"/>
              </a:ext>
            </a:extLst>
          </p:cNvPr>
          <p:cNvSpPr txBox="1"/>
          <p:nvPr/>
        </p:nvSpPr>
        <p:spPr>
          <a:xfrm>
            <a:off x="6193342" y="3874778"/>
            <a:ext cx="2799117" cy="1200329"/>
          </a:xfrm>
          <a:prstGeom prst="rect">
            <a:avLst/>
          </a:prstGeom>
          <a:noFill/>
        </p:spPr>
        <p:txBody>
          <a:bodyPr wrap="square">
            <a:spAutoFit/>
          </a:bodyPr>
          <a:lstStyle/>
          <a:p>
            <a:pPr algn="ctr"/>
            <a:r>
              <a:rPr lang="en-US" dirty="0">
                <a:latin typeface="+mn-lt"/>
              </a:rPr>
              <a:t>National </a:t>
            </a:r>
            <a:r>
              <a:rPr lang="en-US" dirty="0"/>
              <a:t>High Magnetic Field Laboratory receives $195M renewal through 2027! </a:t>
            </a:r>
            <a:r>
              <a:rPr lang="en-US" dirty="0">
                <a:latin typeface="+mn-lt"/>
              </a:rPr>
              <a:t> </a:t>
            </a:r>
            <a:endParaRPr lang="en-US" dirty="0"/>
          </a:p>
        </p:txBody>
      </p:sp>
      <p:cxnSp>
        <p:nvCxnSpPr>
          <p:cNvPr id="34" name="Straight Connector 33">
            <a:extLst>
              <a:ext uri="{FF2B5EF4-FFF2-40B4-BE49-F238E27FC236}">
                <a16:creationId xmlns:a16="http://schemas.microsoft.com/office/drawing/2014/main" id="{86C24E96-C073-A0C4-B26E-4577E1DFC9CA}"/>
              </a:ext>
            </a:extLst>
          </p:cNvPr>
          <p:cNvCxnSpPr>
            <a:cxnSpLocks/>
          </p:cNvCxnSpPr>
          <p:nvPr/>
        </p:nvCxnSpPr>
        <p:spPr>
          <a:xfrm>
            <a:off x="3279891" y="2434196"/>
            <a:ext cx="0" cy="2591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26F7B0EA-355D-37BD-BB15-FD8CAF2C4EDF}"/>
              </a:ext>
            </a:extLst>
          </p:cNvPr>
          <p:cNvCxnSpPr>
            <a:cxnSpLocks/>
          </p:cNvCxnSpPr>
          <p:nvPr/>
        </p:nvCxnSpPr>
        <p:spPr>
          <a:xfrm>
            <a:off x="6103120" y="2434196"/>
            <a:ext cx="0" cy="261255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96057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834F05-B293-9442-B06C-7A45DA460ACD}"/>
              </a:ext>
            </a:extLst>
          </p:cNvPr>
          <p:cNvSpPr/>
          <p:nvPr/>
        </p:nvSpPr>
        <p:spPr>
          <a:xfrm>
            <a:off x="0" y="4540111"/>
            <a:ext cx="9144000" cy="603389"/>
          </a:xfrm>
          <a:prstGeom prst="rect">
            <a:avLst/>
          </a:prstGeom>
          <a:solidFill>
            <a:srgbClr val="782F40"/>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descr="A logo of a university&#10;&#10;Description automatically generated">
            <a:extLst>
              <a:ext uri="{FF2B5EF4-FFF2-40B4-BE49-F238E27FC236}">
                <a16:creationId xmlns:a16="http://schemas.microsoft.com/office/drawing/2014/main" id="{089B7BCD-92F5-50A5-68D7-C8A839EC88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430" y="4437235"/>
            <a:ext cx="809140" cy="809140"/>
          </a:xfrm>
          <a:prstGeom prst="rect">
            <a:avLst/>
          </a:prstGeom>
        </p:spPr>
      </p:pic>
      <p:sp>
        <p:nvSpPr>
          <p:cNvPr id="3" name="Title 2">
            <a:extLst>
              <a:ext uri="{FF2B5EF4-FFF2-40B4-BE49-F238E27FC236}">
                <a16:creationId xmlns:a16="http://schemas.microsoft.com/office/drawing/2014/main" id="{3CB0D777-2679-49AC-7CE6-B63578E68299}"/>
              </a:ext>
            </a:extLst>
          </p:cNvPr>
          <p:cNvSpPr>
            <a:spLocks noGrp="1"/>
          </p:cNvSpPr>
          <p:nvPr>
            <p:ph type="title"/>
          </p:nvPr>
        </p:nvSpPr>
        <p:spPr>
          <a:xfrm>
            <a:off x="6132963" y="328146"/>
            <a:ext cx="2209759" cy="288050"/>
          </a:xfrm>
        </p:spPr>
        <p:txBody>
          <a:bodyPr>
            <a:normAutofit fontScale="90000"/>
          </a:bodyPr>
          <a:lstStyle/>
          <a:p>
            <a:r>
              <a:rPr lang="en-US" b="1" dirty="0"/>
              <a:t>Director Search</a:t>
            </a:r>
          </a:p>
        </p:txBody>
      </p:sp>
      <p:pic>
        <p:nvPicPr>
          <p:cNvPr id="4" name="Content Placeholder 3">
            <a:extLst>
              <a:ext uri="{FF2B5EF4-FFF2-40B4-BE49-F238E27FC236}">
                <a16:creationId xmlns:a16="http://schemas.microsoft.com/office/drawing/2014/main" id="{1E07C5A0-E3B3-7A7C-72A5-A834E79B9822}"/>
              </a:ext>
            </a:extLst>
          </p:cNvPr>
          <p:cNvPicPr>
            <a:picLocks noGrp="1" noChangeAspect="1"/>
          </p:cNvPicPr>
          <p:nvPr>
            <p:ph type="pic" idx="1"/>
          </p:nvPr>
        </p:nvPicPr>
        <p:blipFill rotWithShape="1">
          <a:blip r:embed="rId4"/>
          <a:srcRect l="10603" r="10603"/>
          <a:stretch/>
        </p:blipFill>
        <p:spPr>
          <a:xfrm>
            <a:off x="1018922" y="719071"/>
            <a:ext cx="7260896" cy="3481552"/>
          </a:xfrm>
          <a:prstGeom prst="rect">
            <a:avLst/>
          </a:prstGeom>
        </p:spPr>
      </p:pic>
      <p:pic>
        <p:nvPicPr>
          <p:cNvPr id="1026" name="Picture 2" descr="Brand and Logo - MagLab">
            <a:extLst>
              <a:ext uri="{FF2B5EF4-FFF2-40B4-BE49-F238E27FC236}">
                <a16:creationId xmlns:a16="http://schemas.microsoft.com/office/drawing/2014/main" id="{F9E380C7-BBAE-C7E2-A995-045F779566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114" y="17730"/>
            <a:ext cx="4992265" cy="1351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931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401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63EA6C6-BCF5-7876-2D79-68F0D5DDAE07}"/>
              </a:ext>
            </a:extLst>
          </p:cNvPr>
          <p:cNvPicPr>
            <a:picLocks noChangeAspect="1"/>
          </p:cNvPicPr>
          <p:nvPr/>
        </p:nvPicPr>
        <p:blipFill rotWithShape="1">
          <a:blip r:embed="rId3"/>
          <a:srcRect t="2535" b="1"/>
          <a:stretch/>
        </p:blipFill>
        <p:spPr>
          <a:xfrm>
            <a:off x="0" y="4533534"/>
            <a:ext cx="9144000" cy="621256"/>
          </a:xfrm>
          <a:prstGeom prst="rect">
            <a:avLst/>
          </a:prstGeom>
        </p:spPr>
      </p:pic>
      <p:pic>
        <p:nvPicPr>
          <p:cNvPr id="23" name="Picture 22">
            <a:extLst>
              <a:ext uri="{FF2B5EF4-FFF2-40B4-BE49-F238E27FC236}">
                <a16:creationId xmlns:a16="http://schemas.microsoft.com/office/drawing/2014/main" id="{0BF8C775-6C82-3277-B78A-69A8AE7009CA}"/>
              </a:ext>
            </a:extLst>
          </p:cNvPr>
          <p:cNvPicPr>
            <a:picLocks noChangeAspect="1"/>
          </p:cNvPicPr>
          <p:nvPr/>
        </p:nvPicPr>
        <p:blipFill>
          <a:blip r:embed="rId4"/>
          <a:stretch>
            <a:fillRect/>
          </a:stretch>
        </p:blipFill>
        <p:spPr>
          <a:xfrm>
            <a:off x="2147061" y="359724"/>
            <a:ext cx="1890845" cy="1277963"/>
          </a:xfrm>
          <a:prstGeom prst="rect">
            <a:avLst/>
          </a:prstGeom>
        </p:spPr>
      </p:pic>
      <p:pic>
        <p:nvPicPr>
          <p:cNvPr id="19" name="Picture 18">
            <a:extLst>
              <a:ext uri="{FF2B5EF4-FFF2-40B4-BE49-F238E27FC236}">
                <a16:creationId xmlns:a16="http://schemas.microsoft.com/office/drawing/2014/main" id="{8C974954-4419-0739-936D-0F7818293636}"/>
              </a:ext>
            </a:extLst>
          </p:cNvPr>
          <p:cNvPicPr>
            <a:picLocks noChangeAspect="1"/>
          </p:cNvPicPr>
          <p:nvPr/>
        </p:nvPicPr>
        <p:blipFill>
          <a:blip r:embed="rId5"/>
          <a:stretch>
            <a:fillRect/>
          </a:stretch>
        </p:blipFill>
        <p:spPr>
          <a:xfrm>
            <a:off x="3855233" y="2931907"/>
            <a:ext cx="2335149" cy="1556766"/>
          </a:xfrm>
          <a:prstGeom prst="rect">
            <a:avLst/>
          </a:prstGeom>
        </p:spPr>
      </p:pic>
      <p:pic>
        <p:nvPicPr>
          <p:cNvPr id="7" name="Picture 6" descr="A logo of a university&#10;&#10;Description automatically generated">
            <a:extLst>
              <a:ext uri="{FF2B5EF4-FFF2-40B4-BE49-F238E27FC236}">
                <a16:creationId xmlns:a16="http://schemas.microsoft.com/office/drawing/2014/main" id="{089B7BCD-92F5-50A5-68D7-C8A839EC88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8031" y="1953215"/>
            <a:ext cx="1105274" cy="1105274"/>
          </a:xfrm>
          <a:prstGeom prst="rect">
            <a:avLst/>
          </a:prstGeom>
        </p:spPr>
      </p:pic>
      <p:pic>
        <p:nvPicPr>
          <p:cNvPr id="10" name="Picture 9">
            <a:extLst>
              <a:ext uri="{FF2B5EF4-FFF2-40B4-BE49-F238E27FC236}">
                <a16:creationId xmlns:a16="http://schemas.microsoft.com/office/drawing/2014/main" id="{1E0F951E-F074-1BF1-B12E-95CCB315FB0E}"/>
              </a:ext>
            </a:extLst>
          </p:cNvPr>
          <p:cNvPicPr>
            <a:picLocks noChangeAspect="1"/>
          </p:cNvPicPr>
          <p:nvPr/>
        </p:nvPicPr>
        <p:blipFill>
          <a:blip r:embed="rId7"/>
          <a:stretch>
            <a:fillRect/>
          </a:stretch>
        </p:blipFill>
        <p:spPr>
          <a:xfrm>
            <a:off x="164306" y="120702"/>
            <a:ext cx="2088699" cy="1453658"/>
          </a:xfrm>
          <a:prstGeom prst="rect">
            <a:avLst/>
          </a:prstGeom>
        </p:spPr>
      </p:pic>
      <p:pic>
        <p:nvPicPr>
          <p:cNvPr id="31" name="Picture 30">
            <a:extLst>
              <a:ext uri="{FF2B5EF4-FFF2-40B4-BE49-F238E27FC236}">
                <a16:creationId xmlns:a16="http://schemas.microsoft.com/office/drawing/2014/main" id="{E90AC019-0C24-FB71-E245-CEA71C3D2D8E}"/>
              </a:ext>
            </a:extLst>
          </p:cNvPr>
          <p:cNvPicPr>
            <a:picLocks noChangeAspect="1"/>
          </p:cNvPicPr>
          <p:nvPr/>
        </p:nvPicPr>
        <p:blipFill>
          <a:blip r:embed="rId8"/>
          <a:stretch>
            <a:fillRect/>
          </a:stretch>
        </p:blipFill>
        <p:spPr>
          <a:xfrm>
            <a:off x="6190383" y="53728"/>
            <a:ext cx="2928887" cy="1453400"/>
          </a:xfrm>
          <a:prstGeom prst="rect">
            <a:avLst/>
          </a:prstGeom>
        </p:spPr>
      </p:pic>
      <p:pic>
        <p:nvPicPr>
          <p:cNvPr id="21" name="Picture 20">
            <a:extLst>
              <a:ext uri="{FF2B5EF4-FFF2-40B4-BE49-F238E27FC236}">
                <a16:creationId xmlns:a16="http://schemas.microsoft.com/office/drawing/2014/main" id="{B31EEB64-328A-A939-39DA-66F855FD126C}"/>
              </a:ext>
            </a:extLst>
          </p:cNvPr>
          <p:cNvPicPr>
            <a:picLocks noChangeAspect="1"/>
          </p:cNvPicPr>
          <p:nvPr/>
        </p:nvPicPr>
        <p:blipFill>
          <a:blip r:embed="rId9"/>
          <a:stretch>
            <a:fillRect/>
          </a:stretch>
        </p:blipFill>
        <p:spPr>
          <a:xfrm>
            <a:off x="4255135" y="744790"/>
            <a:ext cx="2176221" cy="1345743"/>
          </a:xfrm>
          <a:prstGeom prst="rect">
            <a:avLst/>
          </a:prstGeom>
        </p:spPr>
      </p:pic>
      <p:pic>
        <p:nvPicPr>
          <p:cNvPr id="32" name="Picture 31">
            <a:extLst>
              <a:ext uri="{FF2B5EF4-FFF2-40B4-BE49-F238E27FC236}">
                <a16:creationId xmlns:a16="http://schemas.microsoft.com/office/drawing/2014/main" id="{CA6B4F11-03A6-696B-056A-424CAE93BA1E}"/>
              </a:ext>
            </a:extLst>
          </p:cNvPr>
          <p:cNvPicPr>
            <a:picLocks noChangeAspect="1"/>
          </p:cNvPicPr>
          <p:nvPr/>
        </p:nvPicPr>
        <p:blipFill rotWithShape="1">
          <a:blip r:embed="rId10"/>
          <a:srcRect t="11928" r="7029"/>
          <a:stretch/>
        </p:blipFill>
        <p:spPr>
          <a:xfrm>
            <a:off x="6566650" y="1374495"/>
            <a:ext cx="2448107" cy="1546060"/>
          </a:xfrm>
          <a:prstGeom prst="rect">
            <a:avLst/>
          </a:prstGeom>
        </p:spPr>
      </p:pic>
      <p:pic>
        <p:nvPicPr>
          <p:cNvPr id="15" name="Picture 14">
            <a:extLst>
              <a:ext uri="{FF2B5EF4-FFF2-40B4-BE49-F238E27FC236}">
                <a16:creationId xmlns:a16="http://schemas.microsoft.com/office/drawing/2014/main" id="{1C100317-4F97-1D60-F3C7-75CBE9A0796E}"/>
              </a:ext>
            </a:extLst>
          </p:cNvPr>
          <p:cNvPicPr>
            <a:picLocks noChangeAspect="1"/>
          </p:cNvPicPr>
          <p:nvPr/>
        </p:nvPicPr>
        <p:blipFill rotWithShape="1">
          <a:blip r:embed="rId11"/>
          <a:srcRect l="8064" t="11324" r="2985"/>
          <a:stretch/>
        </p:blipFill>
        <p:spPr>
          <a:xfrm>
            <a:off x="6377181" y="2846755"/>
            <a:ext cx="2335149" cy="1551955"/>
          </a:xfrm>
          <a:prstGeom prst="rect">
            <a:avLst/>
          </a:prstGeom>
        </p:spPr>
      </p:pic>
      <p:pic>
        <p:nvPicPr>
          <p:cNvPr id="25" name="Picture 24">
            <a:extLst>
              <a:ext uri="{FF2B5EF4-FFF2-40B4-BE49-F238E27FC236}">
                <a16:creationId xmlns:a16="http://schemas.microsoft.com/office/drawing/2014/main" id="{B0ECE3F1-8659-82D3-00CE-C0CE8B567C0C}"/>
              </a:ext>
            </a:extLst>
          </p:cNvPr>
          <p:cNvPicPr>
            <a:picLocks noChangeAspect="1"/>
          </p:cNvPicPr>
          <p:nvPr/>
        </p:nvPicPr>
        <p:blipFill>
          <a:blip r:embed="rId12"/>
          <a:stretch>
            <a:fillRect/>
          </a:stretch>
        </p:blipFill>
        <p:spPr>
          <a:xfrm>
            <a:off x="681415" y="1696422"/>
            <a:ext cx="2211109" cy="1289141"/>
          </a:xfrm>
          <a:prstGeom prst="rect">
            <a:avLst/>
          </a:prstGeom>
        </p:spPr>
      </p:pic>
      <p:pic>
        <p:nvPicPr>
          <p:cNvPr id="16" name="Picture 15">
            <a:extLst>
              <a:ext uri="{FF2B5EF4-FFF2-40B4-BE49-F238E27FC236}">
                <a16:creationId xmlns:a16="http://schemas.microsoft.com/office/drawing/2014/main" id="{AA20F4AA-1E9F-551F-38EE-632D35926AB0}"/>
              </a:ext>
            </a:extLst>
          </p:cNvPr>
          <p:cNvPicPr>
            <a:picLocks noChangeAspect="1"/>
          </p:cNvPicPr>
          <p:nvPr/>
        </p:nvPicPr>
        <p:blipFill>
          <a:blip r:embed="rId13"/>
          <a:stretch>
            <a:fillRect/>
          </a:stretch>
        </p:blipFill>
        <p:spPr>
          <a:xfrm>
            <a:off x="3012724" y="1661748"/>
            <a:ext cx="2341962" cy="1561309"/>
          </a:xfrm>
          <a:prstGeom prst="rect">
            <a:avLst/>
          </a:prstGeom>
        </p:spPr>
      </p:pic>
      <p:pic>
        <p:nvPicPr>
          <p:cNvPr id="29" name="Picture 28">
            <a:extLst>
              <a:ext uri="{FF2B5EF4-FFF2-40B4-BE49-F238E27FC236}">
                <a16:creationId xmlns:a16="http://schemas.microsoft.com/office/drawing/2014/main" id="{07647F5D-55B0-6FB2-3376-474353F9E9F7}"/>
              </a:ext>
            </a:extLst>
          </p:cNvPr>
          <p:cNvPicPr>
            <a:picLocks noChangeAspect="1"/>
          </p:cNvPicPr>
          <p:nvPr/>
        </p:nvPicPr>
        <p:blipFill>
          <a:blip r:embed="rId14"/>
          <a:stretch>
            <a:fillRect/>
          </a:stretch>
        </p:blipFill>
        <p:spPr>
          <a:xfrm>
            <a:off x="595746" y="2830157"/>
            <a:ext cx="2807912" cy="1506399"/>
          </a:xfrm>
          <a:prstGeom prst="rect">
            <a:avLst/>
          </a:prstGeom>
        </p:spPr>
      </p:pic>
      <p:sp>
        <p:nvSpPr>
          <p:cNvPr id="33" name="TextBox 32">
            <a:extLst>
              <a:ext uri="{FF2B5EF4-FFF2-40B4-BE49-F238E27FC236}">
                <a16:creationId xmlns:a16="http://schemas.microsoft.com/office/drawing/2014/main" id="{823E22C3-BD4E-4F06-E13D-47C6B64F11CB}"/>
              </a:ext>
            </a:extLst>
          </p:cNvPr>
          <p:cNvSpPr txBox="1"/>
          <p:nvPr/>
        </p:nvSpPr>
        <p:spPr>
          <a:xfrm>
            <a:off x="5274848" y="4322443"/>
            <a:ext cx="4068873" cy="1015663"/>
          </a:xfrm>
          <a:prstGeom prst="rect">
            <a:avLst/>
          </a:prstGeom>
          <a:noFill/>
        </p:spPr>
        <p:txBody>
          <a:bodyPr wrap="square" rtlCol="0">
            <a:spAutoFit/>
          </a:bodyPr>
          <a:lstStyle/>
          <a:p>
            <a:r>
              <a:rPr lang="en-US" sz="6000" dirty="0">
                <a:solidFill>
                  <a:srgbClr val="CEB888"/>
                </a:solidFill>
                <a:effectLst>
                  <a:outerShdw blurRad="38100" dist="38100" dir="2700000" algn="tl">
                    <a:srgbClr val="000000">
                      <a:alpha val="43137"/>
                    </a:srgbClr>
                  </a:outerShdw>
                </a:effectLst>
              </a:rPr>
              <a:t>Thank You</a:t>
            </a:r>
          </a:p>
        </p:txBody>
      </p:sp>
    </p:spTree>
    <p:extLst>
      <p:ext uri="{BB962C8B-B14F-4D97-AF65-F5344CB8AC3E}">
        <p14:creationId xmlns:p14="http://schemas.microsoft.com/office/powerpoint/2010/main" val="310405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750"/>
                            </p:stCondLst>
                            <p:childTnLst>
                              <p:par>
                                <p:cTn id="9" presetID="10" presetClass="entr" presetSubtype="0" fill="hold" nodeType="afterEffect">
                                  <p:stCondLst>
                                    <p:cond delay="25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500"/>
                            </p:stCondLst>
                            <p:childTnLst>
                              <p:par>
                                <p:cTn id="13" presetID="10" presetClass="entr" presetSubtype="0" fill="hold" nodeType="afterEffect">
                                  <p:stCondLst>
                                    <p:cond delay="25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2250"/>
                            </p:stCondLst>
                            <p:childTnLst>
                              <p:par>
                                <p:cTn id="17" presetID="10" presetClass="entr" presetSubtype="0" fill="hold" nodeType="afterEffect">
                                  <p:stCondLst>
                                    <p:cond delay="25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3000"/>
                            </p:stCondLst>
                            <p:childTnLst>
                              <p:par>
                                <p:cTn id="21" presetID="10" presetClass="entr" presetSubtype="0" fill="hold" nodeType="afterEffect">
                                  <p:stCondLst>
                                    <p:cond delay="25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par>
                          <p:cTn id="24" fill="hold">
                            <p:stCondLst>
                              <p:cond delay="3750"/>
                            </p:stCondLst>
                            <p:childTnLst>
                              <p:par>
                                <p:cTn id="25" presetID="10" presetClass="entr" presetSubtype="0" fill="hold" nodeType="afterEffect">
                                  <p:stCondLst>
                                    <p:cond delay="25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4500"/>
                            </p:stCondLst>
                            <p:childTnLst>
                              <p:par>
                                <p:cTn id="29" presetID="10" presetClass="entr" presetSubtype="0" fill="hold" nodeType="afterEffect">
                                  <p:stCondLst>
                                    <p:cond delay="25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par>
                          <p:cTn id="32" fill="hold">
                            <p:stCondLst>
                              <p:cond delay="5250"/>
                            </p:stCondLst>
                            <p:childTnLst>
                              <p:par>
                                <p:cTn id="33" presetID="10" presetClass="entr" presetSubtype="0" fill="hold" nodeType="afterEffect">
                                  <p:stCondLst>
                                    <p:cond delay="25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par>
                          <p:cTn id="36" fill="hold">
                            <p:stCondLst>
                              <p:cond delay="6000"/>
                            </p:stCondLst>
                            <p:childTnLst>
                              <p:par>
                                <p:cTn id="37" presetID="10"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par>
                          <p:cTn id="40" fill="hold">
                            <p:stCondLst>
                              <p:cond delay="6500"/>
                            </p:stCondLst>
                            <p:childTnLst>
                              <p:par>
                                <p:cTn id="41" presetID="10" presetClass="entr" presetSubtype="0" fill="hold" nodeType="afterEffect">
                                  <p:stCondLst>
                                    <p:cond delay="25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par>
                          <p:cTn id="44" fill="hold">
                            <p:stCondLst>
                              <p:cond delay="7250"/>
                            </p:stCondLst>
                            <p:childTnLst>
                              <p:par>
                                <p:cTn id="45" presetID="10" presetClass="entr" presetSubtype="0" fill="hold" nodeType="afterEffect">
                                  <p:stCondLst>
                                    <p:cond delay="500"/>
                                  </p:stCondLst>
                                  <p:childTnLst>
                                    <p:set>
                                      <p:cBhvr>
                                        <p:cTn id="46" dur="1" fill="hold">
                                          <p:stCondLst>
                                            <p:cond delay="0"/>
                                          </p:stCondLst>
                                        </p:cTn>
                                        <p:tgtEl>
                                          <p:spTgt spid="33">
                                            <p:txEl>
                                              <p:pRg st="0" end="0"/>
                                            </p:txEl>
                                          </p:spTgt>
                                        </p:tgtEl>
                                        <p:attrNameLst>
                                          <p:attrName>style.visibility</p:attrName>
                                        </p:attrNameLst>
                                      </p:cBhvr>
                                      <p:to>
                                        <p:strVal val="visible"/>
                                      </p:to>
                                    </p:set>
                                    <p:animEffect transition="in" filter="fade">
                                      <p:cBhvr>
                                        <p:cTn id="47"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030F57-D4E7-46C5-F95F-3D7B679602BF}"/>
              </a:ext>
            </a:extLst>
          </p:cNvPr>
          <p:cNvSpPr/>
          <p:nvPr/>
        </p:nvSpPr>
        <p:spPr>
          <a:xfrm>
            <a:off x="0" y="0"/>
            <a:ext cx="9144000"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6450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7C9FE41B-EAE0-FA03-663A-A3A63B16AB71}"/>
              </a:ext>
            </a:extLst>
          </p:cNvPr>
          <p:cNvPicPr>
            <a:picLocks noGrp="1" noChangeAspect="1"/>
          </p:cNvPicPr>
          <p:nvPr>
            <p:ph sz="half" idx="2"/>
          </p:nvPr>
        </p:nvPicPr>
        <p:blipFill>
          <a:blip r:embed="rId2"/>
          <a:stretch>
            <a:fillRect/>
          </a:stretch>
        </p:blipFill>
        <p:spPr>
          <a:xfrm>
            <a:off x="2881504" y="1640266"/>
            <a:ext cx="3640470" cy="3444204"/>
          </a:xfrm>
        </p:spPr>
      </p:pic>
      <p:sp>
        <p:nvSpPr>
          <p:cNvPr id="18" name="Title 1">
            <a:extLst>
              <a:ext uri="{FF2B5EF4-FFF2-40B4-BE49-F238E27FC236}">
                <a16:creationId xmlns:a16="http://schemas.microsoft.com/office/drawing/2014/main" id="{7B41BA5D-030D-25B0-8432-DE9ACC2E887F}"/>
              </a:ext>
            </a:extLst>
          </p:cNvPr>
          <p:cNvSpPr>
            <a:spLocks noGrp="1"/>
          </p:cNvSpPr>
          <p:nvPr>
            <p:ph type="title"/>
          </p:nvPr>
        </p:nvSpPr>
        <p:spPr>
          <a:xfrm>
            <a:off x="518475" y="725174"/>
            <a:ext cx="8229600" cy="987572"/>
          </a:xfrm>
        </p:spPr>
        <p:txBody>
          <a:bodyPr>
            <a:normAutofit fontScale="90000"/>
          </a:bodyPr>
          <a:lstStyle/>
          <a:p>
            <a:r>
              <a:rPr lang="en-US" dirty="0"/>
              <a:t>Developing a World-Class Academic Health Center</a:t>
            </a:r>
          </a:p>
        </p:txBody>
      </p:sp>
    </p:spTree>
    <p:extLst>
      <p:ext uri="{BB962C8B-B14F-4D97-AF65-F5344CB8AC3E}">
        <p14:creationId xmlns:p14="http://schemas.microsoft.com/office/powerpoint/2010/main" val="510996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D884AC-3302-B011-514A-676B3592216A}"/>
              </a:ext>
            </a:extLst>
          </p:cNvPr>
          <p:cNvSpPr>
            <a:spLocks noGrp="1"/>
          </p:cNvSpPr>
          <p:nvPr>
            <p:ph type="title"/>
          </p:nvPr>
        </p:nvSpPr>
        <p:spPr/>
        <p:txBody>
          <a:bodyPr>
            <a:normAutofit fontScale="90000"/>
          </a:bodyPr>
          <a:lstStyle/>
          <a:p>
            <a:r>
              <a:rPr lang="en-US" dirty="0"/>
              <a:t>Building Infrastructure</a:t>
            </a:r>
          </a:p>
        </p:txBody>
      </p:sp>
      <p:sp>
        <p:nvSpPr>
          <p:cNvPr id="8" name="Content Placeholder 2">
            <a:extLst>
              <a:ext uri="{FF2B5EF4-FFF2-40B4-BE49-F238E27FC236}">
                <a16:creationId xmlns:a16="http://schemas.microsoft.com/office/drawing/2014/main" id="{9997A420-A1D2-75AA-0E0D-84B397A868EB}"/>
              </a:ext>
            </a:extLst>
          </p:cNvPr>
          <p:cNvSpPr>
            <a:spLocks noGrp="1"/>
          </p:cNvSpPr>
          <p:nvPr>
            <p:ph idx="1"/>
          </p:nvPr>
        </p:nvSpPr>
        <p:spPr>
          <a:xfrm>
            <a:off x="537328" y="1668813"/>
            <a:ext cx="8229600" cy="3350961"/>
          </a:xfrm>
        </p:spPr>
        <p:txBody>
          <a:bodyPr>
            <a:normAutofit fontScale="55000" lnSpcReduction="20000"/>
          </a:bodyPr>
          <a:lstStyle/>
          <a:p>
            <a:pPr marL="0" indent="0">
              <a:buNone/>
            </a:pPr>
            <a:r>
              <a:rPr lang="en-US" dirty="0"/>
              <a:t>Clinical Research Support</a:t>
            </a:r>
          </a:p>
          <a:p>
            <a:pPr lvl="1"/>
            <a:r>
              <a:rPr lang="en-US" b="1" dirty="0"/>
              <a:t>Office for Clinical Research Advancement (ORCA)</a:t>
            </a:r>
          </a:p>
          <a:p>
            <a:pPr lvl="2"/>
            <a:r>
              <a:rPr lang="en-US" dirty="0"/>
              <a:t>Biostatistician support</a:t>
            </a:r>
          </a:p>
          <a:p>
            <a:pPr lvl="2"/>
            <a:r>
              <a:rPr lang="en-US" dirty="0"/>
              <a:t>Clinical trials study coordination</a:t>
            </a:r>
          </a:p>
          <a:p>
            <a:pPr lvl="1"/>
            <a:r>
              <a:rPr lang="en-US" dirty="0"/>
              <a:t>Pilot </a:t>
            </a:r>
            <a:r>
              <a:rPr lang="en-US" b="1" dirty="0"/>
              <a:t>Clinical Trials &amp; Research Unit (CTRU)</a:t>
            </a:r>
          </a:p>
          <a:p>
            <a:pPr lvl="2"/>
            <a:r>
              <a:rPr lang="en-US" dirty="0"/>
              <a:t>Clinical research space on campus (2200 sq-ft)</a:t>
            </a:r>
          </a:p>
          <a:p>
            <a:pPr lvl="1"/>
            <a:r>
              <a:rPr lang="en-US" b="1" dirty="0"/>
              <a:t>Health Data Science</a:t>
            </a:r>
          </a:p>
          <a:p>
            <a:pPr lvl="2"/>
            <a:r>
              <a:rPr lang="en-US" dirty="0" err="1"/>
              <a:t>REDCap</a:t>
            </a:r>
            <a:r>
              <a:rPr lang="en-US" dirty="0"/>
              <a:t> – secure data platform that is HIPPA-compliant</a:t>
            </a:r>
          </a:p>
          <a:p>
            <a:pPr lvl="2"/>
            <a:r>
              <a:rPr lang="en-US" dirty="0"/>
              <a:t>Implemented the Harvard </a:t>
            </a:r>
            <a:r>
              <a:rPr lang="en-US" dirty="0" err="1"/>
              <a:t>Dataverse</a:t>
            </a:r>
            <a:r>
              <a:rPr lang="en-US" dirty="0"/>
              <a:t>– repository for data</a:t>
            </a:r>
          </a:p>
          <a:p>
            <a:pPr lvl="2"/>
            <a:r>
              <a:rPr lang="en-US" dirty="0"/>
              <a:t>Developing reciprocal agreements for data sharing with TMH and others</a:t>
            </a:r>
          </a:p>
          <a:p>
            <a:pPr lvl="1"/>
            <a:r>
              <a:rPr lang="en-US" dirty="0"/>
              <a:t>Joint Recruitments with TMH</a:t>
            </a:r>
          </a:p>
          <a:p>
            <a:pPr lvl="1"/>
            <a:r>
              <a:rPr lang="en-US" dirty="0"/>
              <a:t>Formal partnership with Mayo</a:t>
            </a:r>
          </a:p>
          <a:p>
            <a:pPr lvl="1"/>
            <a:r>
              <a:rPr lang="en-US" dirty="0"/>
              <a:t>NIH Clinical and Translational Science Award</a:t>
            </a:r>
          </a:p>
        </p:txBody>
      </p:sp>
    </p:spTree>
    <p:extLst>
      <p:ext uri="{BB962C8B-B14F-4D97-AF65-F5344CB8AC3E}">
        <p14:creationId xmlns:p14="http://schemas.microsoft.com/office/powerpoint/2010/main" val="1964221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8CA8EC-B3A2-CC02-4AD1-0EF38A27D142}"/>
              </a:ext>
            </a:extLst>
          </p:cNvPr>
          <p:cNvSpPr>
            <a:spLocks noGrp="1"/>
          </p:cNvSpPr>
          <p:nvPr>
            <p:ph type="title"/>
          </p:nvPr>
        </p:nvSpPr>
        <p:spPr/>
        <p:txBody>
          <a:bodyPr>
            <a:normAutofit fontScale="90000"/>
          </a:bodyPr>
          <a:lstStyle/>
          <a:p>
            <a:r>
              <a:rPr lang="en-US" dirty="0"/>
              <a:t>Current Focus</a:t>
            </a:r>
          </a:p>
        </p:txBody>
      </p:sp>
      <p:sp>
        <p:nvSpPr>
          <p:cNvPr id="6" name="Content Placeholder 5">
            <a:extLst>
              <a:ext uri="{FF2B5EF4-FFF2-40B4-BE49-F238E27FC236}">
                <a16:creationId xmlns:a16="http://schemas.microsoft.com/office/drawing/2014/main" id="{E2800881-CDAD-6776-A90C-E71D0F2C5B4D}"/>
              </a:ext>
            </a:extLst>
          </p:cNvPr>
          <p:cNvSpPr>
            <a:spLocks noGrp="1"/>
          </p:cNvSpPr>
          <p:nvPr>
            <p:ph idx="1"/>
          </p:nvPr>
        </p:nvSpPr>
        <p:spPr/>
        <p:txBody>
          <a:bodyPr>
            <a:normAutofit fontScale="55000" lnSpcReduction="20000"/>
          </a:bodyPr>
          <a:lstStyle/>
          <a:p>
            <a:r>
              <a:rPr lang="en-US" dirty="0"/>
              <a:t>Resource planning – Research, Clinical Practice, and Health Education</a:t>
            </a:r>
          </a:p>
          <a:p>
            <a:pPr lvl="1"/>
            <a:r>
              <a:rPr lang="en-US" dirty="0"/>
              <a:t>Leverages the work and recommendations from the visioning committees</a:t>
            </a:r>
          </a:p>
          <a:p>
            <a:pPr lvl="1"/>
            <a:r>
              <a:rPr lang="en-US" dirty="0"/>
              <a:t>Prioritizes opportunities and needs</a:t>
            </a:r>
          </a:p>
          <a:p>
            <a:r>
              <a:rPr lang="en-US" dirty="0"/>
              <a:t>FSU Health Building 1 </a:t>
            </a:r>
          </a:p>
          <a:p>
            <a:pPr lvl="1"/>
            <a:r>
              <a:rPr lang="en-US" dirty="0"/>
              <a:t>Site selection and readiness evaluation</a:t>
            </a:r>
          </a:p>
          <a:p>
            <a:r>
              <a:rPr lang="en-US" dirty="0"/>
              <a:t>Facility Programming</a:t>
            </a:r>
          </a:p>
          <a:p>
            <a:pPr lvl="1"/>
            <a:r>
              <a:rPr lang="en-US" dirty="0"/>
              <a:t>Avoid duplication</a:t>
            </a:r>
          </a:p>
          <a:p>
            <a:pPr lvl="1"/>
            <a:r>
              <a:rPr lang="en-US" dirty="0"/>
              <a:t>Promote high-impact opportunities</a:t>
            </a:r>
          </a:p>
          <a:p>
            <a:r>
              <a:rPr lang="en-US" dirty="0"/>
              <a:t>Partnership and governance determination</a:t>
            </a:r>
          </a:p>
          <a:p>
            <a:pPr lvl="1"/>
            <a:r>
              <a:rPr lang="en-US" dirty="0"/>
              <a:t>Models that work</a:t>
            </a:r>
          </a:p>
          <a:p>
            <a:pPr lvl="1"/>
            <a:r>
              <a:rPr lang="en-US" dirty="0"/>
              <a:t>Community insights – Transformation Committee</a:t>
            </a:r>
          </a:p>
          <a:p>
            <a:pPr lvl="1"/>
            <a:endParaRPr lang="en-US" dirty="0"/>
          </a:p>
          <a:p>
            <a:endParaRPr lang="en-US" dirty="0"/>
          </a:p>
        </p:txBody>
      </p:sp>
    </p:spTree>
    <p:extLst>
      <p:ext uri="{BB962C8B-B14F-4D97-AF65-F5344CB8AC3E}">
        <p14:creationId xmlns:p14="http://schemas.microsoft.com/office/powerpoint/2010/main" val="17625318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Garnet_HighDef-1">
  <a:themeElements>
    <a:clrScheme name="Custom 1">
      <a:dk1>
        <a:sysClr val="windowText" lastClr="000000"/>
      </a:dk1>
      <a:lt1>
        <a:sysClr val="window" lastClr="FFFFFF"/>
      </a:lt1>
      <a:dk2>
        <a:srgbClr val="99263E"/>
      </a:dk2>
      <a:lt2>
        <a:srgbClr val="EEECE1"/>
      </a:lt2>
      <a:accent1>
        <a:srgbClr val="D0B884"/>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arnet_HighDef  -  Read-Only" id="{E1C101C0-FA30-4095-A075-27E1F0AF2AED}" vid="{D9E7916F-B483-4A7E-AC21-5FF396604C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DB9D4729DFD394FA85035C6944FC41F" ma:contentTypeVersion="12" ma:contentTypeDescription="Create a new document." ma:contentTypeScope="" ma:versionID="ebdfb7f2618274764150d392cd2eac26">
  <xsd:schema xmlns:xsd="http://www.w3.org/2001/XMLSchema" xmlns:xs="http://www.w3.org/2001/XMLSchema" xmlns:p="http://schemas.microsoft.com/office/2006/metadata/properties" xmlns:ns2="eabc15e5-19e2-49da-b084-218bca4043a6" xmlns:ns3="61a5cd59-5317-433a-9330-5216bcd53f06" targetNamespace="http://schemas.microsoft.com/office/2006/metadata/properties" ma:root="true" ma:fieldsID="198f844546d73734ee6136982d6d308a" ns2:_="" ns3:_="">
    <xsd:import namespace="eabc15e5-19e2-49da-b084-218bca4043a6"/>
    <xsd:import namespace="61a5cd59-5317-433a-9330-5216bcd53f0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bc15e5-19e2-49da-b084-218bca4043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43b83bf-5a34-45d0-bf74-ccf9241540c7"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1a5cd59-5317-433a-9330-5216bcd53f0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85a0295-3812-4f31-a8ff-d3a8b40f9777}" ma:internalName="TaxCatchAll" ma:showField="CatchAllData" ma:web="61a5cd59-5317-433a-9330-5216bcd53f0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4C5DEA-5038-47BD-9C78-B5CF19C3F358}">
  <ds:schemaRefs>
    <ds:schemaRef ds:uri="http://schemas.microsoft.com/sharepoint/v3/contenttype/forms"/>
  </ds:schemaRefs>
</ds:datastoreItem>
</file>

<file path=customXml/itemProps2.xml><?xml version="1.0" encoding="utf-8"?>
<ds:datastoreItem xmlns:ds="http://schemas.openxmlformats.org/officeDocument/2006/customXml" ds:itemID="{EFA6832D-340E-47D8-8E72-DFEF0C39E4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bc15e5-19e2-49da-b084-218bca4043a6"/>
    <ds:schemaRef ds:uri="61a5cd59-5317-433a-9330-5216bcd53f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52447</TotalTime>
  <Words>1247</Words>
  <Application>Microsoft Office PowerPoint</Application>
  <PresentationFormat>On-screen Show (16:9)</PresentationFormat>
  <Paragraphs>176</Paragraphs>
  <Slides>19</Slides>
  <Notes>10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7" baseType="lpstr">
      <vt:lpstr>Arial</vt:lpstr>
      <vt:lpstr>Arial Black</vt:lpstr>
      <vt:lpstr>Calibri</vt:lpstr>
      <vt:lpstr>Tahoma</vt:lpstr>
      <vt:lpstr>Times New Roman</vt:lpstr>
      <vt:lpstr>Wingdings</vt:lpstr>
      <vt:lpstr>Garnet_HighDef-1</vt:lpstr>
      <vt:lpstr>think-cell Slide</vt:lpstr>
      <vt:lpstr>Research Update</vt:lpstr>
      <vt:lpstr>PowerPoint Presentation</vt:lpstr>
      <vt:lpstr>Director Search</vt:lpstr>
      <vt:lpstr>PowerPoint Presentation</vt:lpstr>
      <vt:lpstr>PowerPoint Presentation</vt:lpstr>
      <vt:lpstr>PowerPoint Presentation</vt:lpstr>
      <vt:lpstr>Developing a World-Class Academic Health Center</vt:lpstr>
      <vt:lpstr>Building Infrastructure</vt:lpstr>
      <vt:lpstr>Current Focus</vt:lpstr>
      <vt:lpstr>FSU Health – TMH Transformation Committee  </vt:lpstr>
      <vt:lpstr>Academic Health Centers Typically Fall Into One of Five General Models  </vt:lpstr>
      <vt:lpstr>What’s the best model for FSU-TMH?</vt:lpstr>
      <vt:lpstr>PowerPoint Presentation</vt:lpstr>
      <vt:lpstr>PowerPoint Presentation</vt:lpstr>
      <vt:lpstr>PowerPoint Presentation</vt:lpstr>
      <vt:lpstr>PowerPoint Presentation</vt:lpstr>
      <vt:lpstr>PowerPoint Presentation</vt:lpstr>
      <vt:lpstr>Upcoming CRC Deadlines (2023-2024)</vt:lpstr>
      <vt:lpstr>Upcoming Workshops</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Default User Name</dc:creator>
  <cp:lastModifiedBy>Stacey Patterson</cp:lastModifiedBy>
  <cp:revision>51</cp:revision>
  <dcterms:created xsi:type="dcterms:W3CDTF">2016-04-07T13:58:30Z</dcterms:created>
  <dcterms:modified xsi:type="dcterms:W3CDTF">2023-10-16T20:15:26Z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0x0101002DB9D4729DFD394FA85035C6944FC41F</vt:lpwstr>
  </property>
</Properties>
</file>