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3" r:id="rId3"/>
    <p:sldId id="1914" r:id="rId4"/>
    <p:sldId id="1917" r:id="rId5"/>
    <p:sldId id="1916" r:id="rId6"/>
    <p:sldId id="1919" r:id="rId7"/>
    <p:sldId id="1918" r:id="rId8"/>
    <p:sldId id="269" r:id="rId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A29"/>
    <a:srgbClr val="D0B884"/>
    <a:srgbClr val="782F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1" autoAdjust="0"/>
  </p:normalViewPr>
  <p:slideViewPr>
    <p:cSldViewPr snapToGrid="0" snapToObjects="1">
      <p:cViewPr varScale="1">
        <p:scale>
          <a:sx n="146" d="100"/>
          <a:sy n="146" d="100"/>
        </p:scale>
        <p:origin x="630"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AAEFA-DDD1-427C-AEA5-AA7938D4F3AE}" type="doc">
      <dgm:prSet loTypeId="urn:microsoft.com/office/officeart/2005/8/layout/vList3" loCatId="list" qsTypeId="urn:microsoft.com/office/officeart/2005/8/quickstyle/simple1" qsCatId="simple" csTypeId="urn:microsoft.com/office/officeart/2005/8/colors/accent1_2" csCatId="accent1" phldr="1"/>
      <dgm:spPr/>
    </dgm:pt>
    <dgm:pt modelId="{F5EB0B35-42D0-4B5F-B755-105D238E95B3}">
      <dgm:prSet phldrT="[Text]" custT="1"/>
      <dgm:spPr>
        <a:solidFill>
          <a:srgbClr val="782F40"/>
        </a:solidFill>
        <a:ln>
          <a:solidFill>
            <a:srgbClr val="D0B884"/>
          </a:solidFill>
        </a:ln>
        <a:effectLst>
          <a:outerShdw blurRad="50800" dist="12700" dir="2700000" algn="tl" rotWithShape="0">
            <a:prstClr val="black">
              <a:alpha val="40000"/>
            </a:prstClr>
          </a:outerShdw>
        </a:effectLst>
      </dgm:spPr>
      <dgm:t>
        <a:bodyPr/>
        <a:lstStyle/>
        <a:p>
          <a:pPr algn="l"/>
          <a:r>
            <a:rPr lang="en-US" sz="2800" b="1" dirty="0">
              <a:effectLst>
                <a:outerShdw blurRad="50800" dist="38100" dir="2700000" algn="tl" rotWithShape="0">
                  <a:prstClr val="black">
                    <a:alpha val="40000"/>
                  </a:prstClr>
                </a:outerShdw>
              </a:effectLst>
              <a:latin typeface="Century Gothic" panose="020B0502020202020204" pitchFamily="34" charset="0"/>
            </a:rPr>
            <a:t>SACSCOC Review</a:t>
          </a:r>
          <a:endParaRPr lang="en-US" sz="2800" dirty="0">
            <a:effectLst>
              <a:outerShdw blurRad="50800" dist="38100" dir="2700000" algn="tl" rotWithShape="0">
                <a:prstClr val="black">
                  <a:alpha val="40000"/>
                </a:prstClr>
              </a:outerShdw>
            </a:effectLst>
            <a:latin typeface="Century Gothic" panose="020B0502020202020204" pitchFamily="34" charset="0"/>
          </a:endParaRPr>
        </a:p>
      </dgm:t>
    </dgm:pt>
    <dgm:pt modelId="{E69D6834-DEE4-4FB3-A3B3-B28070241EF4}" type="parTrans" cxnId="{10F87CC9-F567-4A83-AF7E-71EE98C40278}">
      <dgm:prSet/>
      <dgm:spPr/>
      <dgm:t>
        <a:bodyPr/>
        <a:lstStyle/>
        <a:p>
          <a:endParaRPr lang="en-US"/>
        </a:p>
      </dgm:t>
    </dgm:pt>
    <dgm:pt modelId="{86DF97A0-1CE5-4112-8259-BA73D27DFC42}" type="sibTrans" cxnId="{10F87CC9-F567-4A83-AF7E-71EE98C40278}">
      <dgm:prSet/>
      <dgm:spPr/>
      <dgm:t>
        <a:bodyPr/>
        <a:lstStyle/>
        <a:p>
          <a:endParaRPr lang="en-US"/>
        </a:p>
      </dgm:t>
    </dgm:pt>
    <dgm:pt modelId="{1C7F67CD-7525-4755-A3AE-D3830A27E0D3}">
      <dgm:prSet phldrT="[Text]" custT="1"/>
      <dgm:spPr>
        <a:solidFill>
          <a:srgbClr val="782F40"/>
        </a:solidFill>
        <a:ln>
          <a:solidFill>
            <a:srgbClr val="D0B884"/>
          </a:solidFill>
        </a:ln>
        <a:effectLst>
          <a:outerShdw blurRad="50800" dist="12700" dir="2700000" algn="tl" rotWithShape="0">
            <a:prstClr val="black">
              <a:alpha val="40000"/>
            </a:prstClr>
          </a:outerShdw>
        </a:effectLst>
      </dgm:spPr>
      <dgm:t>
        <a:bodyPr/>
        <a:lstStyle/>
        <a:p>
          <a:pPr algn="l"/>
          <a:r>
            <a:rPr lang="en-US" sz="2800" b="1" dirty="0">
              <a:effectLst>
                <a:outerShdw blurRad="50800" dist="38100" dir="2700000" algn="tl" rotWithShape="0">
                  <a:prstClr val="black">
                    <a:alpha val="40000"/>
                  </a:prstClr>
                </a:outerShdw>
              </a:effectLst>
              <a:latin typeface="Century Gothic" panose="020B0502020202020204" pitchFamily="34" charset="0"/>
            </a:rPr>
            <a:t>Quality Enhancement Plan</a:t>
          </a:r>
          <a:endParaRPr lang="en-US" sz="2800" b="0" dirty="0">
            <a:effectLst>
              <a:outerShdw blurRad="50800" dist="38100" dir="2700000" algn="tl" rotWithShape="0">
                <a:prstClr val="black">
                  <a:alpha val="40000"/>
                </a:prstClr>
              </a:outerShdw>
            </a:effectLst>
            <a:latin typeface="Century Gothic" panose="020B0502020202020204" pitchFamily="34" charset="0"/>
          </a:endParaRPr>
        </a:p>
        <a:p>
          <a:pPr algn="l"/>
          <a:r>
            <a:rPr lang="en-US" sz="2000" b="0" i="1" dirty="0">
              <a:effectLst>
                <a:outerShdw blurRad="50800" dist="38100" dir="2700000" algn="tl" rotWithShape="0">
                  <a:prstClr val="black">
                    <a:alpha val="40000"/>
                  </a:prstClr>
                </a:outerShdw>
              </a:effectLst>
              <a:latin typeface="Century Gothic" panose="020B0502020202020204" pitchFamily="34" charset="0"/>
            </a:rPr>
            <a:t>Enhancing Doctoral Education at FSU</a:t>
          </a:r>
        </a:p>
      </dgm:t>
    </dgm:pt>
    <dgm:pt modelId="{152E316D-651D-4B6C-B8B6-DC9879BB00DA}" type="parTrans" cxnId="{283B3EA5-F419-4FAF-A1B9-B3D1A35CC7D5}">
      <dgm:prSet/>
      <dgm:spPr/>
      <dgm:t>
        <a:bodyPr/>
        <a:lstStyle/>
        <a:p>
          <a:endParaRPr lang="en-US"/>
        </a:p>
      </dgm:t>
    </dgm:pt>
    <dgm:pt modelId="{87052B08-4C15-4DB8-9C01-576F89702B84}" type="sibTrans" cxnId="{283B3EA5-F419-4FAF-A1B9-B3D1A35CC7D5}">
      <dgm:prSet/>
      <dgm:spPr/>
      <dgm:t>
        <a:bodyPr/>
        <a:lstStyle/>
        <a:p>
          <a:endParaRPr lang="en-US"/>
        </a:p>
      </dgm:t>
    </dgm:pt>
    <dgm:pt modelId="{E6C48AF3-09E5-428A-B720-92F1C088289A}">
      <dgm:prSet phldrT="[Text]" custT="1"/>
      <dgm:spPr>
        <a:solidFill>
          <a:srgbClr val="782F40"/>
        </a:solidFill>
        <a:ln>
          <a:solidFill>
            <a:srgbClr val="D0B884"/>
          </a:solidFill>
        </a:ln>
        <a:effectLst>
          <a:outerShdw blurRad="50800" dist="12700" dir="2700000" algn="tl" rotWithShape="0">
            <a:prstClr val="black">
              <a:alpha val="40000"/>
            </a:prstClr>
          </a:outerShdw>
        </a:effectLst>
      </dgm:spPr>
      <dgm:t>
        <a:bodyPr/>
        <a:lstStyle/>
        <a:p>
          <a:pPr algn="l">
            <a:lnSpc>
              <a:spcPct val="100000"/>
            </a:lnSpc>
          </a:pPr>
          <a:r>
            <a:rPr lang="en-US" sz="2800" b="1" dirty="0">
              <a:effectLst>
                <a:outerShdw blurRad="50800" dist="38100" dir="2700000" algn="tl" rotWithShape="0">
                  <a:prstClr val="black">
                    <a:alpha val="40000"/>
                  </a:prstClr>
                </a:outerShdw>
              </a:effectLst>
              <a:latin typeface="Century Gothic" panose="020B0502020202020204" pitchFamily="34" charset="0"/>
            </a:rPr>
            <a:t>Graduate Resource Center</a:t>
          </a:r>
          <a:endParaRPr lang="en-US" sz="2800" b="0" dirty="0">
            <a:effectLst>
              <a:outerShdw blurRad="50800" dist="38100" dir="2700000" algn="tl" rotWithShape="0">
                <a:prstClr val="black">
                  <a:alpha val="40000"/>
                </a:prstClr>
              </a:outerShdw>
            </a:effectLst>
            <a:latin typeface="Century Gothic" panose="020B0502020202020204" pitchFamily="34" charset="0"/>
          </a:endParaRPr>
        </a:p>
      </dgm:t>
    </dgm:pt>
    <dgm:pt modelId="{A1B12E8A-CDE6-4C89-B84B-29E6F5E83057}" type="parTrans" cxnId="{09218BC9-FBE1-4E12-960D-9C3A98603E26}">
      <dgm:prSet/>
      <dgm:spPr/>
      <dgm:t>
        <a:bodyPr/>
        <a:lstStyle/>
        <a:p>
          <a:endParaRPr lang="en-US"/>
        </a:p>
      </dgm:t>
    </dgm:pt>
    <dgm:pt modelId="{04778234-352A-4F74-89D6-E5107D8B4736}" type="sibTrans" cxnId="{09218BC9-FBE1-4E12-960D-9C3A98603E26}">
      <dgm:prSet/>
      <dgm:spPr/>
      <dgm:t>
        <a:bodyPr/>
        <a:lstStyle/>
        <a:p>
          <a:endParaRPr lang="en-US"/>
        </a:p>
      </dgm:t>
    </dgm:pt>
    <dgm:pt modelId="{B508C440-9BFC-4D9C-B9DA-F55B44B753DD}" type="pres">
      <dgm:prSet presAssocID="{CFAAAEFA-DDD1-427C-AEA5-AA7938D4F3AE}" presName="linearFlow" presStyleCnt="0">
        <dgm:presLayoutVars>
          <dgm:dir/>
          <dgm:resizeHandles val="exact"/>
        </dgm:presLayoutVars>
      </dgm:prSet>
      <dgm:spPr/>
    </dgm:pt>
    <dgm:pt modelId="{9B21CA43-C843-4495-9859-64D355AC7D3A}" type="pres">
      <dgm:prSet presAssocID="{F5EB0B35-42D0-4B5F-B755-105D238E95B3}" presName="composite" presStyleCnt="0"/>
      <dgm:spPr/>
    </dgm:pt>
    <dgm:pt modelId="{8BA1A283-FC3E-4171-87E9-8324F75C0875}" type="pres">
      <dgm:prSet presAssocID="{F5EB0B35-42D0-4B5F-B755-105D238E95B3}" presName="imgShp" presStyleLbl="fgImgPlace1" presStyleIdx="0" presStyleCnt="3" custLinFactNeighborX="-84077" custLinFactNeighborY="-86"/>
      <dgm:spPr>
        <a:blipFill rotWithShape="1">
          <a:blip xmlns:r="http://schemas.openxmlformats.org/officeDocument/2006/relationships" r:embed="rId1"/>
          <a:srcRect/>
          <a:stretch>
            <a:fillRect l="-70000" r="-70000"/>
          </a:stretch>
        </a:blipFill>
        <a:ln>
          <a:solidFill>
            <a:srgbClr val="D0B884"/>
          </a:solidFill>
        </a:ln>
        <a:effectLst>
          <a:outerShdw blurRad="50800" dist="38100" dir="2700000" algn="tl" rotWithShape="0">
            <a:prstClr val="black">
              <a:alpha val="40000"/>
            </a:prstClr>
          </a:outerShdw>
        </a:effectLst>
      </dgm:spPr>
    </dgm:pt>
    <dgm:pt modelId="{4477D2F2-2FFA-4D7D-9487-4F4E391F7D7D}" type="pres">
      <dgm:prSet presAssocID="{F5EB0B35-42D0-4B5F-B755-105D238E95B3}" presName="txShp" presStyleLbl="node1" presStyleIdx="0" presStyleCnt="3" custScaleX="111103">
        <dgm:presLayoutVars>
          <dgm:bulletEnabled val="1"/>
        </dgm:presLayoutVars>
      </dgm:prSet>
      <dgm:spPr/>
    </dgm:pt>
    <dgm:pt modelId="{E0C5032F-6A33-458B-A47E-351ABBA9F3F4}" type="pres">
      <dgm:prSet presAssocID="{86DF97A0-1CE5-4112-8259-BA73D27DFC42}" presName="spacing" presStyleCnt="0"/>
      <dgm:spPr/>
    </dgm:pt>
    <dgm:pt modelId="{6D4AC46E-17CF-4351-BA3C-3BDCA5AB8EAE}" type="pres">
      <dgm:prSet presAssocID="{1C7F67CD-7525-4755-A3AE-D3830A27E0D3}" presName="composite" presStyleCnt="0"/>
      <dgm:spPr/>
    </dgm:pt>
    <dgm:pt modelId="{7C656991-0034-4F6B-84DB-8D9497ADD72A}" type="pres">
      <dgm:prSet presAssocID="{1C7F67CD-7525-4755-A3AE-D3830A27E0D3}" presName="imgShp" presStyleLbl="fgImgPlace1" presStyleIdx="1" presStyleCnt="3" custLinFactNeighborX="-81898" custLinFactNeighborY="110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rgbClr val="D0B884"/>
          </a:solidFill>
        </a:ln>
        <a:effectLst>
          <a:outerShdw blurRad="50800" dist="38100" dir="2700000" algn="tl" rotWithShape="0">
            <a:prstClr val="black">
              <a:alpha val="40000"/>
            </a:prstClr>
          </a:outerShdw>
        </a:effectLst>
      </dgm:spPr>
    </dgm:pt>
    <dgm:pt modelId="{A9AAF423-BAA2-4735-B4D5-A6223BC1C11E}" type="pres">
      <dgm:prSet presAssocID="{1C7F67CD-7525-4755-A3AE-D3830A27E0D3}" presName="txShp" presStyleLbl="node1" presStyleIdx="1" presStyleCnt="3" custScaleX="110720">
        <dgm:presLayoutVars>
          <dgm:bulletEnabled val="1"/>
        </dgm:presLayoutVars>
      </dgm:prSet>
      <dgm:spPr/>
    </dgm:pt>
    <dgm:pt modelId="{3EF2252E-E089-42D5-AF20-97A074E698C7}" type="pres">
      <dgm:prSet presAssocID="{87052B08-4C15-4DB8-9C01-576F89702B84}" presName="spacing" presStyleCnt="0"/>
      <dgm:spPr/>
    </dgm:pt>
    <dgm:pt modelId="{3D7E88C0-84B5-40AC-9FAA-592A876A036B}" type="pres">
      <dgm:prSet presAssocID="{E6C48AF3-09E5-428A-B720-92F1C088289A}" presName="composite" presStyleCnt="0"/>
      <dgm:spPr/>
    </dgm:pt>
    <dgm:pt modelId="{2B3FF66A-E8BF-42AF-8392-D68D7BC788A4}" type="pres">
      <dgm:prSet presAssocID="{E6C48AF3-09E5-428A-B720-92F1C088289A}" presName="imgShp" presStyleLbl="fgImgPlace1" presStyleIdx="2" presStyleCnt="3" custLinFactNeighborX="-80606" custLinFactNeighborY="86"/>
      <dgm:spPr>
        <a:blipFill dpi="0" rotWithShape="1">
          <a:blip xmlns:r="http://schemas.openxmlformats.org/officeDocument/2006/relationships" r:embed="rId3"/>
          <a:srcRect/>
          <a:stretch>
            <a:fillRect l="-6940" t="-2873" r="-6940" b="-35411"/>
          </a:stretch>
        </a:blipFill>
        <a:ln>
          <a:solidFill>
            <a:srgbClr val="D0B884"/>
          </a:solidFill>
        </a:ln>
        <a:effectLst>
          <a:outerShdw blurRad="50800" dist="38100" dir="2700000" algn="tl" rotWithShape="0">
            <a:prstClr val="black">
              <a:alpha val="40000"/>
            </a:prstClr>
          </a:outerShdw>
        </a:effectLst>
      </dgm:spPr>
    </dgm:pt>
    <dgm:pt modelId="{68A80B8F-A7B3-4C3E-8A88-77CB8B3C88B1}" type="pres">
      <dgm:prSet presAssocID="{E6C48AF3-09E5-428A-B720-92F1C088289A}" presName="txShp" presStyleLbl="node1" presStyleIdx="2" presStyleCnt="3" custScaleX="110374">
        <dgm:presLayoutVars>
          <dgm:bulletEnabled val="1"/>
        </dgm:presLayoutVars>
      </dgm:prSet>
      <dgm:spPr/>
    </dgm:pt>
  </dgm:ptLst>
  <dgm:cxnLst>
    <dgm:cxn modelId="{17486608-6C53-4A8F-8293-552C9B5AEECF}" type="presOf" srcId="{F5EB0B35-42D0-4B5F-B755-105D238E95B3}" destId="{4477D2F2-2FFA-4D7D-9487-4F4E391F7D7D}" srcOrd="0" destOrd="0" presId="urn:microsoft.com/office/officeart/2005/8/layout/vList3"/>
    <dgm:cxn modelId="{88A6022B-1070-43F9-B139-3DB5FA6C74D7}" type="presOf" srcId="{E6C48AF3-09E5-428A-B720-92F1C088289A}" destId="{68A80B8F-A7B3-4C3E-8A88-77CB8B3C88B1}" srcOrd="0" destOrd="0" presId="urn:microsoft.com/office/officeart/2005/8/layout/vList3"/>
    <dgm:cxn modelId="{FE998696-D28D-4D3F-8A94-58AFFC0FD5A6}" type="presOf" srcId="{CFAAAEFA-DDD1-427C-AEA5-AA7938D4F3AE}" destId="{B508C440-9BFC-4D9C-B9DA-F55B44B753DD}" srcOrd="0" destOrd="0" presId="urn:microsoft.com/office/officeart/2005/8/layout/vList3"/>
    <dgm:cxn modelId="{283B3EA5-F419-4FAF-A1B9-B3D1A35CC7D5}" srcId="{CFAAAEFA-DDD1-427C-AEA5-AA7938D4F3AE}" destId="{1C7F67CD-7525-4755-A3AE-D3830A27E0D3}" srcOrd="1" destOrd="0" parTransId="{152E316D-651D-4B6C-B8B6-DC9879BB00DA}" sibTransId="{87052B08-4C15-4DB8-9C01-576F89702B84}"/>
    <dgm:cxn modelId="{E2755AA7-B0F9-497A-A973-7475F7BC055F}" type="presOf" srcId="{1C7F67CD-7525-4755-A3AE-D3830A27E0D3}" destId="{A9AAF423-BAA2-4735-B4D5-A6223BC1C11E}" srcOrd="0" destOrd="0" presId="urn:microsoft.com/office/officeart/2005/8/layout/vList3"/>
    <dgm:cxn modelId="{10F87CC9-F567-4A83-AF7E-71EE98C40278}" srcId="{CFAAAEFA-DDD1-427C-AEA5-AA7938D4F3AE}" destId="{F5EB0B35-42D0-4B5F-B755-105D238E95B3}" srcOrd="0" destOrd="0" parTransId="{E69D6834-DEE4-4FB3-A3B3-B28070241EF4}" sibTransId="{86DF97A0-1CE5-4112-8259-BA73D27DFC42}"/>
    <dgm:cxn modelId="{09218BC9-FBE1-4E12-960D-9C3A98603E26}" srcId="{CFAAAEFA-DDD1-427C-AEA5-AA7938D4F3AE}" destId="{E6C48AF3-09E5-428A-B720-92F1C088289A}" srcOrd="2" destOrd="0" parTransId="{A1B12E8A-CDE6-4C89-B84B-29E6F5E83057}" sibTransId="{04778234-352A-4F74-89D6-E5107D8B4736}"/>
    <dgm:cxn modelId="{E4C82B2D-C233-4B74-815A-BFC4C81FC604}" type="presParOf" srcId="{B508C440-9BFC-4D9C-B9DA-F55B44B753DD}" destId="{9B21CA43-C843-4495-9859-64D355AC7D3A}" srcOrd="0" destOrd="0" presId="urn:microsoft.com/office/officeart/2005/8/layout/vList3"/>
    <dgm:cxn modelId="{1D6CEB3A-75DB-4A75-AE66-13992EFA18D7}" type="presParOf" srcId="{9B21CA43-C843-4495-9859-64D355AC7D3A}" destId="{8BA1A283-FC3E-4171-87E9-8324F75C0875}" srcOrd="0" destOrd="0" presId="urn:microsoft.com/office/officeart/2005/8/layout/vList3"/>
    <dgm:cxn modelId="{6F30B4E9-0742-40A9-BE34-9F103F945CCD}" type="presParOf" srcId="{9B21CA43-C843-4495-9859-64D355AC7D3A}" destId="{4477D2F2-2FFA-4D7D-9487-4F4E391F7D7D}" srcOrd="1" destOrd="0" presId="urn:microsoft.com/office/officeart/2005/8/layout/vList3"/>
    <dgm:cxn modelId="{588D1C2C-B277-4C47-ADAD-9D25550F6307}" type="presParOf" srcId="{B508C440-9BFC-4D9C-B9DA-F55B44B753DD}" destId="{E0C5032F-6A33-458B-A47E-351ABBA9F3F4}" srcOrd="1" destOrd="0" presId="urn:microsoft.com/office/officeart/2005/8/layout/vList3"/>
    <dgm:cxn modelId="{7C0D3A0B-AB1B-4C36-8809-37CEEEE2EDDD}" type="presParOf" srcId="{B508C440-9BFC-4D9C-B9DA-F55B44B753DD}" destId="{6D4AC46E-17CF-4351-BA3C-3BDCA5AB8EAE}" srcOrd="2" destOrd="0" presId="urn:microsoft.com/office/officeart/2005/8/layout/vList3"/>
    <dgm:cxn modelId="{DD148E00-EB33-40E5-83E5-D02E564E81A1}" type="presParOf" srcId="{6D4AC46E-17CF-4351-BA3C-3BDCA5AB8EAE}" destId="{7C656991-0034-4F6B-84DB-8D9497ADD72A}" srcOrd="0" destOrd="0" presId="urn:microsoft.com/office/officeart/2005/8/layout/vList3"/>
    <dgm:cxn modelId="{3C48E1A6-2234-4650-A62C-E5337556881C}" type="presParOf" srcId="{6D4AC46E-17CF-4351-BA3C-3BDCA5AB8EAE}" destId="{A9AAF423-BAA2-4735-B4D5-A6223BC1C11E}" srcOrd="1" destOrd="0" presId="urn:microsoft.com/office/officeart/2005/8/layout/vList3"/>
    <dgm:cxn modelId="{6604902B-12F3-4AA7-9207-69C951E24015}" type="presParOf" srcId="{B508C440-9BFC-4D9C-B9DA-F55B44B753DD}" destId="{3EF2252E-E089-42D5-AF20-97A074E698C7}" srcOrd="3" destOrd="0" presId="urn:microsoft.com/office/officeart/2005/8/layout/vList3"/>
    <dgm:cxn modelId="{3FEA59C9-D87A-4030-A4F7-B96CE1D1FD71}" type="presParOf" srcId="{B508C440-9BFC-4D9C-B9DA-F55B44B753DD}" destId="{3D7E88C0-84B5-40AC-9FAA-592A876A036B}" srcOrd="4" destOrd="0" presId="urn:microsoft.com/office/officeart/2005/8/layout/vList3"/>
    <dgm:cxn modelId="{24A296E8-7394-4164-BC58-5AAD2A0F8B98}" type="presParOf" srcId="{3D7E88C0-84B5-40AC-9FAA-592A876A036B}" destId="{2B3FF66A-E8BF-42AF-8392-D68D7BC788A4}" srcOrd="0" destOrd="0" presId="urn:microsoft.com/office/officeart/2005/8/layout/vList3"/>
    <dgm:cxn modelId="{EBB364EA-4527-4A0B-BF0A-C9BAD879925F}" type="presParOf" srcId="{3D7E88C0-84B5-40AC-9FAA-592A876A036B}" destId="{68A80B8F-A7B3-4C3E-8A88-77CB8B3C88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AAEFA-DDD1-427C-AEA5-AA7938D4F3AE}" type="doc">
      <dgm:prSet loTypeId="urn:microsoft.com/office/officeart/2005/8/layout/vList3" loCatId="list" qsTypeId="urn:microsoft.com/office/officeart/2005/8/quickstyle/simple1" qsCatId="simple" csTypeId="urn:microsoft.com/office/officeart/2005/8/colors/accent1_2" csCatId="accent1" phldr="1"/>
      <dgm:spPr/>
    </dgm:pt>
    <dgm:pt modelId="{F5EB0B35-42D0-4B5F-B755-105D238E95B3}">
      <dgm:prSet phldrT="[Text]" custT="1"/>
      <dgm:spPr>
        <a:solidFill>
          <a:srgbClr val="2C2A29"/>
        </a:solidFill>
        <a:ln>
          <a:solidFill>
            <a:srgbClr val="D0B884"/>
          </a:solidFill>
        </a:ln>
        <a:effectLst>
          <a:outerShdw blurRad="50800" dist="12700" dir="2700000" algn="tl" rotWithShape="0">
            <a:prstClr val="black">
              <a:alpha val="40000"/>
            </a:prstClr>
          </a:outerShdw>
        </a:effectLst>
      </dgm:spPr>
      <dgm:t>
        <a:bodyPr/>
        <a:lstStyle/>
        <a:p>
          <a:pPr algn="l"/>
          <a:r>
            <a:rPr lang="en-US" sz="2800" b="1" dirty="0">
              <a:effectLst>
                <a:outerShdw blurRad="50800" dist="38100" dir="2700000" algn="tl" rotWithShape="0">
                  <a:prstClr val="black">
                    <a:alpha val="40000"/>
                  </a:prstClr>
                </a:outerShdw>
              </a:effectLst>
              <a:latin typeface="Century Gothic" panose="020B0502020202020204" pitchFamily="34" charset="0"/>
            </a:rPr>
            <a:t>Cybersecurity at FSU</a:t>
          </a:r>
          <a:endParaRPr lang="en-US" sz="2800" dirty="0">
            <a:effectLst>
              <a:outerShdw blurRad="50800" dist="38100" dir="2700000" algn="tl" rotWithShape="0">
                <a:prstClr val="black">
                  <a:alpha val="40000"/>
                </a:prstClr>
              </a:outerShdw>
            </a:effectLst>
            <a:latin typeface="Century Gothic" panose="020B0502020202020204" pitchFamily="34" charset="0"/>
          </a:endParaRPr>
        </a:p>
      </dgm:t>
    </dgm:pt>
    <dgm:pt modelId="{E69D6834-DEE4-4FB3-A3B3-B28070241EF4}" type="parTrans" cxnId="{10F87CC9-F567-4A83-AF7E-71EE98C40278}">
      <dgm:prSet/>
      <dgm:spPr/>
      <dgm:t>
        <a:bodyPr/>
        <a:lstStyle/>
        <a:p>
          <a:endParaRPr lang="en-US"/>
        </a:p>
      </dgm:t>
    </dgm:pt>
    <dgm:pt modelId="{86DF97A0-1CE5-4112-8259-BA73D27DFC42}" type="sibTrans" cxnId="{10F87CC9-F567-4A83-AF7E-71EE98C40278}">
      <dgm:prSet/>
      <dgm:spPr/>
      <dgm:t>
        <a:bodyPr/>
        <a:lstStyle/>
        <a:p>
          <a:endParaRPr lang="en-US"/>
        </a:p>
      </dgm:t>
    </dgm:pt>
    <dgm:pt modelId="{1C7F67CD-7525-4755-A3AE-D3830A27E0D3}">
      <dgm:prSet phldrT="[Text]" custT="1"/>
      <dgm:spPr>
        <a:solidFill>
          <a:srgbClr val="2C2A29"/>
        </a:solidFill>
        <a:ln>
          <a:solidFill>
            <a:srgbClr val="D0B884"/>
          </a:solidFill>
        </a:ln>
        <a:effectLst>
          <a:outerShdw blurRad="50800" dist="12700" dir="2700000" algn="tl" rotWithShape="0">
            <a:prstClr val="black">
              <a:alpha val="40000"/>
            </a:prstClr>
          </a:outerShdw>
        </a:effectLst>
      </dgm:spPr>
      <dgm:t>
        <a:bodyPr/>
        <a:lstStyle/>
        <a:p>
          <a:pPr algn="l"/>
          <a:r>
            <a:rPr lang="en-US" sz="2800" b="1" dirty="0">
              <a:effectLst>
                <a:outerShdw blurRad="50800" dist="38100" dir="2700000" algn="tl" rotWithShape="0">
                  <a:prstClr val="black">
                    <a:alpha val="40000"/>
                  </a:prstClr>
                </a:outerShdw>
              </a:effectLst>
              <a:latin typeface="Century Gothic" panose="020B0502020202020204" pitchFamily="34" charset="0"/>
            </a:rPr>
            <a:t>Vision 2030</a:t>
          </a:r>
          <a:endParaRPr lang="en-US" sz="2800" b="0" dirty="0">
            <a:effectLst>
              <a:outerShdw blurRad="50800" dist="38100" dir="2700000" algn="tl" rotWithShape="0">
                <a:prstClr val="black">
                  <a:alpha val="40000"/>
                </a:prstClr>
              </a:outerShdw>
            </a:effectLst>
            <a:latin typeface="Century Gothic" panose="020B0502020202020204" pitchFamily="34" charset="0"/>
          </a:endParaRPr>
        </a:p>
      </dgm:t>
    </dgm:pt>
    <dgm:pt modelId="{152E316D-651D-4B6C-B8B6-DC9879BB00DA}" type="parTrans" cxnId="{283B3EA5-F419-4FAF-A1B9-B3D1A35CC7D5}">
      <dgm:prSet/>
      <dgm:spPr/>
      <dgm:t>
        <a:bodyPr/>
        <a:lstStyle/>
        <a:p>
          <a:endParaRPr lang="en-US"/>
        </a:p>
      </dgm:t>
    </dgm:pt>
    <dgm:pt modelId="{87052B08-4C15-4DB8-9C01-576F89702B84}" type="sibTrans" cxnId="{283B3EA5-F419-4FAF-A1B9-B3D1A35CC7D5}">
      <dgm:prSet/>
      <dgm:spPr/>
      <dgm:t>
        <a:bodyPr/>
        <a:lstStyle/>
        <a:p>
          <a:endParaRPr lang="en-US"/>
        </a:p>
      </dgm:t>
    </dgm:pt>
    <dgm:pt modelId="{E6C48AF3-09E5-428A-B720-92F1C088289A}">
      <dgm:prSet phldrT="[Text]" custT="1"/>
      <dgm:spPr>
        <a:solidFill>
          <a:srgbClr val="2C2A29"/>
        </a:solidFill>
        <a:ln>
          <a:solidFill>
            <a:srgbClr val="D0B884"/>
          </a:solidFill>
        </a:ln>
        <a:effectLst>
          <a:outerShdw blurRad="50800" dist="12700" dir="2700000" algn="tl" rotWithShape="0">
            <a:prstClr val="black">
              <a:alpha val="40000"/>
            </a:prstClr>
          </a:outerShdw>
        </a:effectLst>
      </dgm:spPr>
      <dgm:t>
        <a:bodyPr/>
        <a:lstStyle/>
        <a:p>
          <a:pPr algn="l">
            <a:lnSpc>
              <a:spcPct val="100000"/>
            </a:lnSpc>
          </a:pPr>
          <a:r>
            <a:rPr lang="en-US" sz="2800" b="1" dirty="0">
              <a:effectLst>
                <a:outerShdw blurRad="50800" dist="38100" dir="2700000" algn="tl" rotWithShape="0">
                  <a:prstClr val="black">
                    <a:alpha val="40000"/>
                  </a:prstClr>
                </a:outerShdw>
              </a:effectLst>
              <a:latin typeface="Century Gothic" panose="020B0502020202020204" pitchFamily="34" charset="0"/>
            </a:rPr>
            <a:t>Institutional Research</a:t>
          </a:r>
          <a:endParaRPr lang="en-US" sz="2800" b="0" dirty="0">
            <a:effectLst>
              <a:outerShdw blurRad="50800" dist="38100" dir="2700000" algn="tl" rotWithShape="0">
                <a:prstClr val="black">
                  <a:alpha val="40000"/>
                </a:prstClr>
              </a:outerShdw>
            </a:effectLst>
            <a:latin typeface="Century Gothic" panose="020B0502020202020204" pitchFamily="34" charset="0"/>
          </a:endParaRPr>
        </a:p>
      </dgm:t>
    </dgm:pt>
    <dgm:pt modelId="{A1B12E8A-CDE6-4C89-B84B-29E6F5E83057}" type="parTrans" cxnId="{09218BC9-FBE1-4E12-960D-9C3A98603E26}">
      <dgm:prSet/>
      <dgm:spPr/>
      <dgm:t>
        <a:bodyPr/>
        <a:lstStyle/>
        <a:p>
          <a:endParaRPr lang="en-US"/>
        </a:p>
      </dgm:t>
    </dgm:pt>
    <dgm:pt modelId="{04778234-352A-4F74-89D6-E5107D8B4736}" type="sibTrans" cxnId="{09218BC9-FBE1-4E12-960D-9C3A98603E26}">
      <dgm:prSet/>
      <dgm:spPr/>
      <dgm:t>
        <a:bodyPr/>
        <a:lstStyle/>
        <a:p>
          <a:endParaRPr lang="en-US"/>
        </a:p>
      </dgm:t>
    </dgm:pt>
    <dgm:pt modelId="{B508C440-9BFC-4D9C-B9DA-F55B44B753DD}" type="pres">
      <dgm:prSet presAssocID="{CFAAAEFA-DDD1-427C-AEA5-AA7938D4F3AE}" presName="linearFlow" presStyleCnt="0">
        <dgm:presLayoutVars>
          <dgm:dir/>
          <dgm:resizeHandles val="exact"/>
        </dgm:presLayoutVars>
      </dgm:prSet>
      <dgm:spPr/>
    </dgm:pt>
    <dgm:pt modelId="{9B21CA43-C843-4495-9859-64D355AC7D3A}" type="pres">
      <dgm:prSet presAssocID="{F5EB0B35-42D0-4B5F-B755-105D238E95B3}" presName="composite" presStyleCnt="0"/>
      <dgm:spPr/>
    </dgm:pt>
    <dgm:pt modelId="{8BA1A283-FC3E-4171-87E9-8324F75C0875}" type="pres">
      <dgm:prSet presAssocID="{F5EB0B35-42D0-4B5F-B755-105D238E95B3}" presName="imgShp" presStyleLbl="fgImgPlace1" presStyleIdx="0" presStyleCnt="3" custLinFactNeighborX="-84077" custLinFactNeighborY="-86"/>
      <dgm:spPr>
        <a:blipFill dpi="0" rotWithShape="1">
          <a:blip xmlns:r="http://schemas.openxmlformats.org/officeDocument/2006/relationships" r:embed="rId1"/>
          <a:srcRect/>
          <a:stretch>
            <a:fillRect l="-12933" r="-21067"/>
          </a:stretch>
        </a:blipFill>
        <a:ln>
          <a:solidFill>
            <a:srgbClr val="D0B884"/>
          </a:solidFill>
        </a:ln>
        <a:effectLst>
          <a:outerShdw blurRad="50800" dist="38100" dir="2700000" algn="tl" rotWithShape="0">
            <a:prstClr val="black">
              <a:alpha val="40000"/>
            </a:prstClr>
          </a:outerShdw>
        </a:effectLst>
      </dgm:spPr>
    </dgm:pt>
    <dgm:pt modelId="{4477D2F2-2FFA-4D7D-9487-4F4E391F7D7D}" type="pres">
      <dgm:prSet presAssocID="{F5EB0B35-42D0-4B5F-B755-105D238E95B3}" presName="txShp" presStyleLbl="node1" presStyleIdx="0" presStyleCnt="3" custScaleX="111103">
        <dgm:presLayoutVars>
          <dgm:bulletEnabled val="1"/>
        </dgm:presLayoutVars>
      </dgm:prSet>
      <dgm:spPr/>
    </dgm:pt>
    <dgm:pt modelId="{E0C5032F-6A33-458B-A47E-351ABBA9F3F4}" type="pres">
      <dgm:prSet presAssocID="{86DF97A0-1CE5-4112-8259-BA73D27DFC42}" presName="spacing" presStyleCnt="0"/>
      <dgm:spPr/>
    </dgm:pt>
    <dgm:pt modelId="{6D4AC46E-17CF-4351-BA3C-3BDCA5AB8EAE}" type="pres">
      <dgm:prSet presAssocID="{1C7F67CD-7525-4755-A3AE-D3830A27E0D3}" presName="composite" presStyleCnt="0"/>
      <dgm:spPr/>
    </dgm:pt>
    <dgm:pt modelId="{7C656991-0034-4F6B-84DB-8D9497ADD72A}" type="pres">
      <dgm:prSet presAssocID="{1C7F67CD-7525-4755-A3AE-D3830A27E0D3}" presName="imgShp" presStyleLbl="fgImgPlace1" presStyleIdx="1" presStyleCnt="3" custLinFactNeighborX="-81898" custLinFactNeighborY="110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rgbClr val="D0B884"/>
          </a:solidFill>
        </a:ln>
        <a:effectLst>
          <a:outerShdw blurRad="50800" dist="38100" dir="2700000" algn="tl" rotWithShape="0">
            <a:prstClr val="black">
              <a:alpha val="40000"/>
            </a:prstClr>
          </a:outerShdw>
        </a:effectLst>
      </dgm:spPr>
    </dgm:pt>
    <dgm:pt modelId="{A9AAF423-BAA2-4735-B4D5-A6223BC1C11E}" type="pres">
      <dgm:prSet presAssocID="{1C7F67CD-7525-4755-A3AE-D3830A27E0D3}" presName="txShp" presStyleLbl="node1" presStyleIdx="1" presStyleCnt="3" custScaleX="110720">
        <dgm:presLayoutVars>
          <dgm:bulletEnabled val="1"/>
        </dgm:presLayoutVars>
      </dgm:prSet>
      <dgm:spPr/>
    </dgm:pt>
    <dgm:pt modelId="{3EF2252E-E089-42D5-AF20-97A074E698C7}" type="pres">
      <dgm:prSet presAssocID="{87052B08-4C15-4DB8-9C01-576F89702B84}" presName="spacing" presStyleCnt="0"/>
      <dgm:spPr/>
    </dgm:pt>
    <dgm:pt modelId="{3D7E88C0-84B5-40AC-9FAA-592A876A036B}" type="pres">
      <dgm:prSet presAssocID="{E6C48AF3-09E5-428A-B720-92F1C088289A}" presName="composite" presStyleCnt="0"/>
      <dgm:spPr/>
    </dgm:pt>
    <dgm:pt modelId="{2B3FF66A-E8BF-42AF-8392-D68D7BC788A4}" type="pres">
      <dgm:prSet presAssocID="{E6C48AF3-09E5-428A-B720-92F1C088289A}" presName="imgShp" presStyleLbl="fgImgPlace1" presStyleIdx="2" presStyleCnt="3" custLinFactNeighborX="-80606" custLinFactNeighborY="86"/>
      <dgm:spPr>
        <a:blipFill dpi="0" rotWithShape="1">
          <a:blip xmlns:r="http://schemas.openxmlformats.org/officeDocument/2006/relationships" r:embed="rId3"/>
          <a:srcRect/>
          <a:stretch>
            <a:fillRect l="-80672" r="672"/>
          </a:stretch>
        </a:blipFill>
        <a:ln>
          <a:solidFill>
            <a:srgbClr val="D0B884"/>
          </a:solidFill>
        </a:ln>
        <a:effectLst>
          <a:outerShdw blurRad="50800" dist="38100" dir="2700000" algn="tl" rotWithShape="0">
            <a:prstClr val="black">
              <a:alpha val="40000"/>
            </a:prstClr>
          </a:outerShdw>
        </a:effectLst>
      </dgm:spPr>
    </dgm:pt>
    <dgm:pt modelId="{68A80B8F-A7B3-4C3E-8A88-77CB8B3C88B1}" type="pres">
      <dgm:prSet presAssocID="{E6C48AF3-09E5-428A-B720-92F1C088289A}" presName="txShp" presStyleLbl="node1" presStyleIdx="2" presStyleCnt="3" custScaleX="110374">
        <dgm:presLayoutVars>
          <dgm:bulletEnabled val="1"/>
        </dgm:presLayoutVars>
      </dgm:prSet>
      <dgm:spPr/>
    </dgm:pt>
  </dgm:ptLst>
  <dgm:cxnLst>
    <dgm:cxn modelId="{17486608-6C53-4A8F-8293-552C9B5AEECF}" type="presOf" srcId="{F5EB0B35-42D0-4B5F-B755-105D238E95B3}" destId="{4477D2F2-2FFA-4D7D-9487-4F4E391F7D7D}" srcOrd="0" destOrd="0" presId="urn:microsoft.com/office/officeart/2005/8/layout/vList3"/>
    <dgm:cxn modelId="{88A6022B-1070-43F9-B139-3DB5FA6C74D7}" type="presOf" srcId="{E6C48AF3-09E5-428A-B720-92F1C088289A}" destId="{68A80B8F-A7B3-4C3E-8A88-77CB8B3C88B1}" srcOrd="0" destOrd="0" presId="urn:microsoft.com/office/officeart/2005/8/layout/vList3"/>
    <dgm:cxn modelId="{FE998696-D28D-4D3F-8A94-58AFFC0FD5A6}" type="presOf" srcId="{CFAAAEFA-DDD1-427C-AEA5-AA7938D4F3AE}" destId="{B508C440-9BFC-4D9C-B9DA-F55B44B753DD}" srcOrd="0" destOrd="0" presId="urn:microsoft.com/office/officeart/2005/8/layout/vList3"/>
    <dgm:cxn modelId="{283B3EA5-F419-4FAF-A1B9-B3D1A35CC7D5}" srcId="{CFAAAEFA-DDD1-427C-AEA5-AA7938D4F3AE}" destId="{1C7F67CD-7525-4755-A3AE-D3830A27E0D3}" srcOrd="1" destOrd="0" parTransId="{152E316D-651D-4B6C-B8B6-DC9879BB00DA}" sibTransId="{87052B08-4C15-4DB8-9C01-576F89702B84}"/>
    <dgm:cxn modelId="{E2755AA7-B0F9-497A-A973-7475F7BC055F}" type="presOf" srcId="{1C7F67CD-7525-4755-A3AE-D3830A27E0D3}" destId="{A9AAF423-BAA2-4735-B4D5-A6223BC1C11E}" srcOrd="0" destOrd="0" presId="urn:microsoft.com/office/officeart/2005/8/layout/vList3"/>
    <dgm:cxn modelId="{10F87CC9-F567-4A83-AF7E-71EE98C40278}" srcId="{CFAAAEFA-DDD1-427C-AEA5-AA7938D4F3AE}" destId="{F5EB0B35-42D0-4B5F-B755-105D238E95B3}" srcOrd="0" destOrd="0" parTransId="{E69D6834-DEE4-4FB3-A3B3-B28070241EF4}" sibTransId="{86DF97A0-1CE5-4112-8259-BA73D27DFC42}"/>
    <dgm:cxn modelId="{09218BC9-FBE1-4E12-960D-9C3A98603E26}" srcId="{CFAAAEFA-DDD1-427C-AEA5-AA7938D4F3AE}" destId="{E6C48AF3-09E5-428A-B720-92F1C088289A}" srcOrd="2" destOrd="0" parTransId="{A1B12E8A-CDE6-4C89-B84B-29E6F5E83057}" sibTransId="{04778234-352A-4F74-89D6-E5107D8B4736}"/>
    <dgm:cxn modelId="{E4C82B2D-C233-4B74-815A-BFC4C81FC604}" type="presParOf" srcId="{B508C440-9BFC-4D9C-B9DA-F55B44B753DD}" destId="{9B21CA43-C843-4495-9859-64D355AC7D3A}" srcOrd="0" destOrd="0" presId="urn:microsoft.com/office/officeart/2005/8/layout/vList3"/>
    <dgm:cxn modelId="{1D6CEB3A-75DB-4A75-AE66-13992EFA18D7}" type="presParOf" srcId="{9B21CA43-C843-4495-9859-64D355AC7D3A}" destId="{8BA1A283-FC3E-4171-87E9-8324F75C0875}" srcOrd="0" destOrd="0" presId="urn:microsoft.com/office/officeart/2005/8/layout/vList3"/>
    <dgm:cxn modelId="{6F30B4E9-0742-40A9-BE34-9F103F945CCD}" type="presParOf" srcId="{9B21CA43-C843-4495-9859-64D355AC7D3A}" destId="{4477D2F2-2FFA-4D7D-9487-4F4E391F7D7D}" srcOrd="1" destOrd="0" presId="urn:microsoft.com/office/officeart/2005/8/layout/vList3"/>
    <dgm:cxn modelId="{588D1C2C-B277-4C47-ADAD-9D25550F6307}" type="presParOf" srcId="{B508C440-9BFC-4D9C-B9DA-F55B44B753DD}" destId="{E0C5032F-6A33-458B-A47E-351ABBA9F3F4}" srcOrd="1" destOrd="0" presId="urn:microsoft.com/office/officeart/2005/8/layout/vList3"/>
    <dgm:cxn modelId="{7C0D3A0B-AB1B-4C36-8809-37CEEEE2EDDD}" type="presParOf" srcId="{B508C440-9BFC-4D9C-B9DA-F55B44B753DD}" destId="{6D4AC46E-17CF-4351-BA3C-3BDCA5AB8EAE}" srcOrd="2" destOrd="0" presId="urn:microsoft.com/office/officeart/2005/8/layout/vList3"/>
    <dgm:cxn modelId="{DD148E00-EB33-40E5-83E5-D02E564E81A1}" type="presParOf" srcId="{6D4AC46E-17CF-4351-BA3C-3BDCA5AB8EAE}" destId="{7C656991-0034-4F6B-84DB-8D9497ADD72A}" srcOrd="0" destOrd="0" presId="urn:microsoft.com/office/officeart/2005/8/layout/vList3"/>
    <dgm:cxn modelId="{3C48E1A6-2234-4650-A62C-E5337556881C}" type="presParOf" srcId="{6D4AC46E-17CF-4351-BA3C-3BDCA5AB8EAE}" destId="{A9AAF423-BAA2-4735-B4D5-A6223BC1C11E}" srcOrd="1" destOrd="0" presId="urn:microsoft.com/office/officeart/2005/8/layout/vList3"/>
    <dgm:cxn modelId="{6604902B-12F3-4AA7-9207-69C951E24015}" type="presParOf" srcId="{B508C440-9BFC-4D9C-B9DA-F55B44B753DD}" destId="{3EF2252E-E089-42D5-AF20-97A074E698C7}" srcOrd="3" destOrd="0" presId="urn:microsoft.com/office/officeart/2005/8/layout/vList3"/>
    <dgm:cxn modelId="{3FEA59C9-D87A-4030-A4F7-B96CE1D1FD71}" type="presParOf" srcId="{B508C440-9BFC-4D9C-B9DA-F55B44B753DD}" destId="{3D7E88C0-84B5-40AC-9FAA-592A876A036B}" srcOrd="4" destOrd="0" presId="urn:microsoft.com/office/officeart/2005/8/layout/vList3"/>
    <dgm:cxn modelId="{24A296E8-7394-4164-BC58-5AAD2A0F8B98}" type="presParOf" srcId="{3D7E88C0-84B5-40AC-9FAA-592A876A036B}" destId="{2B3FF66A-E8BF-42AF-8392-D68D7BC788A4}" srcOrd="0" destOrd="0" presId="urn:microsoft.com/office/officeart/2005/8/layout/vList3"/>
    <dgm:cxn modelId="{EBB364EA-4527-4A0B-BF0A-C9BAD879925F}" type="presParOf" srcId="{3D7E88C0-84B5-40AC-9FAA-592A876A036B}" destId="{68A80B8F-A7B3-4C3E-8A88-77CB8B3C88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D2F2-2FFA-4D7D-9487-4F4E391F7D7D}">
      <dsp:nvSpPr>
        <dsp:cNvPr id="0" name=""/>
        <dsp:cNvSpPr/>
      </dsp:nvSpPr>
      <dsp:spPr>
        <a:xfrm rot="10800000">
          <a:off x="1181196" y="966"/>
          <a:ext cx="5931603" cy="1124121"/>
        </a:xfrm>
        <a:prstGeom prst="homePlate">
          <a:avLst/>
        </a:prstGeom>
        <a:solidFill>
          <a:srgbClr val="782F40"/>
        </a:solidFill>
        <a:ln w="25400" cap="flat" cmpd="sng" algn="ctr">
          <a:solidFill>
            <a:srgbClr val="D0B884"/>
          </a:solidFill>
          <a:prstDash val="solid"/>
        </a:ln>
        <a:effectLst>
          <a:outerShdw blurRad="50800" dist="127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706"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50800" dist="38100" dir="2700000" algn="tl" rotWithShape="0">
                  <a:prstClr val="black">
                    <a:alpha val="40000"/>
                  </a:prstClr>
                </a:outerShdw>
              </a:effectLst>
              <a:latin typeface="Century Gothic" panose="020B0502020202020204" pitchFamily="34" charset="0"/>
            </a:rPr>
            <a:t>SACSCOC Review</a:t>
          </a:r>
          <a:endParaRPr lang="en-US" sz="2800" kern="1200" dirty="0">
            <a:effectLst>
              <a:outerShdw blurRad="50800" dist="38100" dir="2700000" algn="tl" rotWithShape="0">
                <a:prstClr val="black">
                  <a:alpha val="40000"/>
                </a:prstClr>
              </a:outerShdw>
            </a:effectLst>
            <a:latin typeface="Century Gothic" panose="020B0502020202020204" pitchFamily="34" charset="0"/>
          </a:endParaRPr>
        </a:p>
      </dsp:txBody>
      <dsp:txXfrm rot="10800000">
        <a:off x="1462226" y="966"/>
        <a:ext cx="5650573" cy="1124121"/>
      </dsp:txXfrm>
    </dsp:sp>
    <dsp:sp modelId="{8BA1A283-FC3E-4171-87E9-8324F75C0875}">
      <dsp:nvSpPr>
        <dsp:cNvPr id="0" name=""/>
        <dsp:cNvSpPr/>
      </dsp:nvSpPr>
      <dsp:spPr>
        <a:xfrm>
          <a:off x="0" y="0"/>
          <a:ext cx="1124121" cy="1124121"/>
        </a:xfrm>
        <a:prstGeom prst="ellipse">
          <a:avLst/>
        </a:prstGeom>
        <a:blipFill rotWithShape="1">
          <a:blip xmlns:r="http://schemas.openxmlformats.org/officeDocument/2006/relationships" r:embed="rId1"/>
          <a:srcRect/>
          <a:stretch>
            <a:fillRect l="-70000" r="-70000"/>
          </a:stretch>
        </a:blipFill>
        <a:ln w="25400" cap="flat" cmpd="sng" algn="ctr">
          <a:solidFill>
            <a:srgbClr val="D0B884"/>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9AAF423-BAA2-4735-B4D5-A6223BC1C11E}">
      <dsp:nvSpPr>
        <dsp:cNvPr id="0" name=""/>
        <dsp:cNvSpPr/>
      </dsp:nvSpPr>
      <dsp:spPr>
        <a:xfrm rot="10800000">
          <a:off x="1196531" y="1460646"/>
          <a:ext cx="5911155" cy="1124121"/>
        </a:xfrm>
        <a:prstGeom prst="homePlate">
          <a:avLst/>
        </a:prstGeom>
        <a:solidFill>
          <a:srgbClr val="782F40"/>
        </a:solidFill>
        <a:ln w="25400" cap="flat" cmpd="sng" algn="ctr">
          <a:solidFill>
            <a:srgbClr val="D0B884"/>
          </a:solidFill>
          <a:prstDash val="solid"/>
        </a:ln>
        <a:effectLst>
          <a:outerShdw blurRad="50800" dist="127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706"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50800" dist="38100" dir="2700000" algn="tl" rotWithShape="0">
                  <a:prstClr val="black">
                    <a:alpha val="40000"/>
                  </a:prstClr>
                </a:outerShdw>
              </a:effectLst>
              <a:latin typeface="Century Gothic" panose="020B0502020202020204" pitchFamily="34" charset="0"/>
            </a:rPr>
            <a:t>Quality Enhancement Plan</a:t>
          </a:r>
          <a:endParaRPr lang="en-US" sz="2800" b="0" kern="1200" dirty="0">
            <a:effectLst>
              <a:outerShdw blurRad="50800" dist="38100" dir="2700000" algn="tl" rotWithShape="0">
                <a:prstClr val="black">
                  <a:alpha val="40000"/>
                </a:prstClr>
              </a:outerShdw>
            </a:effectLst>
            <a:latin typeface="Century Gothic" panose="020B0502020202020204" pitchFamily="34" charset="0"/>
          </a:endParaRPr>
        </a:p>
        <a:p>
          <a:pPr marL="0" lvl="0" indent="0" algn="l" defTabSz="1244600">
            <a:lnSpc>
              <a:spcPct val="90000"/>
            </a:lnSpc>
            <a:spcBef>
              <a:spcPct val="0"/>
            </a:spcBef>
            <a:spcAft>
              <a:spcPct val="35000"/>
            </a:spcAft>
            <a:buNone/>
          </a:pPr>
          <a:r>
            <a:rPr lang="en-US" sz="2000" b="0" i="1" kern="1200" dirty="0">
              <a:effectLst>
                <a:outerShdw blurRad="50800" dist="38100" dir="2700000" algn="tl" rotWithShape="0">
                  <a:prstClr val="black">
                    <a:alpha val="40000"/>
                  </a:prstClr>
                </a:outerShdw>
              </a:effectLst>
              <a:latin typeface="Century Gothic" panose="020B0502020202020204" pitchFamily="34" charset="0"/>
            </a:rPr>
            <a:t>Enhancing Doctoral Education at FSU</a:t>
          </a:r>
        </a:p>
      </dsp:txBody>
      <dsp:txXfrm rot="10800000">
        <a:off x="1477561" y="1460646"/>
        <a:ext cx="5630125" cy="1124121"/>
      </dsp:txXfrm>
    </dsp:sp>
    <dsp:sp modelId="{7C656991-0034-4F6B-84DB-8D9497ADD72A}">
      <dsp:nvSpPr>
        <dsp:cNvPr id="0" name=""/>
        <dsp:cNvSpPr/>
      </dsp:nvSpPr>
      <dsp:spPr>
        <a:xfrm>
          <a:off x="0" y="1473023"/>
          <a:ext cx="1124121" cy="11241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rgbClr val="D0B884"/>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8A80B8F-A7B3-4C3E-8A88-77CB8B3C88B1}">
      <dsp:nvSpPr>
        <dsp:cNvPr id="0" name=""/>
        <dsp:cNvSpPr/>
      </dsp:nvSpPr>
      <dsp:spPr>
        <a:xfrm rot="10800000">
          <a:off x="1210386" y="2920326"/>
          <a:ext cx="5892683" cy="1124121"/>
        </a:xfrm>
        <a:prstGeom prst="homePlate">
          <a:avLst/>
        </a:prstGeom>
        <a:solidFill>
          <a:srgbClr val="782F40"/>
        </a:solidFill>
        <a:ln w="25400" cap="flat" cmpd="sng" algn="ctr">
          <a:solidFill>
            <a:srgbClr val="D0B884"/>
          </a:solidFill>
          <a:prstDash val="solid"/>
        </a:ln>
        <a:effectLst>
          <a:outerShdw blurRad="50800" dist="127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706" tIns="106680" rIns="199136" bIns="106680" numCol="1" spcCol="1270" anchor="ctr" anchorCtr="0">
          <a:noAutofit/>
        </a:bodyPr>
        <a:lstStyle/>
        <a:p>
          <a:pPr marL="0" lvl="0" indent="0" algn="l" defTabSz="1244600">
            <a:lnSpc>
              <a:spcPct val="100000"/>
            </a:lnSpc>
            <a:spcBef>
              <a:spcPct val="0"/>
            </a:spcBef>
            <a:spcAft>
              <a:spcPct val="35000"/>
            </a:spcAft>
            <a:buNone/>
          </a:pPr>
          <a:r>
            <a:rPr lang="en-US" sz="2800" b="1" kern="1200" dirty="0">
              <a:effectLst>
                <a:outerShdw blurRad="50800" dist="38100" dir="2700000" algn="tl" rotWithShape="0">
                  <a:prstClr val="black">
                    <a:alpha val="40000"/>
                  </a:prstClr>
                </a:outerShdw>
              </a:effectLst>
              <a:latin typeface="Century Gothic" panose="020B0502020202020204" pitchFamily="34" charset="0"/>
            </a:rPr>
            <a:t>Graduate Resource Center</a:t>
          </a:r>
          <a:endParaRPr lang="en-US" sz="2800" b="0" kern="1200" dirty="0">
            <a:effectLst>
              <a:outerShdw blurRad="50800" dist="38100" dir="2700000" algn="tl" rotWithShape="0">
                <a:prstClr val="black">
                  <a:alpha val="40000"/>
                </a:prstClr>
              </a:outerShdw>
            </a:effectLst>
            <a:latin typeface="Century Gothic" panose="020B0502020202020204" pitchFamily="34" charset="0"/>
          </a:endParaRPr>
        </a:p>
      </dsp:txBody>
      <dsp:txXfrm rot="10800000">
        <a:off x="1491416" y="2920326"/>
        <a:ext cx="5611653" cy="1124121"/>
      </dsp:txXfrm>
    </dsp:sp>
    <dsp:sp modelId="{2B3FF66A-E8BF-42AF-8392-D68D7BC788A4}">
      <dsp:nvSpPr>
        <dsp:cNvPr id="0" name=""/>
        <dsp:cNvSpPr/>
      </dsp:nvSpPr>
      <dsp:spPr>
        <a:xfrm>
          <a:off x="19141" y="2921293"/>
          <a:ext cx="1124121" cy="1124121"/>
        </a:xfrm>
        <a:prstGeom prst="ellipse">
          <a:avLst/>
        </a:prstGeom>
        <a:blipFill dpi="0" rotWithShape="1">
          <a:blip xmlns:r="http://schemas.openxmlformats.org/officeDocument/2006/relationships" r:embed="rId3"/>
          <a:srcRect/>
          <a:stretch>
            <a:fillRect l="-6940" t="-2873" r="-6940" b="-35411"/>
          </a:stretch>
        </a:blipFill>
        <a:ln w="25400" cap="flat" cmpd="sng" algn="ctr">
          <a:solidFill>
            <a:srgbClr val="D0B884"/>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D2F2-2FFA-4D7D-9487-4F4E391F7D7D}">
      <dsp:nvSpPr>
        <dsp:cNvPr id="0" name=""/>
        <dsp:cNvSpPr/>
      </dsp:nvSpPr>
      <dsp:spPr>
        <a:xfrm rot="10800000">
          <a:off x="1181196" y="966"/>
          <a:ext cx="5931603" cy="1124121"/>
        </a:xfrm>
        <a:prstGeom prst="homePlate">
          <a:avLst/>
        </a:prstGeom>
        <a:solidFill>
          <a:srgbClr val="2C2A29"/>
        </a:solidFill>
        <a:ln w="25400" cap="flat" cmpd="sng" algn="ctr">
          <a:solidFill>
            <a:srgbClr val="D0B884"/>
          </a:solidFill>
          <a:prstDash val="solid"/>
        </a:ln>
        <a:effectLst>
          <a:outerShdw blurRad="50800" dist="127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706"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50800" dist="38100" dir="2700000" algn="tl" rotWithShape="0">
                  <a:prstClr val="black">
                    <a:alpha val="40000"/>
                  </a:prstClr>
                </a:outerShdw>
              </a:effectLst>
              <a:latin typeface="Century Gothic" panose="020B0502020202020204" pitchFamily="34" charset="0"/>
            </a:rPr>
            <a:t>Cybersecurity at FSU</a:t>
          </a:r>
          <a:endParaRPr lang="en-US" sz="2800" kern="1200" dirty="0">
            <a:effectLst>
              <a:outerShdw blurRad="50800" dist="38100" dir="2700000" algn="tl" rotWithShape="0">
                <a:prstClr val="black">
                  <a:alpha val="40000"/>
                </a:prstClr>
              </a:outerShdw>
            </a:effectLst>
            <a:latin typeface="Century Gothic" panose="020B0502020202020204" pitchFamily="34" charset="0"/>
          </a:endParaRPr>
        </a:p>
      </dsp:txBody>
      <dsp:txXfrm rot="10800000">
        <a:off x="1462226" y="966"/>
        <a:ext cx="5650573" cy="1124121"/>
      </dsp:txXfrm>
    </dsp:sp>
    <dsp:sp modelId="{8BA1A283-FC3E-4171-87E9-8324F75C0875}">
      <dsp:nvSpPr>
        <dsp:cNvPr id="0" name=""/>
        <dsp:cNvSpPr/>
      </dsp:nvSpPr>
      <dsp:spPr>
        <a:xfrm>
          <a:off x="0" y="0"/>
          <a:ext cx="1124121" cy="1124121"/>
        </a:xfrm>
        <a:prstGeom prst="ellipse">
          <a:avLst/>
        </a:prstGeom>
        <a:blipFill dpi="0" rotWithShape="1">
          <a:blip xmlns:r="http://schemas.openxmlformats.org/officeDocument/2006/relationships" r:embed="rId1"/>
          <a:srcRect/>
          <a:stretch>
            <a:fillRect l="-12933" r="-21067"/>
          </a:stretch>
        </a:blipFill>
        <a:ln w="25400" cap="flat" cmpd="sng" algn="ctr">
          <a:solidFill>
            <a:srgbClr val="D0B884"/>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9AAF423-BAA2-4735-B4D5-A6223BC1C11E}">
      <dsp:nvSpPr>
        <dsp:cNvPr id="0" name=""/>
        <dsp:cNvSpPr/>
      </dsp:nvSpPr>
      <dsp:spPr>
        <a:xfrm rot="10800000">
          <a:off x="1196531" y="1460646"/>
          <a:ext cx="5911155" cy="1124121"/>
        </a:xfrm>
        <a:prstGeom prst="homePlate">
          <a:avLst/>
        </a:prstGeom>
        <a:solidFill>
          <a:srgbClr val="2C2A29"/>
        </a:solidFill>
        <a:ln w="25400" cap="flat" cmpd="sng" algn="ctr">
          <a:solidFill>
            <a:srgbClr val="D0B884"/>
          </a:solidFill>
          <a:prstDash val="solid"/>
        </a:ln>
        <a:effectLst>
          <a:outerShdw blurRad="50800" dist="127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706"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50800" dist="38100" dir="2700000" algn="tl" rotWithShape="0">
                  <a:prstClr val="black">
                    <a:alpha val="40000"/>
                  </a:prstClr>
                </a:outerShdw>
              </a:effectLst>
              <a:latin typeface="Century Gothic" panose="020B0502020202020204" pitchFamily="34" charset="0"/>
            </a:rPr>
            <a:t>Vision 2030</a:t>
          </a:r>
          <a:endParaRPr lang="en-US" sz="2800" b="0" kern="1200" dirty="0">
            <a:effectLst>
              <a:outerShdw blurRad="50800" dist="38100" dir="2700000" algn="tl" rotWithShape="0">
                <a:prstClr val="black">
                  <a:alpha val="40000"/>
                </a:prstClr>
              </a:outerShdw>
            </a:effectLst>
            <a:latin typeface="Century Gothic" panose="020B0502020202020204" pitchFamily="34" charset="0"/>
          </a:endParaRPr>
        </a:p>
      </dsp:txBody>
      <dsp:txXfrm rot="10800000">
        <a:off x="1477561" y="1460646"/>
        <a:ext cx="5630125" cy="1124121"/>
      </dsp:txXfrm>
    </dsp:sp>
    <dsp:sp modelId="{7C656991-0034-4F6B-84DB-8D9497ADD72A}">
      <dsp:nvSpPr>
        <dsp:cNvPr id="0" name=""/>
        <dsp:cNvSpPr/>
      </dsp:nvSpPr>
      <dsp:spPr>
        <a:xfrm>
          <a:off x="0" y="1473023"/>
          <a:ext cx="1124121" cy="11241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rgbClr val="D0B884"/>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8A80B8F-A7B3-4C3E-8A88-77CB8B3C88B1}">
      <dsp:nvSpPr>
        <dsp:cNvPr id="0" name=""/>
        <dsp:cNvSpPr/>
      </dsp:nvSpPr>
      <dsp:spPr>
        <a:xfrm rot="10800000">
          <a:off x="1210386" y="2920326"/>
          <a:ext cx="5892683" cy="1124121"/>
        </a:xfrm>
        <a:prstGeom prst="homePlate">
          <a:avLst/>
        </a:prstGeom>
        <a:solidFill>
          <a:srgbClr val="2C2A29"/>
        </a:solidFill>
        <a:ln w="25400" cap="flat" cmpd="sng" algn="ctr">
          <a:solidFill>
            <a:srgbClr val="D0B884"/>
          </a:solidFill>
          <a:prstDash val="solid"/>
        </a:ln>
        <a:effectLst>
          <a:outerShdw blurRad="50800" dist="127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706" tIns="106680" rIns="199136" bIns="106680" numCol="1" spcCol="1270" anchor="ctr" anchorCtr="0">
          <a:noAutofit/>
        </a:bodyPr>
        <a:lstStyle/>
        <a:p>
          <a:pPr marL="0" lvl="0" indent="0" algn="l" defTabSz="1244600">
            <a:lnSpc>
              <a:spcPct val="100000"/>
            </a:lnSpc>
            <a:spcBef>
              <a:spcPct val="0"/>
            </a:spcBef>
            <a:spcAft>
              <a:spcPct val="35000"/>
            </a:spcAft>
            <a:buNone/>
          </a:pPr>
          <a:r>
            <a:rPr lang="en-US" sz="2800" b="1" kern="1200" dirty="0">
              <a:effectLst>
                <a:outerShdw blurRad="50800" dist="38100" dir="2700000" algn="tl" rotWithShape="0">
                  <a:prstClr val="black">
                    <a:alpha val="40000"/>
                  </a:prstClr>
                </a:outerShdw>
              </a:effectLst>
              <a:latin typeface="Century Gothic" panose="020B0502020202020204" pitchFamily="34" charset="0"/>
            </a:rPr>
            <a:t>Institutional Research</a:t>
          </a:r>
          <a:endParaRPr lang="en-US" sz="2800" b="0" kern="1200" dirty="0">
            <a:effectLst>
              <a:outerShdw blurRad="50800" dist="38100" dir="2700000" algn="tl" rotWithShape="0">
                <a:prstClr val="black">
                  <a:alpha val="40000"/>
                </a:prstClr>
              </a:outerShdw>
            </a:effectLst>
            <a:latin typeface="Century Gothic" panose="020B0502020202020204" pitchFamily="34" charset="0"/>
          </a:endParaRPr>
        </a:p>
      </dsp:txBody>
      <dsp:txXfrm rot="10800000">
        <a:off x="1491416" y="2920326"/>
        <a:ext cx="5611653" cy="1124121"/>
      </dsp:txXfrm>
    </dsp:sp>
    <dsp:sp modelId="{2B3FF66A-E8BF-42AF-8392-D68D7BC788A4}">
      <dsp:nvSpPr>
        <dsp:cNvPr id="0" name=""/>
        <dsp:cNvSpPr/>
      </dsp:nvSpPr>
      <dsp:spPr>
        <a:xfrm>
          <a:off x="19141" y="2921293"/>
          <a:ext cx="1124121" cy="1124121"/>
        </a:xfrm>
        <a:prstGeom prst="ellipse">
          <a:avLst/>
        </a:prstGeom>
        <a:blipFill dpi="0" rotWithShape="1">
          <a:blip xmlns:r="http://schemas.openxmlformats.org/officeDocument/2006/relationships" r:embed="rId3"/>
          <a:srcRect/>
          <a:stretch>
            <a:fillRect l="-80672" r="672"/>
          </a:stretch>
        </a:blipFill>
        <a:ln w="25400" cap="flat" cmpd="sng" algn="ctr">
          <a:solidFill>
            <a:srgbClr val="D0B884"/>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77B53D-1527-4626-99FB-6200B86B6A29}" type="datetimeFigureOut">
              <a:rPr lang="en-US" smtClean="0"/>
              <a:t>4/1/2024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85592C-F558-4EE9-AAEA-572320A2A992}" type="slidenum">
              <a:rPr lang="en-US" smtClean="0"/>
              <a:t>‹#›</a:t>
            </a:fld>
            <a:endParaRPr lang="en-US"/>
          </a:p>
        </p:txBody>
      </p:sp>
    </p:spTree>
    <p:extLst>
      <p:ext uri="{BB962C8B-B14F-4D97-AF65-F5344CB8AC3E}">
        <p14:creationId xmlns:p14="http://schemas.microsoft.com/office/powerpoint/2010/main" val="363829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Good morning, everyone.  I’m glad to see you all here today and spend some time together.  I’d like to thank President McCullough for his updates and for his leadership.</a:t>
            </a:r>
          </a:p>
          <a:p>
            <a:endParaRPr lang="en-US" sz="1600" dirty="0"/>
          </a:p>
          <a:p>
            <a:r>
              <a:rPr lang="en-US" sz="1600" dirty="0"/>
              <a:t>Thank you to everyone here for all you are doing.  We’re in the throes of a very busy semester, but it’s never been more exciting to be a Seminole and I so appreciate everything you do for your department, your college, and our university.</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1</a:t>
            </a:fld>
            <a:endParaRPr lang="en-US"/>
          </a:p>
        </p:txBody>
      </p:sp>
    </p:spTree>
    <p:extLst>
      <p:ext uri="{BB962C8B-B14F-4D97-AF65-F5344CB8AC3E}">
        <p14:creationId xmlns:p14="http://schemas.microsoft.com/office/powerpoint/2010/main" val="221751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5592C-F558-4EE9-AAEA-572320A2A992}" type="slidenum">
              <a:rPr lang="en-US" smtClean="0"/>
              <a:t>2</a:t>
            </a:fld>
            <a:endParaRPr lang="en-US"/>
          </a:p>
        </p:txBody>
      </p:sp>
    </p:spTree>
    <p:extLst>
      <p:ext uri="{BB962C8B-B14F-4D97-AF65-F5344CB8AC3E}">
        <p14:creationId xmlns:p14="http://schemas.microsoft.com/office/powerpoint/2010/main" val="81308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D564A-960D-348F-D3DB-8B6C57A7F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2E643-BDD7-47F3-5353-A27436196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17938-000B-8026-892A-0D8FFD57293B}"/>
              </a:ext>
            </a:extLst>
          </p:cNvPr>
          <p:cNvSpPr>
            <a:spLocks noGrp="1"/>
          </p:cNvSpPr>
          <p:nvPr>
            <p:ph type="body" idx="1"/>
          </p:nvPr>
        </p:nvSpPr>
        <p:spPr>
          <a:xfrm>
            <a:off x="716619" y="4548457"/>
            <a:ext cx="5732949" cy="4428675"/>
          </a:xfrm>
        </p:spPr>
        <p:txBody>
          <a:bodyPr/>
          <a:lstStyle/>
          <a:p>
            <a:r>
              <a:rPr lang="en-US" sz="1300"/>
              <a:t>Last month, U.S. News and World Report released their 2024 rankings.</a:t>
            </a:r>
          </a:p>
          <a:p>
            <a:endParaRPr lang="en-US" sz="1300"/>
          </a:p>
          <a:p>
            <a:r>
              <a:rPr lang="en-US" sz="1300"/>
              <a:t>As many of you know, this year, U.S. News retooled its methodology. They altered 22 metrics in weight or by adding or removing different factors. They removed four key factors from its formula in which FSU has previously scored well — class size, alumni giving rates, the percentage of faculty with a terminal degree, and students’ high school standing.</a:t>
            </a:r>
          </a:p>
          <a:p>
            <a:endParaRPr lang="en-US" sz="1300"/>
          </a:p>
          <a:p>
            <a:r>
              <a:rPr lang="en-US" sz="1300"/>
              <a:t>We scored our highest-ever ranking among national universities (both public and private) at No. 53, up two spots from last year. However, we fell four spots to No. 23 among national public universities in the new calculation.</a:t>
            </a:r>
          </a:p>
          <a:p>
            <a:endParaRPr lang="en-US" sz="1300"/>
          </a:p>
          <a:p>
            <a:r>
              <a:rPr lang="en-US" sz="1300"/>
              <a:t>This drop among public universities is despite improving in nearly all previous metrics. Based on the previous methodology, we estimate that FSU would have placed No. 16 among public universities.</a:t>
            </a:r>
          </a:p>
          <a:p>
            <a:endParaRPr lang="en-US" sz="1300"/>
          </a:p>
          <a:p>
            <a:r>
              <a:rPr lang="en-US" sz="1300"/>
              <a:t>Earlier this fall, the online rankings platform Niche ranked Florida State No. 11 on its list of top national public universities, up two places from No. 13 last year. Niche combines verifiable data from the U.S. Department of Education with user input — reviews and ratings from current students, alumni and parents.</a:t>
            </a:r>
          </a:p>
          <a:p>
            <a:endParaRPr lang="en-US"/>
          </a:p>
        </p:txBody>
      </p:sp>
      <p:sp>
        <p:nvSpPr>
          <p:cNvPr id="4" name="Slide Number Placeholder 3">
            <a:extLst>
              <a:ext uri="{FF2B5EF4-FFF2-40B4-BE49-F238E27FC236}">
                <a16:creationId xmlns:a16="http://schemas.microsoft.com/office/drawing/2014/main" id="{91B8806A-0FF3-40D9-2DAC-1363B72654F7}"/>
              </a:ext>
            </a:extLst>
          </p:cNvPr>
          <p:cNvSpPr>
            <a:spLocks noGrp="1"/>
          </p:cNvSpPr>
          <p:nvPr>
            <p:ph type="sldNum" sz="quarter" idx="5"/>
          </p:nvPr>
        </p:nvSpPr>
        <p:spPr/>
        <p:txBody>
          <a:bodyPr/>
          <a:lstStyle/>
          <a:p>
            <a:fld id="{2285592C-F558-4EE9-AAEA-572320A2A992}" type="slidenum">
              <a:rPr lang="en-US" smtClean="0"/>
              <a:t>5</a:t>
            </a:fld>
            <a:endParaRPr lang="en-US"/>
          </a:p>
        </p:txBody>
      </p:sp>
    </p:spTree>
    <p:extLst>
      <p:ext uri="{BB962C8B-B14F-4D97-AF65-F5344CB8AC3E}">
        <p14:creationId xmlns:p14="http://schemas.microsoft.com/office/powerpoint/2010/main" val="430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E1D62-1510-E35B-F0F8-4EB9999F6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79EEC-E4CE-2497-FF1C-3B4D6EBAD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419AA-0A2A-CA2E-BD85-D9C542B52786}"/>
              </a:ext>
            </a:extLst>
          </p:cNvPr>
          <p:cNvSpPr>
            <a:spLocks noGrp="1"/>
          </p:cNvSpPr>
          <p:nvPr>
            <p:ph type="body" idx="1"/>
          </p:nvPr>
        </p:nvSpPr>
        <p:spPr>
          <a:xfrm>
            <a:off x="716619" y="4548457"/>
            <a:ext cx="5732949" cy="4428675"/>
          </a:xfrm>
        </p:spPr>
        <p:txBody>
          <a:bodyPr/>
          <a:lstStyle/>
          <a:p>
            <a:r>
              <a:rPr lang="en-US" sz="1300"/>
              <a:t>Last month, U.S. News and World Report released their 2024 rankings.</a:t>
            </a:r>
          </a:p>
          <a:p>
            <a:endParaRPr lang="en-US" sz="1300"/>
          </a:p>
          <a:p>
            <a:r>
              <a:rPr lang="en-US" sz="1300"/>
              <a:t>As many of you know, this year, U.S. News retooled its methodology. They altered 22 metrics in weight or by adding or removing different factors. They removed four key factors from its formula in which FSU has previously scored well — class size, alumni giving rates, the percentage of faculty with a terminal degree, and students’ high school standing.</a:t>
            </a:r>
          </a:p>
          <a:p>
            <a:endParaRPr lang="en-US" sz="1300"/>
          </a:p>
          <a:p>
            <a:r>
              <a:rPr lang="en-US" sz="1300"/>
              <a:t>We scored our highest-ever ranking among national universities (both public and private) at No. 53, up two spots from last year. However, we fell four spots to No. 23 among national public universities in the new calculation.</a:t>
            </a:r>
          </a:p>
          <a:p>
            <a:endParaRPr lang="en-US" sz="1300"/>
          </a:p>
          <a:p>
            <a:r>
              <a:rPr lang="en-US" sz="1300"/>
              <a:t>This drop among public universities is despite improving in nearly all previous metrics. Based on the previous methodology, we estimate that FSU would have placed No. 16 among public universities.</a:t>
            </a:r>
          </a:p>
          <a:p>
            <a:endParaRPr lang="en-US" sz="1300"/>
          </a:p>
          <a:p>
            <a:r>
              <a:rPr lang="en-US" sz="1300"/>
              <a:t>Earlier this fall, the online rankings platform Niche ranked Florida State No. 11 on its list of top national public universities, up two places from No. 13 last year. Niche combines verifiable data from the U.S. Department of Education with user input — reviews and ratings from current students, alumni and parents.</a:t>
            </a:r>
          </a:p>
          <a:p>
            <a:endParaRPr lang="en-US"/>
          </a:p>
        </p:txBody>
      </p:sp>
      <p:sp>
        <p:nvSpPr>
          <p:cNvPr id="4" name="Slide Number Placeholder 3">
            <a:extLst>
              <a:ext uri="{FF2B5EF4-FFF2-40B4-BE49-F238E27FC236}">
                <a16:creationId xmlns:a16="http://schemas.microsoft.com/office/drawing/2014/main" id="{682962BF-D7CA-7E86-91FF-00F72CD7E9AF}"/>
              </a:ext>
            </a:extLst>
          </p:cNvPr>
          <p:cNvSpPr>
            <a:spLocks noGrp="1"/>
          </p:cNvSpPr>
          <p:nvPr>
            <p:ph type="sldNum" sz="quarter" idx="5"/>
          </p:nvPr>
        </p:nvSpPr>
        <p:spPr/>
        <p:txBody>
          <a:bodyPr/>
          <a:lstStyle/>
          <a:p>
            <a:fld id="{2285592C-F558-4EE9-AAEA-572320A2A992}" type="slidenum">
              <a:rPr lang="en-US" smtClean="0"/>
              <a:t>6</a:t>
            </a:fld>
            <a:endParaRPr lang="en-US"/>
          </a:p>
        </p:txBody>
      </p:sp>
    </p:spTree>
    <p:extLst>
      <p:ext uri="{BB962C8B-B14F-4D97-AF65-F5344CB8AC3E}">
        <p14:creationId xmlns:p14="http://schemas.microsoft.com/office/powerpoint/2010/main" val="91426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A7810-71A8-6D7D-AED2-34A62B46B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5A364-214C-4B24-9014-A5CAFE612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0678A-FC84-E3E3-4DCC-39A3146A04A9}"/>
              </a:ext>
            </a:extLst>
          </p:cNvPr>
          <p:cNvSpPr>
            <a:spLocks noGrp="1"/>
          </p:cNvSpPr>
          <p:nvPr>
            <p:ph type="body" idx="1"/>
          </p:nvPr>
        </p:nvSpPr>
        <p:spPr>
          <a:xfrm>
            <a:off x="716619" y="4548457"/>
            <a:ext cx="5732949" cy="4428675"/>
          </a:xfrm>
        </p:spPr>
        <p:txBody>
          <a:bodyPr/>
          <a:lstStyle/>
          <a:p>
            <a:r>
              <a:rPr lang="en-US" sz="1300"/>
              <a:t>Last month, U.S. News and World Report released their 2024 rankings.</a:t>
            </a:r>
          </a:p>
          <a:p>
            <a:endParaRPr lang="en-US" sz="1300"/>
          </a:p>
          <a:p>
            <a:r>
              <a:rPr lang="en-US" sz="1300"/>
              <a:t>As many of you know, this year, U.S. News retooled its methodology. They altered 22 metrics in weight or by adding or removing different factors. They removed four key factors from its formula in which FSU has previously scored well — class size, alumni giving rates, the percentage of faculty with a terminal degree, and students’ high school standing.</a:t>
            </a:r>
          </a:p>
          <a:p>
            <a:endParaRPr lang="en-US" sz="1300"/>
          </a:p>
          <a:p>
            <a:r>
              <a:rPr lang="en-US" sz="1300"/>
              <a:t>We scored our highest-ever ranking among national universities (both public and private) at No. 53, up two spots from last year. However, we fell four spots to No. 23 among national public universities in the new calculation.</a:t>
            </a:r>
          </a:p>
          <a:p>
            <a:endParaRPr lang="en-US" sz="1300"/>
          </a:p>
          <a:p>
            <a:r>
              <a:rPr lang="en-US" sz="1300"/>
              <a:t>This drop among public universities is despite improving in nearly all previous metrics. Based on the previous methodology, we estimate that FSU would have placed No. 16 among public universities.</a:t>
            </a:r>
          </a:p>
          <a:p>
            <a:endParaRPr lang="en-US" sz="1300"/>
          </a:p>
          <a:p>
            <a:r>
              <a:rPr lang="en-US" sz="1300"/>
              <a:t>Earlier this fall, the online rankings platform Niche ranked Florida State No. 11 on its list of top national public universities, up two places from No. 13 last year. Niche combines verifiable data from the U.S. Department of Education with user input — reviews and ratings from current students, alumni and parents.</a:t>
            </a:r>
          </a:p>
          <a:p>
            <a:endParaRPr lang="en-US"/>
          </a:p>
        </p:txBody>
      </p:sp>
      <p:sp>
        <p:nvSpPr>
          <p:cNvPr id="4" name="Slide Number Placeholder 3">
            <a:extLst>
              <a:ext uri="{FF2B5EF4-FFF2-40B4-BE49-F238E27FC236}">
                <a16:creationId xmlns:a16="http://schemas.microsoft.com/office/drawing/2014/main" id="{2326CF6A-1391-8B94-EFDD-1B1328B9B2F2}"/>
              </a:ext>
            </a:extLst>
          </p:cNvPr>
          <p:cNvSpPr>
            <a:spLocks noGrp="1"/>
          </p:cNvSpPr>
          <p:nvPr>
            <p:ph type="sldNum" sz="quarter" idx="5"/>
          </p:nvPr>
        </p:nvSpPr>
        <p:spPr/>
        <p:txBody>
          <a:bodyPr/>
          <a:lstStyle/>
          <a:p>
            <a:fld id="{2285592C-F558-4EE9-AAEA-572320A2A992}" type="slidenum">
              <a:rPr lang="en-US" smtClean="0"/>
              <a:t>7</a:t>
            </a:fld>
            <a:endParaRPr lang="en-US"/>
          </a:p>
        </p:txBody>
      </p:sp>
    </p:spTree>
    <p:extLst>
      <p:ext uri="{BB962C8B-B14F-4D97-AF65-F5344CB8AC3E}">
        <p14:creationId xmlns:p14="http://schemas.microsoft.com/office/powerpoint/2010/main" val="302405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206621"/>
          </a:xfrm>
        </p:spPr>
        <p:txBody>
          <a:bodyPr/>
          <a:lstStyle/>
          <a:p>
            <a:r>
              <a:rPr lang="en-US" sz="1600" dirty="0"/>
              <a:t>Thank you. I’m happy to take any questions you have.</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8</a:t>
            </a:fld>
            <a:endParaRPr lang="en-US"/>
          </a:p>
        </p:txBody>
      </p:sp>
    </p:spTree>
    <p:extLst>
      <p:ext uri="{BB962C8B-B14F-4D97-AF65-F5344CB8AC3E}">
        <p14:creationId xmlns:p14="http://schemas.microsoft.com/office/powerpoint/2010/main" val="3455618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55249C-2CF5-492E-B6E0-BE88951BDE81}"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69D44-10A4-412B-B773-B936ED5BF9D8}"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46EAB9-7F7B-4760-BF12-3C89F909E3FE}"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BD60F-8D99-4C7E-8D89-97649335D8DC}"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D6C14-D32A-45D6-A68C-52418BE0759C}" type="datetime1">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17DC622E-9638-4504-87EF-8CB625CA714E}" type="datetime1">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BF956-505B-4EE5-9D40-3E89BB425535}" type="datetime1">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4283D2-759F-4765-9817-82C7F4CF7A64}"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FC898-CD6E-405F-8ECC-95C63CE4DF5D}"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67AF714-4EE7-4782-BE33-E2C5661C9B7C}" type="datetime1">
              <a:rPr lang="en-US" smtClean="0"/>
              <a:t>4/1/2024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Vtx08z9dfN0?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ln>
                  <a:solidFill>
                    <a:srgbClr val="D0B884"/>
                  </a:solidFill>
                </a:ln>
                <a:effectLst>
                  <a:outerShdw blurRad="50800" dist="38100" dir="2700000" algn="tl" rotWithShape="0">
                    <a:prstClr val="black">
                      <a:alpha val="40000"/>
                    </a:prstClr>
                  </a:outerShdw>
                </a:effectLst>
              </a:rPr>
              <a:t>Update from the Provost</a:t>
            </a:r>
          </a:p>
        </p:txBody>
      </p:sp>
      <p:sp>
        <p:nvSpPr>
          <p:cNvPr id="3" name="Subtitle 2"/>
          <p:cNvSpPr>
            <a:spLocks noGrp="1"/>
          </p:cNvSpPr>
          <p:nvPr>
            <p:ph type="subTitle" idx="1"/>
          </p:nvPr>
        </p:nvSpPr>
        <p:spPr>
          <a:xfrm>
            <a:off x="993560" y="2914650"/>
            <a:ext cx="7156880" cy="1314450"/>
          </a:xfrm>
        </p:spPr>
        <p:txBody>
          <a:bodyPr>
            <a:noAutofit/>
          </a:bodyPr>
          <a:lstStyle/>
          <a:p>
            <a:r>
              <a:rPr lang="en-US" sz="2800" dirty="0">
                <a:effectLst>
                  <a:outerShdw blurRad="50800" dist="38100" dir="2700000" algn="tl" rotWithShape="0">
                    <a:prstClr val="black">
                      <a:alpha val="40000"/>
                    </a:prstClr>
                  </a:outerShdw>
                </a:effectLst>
                <a:latin typeface="Century Gothic" panose="020B0502020202020204" pitchFamily="34" charset="0"/>
              </a:rPr>
              <a:t>Deans and Department Chairs Meeting</a:t>
            </a:r>
          </a:p>
          <a:p>
            <a:r>
              <a:rPr lang="en-US" sz="2800" dirty="0">
                <a:effectLst>
                  <a:outerShdw blurRad="50800" dist="38100" dir="2700000" algn="tl" rotWithShape="0">
                    <a:prstClr val="black">
                      <a:alpha val="40000"/>
                    </a:prstClr>
                  </a:outerShdw>
                </a:effectLst>
                <a:latin typeface="Century Gothic" panose="020B0502020202020204" pitchFamily="34" charset="0"/>
              </a:rPr>
              <a:t>April 2, 2024</a:t>
            </a:r>
          </a:p>
        </p:txBody>
      </p:sp>
      <p:sp>
        <p:nvSpPr>
          <p:cNvPr id="4" name="Slide Number Placeholder 3">
            <a:extLst>
              <a:ext uri="{FF2B5EF4-FFF2-40B4-BE49-F238E27FC236}">
                <a16:creationId xmlns:a16="http://schemas.microsoft.com/office/drawing/2014/main" id="{A458B565-0FD8-D4C4-BED9-9D381CAB66C6}"/>
              </a:ext>
            </a:extLst>
          </p:cNvPr>
          <p:cNvSpPr>
            <a:spLocks noGrp="1"/>
          </p:cNvSpPr>
          <p:nvPr>
            <p:ph type="sldNum" sz="quarter" idx="12"/>
          </p:nvPr>
        </p:nvSpPr>
        <p:spPr/>
        <p:txBody>
          <a:bodyPr/>
          <a:lstStyle/>
          <a:p>
            <a:fld id="{82DA34B5-7C80-464F-9A62-3711C8F85D9D}" type="slidenum">
              <a:rPr lang="en-US" smtClean="0"/>
              <a:t>1</a:t>
            </a:fld>
            <a:endParaRPr lang="en-US"/>
          </a:p>
        </p:txBody>
      </p:sp>
    </p:spTree>
    <p:extLst>
      <p:ext uri="{BB962C8B-B14F-4D97-AF65-F5344CB8AC3E}">
        <p14:creationId xmlns:p14="http://schemas.microsoft.com/office/powerpoint/2010/main" val="196997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3941E4-6C4A-85C5-F10C-ECFA850FB01C}"/>
              </a:ext>
            </a:extLst>
          </p:cNvPr>
          <p:cNvPicPr>
            <a:picLocks noChangeAspect="1"/>
          </p:cNvPicPr>
          <p:nvPr/>
        </p:nvPicPr>
        <p:blipFill>
          <a:blip r:embed="rId3"/>
          <a:stretch>
            <a:fillRect/>
          </a:stretch>
        </p:blipFill>
        <p:spPr>
          <a:xfrm>
            <a:off x="239971" y="781680"/>
            <a:ext cx="8664059" cy="4156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Arrow: Pentagon 3">
            <a:extLst>
              <a:ext uri="{FF2B5EF4-FFF2-40B4-BE49-F238E27FC236}">
                <a16:creationId xmlns:a16="http://schemas.microsoft.com/office/drawing/2014/main" id="{F23381FB-030C-C19E-0D26-7A990E8817CD}"/>
              </a:ext>
            </a:extLst>
          </p:cNvPr>
          <p:cNvSpPr/>
          <p:nvPr/>
        </p:nvSpPr>
        <p:spPr>
          <a:xfrm rot="10800000">
            <a:off x="5277394" y="144863"/>
            <a:ext cx="3866606" cy="1273629"/>
          </a:xfrm>
          <a:prstGeom prst="homePlate">
            <a:avLst/>
          </a:prstGeom>
          <a:gradFill flip="none" rotWithShape="1">
            <a:gsLst>
              <a:gs pos="0">
                <a:schemeClr val="accent1">
                  <a:tint val="100000"/>
                  <a:shade val="100000"/>
                  <a:satMod val="130000"/>
                </a:schemeClr>
              </a:gs>
              <a:gs pos="100000">
                <a:schemeClr val="accent1">
                  <a:tint val="50000"/>
                  <a:shade val="100000"/>
                  <a:satMod val="350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BC5AF5-EFD7-8DF8-B011-A34F002781DF}"/>
              </a:ext>
            </a:extLst>
          </p:cNvPr>
          <p:cNvSpPr txBox="1"/>
          <p:nvPr/>
        </p:nvSpPr>
        <p:spPr>
          <a:xfrm>
            <a:off x="6742854" y="75833"/>
            <a:ext cx="1316930" cy="707886"/>
          </a:xfrm>
          <a:prstGeom prst="rect">
            <a:avLst/>
          </a:prstGeom>
          <a:noFill/>
        </p:spPr>
        <p:txBody>
          <a:bodyPr wrap="square" rtlCol="0">
            <a:spAutoFit/>
          </a:bodyPr>
          <a:lstStyle/>
          <a:p>
            <a:pPr algn="ctr"/>
            <a:r>
              <a:rPr lang="en-US" sz="4000" b="1">
                <a:solidFill>
                  <a:srgbClr val="782F40"/>
                </a:solidFill>
                <a:effectLst>
                  <a:outerShdw blurRad="50800" dist="38100" dir="2700000" algn="tl" rotWithShape="0">
                    <a:prstClr val="black">
                      <a:alpha val="40000"/>
                    </a:prstClr>
                  </a:outerShdw>
                </a:effectLst>
                <a:latin typeface="Century Gothic" panose="020B0502020202020204" pitchFamily="34" charset="0"/>
              </a:rPr>
              <a:t>99%</a:t>
            </a:r>
          </a:p>
        </p:txBody>
      </p:sp>
      <p:sp>
        <p:nvSpPr>
          <p:cNvPr id="6" name="TextBox 5">
            <a:extLst>
              <a:ext uri="{FF2B5EF4-FFF2-40B4-BE49-F238E27FC236}">
                <a16:creationId xmlns:a16="http://schemas.microsoft.com/office/drawing/2014/main" id="{EFB354FA-B773-A37A-5C16-BA6F8B5CCEA6}"/>
              </a:ext>
            </a:extLst>
          </p:cNvPr>
          <p:cNvSpPr txBox="1"/>
          <p:nvPr/>
        </p:nvSpPr>
        <p:spPr>
          <a:xfrm>
            <a:off x="5987265" y="658941"/>
            <a:ext cx="2828108" cy="707886"/>
          </a:xfrm>
          <a:prstGeom prst="rect">
            <a:avLst/>
          </a:prstGeom>
          <a:noFill/>
        </p:spPr>
        <p:txBody>
          <a:bodyPr wrap="square" rtlCol="0">
            <a:spAutoFit/>
          </a:bodyPr>
          <a:lstStyle/>
          <a:p>
            <a:pPr algn="ctr"/>
            <a:r>
              <a:rPr lang="en-US" sz="2000" b="1">
                <a:latin typeface="Century Gothic" panose="020B0502020202020204" pitchFamily="34" charset="0"/>
              </a:rPr>
              <a:t>FALL-TO-SPRING</a:t>
            </a:r>
            <a:r>
              <a:rPr lang="en-US" sz="2000">
                <a:latin typeface="Century Gothic" panose="020B0502020202020204" pitchFamily="34" charset="0"/>
              </a:rPr>
              <a:t> </a:t>
            </a:r>
            <a:r>
              <a:rPr lang="en-US" sz="2000" b="1">
                <a:latin typeface="Century Gothic" panose="020B0502020202020204" pitchFamily="34" charset="0"/>
              </a:rPr>
              <a:t>RETENTION RATE</a:t>
            </a:r>
          </a:p>
        </p:txBody>
      </p:sp>
      <p:sp>
        <p:nvSpPr>
          <p:cNvPr id="3" name="Slide Number Placeholder 2">
            <a:extLst>
              <a:ext uri="{FF2B5EF4-FFF2-40B4-BE49-F238E27FC236}">
                <a16:creationId xmlns:a16="http://schemas.microsoft.com/office/drawing/2014/main" id="{B6C76A42-D3D7-8AD7-687D-DB85A8E6AEC0}"/>
              </a:ext>
            </a:extLst>
          </p:cNvPr>
          <p:cNvSpPr>
            <a:spLocks noGrp="1"/>
          </p:cNvSpPr>
          <p:nvPr>
            <p:ph type="sldNum" sz="quarter" idx="12"/>
          </p:nvPr>
        </p:nvSpPr>
        <p:spPr/>
        <p:txBody>
          <a:bodyPr/>
          <a:lstStyle/>
          <a:p>
            <a:fld id="{82DA34B5-7C80-464F-9A62-3711C8F85D9D}" type="slidenum">
              <a:rPr lang="en-US" smtClean="0"/>
              <a:t>2</a:t>
            </a:fld>
            <a:endParaRPr lang="en-US"/>
          </a:p>
        </p:txBody>
      </p:sp>
    </p:spTree>
    <p:extLst>
      <p:ext uri="{BB962C8B-B14F-4D97-AF65-F5344CB8AC3E}">
        <p14:creationId xmlns:p14="http://schemas.microsoft.com/office/powerpoint/2010/main" val="428628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lose-up of a college admission&#10;&#10;Description automatically generated">
            <a:extLst>
              <a:ext uri="{FF2B5EF4-FFF2-40B4-BE49-F238E27FC236}">
                <a16:creationId xmlns:a16="http://schemas.microsoft.com/office/drawing/2014/main" id="{8D30906F-9F3A-F1CD-C6A2-39F68EC673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499"/>
          </a:xfrm>
          <a:prstGeom prst="rect">
            <a:avLst/>
          </a:prstGeom>
          <a:solidFill>
            <a:srgbClr val="FFFFFF"/>
          </a:solidFill>
        </p:spPr>
      </p:pic>
      <p:sp>
        <p:nvSpPr>
          <p:cNvPr id="3" name="Slide Number Placeholder 2" hidden="1">
            <a:extLst>
              <a:ext uri="{FF2B5EF4-FFF2-40B4-BE49-F238E27FC236}">
                <a16:creationId xmlns:a16="http://schemas.microsoft.com/office/drawing/2014/main" id="{F4B79B61-6E29-A2C0-6C20-015BA1EEB03D}"/>
              </a:ext>
            </a:extLst>
          </p:cNvPr>
          <p:cNvSpPr>
            <a:spLocks noGrp="1"/>
          </p:cNvSpPr>
          <p:nvPr>
            <p:ph type="sldNum" sz="quarter" idx="12"/>
          </p:nvPr>
        </p:nvSpPr>
        <p:spPr/>
        <p:txBody>
          <a:bodyPr/>
          <a:lstStyle/>
          <a:p>
            <a:pPr>
              <a:spcAft>
                <a:spcPts val="600"/>
              </a:spcAft>
            </a:pPr>
            <a:fld id="{82DA34B5-7C80-464F-9A62-3711C8F85D9D}" type="slidenum">
              <a:rPr lang="en-US" smtClean="0"/>
              <a:pPr>
                <a:spcAft>
                  <a:spcPts val="600"/>
                </a:spcAft>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SU Class of 2028 - Early Action Accepted Student Reaction Video">
            <a:hlinkClick r:id="" action="ppaction://media"/>
            <a:extLst>
              <a:ext uri="{FF2B5EF4-FFF2-40B4-BE49-F238E27FC236}">
                <a16:creationId xmlns:a16="http://schemas.microsoft.com/office/drawing/2014/main" id="{CD846B3E-E687-B23B-A960-1A30CCE7FCCE}"/>
              </a:ext>
            </a:extLst>
          </p:cNvPr>
          <p:cNvPicPr>
            <a:picLocks noRot="1" noChangeAspect="1"/>
          </p:cNvPicPr>
          <p:nvPr>
            <a:videoFile r:link="rId1"/>
          </p:nvPr>
        </p:nvPicPr>
        <p:blipFill>
          <a:blip r:embed="rId3"/>
          <a:stretch>
            <a:fillRect/>
          </a:stretch>
        </p:blipFill>
        <p:spPr>
          <a:xfrm>
            <a:off x="855345" y="774219"/>
            <a:ext cx="7433310" cy="4199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E1C6DD24-6D13-CE5B-9062-F1B989710ED2}"/>
              </a:ext>
            </a:extLst>
          </p:cNvPr>
          <p:cNvSpPr>
            <a:spLocks noGrp="1"/>
          </p:cNvSpPr>
          <p:nvPr>
            <p:ph type="sldNum" sz="quarter" idx="12"/>
          </p:nvPr>
        </p:nvSpPr>
        <p:spPr/>
        <p:txBody>
          <a:bodyPr/>
          <a:lstStyle/>
          <a:p>
            <a:fld id="{82DA34B5-7C80-464F-9A62-3711C8F85D9D}" type="slidenum">
              <a:rPr lang="en-US" smtClean="0"/>
              <a:t>4</a:t>
            </a:fld>
            <a:endParaRPr lang="en-US"/>
          </a:p>
        </p:txBody>
      </p:sp>
    </p:spTree>
    <p:extLst>
      <p:ext uri="{BB962C8B-B14F-4D97-AF65-F5344CB8AC3E}">
        <p14:creationId xmlns:p14="http://schemas.microsoft.com/office/powerpoint/2010/main" val="24214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955F-1374-AF1E-F5F7-7CA2D085223E}"/>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27BDEEA-879C-1A37-D3C2-22BF13CEB923}"/>
              </a:ext>
            </a:extLst>
          </p:cNvPr>
          <p:cNvGraphicFramePr/>
          <p:nvPr>
            <p:extLst>
              <p:ext uri="{D42A27DB-BD31-4B8C-83A1-F6EECF244321}">
                <p14:modId xmlns:p14="http://schemas.microsoft.com/office/powerpoint/2010/main" val="2163003900"/>
              </p:ext>
            </p:extLst>
          </p:nvPr>
        </p:nvGraphicFramePr>
        <p:xfrm>
          <a:off x="786440" y="859077"/>
          <a:ext cx="8028320" cy="404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3E1C491-EA3B-6CEF-DB41-F1C5DE0BAF1B}"/>
              </a:ext>
            </a:extLst>
          </p:cNvPr>
          <p:cNvSpPr>
            <a:spLocks noGrp="1"/>
          </p:cNvSpPr>
          <p:nvPr>
            <p:ph type="sldNum" sz="quarter" idx="12"/>
          </p:nvPr>
        </p:nvSpPr>
        <p:spPr/>
        <p:txBody>
          <a:bodyPr/>
          <a:lstStyle/>
          <a:p>
            <a:fld id="{82DA34B5-7C80-464F-9A62-3711C8F85D9D}" type="slidenum">
              <a:rPr lang="en-US" smtClean="0"/>
              <a:t>5</a:t>
            </a:fld>
            <a:endParaRPr lang="en-US"/>
          </a:p>
        </p:txBody>
      </p:sp>
    </p:spTree>
    <p:extLst>
      <p:ext uri="{BB962C8B-B14F-4D97-AF65-F5344CB8AC3E}">
        <p14:creationId xmlns:p14="http://schemas.microsoft.com/office/powerpoint/2010/main" val="108749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FC7A-0096-F820-F957-A51CD8FF9C1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AD0BE15-7D23-469D-3505-D8DFAEFCAD9A}"/>
              </a:ext>
            </a:extLst>
          </p:cNvPr>
          <p:cNvSpPr/>
          <p:nvPr/>
        </p:nvSpPr>
        <p:spPr>
          <a:xfrm>
            <a:off x="0" y="0"/>
            <a:ext cx="9144000" cy="51435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logo of a university&#10;&#10;Description automatically generated">
            <a:extLst>
              <a:ext uri="{FF2B5EF4-FFF2-40B4-BE49-F238E27FC236}">
                <a16:creationId xmlns:a16="http://schemas.microsoft.com/office/drawing/2014/main" id="{F5E738AD-164F-A2C2-DCA9-0F34BF69E0E5}"/>
              </a:ext>
            </a:extLst>
          </p:cNvPr>
          <p:cNvPicPr>
            <a:picLocks noChangeAspect="1"/>
          </p:cNvPicPr>
          <p:nvPr/>
        </p:nvPicPr>
        <p:blipFill>
          <a:blip r:embed="rId3">
            <a:alphaModFix amt="20000"/>
          </a:blip>
          <a:stretch>
            <a:fillRect/>
          </a:stretch>
        </p:blipFill>
        <p:spPr>
          <a:xfrm>
            <a:off x="5005138" y="1271910"/>
            <a:ext cx="5143500" cy="5143500"/>
          </a:xfrm>
          <a:prstGeom prst="rect">
            <a:avLst/>
          </a:prstGeom>
        </p:spPr>
      </p:pic>
      <p:pic>
        <p:nvPicPr>
          <p:cNvPr id="3" name="Picture 2">
            <a:extLst>
              <a:ext uri="{FF2B5EF4-FFF2-40B4-BE49-F238E27FC236}">
                <a16:creationId xmlns:a16="http://schemas.microsoft.com/office/drawing/2014/main" id="{6E6305A2-5F0A-3650-F01B-04FE07FC18E1}"/>
              </a:ext>
            </a:extLst>
          </p:cNvPr>
          <p:cNvPicPr>
            <a:picLocks noChangeAspect="1"/>
          </p:cNvPicPr>
          <p:nvPr/>
        </p:nvPicPr>
        <p:blipFill>
          <a:blip r:embed="rId4"/>
          <a:stretch>
            <a:fillRect/>
          </a:stretch>
        </p:blipFill>
        <p:spPr>
          <a:xfrm>
            <a:off x="464687" y="143691"/>
            <a:ext cx="6000815" cy="485611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B9FF11D-DF66-B77D-FB35-35C1F9862A8B}"/>
              </a:ext>
            </a:extLst>
          </p:cNvPr>
          <p:cNvSpPr txBox="1"/>
          <p:nvPr/>
        </p:nvSpPr>
        <p:spPr>
          <a:xfrm>
            <a:off x="5005137" y="440441"/>
            <a:ext cx="3674175" cy="461665"/>
          </a:xfrm>
          <a:prstGeom prst="rect">
            <a:avLst/>
          </a:prstGeom>
          <a:solidFill>
            <a:srgbClr val="D0B884"/>
          </a:solidFill>
          <a:effectLst>
            <a:outerShdw blurRad="50800" dist="38100" dir="2700000" algn="tl" rotWithShape="0">
              <a:prstClr val="black">
                <a:alpha val="40000"/>
              </a:prstClr>
            </a:outerShdw>
          </a:effectLst>
        </p:spPr>
        <p:txBody>
          <a:bodyPr wrap="square" rtlCol="0">
            <a:spAutoFit/>
          </a:bodyPr>
          <a:lstStyle/>
          <a:p>
            <a:pPr algn="ctr"/>
            <a:r>
              <a:rPr lang="en-US" sz="2400" b="1" dirty="0">
                <a:latin typeface="Century Gothic" panose="020B0502020202020204" pitchFamily="34" charset="0"/>
              </a:rPr>
              <a:t>provost.fsu.edu/</a:t>
            </a:r>
            <a:r>
              <a:rPr lang="en-US" sz="2400" b="1" dirty="0" err="1">
                <a:latin typeface="Century Gothic" panose="020B0502020202020204" pitchFamily="34" charset="0"/>
              </a:rPr>
              <a:t>gsrc</a:t>
            </a:r>
            <a:endParaRPr lang="en-US" sz="2400" b="1" dirty="0">
              <a:latin typeface="Century Gothic" panose="020B0502020202020204" pitchFamily="34" charset="0"/>
            </a:endParaRPr>
          </a:p>
        </p:txBody>
      </p:sp>
      <p:sp>
        <p:nvSpPr>
          <p:cNvPr id="10" name="Slide Number Placeholder 9">
            <a:extLst>
              <a:ext uri="{FF2B5EF4-FFF2-40B4-BE49-F238E27FC236}">
                <a16:creationId xmlns:a16="http://schemas.microsoft.com/office/drawing/2014/main" id="{B566671C-E2F2-B704-4986-7BA6FF7D6975}"/>
              </a:ext>
            </a:extLst>
          </p:cNvPr>
          <p:cNvSpPr>
            <a:spLocks noGrp="1"/>
          </p:cNvSpPr>
          <p:nvPr>
            <p:ph type="sldNum" sz="quarter" idx="12"/>
          </p:nvPr>
        </p:nvSpPr>
        <p:spPr/>
        <p:txBody>
          <a:bodyPr/>
          <a:lstStyle/>
          <a:p>
            <a:fld id="{82DA34B5-7C80-464F-9A62-3711C8F85D9D}" type="slidenum">
              <a:rPr lang="en-US" smtClean="0"/>
              <a:t>6</a:t>
            </a:fld>
            <a:endParaRPr lang="en-US"/>
          </a:p>
        </p:txBody>
      </p:sp>
    </p:spTree>
    <p:extLst>
      <p:ext uri="{BB962C8B-B14F-4D97-AF65-F5344CB8AC3E}">
        <p14:creationId xmlns:p14="http://schemas.microsoft.com/office/powerpoint/2010/main" val="71372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C97C-9DEF-83E2-E29A-C3B817A297DF}"/>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8B8974F-CA20-DE55-DDB7-4637199A4236}"/>
              </a:ext>
            </a:extLst>
          </p:cNvPr>
          <p:cNvGraphicFramePr/>
          <p:nvPr>
            <p:extLst>
              <p:ext uri="{D42A27DB-BD31-4B8C-83A1-F6EECF244321}">
                <p14:modId xmlns:p14="http://schemas.microsoft.com/office/powerpoint/2010/main" val="107101653"/>
              </p:ext>
            </p:extLst>
          </p:nvPr>
        </p:nvGraphicFramePr>
        <p:xfrm>
          <a:off x="786440" y="859077"/>
          <a:ext cx="8028320" cy="404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62A8FC7-B8A4-4816-F449-4EE6F98D5084}"/>
              </a:ext>
            </a:extLst>
          </p:cNvPr>
          <p:cNvSpPr>
            <a:spLocks noGrp="1"/>
          </p:cNvSpPr>
          <p:nvPr>
            <p:ph type="sldNum" sz="quarter" idx="12"/>
          </p:nvPr>
        </p:nvSpPr>
        <p:spPr/>
        <p:txBody>
          <a:bodyPr/>
          <a:lstStyle/>
          <a:p>
            <a:fld id="{82DA34B5-7C80-464F-9A62-3711C8F85D9D}" type="slidenum">
              <a:rPr lang="en-US" smtClean="0"/>
              <a:t>7</a:t>
            </a:fld>
            <a:endParaRPr lang="en-US"/>
          </a:p>
        </p:txBody>
      </p:sp>
    </p:spTree>
    <p:extLst>
      <p:ext uri="{BB962C8B-B14F-4D97-AF65-F5344CB8AC3E}">
        <p14:creationId xmlns:p14="http://schemas.microsoft.com/office/powerpoint/2010/main" val="400246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659E0A2-730E-3DBA-FE68-7DC5226D8EBF}"/>
              </a:ext>
            </a:extLst>
          </p:cNvPr>
          <p:cNvGraphicFramePr>
            <a:graphicFrameLocks noGrp="1"/>
          </p:cNvGraphicFramePr>
          <p:nvPr>
            <p:ph idx="1"/>
            <p:extLst>
              <p:ext uri="{D42A27DB-BD31-4B8C-83A1-F6EECF244321}">
                <p14:modId xmlns:p14="http://schemas.microsoft.com/office/powerpoint/2010/main" val="2395013587"/>
              </p:ext>
            </p:extLst>
          </p:nvPr>
        </p:nvGraphicFramePr>
        <p:xfrm>
          <a:off x="457200" y="1404258"/>
          <a:ext cx="8229600" cy="2579136"/>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334918835"/>
                    </a:ext>
                  </a:extLst>
                </a:gridCol>
              </a:tblGrid>
              <a:tr h="2579136">
                <a:tc>
                  <a:txBody>
                    <a:bodyPr/>
                    <a:lstStyle/>
                    <a:p>
                      <a:pPr algn="ctr"/>
                      <a:r>
                        <a:rPr lang="en-US" sz="8800" b="0" spc="300" baseline="0" dirty="0">
                          <a:solidFill>
                            <a:schemeClr val="tx1"/>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Questions</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4516234"/>
                  </a:ext>
                </a:extLst>
              </a:tr>
            </a:tbl>
          </a:graphicData>
        </a:graphic>
      </p:graphicFrame>
      <p:sp>
        <p:nvSpPr>
          <p:cNvPr id="2" name="Slide Number Placeholder 1">
            <a:extLst>
              <a:ext uri="{FF2B5EF4-FFF2-40B4-BE49-F238E27FC236}">
                <a16:creationId xmlns:a16="http://schemas.microsoft.com/office/drawing/2014/main" id="{AE2358FE-B84F-1CA3-DEEC-B57715B32C42}"/>
              </a:ext>
            </a:extLst>
          </p:cNvPr>
          <p:cNvSpPr>
            <a:spLocks noGrp="1"/>
          </p:cNvSpPr>
          <p:nvPr>
            <p:ph type="sldNum" sz="quarter" idx="12"/>
          </p:nvPr>
        </p:nvSpPr>
        <p:spPr/>
        <p:txBody>
          <a:bodyPr/>
          <a:lstStyle/>
          <a:p>
            <a:fld id="{82DA34B5-7C80-464F-9A62-3711C8F85D9D}" type="slidenum">
              <a:rPr lang="en-US" smtClean="0"/>
              <a:t>8</a:t>
            </a:fld>
            <a:endParaRPr lang="en-US"/>
          </a:p>
        </p:txBody>
      </p:sp>
    </p:spTree>
    <p:extLst>
      <p:ext uri="{BB962C8B-B14F-4D97-AF65-F5344CB8AC3E}">
        <p14:creationId xmlns:p14="http://schemas.microsoft.com/office/powerpoint/2010/main" val="1295578085"/>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Black_HighDef</Template>
  <TotalTime>787</TotalTime>
  <Words>838</Words>
  <Application>Microsoft Office PowerPoint</Application>
  <PresentationFormat>On-screen Show (16:9)</PresentationFormat>
  <Paragraphs>59</Paragraphs>
  <Slides>8</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Times New Roman</vt:lpstr>
      <vt:lpstr>Garnet_HighDef-1</vt:lpstr>
      <vt:lpstr>Update from the Provost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the Provost</dc:title>
  <dc:creator>Leslie Reithmiller</dc:creator>
  <cp:lastModifiedBy>Leslie Reithmiller</cp:lastModifiedBy>
  <cp:revision>20</cp:revision>
  <cp:lastPrinted>2024-03-28T19:19:45Z</cp:lastPrinted>
  <dcterms:created xsi:type="dcterms:W3CDTF">2023-10-16T14:33:56Z</dcterms:created>
  <dcterms:modified xsi:type="dcterms:W3CDTF">2024-04-01T21:11:00Z</dcterms:modified>
</cp:coreProperties>
</file>