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3"/>
  </p:sldMasterIdLst>
  <p:notesMasterIdLst>
    <p:notesMasterId r:id="rId17"/>
  </p:notesMasterIdLst>
  <p:handoutMasterIdLst>
    <p:handoutMasterId r:id="rId18"/>
  </p:handoutMasterIdLst>
  <p:sldIdLst>
    <p:sldId id="310" r:id="rId4"/>
    <p:sldId id="301" r:id="rId5"/>
    <p:sldId id="300" r:id="rId6"/>
    <p:sldId id="327" r:id="rId7"/>
    <p:sldId id="337" r:id="rId8"/>
    <p:sldId id="304" r:id="rId9"/>
    <p:sldId id="331" r:id="rId10"/>
    <p:sldId id="334" r:id="rId11"/>
    <p:sldId id="297" r:id="rId12"/>
    <p:sldId id="314" r:id="rId13"/>
    <p:sldId id="339" r:id="rId14"/>
    <p:sldId id="309" r:id="rId15"/>
    <p:sldId id="33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6600"/>
    <a:srgbClr val="D0B884"/>
    <a:srgbClr val="0000FF"/>
    <a:srgbClr val="228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B8D2B-EBD8-4F52-8112-743A8EE8DC3F}" v="6" dt="2024-03-25T19:05:1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95565" autoAdjust="0"/>
  </p:normalViewPr>
  <p:slideViewPr>
    <p:cSldViewPr>
      <p:cViewPr varScale="1">
        <p:scale>
          <a:sx n="90" d="100"/>
          <a:sy n="90" d="100"/>
        </p:scale>
        <p:origin x="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Crawford" userId="85554b7d-4922-4d02-afc2-d8fb602f2c42" providerId="ADAL" clId="{CCDB8D2B-EBD8-4F52-8112-743A8EE8DC3F}"/>
    <pc:docChg chg="undo custSel addSld delSld modSld sldOrd">
      <pc:chgData name="Melissa Crawford" userId="85554b7d-4922-4d02-afc2-d8fb602f2c42" providerId="ADAL" clId="{CCDB8D2B-EBD8-4F52-8112-743A8EE8DC3F}" dt="2024-04-10T17:38:48.910" v="778" actId="207"/>
      <pc:docMkLst>
        <pc:docMk/>
      </pc:docMkLst>
      <pc:sldChg chg="modSp mod">
        <pc:chgData name="Melissa Crawford" userId="85554b7d-4922-4d02-afc2-d8fb602f2c42" providerId="ADAL" clId="{CCDB8D2B-EBD8-4F52-8112-743A8EE8DC3F}" dt="2024-04-10T17:29:36.790" v="773" actId="179"/>
        <pc:sldMkLst>
          <pc:docMk/>
          <pc:sldMk cId="3407125102" sldId="297"/>
        </pc:sldMkLst>
        <pc:spChg chg="mod">
          <ac:chgData name="Melissa Crawford" userId="85554b7d-4922-4d02-afc2-d8fb602f2c42" providerId="ADAL" clId="{CCDB8D2B-EBD8-4F52-8112-743A8EE8DC3F}" dt="2024-04-10T17:04:36.952" v="726" actId="207"/>
          <ac:spMkLst>
            <pc:docMk/>
            <pc:sldMk cId="3407125102" sldId="297"/>
            <ac:spMk id="4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29:36.790" v="773" actId="179"/>
          <ac:spMkLst>
            <pc:docMk/>
            <pc:sldMk cId="3407125102" sldId="297"/>
            <ac:spMk id="5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5:47.413" v="745" actId="207"/>
        <pc:sldMkLst>
          <pc:docMk/>
          <pc:sldMk cId="53091736" sldId="300"/>
        </pc:sldMkLst>
        <pc:spChg chg="mod">
          <ac:chgData name="Melissa Crawford" userId="85554b7d-4922-4d02-afc2-d8fb602f2c42" providerId="ADAL" clId="{CCDB8D2B-EBD8-4F52-8112-743A8EE8DC3F}" dt="2024-04-10T17:05:11.517" v="731" actId="207"/>
          <ac:spMkLst>
            <pc:docMk/>
            <pc:sldMk cId="53091736" sldId="300"/>
            <ac:spMk id="2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5:47.413" v="745" actId="207"/>
          <ac:spMkLst>
            <pc:docMk/>
            <pc:sldMk cId="53091736" sldId="300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5:38.961" v="744" actId="207"/>
        <pc:sldMkLst>
          <pc:docMk/>
          <pc:sldMk cId="2099448682" sldId="301"/>
        </pc:sldMkLst>
        <pc:spChg chg="mod">
          <ac:chgData name="Melissa Crawford" userId="85554b7d-4922-4d02-afc2-d8fb602f2c42" providerId="ADAL" clId="{CCDB8D2B-EBD8-4F52-8112-743A8EE8DC3F}" dt="2024-04-10T17:05:28.137" v="739" actId="1038"/>
          <ac:spMkLst>
            <pc:docMk/>
            <pc:sldMk cId="2099448682" sldId="301"/>
            <ac:spMk id="2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5:38.961" v="744" actId="207"/>
          <ac:spMkLst>
            <pc:docMk/>
            <pc:sldMk cId="2099448682" sldId="301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6:06.147" v="748" actId="207"/>
        <pc:sldMkLst>
          <pc:docMk/>
          <pc:sldMk cId="3065549003" sldId="304"/>
        </pc:sldMkLst>
        <pc:spChg chg="mod">
          <ac:chgData name="Melissa Crawford" userId="85554b7d-4922-4d02-afc2-d8fb602f2c42" providerId="ADAL" clId="{CCDB8D2B-EBD8-4F52-8112-743A8EE8DC3F}" dt="2024-04-10T17:04:50.845" v="728" actId="207"/>
          <ac:spMkLst>
            <pc:docMk/>
            <pc:sldMk cId="3065549003" sldId="304"/>
            <ac:spMk id="2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6:06.147" v="748" actId="207"/>
          <ac:spMkLst>
            <pc:docMk/>
            <pc:sldMk cId="3065549003" sldId="304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7:43.937" v="763" actId="207"/>
        <pc:sldMkLst>
          <pc:docMk/>
          <pc:sldMk cId="3124954419" sldId="309"/>
        </pc:sldMkLst>
        <pc:spChg chg="mod">
          <ac:chgData name="Melissa Crawford" userId="85554b7d-4922-4d02-afc2-d8fb602f2c42" providerId="ADAL" clId="{CCDB8D2B-EBD8-4F52-8112-743A8EE8DC3F}" dt="2024-04-10T17:07:43.937" v="763" actId="207"/>
          <ac:spMkLst>
            <pc:docMk/>
            <pc:sldMk cId="3124954419" sldId="309"/>
            <ac:spMk id="2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08T17:24:01.125" v="460" actId="403"/>
        <pc:sldMkLst>
          <pc:docMk/>
          <pc:sldMk cId="547622111" sldId="310"/>
        </pc:sldMkLst>
        <pc:spChg chg="mod">
          <ac:chgData name="Melissa Crawford" userId="85554b7d-4922-4d02-afc2-d8fb602f2c42" providerId="ADAL" clId="{CCDB8D2B-EBD8-4F52-8112-743A8EE8DC3F}" dt="2024-04-08T17:24:01.125" v="460" actId="403"/>
          <ac:spMkLst>
            <pc:docMk/>
            <pc:sldMk cId="547622111" sldId="310"/>
            <ac:spMk id="3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3-25T18:50:04.036" v="111" actId="1036"/>
          <ac:spMkLst>
            <pc:docMk/>
            <pc:sldMk cId="547622111" sldId="310"/>
            <ac:spMk id="4" creationId="{00000000-0000-0000-0000-000000000000}"/>
          </ac:spMkLst>
        </pc:spChg>
      </pc:sldChg>
      <pc:sldChg chg="modSp add del mod">
        <pc:chgData name="Melissa Crawford" userId="85554b7d-4922-4d02-afc2-d8fb602f2c42" providerId="ADAL" clId="{CCDB8D2B-EBD8-4F52-8112-743A8EE8DC3F}" dt="2024-04-10T17:07:21.090" v="761" actId="1036"/>
        <pc:sldMkLst>
          <pc:docMk/>
          <pc:sldMk cId="1898721400" sldId="314"/>
        </pc:sldMkLst>
        <pc:spChg chg="mod">
          <ac:chgData name="Melissa Crawford" userId="85554b7d-4922-4d02-afc2-d8fb602f2c42" providerId="ADAL" clId="{CCDB8D2B-EBD8-4F52-8112-743A8EE8DC3F}" dt="2024-04-10T17:06:54.996" v="756" actId="1076"/>
          <ac:spMkLst>
            <pc:docMk/>
            <pc:sldMk cId="1898721400" sldId="314"/>
            <ac:spMk id="2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7:21.090" v="761" actId="1036"/>
          <ac:spMkLst>
            <pc:docMk/>
            <pc:sldMk cId="1898721400" sldId="314"/>
            <ac:spMk id="5" creationId="{00000000-0000-0000-0000-000000000000}"/>
          </ac:spMkLst>
        </pc:spChg>
        <pc:picChg chg="mod">
          <ac:chgData name="Melissa Crawford" userId="85554b7d-4922-4d02-afc2-d8fb602f2c42" providerId="ADAL" clId="{CCDB8D2B-EBD8-4F52-8112-743A8EE8DC3F}" dt="2024-03-15T15:23:07.779" v="83" actId="1076"/>
          <ac:picMkLst>
            <pc:docMk/>
            <pc:sldMk cId="1898721400" sldId="314"/>
            <ac:picMk id="3" creationId="{00000000-0000-0000-0000-000000000000}"/>
          </ac:picMkLst>
        </pc:picChg>
      </pc:sldChg>
      <pc:sldChg chg="modSp mod">
        <pc:chgData name="Melissa Crawford" userId="85554b7d-4922-4d02-afc2-d8fb602f2c42" providerId="ADAL" clId="{CCDB8D2B-EBD8-4F52-8112-743A8EE8DC3F}" dt="2024-04-10T17:05:53.051" v="746" actId="207"/>
        <pc:sldMkLst>
          <pc:docMk/>
          <pc:sldMk cId="551456359" sldId="327"/>
        </pc:sldMkLst>
        <pc:spChg chg="mod">
          <ac:chgData name="Melissa Crawford" userId="85554b7d-4922-4d02-afc2-d8fb602f2c42" providerId="ADAL" clId="{CCDB8D2B-EBD8-4F52-8112-743A8EE8DC3F}" dt="2024-04-10T17:05:04.730" v="730" actId="207"/>
          <ac:spMkLst>
            <pc:docMk/>
            <pc:sldMk cId="551456359" sldId="327"/>
            <ac:spMk id="4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5:53.051" v="746" actId="207"/>
          <ac:spMkLst>
            <pc:docMk/>
            <pc:sldMk cId="551456359" sldId="327"/>
            <ac:spMk id="5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05T14:59:02.759" v="333" actId="20577"/>
        <pc:sldMkLst>
          <pc:docMk/>
          <pc:sldMk cId="4131269423" sldId="331"/>
        </pc:sldMkLst>
        <pc:spChg chg="mod">
          <ac:chgData name="Melissa Crawford" userId="85554b7d-4922-4d02-afc2-d8fb602f2c42" providerId="ADAL" clId="{CCDB8D2B-EBD8-4F52-8112-743A8EE8DC3F}" dt="2024-04-05T14:59:02.759" v="333" actId="20577"/>
          <ac:spMkLst>
            <pc:docMk/>
            <pc:sldMk cId="4131269423" sldId="331"/>
            <ac:spMk id="2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6:19.876" v="749" actId="207"/>
        <pc:sldMkLst>
          <pc:docMk/>
          <pc:sldMk cId="1467146998" sldId="334"/>
        </pc:sldMkLst>
        <pc:spChg chg="mod">
          <ac:chgData name="Melissa Crawford" userId="85554b7d-4922-4d02-afc2-d8fb602f2c42" providerId="ADAL" clId="{CCDB8D2B-EBD8-4F52-8112-743A8EE8DC3F}" dt="2024-04-10T17:04:44.692" v="727" actId="207"/>
          <ac:spMkLst>
            <pc:docMk/>
            <pc:sldMk cId="1467146998" sldId="334"/>
            <ac:spMk id="2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6:19.876" v="749" actId="207"/>
          <ac:spMkLst>
            <pc:docMk/>
            <pc:sldMk cId="1467146998" sldId="334"/>
            <ac:spMk id="3" creationId="{00000000-0000-0000-0000-000000000000}"/>
          </ac:spMkLst>
        </pc:spChg>
      </pc:sldChg>
      <pc:sldChg chg="modSp mod">
        <pc:chgData name="Melissa Crawford" userId="85554b7d-4922-4d02-afc2-d8fb602f2c42" providerId="ADAL" clId="{CCDB8D2B-EBD8-4F52-8112-743A8EE8DC3F}" dt="2024-04-10T17:05:57.025" v="747" actId="207"/>
        <pc:sldMkLst>
          <pc:docMk/>
          <pc:sldMk cId="3447631567" sldId="337"/>
        </pc:sldMkLst>
        <pc:spChg chg="mod">
          <ac:chgData name="Melissa Crawford" userId="85554b7d-4922-4d02-afc2-d8fb602f2c42" providerId="ADAL" clId="{CCDB8D2B-EBD8-4F52-8112-743A8EE8DC3F}" dt="2024-04-10T17:04:57.837" v="729" actId="207"/>
          <ac:spMkLst>
            <pc:docMk/>
            <pc:sldMk cId="3447631567" sldId="337"/>
            <ac:spMk id="4" creationId="{00000000-0000-0000-0000-000000000000}"/>
          </ac:spMkLst>
        </pc:spChg>
        <pc:spChg chg="mod">
          <ac:chgData name="Melissa Crawford" userId="85554b7d-4922-4d02-afc2-d8fb602f2c42" providerId="ADAL" clId="{CCDB8D2B-EBD8-4F52-8112-743A8EE8DC3F}" dt="2024-04-10T17:05:57.025" v="747" actId="207"/>
          <ac:spMkLst>
            <pc:docMk/>
            <pc:sldMk cId="3447631567" sldId="337"/>
            <ac:spMk id="5" creationId="{00000000-0000-0000-0000-000000000000}"/>
          </ac:spMkLst>
        </pc:spChg>
      </pc:sldChg>
      <pc:sldChg chg="delSp modSp new mod">
        <pc:chgData name="Melissa Crawford" userId="85554b7d-4922-4d02-afc2-d8fb602f2c42" providerId="ADAL" clId="{CCDB8D2B-EBD8-4F52-8112-743A8EE8DC3F}" dt="2024-04-10T16:58:03.969" v="652" actId="1035"/>
        <pc:sldMkLst>
          <pc:docMk/>
          <pc:sldMk cId="283035899" sldId="338"/>
        </pc:sldMkLst>
        <pc:spChg chg="mod">
          <ac:chgData name="Melissa Crawford" userId="85554b7d-4922-4d02-afc2-d8fb602f2c42" providerId="ADAL" clId="{CCDB8D2B-EBD8-4F52-8112-743A8EE8DC3F}" dt="2024-04-10T16:58:03.969" v="652" actId="1035"/>
          <ac:spMkLst>
            <pc:docMk/>
            <pc:sldMk cId="283035899" sldId="338"/>
            <ac:spMk id="2" creationId="{C86A5AF4-23B2-C81E-EDFA-56AEEB82A5DA}"/>
          </ac:spMkLst>
        </pc:spChg>
        <pc:spChg chg="del">
          <ac:chgData name="Melissa Crawford" userId="85554b7d-4922-4d02-afc2-d8fb602f2c42" providerId="ADAL" clId="{CCDB8D2B-EBD8-4F52-8112-743A8EE8DC3F}" dt="2024-04-10T16:57:59.804" v="637" actId="478"/>
          <ac:spMkLst>
            <pc:docMk/>
            <pc:sldMk cId="283035899" sldId="338"/>
            <ac:spMk id="3" creationId="{456EDDD8-34EF-4F36-1EEC-1D5F73231452}"/>
          </ac:spMkLst>
        </pc:spChg>
      </pc:sldChg>
      <pc:sldChg chg="new del">
        <pc:chgData name="Melissa Crawford" userId="85554b7d-4922-4d02-afc2-d8fb602f2c42" providerId="ADAL" clId="{CCDB8D2B-EBD8-4F52-8112-743A8EE8DC3F}" dt="2024-04-10T16:48:14.770" v="577" actId="2696"/>
        <pc:sldMkLst>
          <pc:docMk/>
          <pc:sldMk cId="1696818050" sldId="338"/>
        </pc:sldMkLst>
      </pc:sldChg>
      <pc:sldChg chg="new del">
        <pc:chgData name="Melissa Crawford" userId="85554b7d-4922-4d02-afc2-d8fb602f2c42" providerId="ADAL" clId="{CCDB8D2B-EBD8-4F52-8112-743A8EE8DC3F}" dt="2024-04-10T16:56:16.090" v="602" actId="2696"/>
        <pc:sldMkLst>
          <pc:docMk/>
          <pc:sldMk cId="2210970512" sldId="338"/>
        </pc:sldMkLst>
      </pc:sldChg>
      <pc:sldChg chg="add del">
        <pc:chgData name="Melissa Crawford" userId="85554b7d-4922-4d02-afc2-d8fb602f2c42" providerId="ADAL" clId="{CCDB8D2B-EBD8-4F52-8112-743A8EE8DC3F}" dt="2024-04-10T16:57:20.990" v="608" actId="2696"/>
        <pc:sldMkLst>
          <pc:docMk/>
          <pc:sldMk cId="2246932600" sldId="338"/>
        </pc:sldMkLst>
      </pc:sldChg>
      <pc:sldChg chg="new del ord">
        <pc:chgData name="Melissa Crawford" userId="85554b7d-4922-4d02-afc2-d8fb602f2c42" providerId="ADAL" clId="{CCDB8D2B-EBD8-4F52-8112-743A8EE8DC3F}" dt="2024-04-10T16:57:00.917" v="606" actId="2696"/>
        <pc:sldMkLst>
          <pc:docMk/>
          <pc:sldMk cId="2250300729" sldId="338"/>
        </pc:sldMkLst>
      </pc:sldChg>
      <pc:sldChg chg="new del">
        <pc:chgData name="Melissa Crawford" userId="85554b7d-4922-4d02-afc2-d8fb602f2c42" providerId="ADAL" clId="{CCDB8D2B-EBD8-4F52-8112-743A8EE8DC3F}" dt="2024-04-10T16:47:56.317" v="575" actId="680"/>
        <pc:sldMkLst>
          <pc:docMk/>
          <pc:sldMk cId="2436911701" sldId="338"/>
        </pc:sldMkLst>
      </pc:sldChg>
      <pc:sldChg chg="add del">
        <pc:chgData name="Melissa Crawford" userId="85554b7d-4922-4d02-afc2-d8fb602f2c42" providerId="ADAL" clId="{CCDB8D2B-EBD8-4F52-8112-743A8EE8DC3F}" dt="2024-04-10T16:52:13.885" v="585" actId="2696"/>
        <pc:sldMkLst>
          <pc:docMk/>
          <pc:sldMk cId="2446095298" sldId="338"/>
        </pc:sldMkLst>
      </pc:sldChg>
      <pc:sldChg chg="new del">
        <pc:chgData name="Melissa Crawford" userId="85554b7d-4922-4d02-afc2-d8fb602f2c42" providerId="ADAL" clId="{CCDB8D2B-EBD8-4F52-8112-743A8EE8DC3F}" dt="2024-04-10T16:56:02.881" v="598" actId="2696"/>
        <pc:sldMkLst>
          <pc:docMk/>
          <pc:sldMk cId="2604383838" sldId="338"/>
        </pc:sldMkLst>
      </pc:sldChg>
      <pc:sldChg chg="modSp new mod">
        <pc:chgData name="Melissa Crawford" userId="85554b7d-4922-4d02-afc2-d8fb602f2c42" providerId="ADAL" clId="{CCDB8D2B-EBD8-4F52-8112-743A8EE8DC3F}" dt="2024-04-10T17:38:48.910" v="778" actId="207"/>
        <pc:sldMkLst>
          <pc:docMk/>
          <pc:sldMk cId="3430281" sldId="339"/>
        </pc:sldMkLst>
        <pc:spChg chg="mod">
          <ac:chgData name="Melissa Crawford" userId="85554b7d-4922-4d02-afc2-d8fb602f2c42" providerId="ADAL" clId="{CCDB8D2B-EBD8-4F52-8112-743A8EE8DC3F}" dt="2024-04-10T17:04:25.871" v="725" actId="207"/>
          <ac:spMkLst>
            <pc:docMk/>
            <pc:sldMk cId="3430281" sldId="339"/>
            <ac:spMk id="2" creationId="{7545298F-24AA-6B06-8C8D-3B3DED2FFC2A}"/>
          </ac:spMkLst>
        </pc:spChg>
        <pc:spChg chg="mod">
          <ac:chgData name="Melissa Crawford" userId="85554b7d-4922-4d02-afc2-d8fb602f2c42" providerId="ADAL" clId="{CCDB8D2B-EBD8-4F52-8112-743A8EE8DC3F}" dt="2024-04-10T17:38:48.910" v="778" actId="207"/>
          <ac:spMkLst>
            <pc:docMk/>
            <pc:sldMk cId="3430281" sldId="339"/>
            <ac:spMk id="3" creationId="{CB8F3E71-D7AA-4D8E-CC84-A9311C4465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64F5-892E-4D30-B2AC-C0FC2273BFF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E39A6-8DCF-4062-8EA6-3366B609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788968-D6D6-4ACA-BAE0-A46227B22D7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06B293-A904-4278-8229-DE91017F6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documents</a:t>
            </a:r>
            <a:r>
              <a:rPr lang="en-US" baseline="0" dirty="0"/>
              <a:t> are on the website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B293-A904-4278-8229-DE91017F66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8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11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6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3"/>
            <a:ext cx="53848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3"/>
            <a:ext cx="53848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9"/>
            <a:ext cx="5386917" cy="3932627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43719"/>
            <a:ext cx="5389033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07169"/>
            <a:ext cx="5389033" cy="3932627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164899"/>
            <a:ext cx="4011084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9"/>
            <a:ext cx="6815667" cy="542158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433583"/>
            <a:ext cx="4011084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4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80" y="5237657"/>
            <a:ext cx="9681195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80" y="464210"/>
            <a:ext cx="9681195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80" y="5621723"/>
            <a:ext cx="9681195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3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6BE8-D541-428A-A7A9-A57B9BBC1D3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481C-9F46-4BA5-8915-268467D0E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ucrawford@fs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cid.fsu.edu/" TargetMode="External"/><Relationship Id="rId5" Type="http://schemas.openxmlformats.org/officeDocument/2006/relationships/hyperlink" Target="https://feas.fsu.edu/" TargetMode="External"/><Relationship Id="rId4" Type="http://schemas.openxmlformats.org/officeDocument/2006/relationships/hyperlink" Target="mailto:tphillips@fsu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057400"/>
            <a:ext cx="11430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2024-2025 Specialized Faculty </a:t>
            </a:r>
            <a:b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Promotion Cycle</a:t>
            </a:r>
            <a:b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Review</a:t>
            </a: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2514600" y="4114800"/>
            <a:ext cx="749808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Melissa Crawford, Faculty Administrator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Office of Faculty Development &amp; Advancement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54762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22" y="1066800"/>
            <a:ext cx="44746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Sample Cover 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314" y="378432"/>
            <a:ext cx="4568855" cy="6101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026" y="2149019"/>
            <a:ext cx="39624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number of years in rank is less than 5, there must be a justification for early promotion on the cover sheet and the chair’s/supervisor’s letter</a:t>
            </a:r>
          </a:p>
          <a:p>
            <a:pPr>
              <a:buClr>
                <a:schemeClr val="accent3"/>
              </a:buClr>
            </a:pPr>
            <a:endParaRPr lang="en-US" sz="2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D0B8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Votes are all numerical. Please do not use “X” or check marks.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D0B8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D0B8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sure coversheet is signed.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2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298F-24AA-6B06-8C8D-3B3DED2F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Abstentions v. Absences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F3E71-D7AA-4D8E-CC84-A9311C44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914400" indent="-631825">
              <a:buFont typeface="Wingdings" panose="05000000000000000000" pitchFamily="2" charset="2"/>
              <a:buChar char="Ø"/>
            </a:pPr>
            <a:r>
              <a:rPr lang="en-US" sz="2800" b="1" i="0" u="none" strike="noStrike" baseline="0" dirty="0">
                <a:solidFill>
                  <a:schemeClr val="tx2"/>
                </a:solidFill>
                <a:latin typeface="Calibri Light" panose="020F0302020204030204" pitchFamily="34" charset="0"/>
              </a:rPr>
              <a:t>Abstentions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alibri Light" panose="020F0302020204030204" pitchFamily="34" charset="0"/>
              </a:rPr>
              <a:t> are limited to situations involving real or perceived conflicts of interest (familial relations or substantial professional or financial entanglements that prevent judging the candidate objectively). 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abstentions should be subtracted from the number of eligible voting faculty on the Summary Cover Sheets.</a:t>
            </a:r>
          </a:p>
          <a:p>
            <a:pPr marL="914400" indent="-631825">
              <a:buFont typeface="Wingdings" panose="05000000000000000000" pitchFamily="2" charset="2"/>
              <a:buChar char="Ø"/>
            </a:pPr>
            <a:r>
              <a:rPr lang="en-US" sz="2800" b="1" i="0" u="none" strike="noStrike" baseline="0" dirty="0">
                <a:solidFill>
                  <a:schemeClr val="tx2"/>
                </a:solidFill>
                <a:latin typeface="Calibri Light" panose="020F0302020204030204" pitchFamily="34" charset="0"/>
              </a:rPr>
              <a:t>Absences</a:t>
            </a:r>
            <a:r>
              <a:rPr lang="en-US" sz="2800" b="0" i="0" u="none" strike="noStrike" baseline="0" dirty="0">
                <a:solidFill>
                  <a:schemeClr val="tx2"/>
                </a:solidFill>
                <a:latin typeface="Calibri Light" panose="020F0302020204030204" pitchFamily="34" charset="0"/>
              </a:rPr>
              <a:t> from campus that result in a failure to ballot during the review process should be recorded as “absent,” not as an “abstention.” </a:t>
            </a:r>
          </a:p>
        </p:txBody>
      </p:sp>
    </p:spTree>
    <p:extLst>
      <p:ext uri="{BB962C8B-B14F-4D97-AF65-F5344CB8AC3E}">
        <p14:creationId xmlns:p14="http://schemas.microsoft.com/office/powerpoint/2010/main" val="343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57400" y="1219200"/>
            <a:ext cx="81534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27013" indent="0" algn="ctr">
              <a:spcBef>
                <a:spcPts val="0"/>
              </a:spcBef>
              <a:spcAft>
                <a:spcPts val="24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en-US" sz="5400" dirty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Questions?</a:t>
            </a: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Melissa Crawford</a:t>
            </a: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hlinkClick r:id="rId3"/>
              </a:rPr>
              <a:t>mucrawford@fsu.edu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FEAS+/ORCID Questions</a:t>
            </a: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Tiffany Phillips</a:t>
            </a: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hlinkClick r:id="rId4"/>
              </a:rPr>
              <a:t>tphillips@fsu.edu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hlinkClick r:id="rId5"/>
              </a:rPr>
              <a:t>https://feas.fsu.edu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https://orcid.fsu.edu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7013" indent="0" algn="ctr">
              <a:spcBef>
                <a:spcPts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5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5AF4-23B2-C81E-EDFA-56AEEB82A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10363200" cy="1470025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you, Angela!</a:t>
            </a:r>
          </a:p>
        </p:txBody>
      </p:sp>
    </p:spTree>
    <p:extLst>
      <p:ext uri="{BB962C8B-B14F-4D97-AF65-F5344CB8AC3E}">
        <p14:creationId xmlns:p14="http://schemas.microsoft.com/office/powerpoint/2010/main" val="28303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914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will we discuss?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9982200" cy="2971800"/>
          </a:xfrm>
        </p:spPr>
        <p:txBody>
          <a:bodyPr/>
          <a:lstStyle/>
          <a:p>
            <a:pPr marL="914400" indent="-80168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eligible for promotion?</a:t>
            </a:r>
          </a:p>
          <a:p>
            <a:pPr marL="914400" indent="-80168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early promotion?</a:t>
            </a:r>
          </a:p>
          <a:p>
            <a:pPr marL="914400" indent="-80168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years of service</a:t>
            </a:r>
          </a:p>
          <a:p>
            <a:pPr marL="914400" indent="-801688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Putting together the binder</a:t>
            </a:r>
          </a:p>
        </p:txBody>
      </p:sp>
    </p:spTree>
    <p:extLst>
      <p:ext uri="{BB962C8B-B14F-4D97-AF65-F5344CB8AC3E}">
        <p14:creationId xmlns:p14="http://schemas.microsoft.com/office/powerpoint/2010/main" val="209944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9448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eligible for promotion?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52701"/>
            <a:ext cx="10210800" cy="3733800"/>
          </a:xfrm>
        </p:spPr>
        <p:txBody>
          <a:bodyPr>
            <a:noAutofit/>
          </a:bodyPr>
          <a:lstStyle/>
          <a:p>
            <a:pPr marL="688975" indent="-5715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Faculty in the following tracks who have not yet reached the top rank (III): </a:t>
            </a:r>
          </a:p>
          <a:p>
            <a:pPr marL="109588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Faculty I and II</a:t>
            </a:r>
          </a:p>
          <a:p>
            <a:pPr marL="109588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Faculty/Curator I and II 	 </a:t>
            </a:r>
          </a:p>
          <a:p>
            <a:pPr marL="109588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Instructional Support (Instructional Specialists I and II)  </a:t>
            </a:r>
          </a:p>
          <a:p>
            <a:pPr marL="109588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Support (Assistant in Research, Associate in Research)</a:t>
            </a:r>
          </a:p>
          <a:p>
            <a:pPr marL="1095883" lvl="2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Library or Information Specialties (Assistant Librarian, Associate Librarian)</a:t>
            </a:r>
          </a:p>
        </p:txBody>
      </p:sp>
    </p:spTree>
    <p:extLst>
      <p:ext uri="{BB962C8B-B14F-4D97-AF65-F5344CB8AC3E}">
        <p14:creationId xmlns:p14="http://schemas.microsoft.com/office/powerpoint/2010/main" val="5309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6960" y="1066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early promotion?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7300" y="2286000"/>
            <a:ext cx="9677400" cy="41910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Promoted prior to completion of 5 years in rank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Requires evidence of exceptionally meritorious performance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Highly unlikely to be promoted with fewer than 3 years in rank at FSU because it is difficult to judge “sustained” excellence in the position.	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Specialized faculty are </a:t>
            </a:r>
            <a:r>
              <a:rPr lang="en-US" sz="28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typically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reviewed for promotion during the 5</a:t>
            </a:r>
            <a:r>
              <a:rPr lang="en-US" sz="2800" b="1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in their current rank. However, faculty may be reviewed for promotion in the 4</a:t>
            </a:r>
            <a:r>
              <a:rPr lang="en-US" sz="2800" b="1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if the supervisor thinks the faculty member is ready.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5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11430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Years of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362200"/>
            <a:ext cx="9753600" cy="3886200"/>
          </a:xfrm>
        </p:spPr>
        <p:txBody>
          <a:bodyPr>
            <a:noAutofit/>
          </a:bodyPr>
          <a:lstStyle/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Count toward years in rank </a:t>
            </a:r>
            <a:r>
              <a:rPr lang="en-US" sz="2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specified in one’s offer letter.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note that bringing in credit </a:t>
            </a:r>
            <a:r>
              <a:rPr lang="en-US" sz="2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 not guarantee promotion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but allows for the candidate to be considered earlier than is typical.</a:t>
            </a:r>
          </a:p>
          <a:p>
            <a:pPr marL="0" inden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Limits: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years for a faculty member hired at the first level 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years for a faculty member hired at the second level 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6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Visiting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status </a:t>
            </a:r>
            <a:r>
              <a:rPr lang="en-US" sz="2600" b="1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 if the assignment of responsibilities remains the same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3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990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Preparing the Binder</a:t>
            </a: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990600" y="2133600"/>
            <a:ext cx="10058400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Informational memo and other information are on the FDA website 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 Cover Sheet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Guidelines for Writing Personal Statements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FEAS+ and ORCID Guides</a:t>
            </a:r>
          </a:p>
          <a:p>
            <a:pPr marL="574675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Checklists for each track (details in memo)</a:t>
            </a:r>
          </a:p>
          <a:p>
            <a:pPr marL="1489075" lvl="2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Faculty (page 5)</a:t>
            </a:r>
          </a:p>
          <a:p>
            <a:pPr marL="1489075" lvl="2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Faculty/Curator (page 9)</a:t>
            </a:r>
          </a:p>
          <a:p>
            <a:pPr marL="1489075" lvl="2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Instructional Specialist (page 12)</a:t>
            </a:r>
          </a:p>
          <a:p>
            <a:pPr marL="1489075" lvl="2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Support (page 15)</a:t>
            </a:r>
          </a:p>
          <a:p>
            <a:pPr marL="1489075" lvl="2" indent="-4572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Librarian (page 18)</a:t>
            </a:r>
          </a:p>
          <a:p>
            <a:pPr marL="569913" indent="-452438">
              <a:spcBef>
                <a:spcPts val="600"/>
              </a:spcBef>
              <a:buClr>
                <a:schemeClr val="accent5"/>
              </a:buClr>
              <a:buSzPct val="80000"/>
              <a:buFont typeface="Wingdings 2"/>
              <a:buChar char=""/>
              <a:defRPr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4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004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no “online” process in myFSU-HR (OMNI) for Specialized Faculty promotions.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4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6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0991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Preparing the Binder</a:t>
            </a:r>
          </a:p>
        </p:txBody>
      </p:sp>
      <p:sp>
        <p:nvSpPr>
          <p:cNvPr id="3" name="TextBox 2"/>
          <p:cNvSpPr txBox="1">
            <a:spLocks noChangeAspect="1"/>
          </p:cNvSpPr>
          <p:nvPr/>
        </p:nvSpPr>
        <p:spPr>
          <a:xfrm>
            <a:off x="838200" y="2026024"/>
            <a:ext cx="10477500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0375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Therefore…Each faculty candidate’s promotion binder must be submitted as one (1) .pdf file on or before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October 25, 2024.</a:t>
            </a:r>
          </a:p>
          <a:p>
            <a:pPr marL="460375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</a:t>
            </a:r>
            <a:r>
              <a:rPr lang="en-US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the “portfolio” option when combining pdf documents.</a:t>
            </a:r>
          </a:p>
          <a:p>
            <a:pPr marL="460375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submit via email or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FSU </a:t>
            </a:r>
            <a:r>
              <a:rPr lang="en-US" sz="2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NiFTy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(https://nifty.fsu.edu/).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(Formerly FSU Dropbox.)</a:t>
            </a:r>
          </a:p>
          <a:p>
            <a:pPr marL="460375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PDFs are required to be bookmarked </a:t>
            </a:r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they are turned into FDA. A list of bookmark names are on the FDA website.</a:t>
            </a:r>
          </a:p>
          <a:p>
            <a:pPr marL="460375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</a:t>
            </a:r>
            <a:r>
              <a:rPr lang="en-US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use cover pages for each section since more pages makes the PDF file bigger.</a:t>
            </a:r>
          </a:p>
          <a:p>
            <a:pPr marL="569913" indent="-452438">
              <a:spcBef>
                <a:spcPts val="600"/>
              </a:spcBef>
              <a:buClr>
                <a:schemeClr val="accent5"/>
              </a:buClr>
              <a:buSzPct val="80000"/>
              <a:buFont typeface="Wingdings 2"/>
              <a:buChar char=""/>
              <a:defRPr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4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13432" y="990600"/>
            <a:ext cx="749808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Common Mistakes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828800"/>
            <a:ext cx="100584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3746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finalized CV from FEAS+. It should </a:t>
            </a:r>
            <a:r>
              <a:rPr lang="en-US" sz="2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say DRAFT at the top.</a:t>
            </a:r>
          </a:p>
          <a:p>
            <a:pPr marL="457200" indent="-3746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 missing one-sentence description of each published work since employment at FSU, or since last promotion at FSU.</a:t>
            </a:r>
          </a:p>
          <a:p>
            <a:pPr marL="457200" indent="-37465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 missing co-authors.</a:t>
            </a:r>
          </a:p>
          <a:p>
            <a:pPr marL="457200" indent="-3746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33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AORs must be fully approved and in printable format. 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Save as PDF and insert into the eBinder.</a:t>
            </a:r>
          </a:p>
          <a:p>
            <a:pPr marL="457200" indent="-3746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Specialized Faculty</a:t>
            </a:r>
            <a:r>
              <a:rPr lang="en-US" sz="2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 have annual progress towards promotion letters.</a:t>
            </a:r>
          </a:p>
          <a:p>
            <a:pPr marL="457200" indent="-3746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evaluation forms </a:t>
            </a:r>
            <a:r>
              <a:rPr lang="en-US" sz="26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included. </a:t>
            </a:r>
          </a:p>
          <a:p>
            <a:pPr marL="457200" indent="-3746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33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AORs, SPCI reports, Annual Evaluation Letters, Progress Letters must all be submitted in the eBinder from most recent to oldest.</a:t>
            </a:r>
          </a:p>
          <a:p>
            <a:pPr>
              <a:buClr>
                <a:schemeClr val="accent5"/>
              </a:buClr>
            </a:pPr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25102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A144E7C77334D97F780776E91F497" ma:contentTypeVersion="17" ma:contentTypeDescription="Create a new document." ma:contentTypeScope="" ma:versionID="b8eafd71d06625ed9c4d961fe1916f94">
  <xsd:schema xmlns:xsd="http://www.w3.org/2001/XMLSchema" xmlns:xs="http://www.w3.org/2001/XMLSchema" xmlns:p="http://schemas.microsoft.com/office/2006/metadata/properties" xmlns:ns2="9f4e1a07-8b84-45be-bb8c-a4e0d092b921" xmlns:ns3="67aa5433-2597-4bc5-93b8-b6ee9f1bd362" targetNamespace="http://schemas.microsoft.com/office/2006/metadata/properties" ma:root="true" ma:fieldsID="a630436b509b3a904bed4721b17ec505" ns2:_="" ns3:_="">
    <xsd:import namespace="9f4e1a07-8b84-45be-bb8c-a4e0d092b921"/>
    <xsd:import namespace="67aa5433-2597-4bc5-93b8-b6ee9f1bd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1a07-8b84-45be-bb8c-a4e0d092b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5433-2597-4bc5-93b8-b6ee9f1bd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cdbe19b-41a5-4e59-bdc4-55eed4b21e34}" ma:internalName="TaxCatchAll" ma:showField="CatchAllData" ma:web="67aa5433-2597-4bc5-93b8-b6ee9f1bd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87D33-2036-4EF1-B46D-1D4F612AD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e1a07-8b84-45be-bb8c-a4e0d092b921"/>
    <ds:schemaRef ds:uri="67aa5433-2597-4bc5-93b8-b6ee9f1bd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911E26-365E-43BB-8687-735376FD41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JK-MC-AssistantProfessors-Spring2024</Template>
  <TotalTime>10600</TotalTime>
  <Words>755</Words>
  <Application>Microsoft Office PowerPoint</Application>
  <PresentationFormat>Widescreen</PresentationFormat>
  <Paragraphs>83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Wingdings 2</vt:lpstr>
      <vt:lpstr>Garnet_HighDef-1</vt:lpstr>
      <vt:lpstr>2024-2025 Specialized Faculty  Promotion Cycle Staff Review</vt:lpstr>
      <vt:lpstr>What will we discuss?</vt:lpstr>
      <vt:lpstr>Who is eligible for promotion?</vt:lpstr>
      <vt:lpstr>What is early promotion?</vt:lpstr>
      <vt:lpstr>Prior Years of Service</vt:lpstr>
      <vt:lpstr>Preparing the Binder</vt:lpstr>
      <vt:lpstr>There is no “online” process in myFSU-HR (OMNI) for Specialized Faculty promotions.  </vt:lpstr>
      <vt:lpstr>Preparing the Binder</vt:lpstr>
      <vt:lpstr>PowerPoint Presentation</vt:lpstr>
      <vt:lpstr>Sample Cover Sheet</vt:lpstr>
      <vt:lpstr>Abstentions v. Absences</vt:lpstr>
      <vt:lpstr>PowerPoint Presentation</vt:lpstr>
      <vt:lpstr>Thank you, Angela!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CTSDefault</dc:creator>
  <cp:lastModifiedBy>Melissa Crawford</cp:lastModifiedBy>
  <cp:revision>205</cp:revision>
  <cp:lastPrinted>2018-04-17T16:56:18Z</cp:lastPrinted>
  <dcterms:created xsi:type="dcterms:W3CDTF">2014-03-10T15:35:07Z</dcterms:created>
  <dcterms:modified xsi:type="dcterms:W3CDTF">2024-04-10T17:38:52Z</dcterms:modified>
</cp:coreProperties>
</file>